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38" r:id="rId2"/>
  </p:sldMasterIdLst>
  <p:notesMasterIdLst>
    <p:notesMasterId r:id="rId41"/>
  </p:notesMasterIdLst>
  <p:handoutMasterIdLst>
    <p:handoutMasterId r:id="rId42"/>
  </p:handoutMasterIdLst>
  <p:sldIdLst>
    <p:sldId id="664" r:id="rId3"/>
    <p:sldId id="733" r:id="rId4"/>
    <p:sldId id="344" r:id="rId5"/>
    <p:sldId id="756" r:id="rId6"/>
    <p:sldId id="823" r:id="rId7"/>
    <p:sldId id="837" r:id="rId8"/>
    <p:sldId id="782" r:id="rId9"/>
    <p:sldId id="824" r:id="rId10"/>
    <p:sldId id="825" r:id="rId11"/>
    <p:sldId id="827" r:id="rId12"/>
    <p:sldId id="826" r:id="rId13"/>
    <p:sldId id="832" r:id="rId14"/>
    <p:sldId id="831" r:id="rId15"/>
    <p:sldId id="828" r:id="rId16"/>
    <p:sldId id="829" r:id="rId17"/>
    <p:sldId id="830" r:id="rId18"/>
    <p:sldId id="834" r:id="rId19"/>
    <p:sldId id="835" r:id="rId20"/>
    <p:sldId id="820" r:id="rId21"/>
    <p:sldId id="842" r:id="rId22"/>
    <p:sldId id="847" r:id="rId23"/>
    <p:sldId id="843" r:id="rId24"/>
    <p:sldId id="846" r:id="rId25"/>
    <p:sldId id="845" r:id="rId26"/>
    <p:sldId id="844" r:id="rId27"/>
    <p:sldId id="848" r:id="rId28"/>
    <p:sldId id="838" r:id="rId29"/>
    <p:sldId id="784" r:id="rId30"/>
    <p:sldId id="704" r:id="rId31"/>
    <p:sldId id="706" r:id="rId32"/>
    <p:sldId id="726" r:id="rId33"/>
    <p:sldId id="778" r:id="rId34"/>
    <p:sldId id="796" r:id="rId35"/>
    <p:sldId id="836" r:id="rId36"/>
    <p:sldId id="849" r:id="rId37"/>
    <p:sldId id="840" r:id="rId38"/>
    <p:sldId id="841" r:id="rId39"/>
    <p:sldId id="535"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1673B1-3F8C-E19B-75DF-22F5F3D63139}" name="Hogan, Devon" initials="HD" userId="Hogan, Devon" providerId="None"/>
  <p188:author id="{25E4FBD8-9720-1E4D-24D6-DA72D74372FF}" name="Buffington, Debra" initials="BD" userId="S::debuffingt@pa.gov::7672771d-11a4-4197-b843-5e2f021c4f8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uffington, Debra" initials="BD" lastIdx="34" clrIdx="6">
    <p:extLst>
      <p:ext uri="{19B8F6BF-5375-455C-9EA6-DF929625EA0E}">
        <p15:presenceInfo xmlns:p15="http://schemas.microsoft.com/office/powerpoint/2012/main" userId="S::debuffingt@pa.gov::7672771d-11a4-4197-b843-5e2f021c4f83" providerId="AD"/>
      </p:ext>
    </p:extLst>
  </p:cmAuthor>
  <p:cmAuthor id="1" name="Griffin, Joseph" initials="GJ" lastIdx="3" clrIdx="0"/>
  <p:cmAuthor id="2" name="Seidel, Don" initials="SD" lastIdx="2" clrIdx="1"/>
  <p:cmAuthor id="3" name="dpwuser" initials="RL" lastIdx="0" clrIdx="2"/>
  <p:cmAuthor id="4" name="Taylor, Jennifer" initials="TJ" lastIdx="8" clrIdx="3"/>
  <p:cmAuthor id="5" name="Hogan, Devon" initials="HD" lastIdx="84" clrIdx="4">
    <p:extLst>
      <p:ext uri="{19B8F6BF-5375-455C-9EA6-DF929625EA0E}">
        <p15:presenceInfo xmlns:p15="http://schemas.microsoft.com/office/powerpoint/2012/main" userId="Hogan, Devon" providerId="None"/>
      </p:ext>
    </p:extLst>
  </p:cmAuthor>
  <p:cmAuthor id="6" name="Wiegand, Jennifer (OMAP)" initials="WJ(" lastIdx="8" clrIdx="5">
    <p:extLst>
      <p:ext uri="{19B8F6BF-5375-455C-9EA6-DF929625EA0E}">
        <p15:presenceInfo xmlns:p15="http://schemas.microsoft.com/office/powerpoint/2012/main" userId="S::jenwiegand@pa.gov::3b616876-d197-4db2-a037-26411c1279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99FF"/>
    <a:srgbClr val="71B43E"/>
    <a:srgbClr val="66FFFF"/>
    <a:srgbClr val="F48356"/>
    <a:srgbClr val="CC6600"/>
    <a:srgbClr val="0033CC"/>
    <a:srgbClr val="996633"/>
    <a:srgbClr val="9900CC"/>
    <a:srgbClr val="CC33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60" autoAdjust="0"/>
    <p:restoredTop sz="86425" autoAdjust="0"/>
  </p:normalViewPr>
  <p:slideViewPr>
    <p:cSldViewPr>
      <p:cViewPr varScale="1">
        <p:scale>
          <a:sx n="114" d="100"/>
          <a:sy n="114" d="100"/>
        </p:scale>
        <p:origin x="1206" y="102"/>
      </p:cViewPr>
      <p:guideLst>
        <p:guide orient="horz" pos="2160"/>
        <p:guide pos="2880"/>
      </p:guideLst>
    </p:cSldViewPr>
  </p:slideViewPr>
  <p:outlineViewPr>
    <p:cViewPr>
      <p:scale>
        <a:sx n="33" d="100"/>
        <a:sy n="33" d="100"/>
      </p:scale>
      <p:origin x="0" y="-9368"/>
    </p:cViewPr>
  </p:outlineViewPr>
  <p:notesTextViewPr>
    <p:cViewPr>
      <p:scale>
        <a:sx n="3" d="2"/>
        <a:sy n="3" d="2"/>
      </p:scale>
      <p:origin x="0" y="0"/>
    </p:cViewPr>
  </p:notesTextViewPr>
  <p:sorterViewPr>
    <p:cViewPr>
      <p:scale>
        <a:sx n="150" d="100"/>
        <a:sy n="150" d="100"/>
      </p:scale>
      <p:origin x="0" y="-23688"/>
    </p:cViewPr>
  </p:sorterViewPr>
  <p:notesViewPr>
    <p:cSldViewPr>
      <p:cViewPr varScale="1">
        <p:scale>
          <a:sx n="85" d="100"/>
          <a:sy n="85" d="100"/>
        </p:scale>
        <p:origin x="384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4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7" tIns="46583" rIns="93167" bIns="46583"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6435"/>
          </a:xfrm>
          <a:prstGeom prst="rect">
            <a:avLst/>
          </a:prstGeom>
        </p:spPr>
        <p:txBody>
          <a:bodyPr vert="horz" lIns="93167" tIns="46583" rIns="93167" bIns="46583" rtlCol="0"/>
          <a:lstStyle>
            <a:lvl1pPr algn="r">
              <a:defRPr sz="1200"/>
            </a:lvl1pPr>
          </a:lstStyle>
          <a:p>
            <a:fld id="{F6B4CD43-553A-464C-B1DE-EF58130F184F}" type="datetimeFigureOut">
              <a:rPr lang="en-US" smtClean="0"/>
              <a:t>9/12/2023</a:t>
            </a:fld>
            <a:endParaRPr lang="en-US" dirty="0"/>
          </a:p>
        </p:txBody>
      </p:sp>
      <p:sp>
        <p:nvSpPr>
          <p:cNvPr id="4" name="Footer Placeholder 3"/>
          <p:cNvSpPr>
            <a:spLocks noGrp="1"/>
          </p:cNvSpPr>
          <p:nvPr>
            <p:ph type="ftr" sz="quarter" idx="2"/>
          </p:nvPr>
        </p:nvSpPr>
        <p:spPr>
          <a:xfrm>
            <a:off x="1" y="8829968"/>
            <a:ext cx="3037840" cy="466434"/>
          </a:xfrm>
          <a:prstGeom prst="rect">
            <a:avLst/>
          </a:prstGeom>
        </p:spPr>
        <p:txBody>
          <a:bodyPr vert="horz" lIns="93167" tIns="46583" rIns="93167" bIns="465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3167" tIns="46583" rIns="93167" bIns="46583" rtlCol="0" anchor="b"/>
          <a:lstStyle>
            <a:lvl1pPr algn="r">
              <a:defRPr sz="1200"/>
            </a:lvl1pPr>
          </a:lstStyle>
          <a:p>
            <a:fld id="{BDA2BFCE-0785-4DFE-AC5A-0308A7C96179}" type="slidenum">
              <a:rPr lang="en-US" smtClean="0"/>
              <a:t>‹#›</a:t>
            </a:fld>
            <a:endParaRPr lang="en-US" dirty="0"/>
          </a:p>
        </p:txBody>
      </p:sp>
    </p:spTree>
    <p:extLst>
      <p:ext uri="{BB962C8B-B14F-4D97-AF65-F5344CB8AC3E}">
        <p14:creationId xmlns:p14="http://schemas.microsoft.com/office/powerpoint/2010/main" val="1092517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67" tIns="46583" rIns="93167" bIns="46583" rtlCol="0"/>
          <a:lstStyle>
            <a:lvl1pPr algn="l">
              <a:defRPr sz="1200"/>
            </a:lvl1pPr>
          </a:lstStyle>
          <a:p>
            <a:endParaRPr lang="en-US" dirty="0"/>
          </a:p>
        </p:txBody>
      </p:sp>
      <p:sp>
        <p:nvSpPr>
          <p:cNvPr id="3" name="Date Placeholder 2"/>
          <p:cNvSpPr>
            <a:spLocks noGrp="1"/>
          </p:cNvSpPr>
          <p:nvPr>
            <p:ph type="dt" idx="1"/>
          </p:nvPr>
        </p:nvSpPr>
        <p:spPr>
          <a:xfrm>
            <a:off x="3970939" y="1"/>
            <a:ext cx="3037840" cy="464820"/>
          </a:xfrm>
          <a:prstGeom prst="rect">
            <a:avLst/>
          </a:prstGeom>
        </p:spPr>
        <p:txBody>
          <a:bodyPr vert="horz" lIns="93167" tIns="46583" rIns="93167" bIns="46583" rtlCol="0"/>
          <a:lstStyle>
            <a:lvl1pPr algn="r">
              <a:defRPr sz="1200"/>
            </a:lvl1pPr>
          </a:lstStyle>
          <a:p>
            <a:fld id="{A62C3099-7832-4DFD-BB74-85EAF85DD834}" type="datetimeFigureOut">
              <a:rPr lang="en-US" smtClean="0"/>
              <a:t>9/12/2023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3" rIns="93167" bIns="46583"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7" tIns="46583" rIns="93167" bIns="4658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67" tIns="46583" rIns="93167"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67" tIns="46583" rIns="93167" bIns="46583" rtlCol="0" anchor="b"/>
          <a:lstStyle>
            <a:lvl1pPr algn="r">
              <a:defRPr sz="1200"/>
            </a:lvl1pPr>
          </a:lstStyle>
          <a:p>
            <a:fld id="{C2DB664C-CC3B-47DC-83D0-2D99A9E6CE97}" type="slidenum">
              <a:rPr lang="en-US" smtClean="0"/>
              <a:t>‹#›</a:t>
            </a:fld>
            <a:endParaRPr lang="en-US" dirty="0"/>
          </a:p>
        </p:txBody>
      </p:sp>
    </p:spTree>
    <p:extLst>
      <p:ext uri="{BB962C8B-B14F-4D97-AF65-F5344CB8AC3E}">
        <p14:creationId xmlns:p14="http://schemas.microsoft.com/office/powerpoint/2010/main" val="2926212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25488"/>
            <a:ext cx="4648200" cy="3486150"/>
          </a:xfrm>
        </p:spPr>
      </p:sp>
      <p:sp>
        <p:nvSpPr>
          <p:cNvPr id="3" name="Notes Placeholder 2"/>
          <p:cNvSpPr>
            <a:spLocks noGrp="1"/>
          </p:cNvSpPr>
          <p:nvPr>
            <p:ph type="body" idx="1"/>
          </p:nvPr>
        </p:nvSpPr>
        <p:spPr/>
        <p:txBody>
          <a:bodyPr>
            <a:normAutofit/>
          </a:bodyPr>
          <a:lstStyle/>
          <a:p>
            <a:pPr marL="0" indent="0">
              <a:buFontTx/>
              <a:buNone/>
            </a:pPr>
            <a:r>
              <a:rPr lang="en-US" sz="2400" dirty="0">
                <a:latin typeface="Comic Sans MS" panose="030F0702030302020204" pitchFamily="66" charset="0"/>
              </a:rPr>
              <a:t>Hello! Welcome to the compliance session for the fiscal year 2023-2024 statewide training for the school-based access program.  The 2023-2024 fiscal year will prove to be an exciting and yet scary year as we navigate through the new changes that will occur while we adjust to our new solo vendor </a:t>
            </a:r>
            <a:r>
              <a:rPr lang="en-US" sz="2400" dirty="0" err="1">
                <a:latin typeface="Comic Sans MS" panose="030F0702030302020204" pitchFamily="66" charset="0"/>
              </a:rPr>
              <a:t>Sivic</a:t>
            </a:r>
            <a:r>
              <a:rPr lang="en-US" sz="2400" dirty="0">
                <a:latin typeface="Comic Sans MS" panose="030F0702030302020204" pitchFamily="66" charset="0"/>
              </a:rPr>
              <a:t> Solutions Group or SSG.</a:t>
            </a:r>
          </a:p>
        </p:txBody>
      </p:sp>
      <p:sp>
        <p:nvSpPr>
          <p:cNvPr id="4" name="Slide Number Placeholder 3"/>
          <p:cNvSpPr>
            <a:spLocks noGrp="1"/>
          </p:cNvSpPr>
          <p:nvPr>
            <p:ph type="sldNum" sz="quarter" idx="5"/>
          </p:nvPr>
        </p:nvSpPr>
        <p:spPr/>
        <p:txBody>
          <a:bodyPr/>
          <a:lstStyle/>
          <a:p>
            <a:fld id="{C2DB664C-CC3B-47DC-83D0-2D99A9E6CE97}" type="slidenum">
              <a:rPr lang="en-US" smtClean="0"/>
              <a:t>1</a:t>
            </a:fld>
            <a:endParaRPr lang="en-US" dirty="0"/>
          </a:p>
        </p:txBody>
      </p:sp>
    </p:spTree>
    <p:extLst>
      <p:ext uri="{BB962C8B-B14F-4D97-AF65-F5344CB8AC3E}">
        <p14:creationId xmlns:p14="http://schemas.microsoft.com/office/powerpoint/2010/main" val="3405315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latin typeface="Comic Sans MS" panose="030F0702030302020204" pitchFamily="66" charset="0"/>
              </a:rPr>
              <a:t>This is an example of a form found within the PA School Medication &amp; Emergency Care guidelines and is from the Department of Health. It is posted to the SBAP website as well so it is convenient to all LEAs.  All schools should have a policy in place with regards to health emergencies, handing out medication, etc.  This form must be signed by a Licensed Prescriber.  It is not acceptable if the parent fills it in and signs it without obtaining the licensed providers signature.</a:t>
            </a:r>
          </a:p>
        </p:txBody>
      </p:sp>
      <p:sp>
        <p:nvSpPr>
          <p:cNvPr id="4" name="Slide Number Placeholder 3"/>
          <p:cNvSpPr>
            <a:spLocks noGrp="1"/>
          </p:cNvSpPr>
          <p:nvPr>
            <p:ph type="sldNum" sz="quarter" idx="5"/>
          </p:nvPr>
        </p:nvSpPr>
        <p:spPr/>
        <p:txBody>
          <a:bodyPr/>
          <a:lstStyle/>
          <a:p>
            <a:fld id="{C2DB664C-CC3B-47DC-83D0-2D99A9E6CE97}" type="slidenum">
              <a:rPr lang="en-US" smtClean="0"/>
              <a:t>10</a:t>
            </a:fld>
            <a:endParaRPr lang="en-US" dirty="0"/>
          </a:p>
        </p:txBody>
      </p:sp>
    </p:spTree>
    <p:extLst>
      <p:ext uri="{BB962C8B-B14F-4D97-AF65-F5344CB8AC3E}">
        <p14:creationId xmlns:p14="http://schemas.microsoft.com/office/powerpoint/2010/main" val="382205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latin typeface="Comic Sans MS" panose="030F0702030302020204" pitchFamily="66" charset="0"/>
              </a:rPr>
              <a:t>These are an example of a Prescription the student might receive from their doctor.  The form on the previous slide and/or the prescription should be kept with the MPAF for verification.</a:t>
            </a:r>
          </a:p>
        </p:txBody>
      </p:sp>
      <p:sp>
        <p:nvSpPr>
          <p:cNvPr id="4" name="Slide Number Placeholder 3"/>
          <p:cNvSpPr>
            <a:spLocks noGrp="1"/>
          </p:cNvSpPr>
          <p:nvPr>
            <p:ph type="sldNum" sz="quarter" idx="5"/>
          </p:nvPr>
        </p:nvSpPr>
        <p:spPr/>
        <p:txBody>
          <a:bodyPr/>
          <a:lstStyle/>
          <a:p>
            <a:fld id="{C2DB664C-CC3B-47DC-83D0-2D99A9E6CE97}" type="slidenum">
              <a:rPr lang="en-US" smtClean="0"/>
              <a:t>11</a:t>
            </a:fld>
            <a:endParaRPr lang="en-US" dirty="0"/>
          </a:p>
        </p:txBody>
      </p:sp>
    </p:spTree>
    <p:extLst>
      <p:ext uri="{BB962C8B-B14F-4D97-AF65-F5344CB8AC3E}">
        <p14:creationId xmlns:p14="http://schemas.microsoft.com/office/powerpoint/2010/main" val="3119075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latin typeface="Comic Sans MS" panose="030F0702030302020204" pitchFamily="66" charset="0"/>
              </a:rPr>
              <a:t>The Service Provider logs are an essential component of the SBAP program.  Documentation of a performed service is needed to verify that a service was provided.  DHS has updated their logs and you can find them on the SBAP page on the DHS website.  LEAs are encouraged to use these logs, but it is ok if they create their own.  Just make sure that </a:t>
            </a:r>
            <a:r>
              <a:rPr lang="en-US" sz="1600" b="1" dirty="0">
                <a:latin typeface="Comic Sans MS" panose="030F0702030302020204" pitchFamily="66" charset="0"/>
              </a:rPr>
              <a:t>all</a:t>
            </a:r>
            <a:r>
              <a:rPr lang="en-US" sz="1600" dirty="0">
                <a:latin typeface="Comic Sans MS" panose="030F0702030302020204" pitchFamily="66" charset="0"/>
              </a:rPr>
              <a:t> of the components listed are included.  This is not something new.  This has been brought up at previous trainings and is found in the handbook.  Unfortunately if the LEA fails to save all the necessary documentation and they are audited, any claims without appropriate documentation will be denied. </a:t>
            </a:r>
          </a:p>
          <a:p>
            <a:endParaRPr lang="en-US" sz="16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C2DB664C-CC3B-47DC-83D0-2D99A9E6CE97}" type="slidenum">
              <a:rPr lang="en-US" smtClean="0"/>
              <a:t>12</a:t>
            </a:fld>
            <a:endParaRPr lang="en-US" dirty="0"/>
          </a:p>
        </p:txBody>
      </p:sp>
    </p:spTree>
    <p:extLst>
      <p:ext uri="{BB962C8B-B14F-4D97-AF65-F5344CB8AC3E}">
        <p14:creationId xmlns:p14="http://schemas.microsoft.com/office/powerpoint/2010/main" val="3242475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600" dirty="0">
                <a:latin typeface="Comic Sans MS" panose="030F0702030302020204" pitchFamily="66" charset="0"/>
              </a:rPr>
              <a:t>The Service provider logs must indicate whether the service type is Direct: In Person or Direct: Telemedicine when documenting the service and how it was provided.  The service provider logs are daily progress notes and they should provide a complete picture of what the direct service provider did with the student, how the student is doing, any adjustments that might be needed, and the continued need for services supporting medical necessity.</a:t>
            </a:r>
          </a:p>
          <a:p>
            <a:r>
              <a:rPr lang="en-US" sz="1600" dirty="0">
                <a:latin typeface="Comic Sans MS" panose="030F0702030302020204" pitchFamily="66" charset="0"/>
              </a:rPr>
              <a:t>The logs are required to contain Exact start and stop times, rounding off or rounding up of service minutes is prohibited. That means I should expect to see times such as ‘9:02-9:17’ and not always ‘9:00-9:15’. Most SBAP services are based upon a 15-minute billing unit. The only exceptions to the 15-minute billing unit would be evaluations, medication administration and transportation services. </a:t>
            </a:r>
          </a:p>
          <a:p>
            <a:r>
              <a:rPr lang="en-US" sz="1600" dirty="0">
                <a:latin typeface="Comic Sans MS" panose="030F0702030302020204" pitchFamily="66" charset="0"/>
              </a:rPr>
              <a:t>Service minutes may accumulate on a date of service if the same service is being provided to the same student.</a:t>
            </a:r>
          </a:p>
          <a:p>
            <a:endParaRPr lang="en-US" sz="16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C2DB664C-CC3B-47DC-83D0-2D99A9E6CE97}" type="slidenum">
              <a:rPr lang="en-US" smtClean="0"/>
              <a:t>13</a:t>
            </a:fld>
            <a:endParaRPr lang="en-US" dirty="0"/>
          </a:p>
        </p:txBody>
      </p:sp>
    </p:spTree>
    <p:extLst>
      <p:ext uri="{BB962C8B-B14F-4D97-AF65-F5344CB8AC3E}">
        <p14:creationId xmlns:p14="http://schemas.microsoft.com/office/powerpoint/2010/main" val="3218921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omic Sans MS" panose="030F0702030302020204" pitchFamily="66" charset="0"/>
              </a:rPr>
              <a:t>One thing I would like to point out, is that if the Access Coordinator is entering logs into the claiming site “on behalf of”, let’s say for example the PT, if in the comment section of the log they put “See daily log”, then if records are requested for an audit, those original logs would need to be sent with the records.  Reminder, if the log starts out as a paper log, that is not considered an electronic document and the hard copy original logs must be maintained.  Those would need to be sent during an audit.</a:t>
            </a:r>
          </a:p>
          <a:p>
            <a:endParaRPr lang="en-US" sz="16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C2DB664C-CC3B-47DC-83D0-2D99A9E6CE97}" type="slidenum">
              <a:rPr lang="en-US" smtClean="0"/>
              <a:t>14</a:t>
            </a:fld>
            <a:endParaRPr lang="en-US" dirty="0"/>
          </a:p>
        </p:txBody>
      </p:sp>
    </p:spTree>
    <p:extLst>
      <p:ext uri="{BB962C8B-B14F-4D97-AF65-F5344CB8AC3E}">
        <p14:creationId xmlns:p14="http://schemas.microsoft.com/office/powerpoint/2010/main" val="2344226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latin typeface="Comic Sans MS" panose="030F0702030302020204" pitchFamily="66" charset="0"/>
              </a:rPr>
              <a:t>This is an example of the Special Transportation log that was approved for use by DHS.  Please encourage the bus drivers to at least put their name on  or sign the document, and make sure the correct month and year are on the log.  There are also blocks for the LEA name and signature for approval.  If being reviewed by the LEA, (which I hope they are) it would be good practice if they signed it as well. As another reminder, the daily logs and the special transportation logs can be captured for FY2014-2015 through FY2022-2023 by using the download instructions that the LEAs should have received September 5</a:t>
            </a:r>
            <a:r>
              <a:rPr lang="en-US" sz="1600" baseline="30000" dirty="0">
                <a:latin typeface="Comic Sans MS" panose="030F0702030302020204" pitchFamily="66" charset="0"/>
              </a:rPr>
              <a:t>th</a:t>
            </a:r>
            <a:r>
              <a:rPr lang="en-US" sz="1600" dirty="0">
                <a:latin typeface="Comic Sans MS" panose="030F0702030302020204" pitchFamily="66" charset="0"/>
              </a:rPr>
              <a:t>.</a:t>
            </a:r>
          </a:p>
        </p:txBody>
      </p:sp>
      <p:sp>
        <p:nvSpPr>
          <p:cNvPr id="4" name="Slide Number Placeholder 3"/>
          <p:cNvSpPr>
            <a:spLocks noGrp="1"/>
          </p:cNvSpPr>
          <p:nvPr>
            <p:ph type="sldNum" sz="quarter" idx="5"/>
          </p:nvPr>
        </p:nvSpPr>
        <p:spPr/>
        <p:txBody>
          <a:bodyPr/>
          <a:lstStyle/>
          <a:p>
            <a:fld id="{C2DB664C-CC3B-47DC-83D0-2D99A9E6CE97}" type="slidenum">
              <a:rPr lang="en-US" smtClean="0"/>
              <a:t>15</a:t>
            </a:fld>
            <a:endParaRPr lang="en-US" dirty="0"/>
          </a:p>
        </p:txBody>
      </p:sp>
    </p:spTree>
    <p:extLst>
      <p:ext uri="{BB962C8B-B14F-4D97-AF65-F5344CB8AC3E}">
        <p14:creationId xmlns:p14="http://schemas.microsoft.com/office/powerpoint/2010/main" val="4093326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600" dirty="0">
                <a:latin typeface="Comic Sans MS" panose="030F0702030302020204" pitchFamily="66" charset="0"/>
              </a:rPr>
              <a:t>Credentialing is a very important part of the SBAP program.  Any provider should have the proper credentials and they must be current.  A good practice would be to scan the credential into a folder whenever it is received so that in the event of an audit, all that would need to be done is to make a copy of the credential showing it was valid during the review period.  The next 3 slides are designed to help distinguish those services that require a PA State License, those that require a PA State License OR another form of credential and those that require other credentials. This slide lists those services that require a PA State license only. Those services that you see with an asterisk allow assistants and must have a supervisory signatures on their logs.  More detailed credentialing information for each service type can be found in section 3 of the SBAP handbook. </a:t>
            </a:r>
          </a:p>
        </p:txBody>
      </p:sp>
      <p:sp>
        <p:nvSpPr>
          <p:cNvPr id="4" name="Slide Number Placeholder 3"/>
          <p:cNvSpPr>
            <a:spLocks noGrp="1"/>
          </p:cNvSpPr>
          <p:nvPr>
            <p:ph type="sldNum" sz="quarter" idx="5"/>
          </p:nvPr>
        </p:nvSpPr>
        <p:spPr/>
        <p:txBody>
          <a:bodyPr/>
          <a:lstStyle/>
          <a:p>
            <a:fld id="{C2DB664C-CC3B-47DC-83D0-2D99A9E6CE97}" type="slidenum">
              <a:rPr lang="en-US" smtClean="0"/>
              <a:t>16</a:t>
            </a:fld>
            <a:endParaRPr lang="en-US" dirty="0"/>
          </a:p>
        </p:txBody>
      </p:sp>
    </p:spTree>
    <p:extLst>
      <p:ext uri="{BB962C8B-B14F-4D97-AF65-F5344CB8AC3E}">
        <p14:creationId xmlns:p14="http://schemas.microsoft.com/office/powerpoint/2010/main" val="632535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latin typeface="Comic Sans MS" panose="030F0702030302020204" pitchFamily="66" charset="0"/>
              </a:rPr>
              <a:t>The service providers on this slide require either a PA State License OR for Psychological services a PDE certificate, and for Speech and Language services their ASHA 3 C’s certification.</a:t>
            </a:r>
          </a:p>
        </p:txBody>
      </p:sp>
      <p:sp>
        <p:nvSpPr>
          <p:cNvPr id="4" name="Slide Number Placeholder 3"/>
          <p:cNvSpPr>
            <a:spLocks noGrp="1"/>
          </p:cNvSpPr>
          <p:nvPr>
            <p:ph type="sldNum" sz="quarter" idx="5"/>
          </p:nvPr>
        </p:nvSpPr>
        <p:spPr/>
        <p:txBody>
          <a:bodyPr/>
          <a:lstStyle/>
          <a:p>
            <a:fld id="{C2DB664C-CC3B-47DC-83D0-2D99A9E6CE97}" type="slidenum">
              <a:rPr lang="en-US" smtClean="0"/>
              <a:t>17</a:t>
            </a:fld>
            <a:endParaRPr lang="en-US" dirty="0"/>
          </a:p>
        </p:txBody>
      </p:sp>
    </p:spTree>
    <p:extLst>
      <p:ext uri="{BB962C8B-B14F-4D97-AF65-F5344CB8AC3E}">
        <p14:creationId xmlns:p14="http://schemas.microsoft.com/office/powerpoint/2010/main" val="356545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latin typeface="Comic Sans MS" panose="030F0702030302020204" pitchFamily="66" charset="0"/>
              </a:rPr>
              <a:t>The providers on this slide require other credentials.  Please note that PCA’s need Both First Aid and CPR Certifications.  The certificate should reflect certification in both areas.</a:t>
            </a:r>
          </a:p>
        </p:txBody>
      </p:sp>
      <p:sp>
        <p:nvSpPr>
          <p:cNvPr id="4" name="Slide Number Placeholder 3"/>
          <p:cNvSpPr>
            <a:spLocks noGrp="1"/>
          </p:cNvSpPr>
          <p:nvPr>
            <p:ph type="sldNum" sz="quarter" idx="5"/>
          </p:nvPr>
        </p:nvSpPr>
        <p:spPr/>
        <p:txBody>
          <a:bodyPr/>
          <a:lstStyle/>
          <a:p>
            <a:fld id="{C2DB664C-CC3B-47DC-83D0-2D99A9E6CE97}" type="slidenum">
              <a:rPr lang="en-US" smtClean="0"/>
              <a:t>18</a:t>
            </a:fld>
            <a:endParaRPr lang="en-US" dirty="0"/>
          </a:p>
        </p:txBody>
      </p:sp>
    </p:spTree>
    <p:extLst>
      <p:ext uri="{BB962C8B-B14F-4D97-AF65-F5344CB8AC3E}">
        <p14:creationId xmlns:p14="http://schemas.microsoft.com/office/powerpoint/2010/main" val="83541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latin typeface="Comic Sans MS" panose="030F0702030302020204" pitchFamily="66" charset="0"/>
              </a:rPr>
              <a:t>Attendance records are important for verifying the student or provider were indeed present the day the claim is submitted for.  I have had a few instances where the student or provider were absent, but a claim was submitted.</a:t>
            </a:r>
          </a:p>
          <a:p>
            <a:r>
              <a:rPr lang="en-US" sz="2000" dirty="0">
                <a:latin typeface="Comic Sans MS" panose="030F0702030302020204" pitchFamily="66" charset="0"/>
              </a:rPr>
              <a:t>Evaluations are important to maintain because they show the need for the specific services to be provided.  This includes assessments and any testing performed to evaluate IEP needs and/or that lead to the creation of the IEP.</a:t>
            </a:r>
          </a:p>
        </p:txBody>
      </p:sp>
      <p:sp>
        <p:nvSpPr>
          <p:cNvPr id="4" name="Slide Number Placeholder 3"/>
          <p:cNvSpPr>
            <a:spLocks noGrp="1"/>
          </p:cNvSpPr>
          <p:nvPr>
            <p:ph type="sldNum" sz="quarter" idx="5"/>
          </p:nvPr>
        </p:nvSpPr>
        <p:spPr/>
        <p:txBody>
          <a:bodyPr/>
          <a:lstStyle/>
          <a:p>
            <a:fld id="{C2DB664C-CC3B-47DC-83D0-2D99A9E6CE97}" type="slidenum">
              <a:rPr lang="en-US" smtClean="0"/>
              <a:t>19</a:t>
            </a:fld>
            <a:endParaRPr lang="en-US" dirty="0"/>
          </a:p>
        </p:txBody>
      </p:sp>
    </p:spTree>
    <p:extLst>
      <p:ext uri="{BB962C8B-B14F-4D97-AF65-F5344CB8AC3E}">
        <p14:creationId xmlns:p14="http://schemas.microsoft.com/office/powerpoint/2010/main" val="1746574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latin typeface="Comic Sans MS" panose="030F0702030302020204" pitchFamily="66" charset="0"/>
              </a:rPr>
              <a:t>I am Deb Buffington and I am the SBAP Coordinator with the Bureau of Program Integrity.</a:t>
            </a:r>
          </a:p>
        </p:txBody>
      </p:sp>
      <p:sp>
        <p:nvSpPr>
          <p:cNvPr id="4" name="Slide Number Placeholder 3"/>
          <p:cNvSpPr>
            <a:spLocks noGrp="1"/>
          </p:cNvSpPr>
          <p:nvPr>
            <p:ph type="sldNum" sz="quarter" idx="10"/>
          </p:nvPr>
        </p:nvSpPr>
        <p:spPr/>
        <p:txBody>
          <a:bodyPr/>
          <a:lstStyle/>
          <a:p>
            <a:fld id="{C2DB664C-CC3B-47DC-83D0-2D99A9E6CE97}" type="slidenum">
              <a:rPr lang="en-US" smtClean="0"/>
              <a:t>2</a:t>
            </a:fld>
            <a:endParaRPr lang="en-US" dirty="0"/>
          </a:p>
        </p:txBody>
      </p:sp>
    </p:spTree>
    <p:extLst>
      <p:ext uri="{BB962C8B-B14F-4D97-AF65-F5344CB8AC3E}">
        <p14:creationId xmlns:p14="http://schemas.microsoft.com/office/powerpoint/2010/main" val="1369913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latin typeface="Comic Sans MS" panose="030F0702030302020204" pitchFamily="66" charset="0"/>
              </a:rPr>
              <a:t>Downloading PCG Data</a:t>
            </a:r>
          </a:p>
        </p:txBody>
      </p:sp>
      <p:sp>
        <p:nvSpPr>
          <p:cNvPr id="4" name="Slide Number Placeholder 3"/>
          <p:cNvSpPr>
            <a:spLocks noGrp="1"/>
          </p:cNvSpPr>
          <p:nvPr>
            <p:ph type="sldNum" sz="quarter" idx="5"/>
          </p:nvPr>
        </p:nvSpPr>
        <p:spPr/>
        <p:txBody>
          <a:bodyPr/>
          <a:lstStyle/>
          <a:p>
            <a:fld id="{C2DB664C-CC3B-47DC-83D0-2D99A9E6CE97}" type="slidenum">
              <a:rPr lang="en-US" smtClean="0"/>
              <a:t>20</a:t>
            </a:fld>
            <a:endParaRPr lang="en-US" dirty="0"/>
          </a:p>
        </p:txBody>
      </p:sp>
    </p:spTree>
    <p:extLst>
      <p:ext uri="{BB962C8B-B14F-4D97-AF65-F5344CB8AC3E}">
        <p14:creationId xmlns:p14="http://schemas.microsoft.com/office/powerpoint/2010/main" val="1168015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2400" dirty="0">
                <a:latin typeface="Comic Sans MS" panose="030F0702030302020204" pitchFamily="66" charset="0"/>
              </a:rPr>
              <a:t>On September 5</a:t>
            </a:r>
            <a:r>
              <a:rPr lang="en-US" sz="2400" baseline="30000" dirty="0">
                <a:latin typeface="Comic Sans MS" panose="030F0702030302020204" pitchFamily="66" charset="0"/>
              </a:rPr>
              <a:t>th</a:t>
            </a:r>
            <a:r>
              <a:rPr lang="en-US" sz="2400" dirty="0">
                <a:latin typeface="Comic Sans MS" panose="030F0702030302020204" pitchFamily="66" charset="0"/>
              </a:rPr>
              <a:t>, 2023, DHS shared instructions for downloading two important reports from PCG’s systems: the Service Log Report and the Standard Service Log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C2DB664C-CC3B-47DC-83D0-2D99A9E6CE97}" type="slidenum">
              <a:rPr lang="en-US" smtClean="0"/>
              <a:t>21</a:t>
            </a:fld>
            <a:endParaRPr lang="en-US" dirty="0"/>
          </a:p>
        </p:txBody>
      </p:sp>
    </p:spTree>
    <p:extLst>
      <p:ext uri="{BB962C8B-B14F-4D97-AF65-F5344CB8AC3E}">
        <p14:creationId xmlns:p14="http://schemas.microsoft.com/office/powerpoint/2010/main" val="2513086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Comic Sans MS" panose="030F0702030302020204" pitchFamily="66" charset="0"/>
              </a:rPr>
              <a:t>These two reports, when used together, will provide all of the data that was included on the logs.  </a:t>
            </a:r>
          </a:p>
        </p:txBody>
      </p:sp>
      <p:sp>
        <p:nvSpPr>
          <p:cNvPr id="4" name="Slide Number Placeholder 3"/>
          <p:cNvSpPr>
            <a:spLocks noGrp="1"/>
          </p:cNvSpPr>
          <p:nvPr>
            <p:ph type="sldNum" sz="quarter" idx="5"/>
          </p:nvPr>
        </p:nvSpPr>
        <p:spPr/>
        <p:txBody>
          <a:bodyPr/>
          <a:lstStyle/>
          <a:p>
            <a:fld id="{C2DB664C-CC3B-47DC-83D0-2D99A9E6CE97}" type="slidenum">
              <a:rPr lang="en-US" smtClean="0"/>
              <a:t>22</a:t>
            </a:fld>
            <a:endParaRPr lang="en-US" dirty="0"/>
          </a:p>
        </p:txBody>
      </p:sp>
    </p:spTree>
    <p:extLst>
      <p:ext uri="{BB962C8B-B14F-4D97-AF65-F5344CB8AC3E}">
        <p14:creationId xmlns:p14="http://schemas.microsoft.com/office/powerpoint/2010/main" val="2325602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Comic Sans MS" panose="030F0702030302020204" pitchFamily="66" charset="0"/>
              </a:rPr>
              <a:t>In the case of future audits, these reports can be used in conjunction with additional documents (such as the IEPs, MPAFs and doctor’s orders we have covered).</a:t>
            </a:r>
          </a:p>
          <a:p>
            <a:endParaRPr lang="en-US" sz="1200" dirty="0">
              <a:latin typeface="Comic Sans MS" panose="030F0702030302020204" pitchFamily="66" charset="0"/>
            </a:endParaRPr>
          </a:p>
          <a:p>
            <a:endParaRPr lang="en-US" dirty="0"/>
          </a:p>
        </p:txBody>
      </p:sp>
      <p:sp>
        <p:nvSpPr>
          <p:cNvPr id="4" name="Slide Number Placeholder 3"/>
          <p:cNvSpPr>
            <a:spLocks noGrp="1"/>
          </p:cNvSpPr>
          <p:nvPr>
            <p:ph type="sldNum" sz="quarter" idx="5"/>
          </p:nvPr>
        </p:nvSpPr>
        <p:spPr/>
        <p:txBody>
          <a:bodyPr/>
          <a:lstStyle/>
          <a:p>
            <a:fld id="{C2DB664C-CC3B-47DC-83D0-2D99A9E6CE97}" type="slidenum">
              <a:rPr lang="en-US" smtClean="0"/>
              <a:t>23</a:t>
            </a:fld>
            <a:endParaRPr lang="en-US" dirty="0"/>
          </a:p>
        </p:txBody>
      </p:sp>
    </p:spTree>
    <p:extLst>
      <p:ext uri="{BB962C8B-B14F-4D97-AF65-F5344CB8AC3E}">
        <p14:creationId xmlns:p14="http://schemas.microsoft.com/office/powerpoint/2010/main" val="687333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latin typeface="Comic Sans MS" panose="030F0702030302020204" pitchFamily="66" charset="0"/>
              </a:rPr>
              <a:t> DHS highly recommends downloading these two reports going back through at least 2018-2019, but preferably through 2014-2015 if you are able to before the September 30</a:t>
            </a:r>
            <a:r>
              <a:rPr lang="en-US" sz="2000" baseline="30000" dirty="0">
                <a:latin typeface="Comic Sans MS" panose="030F0702030302020204" pitchFamily="66" charset="0"/>
              </a:rPr>
              <a:t>th</a:t>
            </a:r>
            <a:r>
              <a:rPr lang="en-US" sz="2000" dirty="0">
                <a:latin typeface="Comic Sans MS" panose="030F0702030302020204" pitchFamily="66" charset="0"/>
              </a:rPr>
              <a:t> deadline.</a:t>
            </a:r>
            <a:endParaRPr lang="en-US" sz="2000" dirty="0"/>
          </a:p>
        </p:txBody>
      </p:sp>
      <p:sp>
        <p:nvSpPr>
          <p:cNvPr id="4" name="Slide Number Placeholder 3"/>
          <p:cNvSpPr>
            <a:spLocks noGrp="1"/>
          </p:cNvSpPr>
          <p:nvPr>
            <p:ph type="sldNum" sz="quarter" idx="5"/>
          </p:nvPr>
        </p:nvSpPr>
        <p:spPr/>
        <p:txBody>
          <a:bodyPr/>
          <a:lstStyle/>
          <a:p>
            <a:fld id="{C2DB664C-CC3B-47DC-83D0-2D99A9E6CE97}" type="slidenum">
              <a:rPr lang="en-US" smtClean="0"/>
              <a:t>24</a:t>
            </a:fld>
            <a:endParaRPr lang="en-US" dirty="0"/>
          </a:p>
        </p:txBody>
      </p:sp>
    </p:spTree>
    <p:extLst>
      <p:ext uri="{BB962C8B-B14F-4D97-AF65-F5344CB8AC3E}">
        <p14:creationId xmlns:p14="http://schemas.microsoft.com/office/powerpoint/2010/main" val="3539431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DB664C-CC3B-47DC-83D0-2D99A9E6CE97}" type="slidenum">
              <a:rPr lang="en-US" smtClean="0"/>
              <a:t>25</a:t>
            </a:fld>
            <a:endParaRPr lang="en-US" dirty="0"/>
          </a:p>
        </p:txBody>
      </p:sp>
    </p:spTree>
    <p:extLst>
      <p:ext uri="{BB962C8B-B14F-4D97-AF65-F5344CB8AC3E}">
        <p14:creationId xmlns:p14="http://schemas.microsoft.com/office/powerpoint/2010/main" val="143182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latin typeface="Comic Sans MS" panose="030F0702030302020204" pitchFamily="66" charset="0"/>
              </a:rPr>
              <a:t>If you have any questions regarding system support for PCG systems or downloading the information, please direct them to the PCG Help desk.</a:t>
            </a:r>
          </a:p>
        </p:txBody>
      </p:sp>
      <p:sp>
        <p:nvSpPr>
          <p:cNvPr id="4" name="Slide Number Placeholder 3"/>
          <p:cNvSpPr>
            <a:spLocks noGrp="1"/>
          </p:cNvSpPr>
          <p:nvPr>
            <p:ph type="sldNum" sz="quarter" idx="5"/>
          </p:nvPr>
        </p:nvSpPr>
        <p:spPr/>
        <p:txBody>
          <a:bodyPr/>
          <a:lstStyle/>
          <a:p>
            <a:fld id="{C2DB664C-CC3B-47DC-83D0-2D99A9E6CE97}" type="slidenum">
              <a:rPr lang="en-US" smtClean="0"/>
              <a:t>26</a:t>
            </a:fld>
            <a:endParaRPr lang="en-US" dirty="0"/>
          </a:p>
        </p:txBody>
      </p:sp>
    </p:spTree>
    <p:extLst>
      <p:ext uri="{BB962C8B-B14F-4D97-AF65-F5344CB8AC3E}">
        <p14:creationId xmlns:p14="http://schemas.microsoft.com/office/powerpoint/2010/main" val="721853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latin typeface="Comic Sans MS" panose="030F0702030302020204" pitchFamily="66" charset="0"/>
              </a:rPr>
              <a:t>At this time I would like to review some common BPI audit findings that continue to be found during audits.</a:t>
            </a:r>
          </a:p>
        </p:txBody>
      </p:sp>
      <p:sp>
        <p:nvSpPr>
          <p:cNvPr id="4" name="Slide Number Placeholder 3"/>
          <p:cNvSpPr>
            <a:spLocks noGrp="1"/>
          </p:cNvSpPr>
          <p:nvPr>
            <p:ph type="sldNum" sz="quarter" idx="5"/>
          </p:nvPr>
        </p:nvSpPr>
        <p:spPr/>
        <p:txBody>
          <a:bodyPr/>
          <a:lstStyle/>
          <a:p>
            <a:fld id="{C2DB664C-CC3B-47DC-83D0-2D99A9E6CE97}" type="slidenum">
              <a:rPr lang="en-US" smtClean="0"/>
              <a:t>27</a:t>
            </a:fld>
            <a:endParaRPr lang="en-US" dirty="0"/>
          </a:p>
        </p:txBody>
      </p:sp>
    </p:spTree>
    <p:extLst>
      <p:ext uri="{BB962C8B-B14F-4D97-AF65-F5344CB8AC3E}">
        <p14:creationId xmlns:p14="http://schemas.microsoft.com/office/powerpoint/2010/main" val="656720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latin typeface="Comic Sans MS" panose="030F0702030302020204" pitchFamily="66" charset="0"/>
              </a:rPr>
              <a:t>Group vs Individual, More Units billed than authorized, MPAF errors, IEP and MPAF do not match, IEP and or MPAF do not list duration</a:t>
            </a:r>
          </a:p>
        </p:txBody>
      </p:sp>
      <p:sp>
        <p:nvSpPr>
          <p:cNvPr id="4" name="Slide Number Placeholder 3"/>
          <p:cNvSpPr>
            <a:spLocks noGrp="1"/>
          </p:cNvSpPr>
          <p:nvPr>
            <p:ph type="sldNum" sz="quarter" idx="5"/>
          </p:nvPr>
        </p:nvSpPr>
        <p:spPr/>
        <p:txBody>
          <a:bodyPr/>
          <a:lstStyle/>
          <a:p>
            <a:fld id="{C2DB664C-CC3B-47DC-83D0-2D99A9E6CE97}" type="slidenum">
              <a:rPr lang="en-US" smtClean="0"/>
              <a:t>28</a:t>
            </a:fld>
            <a:endParaRPr lang="en-US" dirty="0"/>
          </a:p>
        </p:txBody>
      </p:sp>
    </p:spTree>
    <p:extLst>
      <p:ext uri="{BB962C8B-B14F-4D97-AF65-F5344CB8AC3E}">
        <p14:creationId xmlns:p14="http://schemas.microsoft.com/office/powerpoint/2010/main" val="960001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415790"/>
            <a:ext cx="6705599" cy="4728209"/>
          </a:xfrm>
        </p:spPr>
        <p:txBody>
          <a:bodyPr>
            <a:normAutofit/>
          </a:bodyPr>
          <a:lstStyle/>
          <a:p>
            <a:r>
              <a:rPr lang="en-US" sz="18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If it is not specified in the IEP or the MPAF whether the service is to be group or individual, then the services will be denied, so it is very important to make sure it is specified.  </a:t>
            </a:r>
            <a:r>
              <a:rPr lang="en-US" sz="1800" dirty="0">
                <a:latin typeface="Comic Sans MS" panose="030F0702030302020204" pitchFamily="66" charset="0"/>
              </a:rPr>
              <a:t>That is what should be reflected in the IEP/MPAF.</a:t>
            </a:r>
          </a:p>
          <a:p>
            <a:pPr marL="0" marR="0">
              <a:spcBef>
                <a:spcPts val="0"/>
              </a:spcBef>
              <a:spcAft>
                <a:spcPts val="0"/>
              </a:spcAft>
            </a:pPr>
            <a:endParaRPr lang="en-US" sz="18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2DB664C-CC3B-47DC-83D0-2D99A9E6CE97}" type="slidenum">
              <a:rPr lang="en-US" smtClean="0"/>
              <a:t>29</a:t>
            </a:fld>
            <a:endParaRPr lang="en-US" dirty="0"/>
          </a:p>
        </p:txBody>
      </p:sp>
    </p:spTree>
    <p:extLst>
      <p:ext uri="{BB962C8B-B14F-4D97-AF65-F5344CB8AC3E}">
        <p14:creationId xmlns:p14="http://schemas.microsoft.com/office/powerpoint/2010/main" val="383141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latin typeface="Comic Sans MS" panose="030F0702030302020204" pitchFamily="66" charset="0"/>
              </a:rPr>
              <a:t>The Department of Human Services and the Bureau of Program Integrity strive to ensure that the LEA’s have a good understanding of the School-Based ACCESS Program.  One of the ways we attempt to accomplish this is by holding these Fall trainings.   </a:t>
            </a:r>
          </a:p>
        </p:txBody>
      </p:sp>
      <p:sp>
        <p:nvSpPr>
          <p:cNvPr id="4" name="Slide Number Placeholder 3"/>
          <p:cNvSpPr>
            <a:spLocks noGrp="1"/>
          </p:cNvSpPr>
          <p:nvPr>
            <p:ph type="sldNum" sz="quarter" idx="5"/>
          </p:nvPr>
        </p:nvSpPr>
        <p:spPr/>
        <p:txBody>
          <a:bodyPr/>
          <a:lstStyle/>
          <a:p>
            <a:fld id="{C2DB664C-CC3B-47DC-83D0-2D99A9E6CE97}" type="slidenum">
              <a:rPr lang="en-US" smtClean="0"/>
              <a:t>3</a:t>
            </a:fld>
            <a:endParaRPr lang="en-US" dirty="0"/>
          </a:p>
        </p:txBody>
      </p:sp>
    </p:spTree>
    <p:extLst>
      <p:ext uri="{BB962C8B-B14F-4D97-AF65-F5344CB8AC3E}">
        <p14:creationId xmlns:p14="http://schemas.microsoft.com/office/powerpoint/2010/main" val="946165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3500" dirty="0">
                <a:latin typeface="Comic Sans MS" panose="030F0702030302020204" pitchFamily="66" charset="0"/>
              </a:rPr>
              <a:t>The decisions regarding whether the student receives the services either individually</a:t>
            </a:r>
            <a:r>
              <a:rPr lang="en-US" sz="4300" dirty="0">
                <a:latin typeface="Comic Sans MS" panose="030F0702030302020204" pitchFamily="66" charset="0"/>
              </a:rPr>
              <a:t> </a:t>
            </a:r>
            <a:r>
              <a:rPr lang="en-US" sz="3500" dirty="0">
                <a:latin typeface="Comic Sans MS" panose="030F0702030302020204" pitchFamily="66" charset="0"/>
              </a:rPr>
              <a:t>or in a group are expected to be based on what is medically necessary for the child, and so therefore are not interchangeable. Those submitting claim data should be careful to avoid a costly mistake. </a:t>
            </a:r>
          </a:p>
          <a:p>
            <a:endParaRPr lang="en-US" sz="3500" dirty="0">
              <a:latin typeface="Comic Sans MS" panose="030F0702030302020204" pitchFamily="66" charset="0"/>
            </a:endParaRPr>
          </a:p>
          <a:p>
            <a:endParaRPr lang="en-US" sz="3500" dirty="0">
              <a:latin typeface="Comic Sans MS" panose="030F0702030302020204" pitchFamily="66" charset="0"/>
            </a:endParaRPr>
          </a:p>
          <a:p>
            <a:pPr marL="0" marR="0">
              <a:spcBef>
                <a:spcPts val="0"/>
              </a:spcBef>
              <a:spcAft>
                <a:spcPts val="0"/>
              </a:spcAft>
            </a:pPr>
            <a:r>
              <a:rPr lang="en-US" sz="35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This slide also gives some examples pertaining to group vs individual sessions.</a:t>
            </a:r>
            <a:endParaRPr lang="en-US" sz="35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35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To be considered a group, 2 or more students must be present.  If a student is ordered group therapy, but there is only 1 student present, that session could not be billed as a group session.  It would be billed as individual</a:t>
            </a:r>
            <a:r>
              <a:rPr lang="en-US" sz="3500"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 BUT, if</a:t>
            </a:r>
            <a:r>
              <a:rPr lang="en-US" sz="35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the IEP does not have an authorization for individual therapy, you CAN NOT bill MA.  </a:t>
            </a:r>
            <a:r>
              <a:rPr lang="en-US" sz="3500"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Y</a:t>
            </a:r>
            <a:r>
              <a:rPr lang="en-US" sz="35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ou may reschedule or provide a make-up session (be sure to document it as a make-up session).</a:t>
            </a:r>
            <a:endParaRPr lang="en-US" sz="35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35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The same applies for Telemedicine:  If the IEP and MPAF authorize group therapy and you are providing 1 to 1 therapy via Zoom because only 1 </a:t>
            </a:r>
            <a:r>
              <a:rPr lang="en-US" sz="3500"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student</a:t>
            </a:r>
            <a:r>
              <a:rPr lang="en-US" sz="35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was available, you should not be billing MA for that service if </a:t>
            </a:r>
            <a:r>
              <a:rPr lang="en-US" sz="3500"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the student does not have an order for individual services.</a:t>
            </a:r>
            <a:endParaRPr lang="en-US" sz="3500" dirty="0">
              <a:effectLst/>
              <a:latin typeface="Times New Roman" panose="02020603050405020304" pitchFamily="18" charset="0"/>
              <a:ea typeface="Times New Roman" panose="02020603050405020304" pitchFamily="18" charset="0"/>
            </a:endParaRPr>
          </a:p>
          <a:p>
            <a:endParaRPr lang="en-US" sz="2900" dirty="0">
              <a:latin typeface="Comic Sans MS" panose="030F0702030302020204" pitchFamily="66" charset="0"/>
            </a:endParaRPr>
          </a:p>
          <a:p>
            <a:endParaRPr lang="en-US" sz="2000" dirty="0">
              <a:latin typeface="Comic Sans MS" panose="030F0702030302020204" pitchFamily="66" charset="0"/>
            </a:endParaRPr>
          </a:p>
          <a:p>
            <a:r>
              <a:rPr lang="en-US" sz="2000" dirty="0">
                <a:latin typeface="Comic Sans MS" panose="030F0702030302020204" pitchFamily="66" charset="0"/>
              </a:rPr>
              <a:t>.</a:t>
            </a:r>
          </a:p>
        </p:txBody>
      </p:sp>
      <p:sp>
        <p:nvSpPr>
          <p:cNvPr id="4" name="Slide Number Placeholder 3"/>
          <p:cNvSpPr>
            <a:spLocks noGrp="1"/>
          </p:cNvSpPr>
          <p:nvPr>
            <p:ph type="sldNum" sz="quarter" idx="5"/>
          </p:nvPr>
        </p:nvSpPr>
        <p:spPr/>
        <p:txBody>
          <a:bodyPr/>
          <a:lstStyle/>
          <a:p>
            <a:fld id="{C2DB664C-CC3B-47DC-83D0-2D99A9E6CE97}" type="slidenum">
              <a:rPr lang="en-US" smtClean="0"/>
              <a:t>30</a:t>
            </a:fld>
            <a:endParaRPr lang="en-US" dirty="0"/>
          </a:p>
        </p:txBody>
      </p:sp>
    </p:spTree>
    <p:extLst>
      <p:ext uri="{BB962C8B-B14F-4D97-AF65-F5344CB8AC3E}">
        <p14:creationId xmlns:p14="http://schemas.microsoft.com/office/powerpoint/2010/main" val="2865644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latin typeface="Comic Sans MS" panose="030F0702030302020204" pitchFamily="66" charset="0"/>
              </a:rPr>
              <a:t>Units of service must be equal to or less than the units of service that are authorized on the MPAF.  If the MPAF has authorized a service for 30 minutes, but the therapist meets with the student for 45 minutes because they feel the child would benefit from the extra time, that is certainly fine, but the therapist is unable to bill for those extra 15 minutes.</a:t>
            </a:r>
          </a:p>
          <a:p>
            <a:r>
              <a:rPr lang="en-US" sz="2000" dirty="0">
                <a:latin typeface="Comic Sans MS" panose="030F0702030302020204" pitchFamily="66" charset="0"/>
              </a:rPr>
              <a:t>There are no edits in place within the system to stop you from claiming that extra unit.  This is one of those instances where performing a self-audit would be beneficial.</a:t>
            </a:r>
          </a:p>
        </p:txBody>
      </p:sp>
      <p:sp>
        <p:nvSpPr>
          <p:cNvPr id="4" name="Slide Number Placeholder 3"/>
          <p:cNvSpPr>
            <a:spLocks noGrp="1"/>
          </p:cNvSpPr>
          <p:nvPr>
            <p:ph type="sldNum" sz="quarter" idx="5"/>
          </p:nvPr>
        </p:nvSpPr>
        <p:spPr/>
        <p:txBody>
          <a:bodyPr/>
          <a:lstStyle/>
          <a:p>
            <a:fld id="{C2DB664C-CC3B-47DC-83D0-2D99A9E6CE97}" type="slidenum">
              <a:rPr lang="en-US" smtClean="0"/>
              <a:t>31</a:t>
            </a:fld>
            <a:endParaRPr lang="en-US" dirty="0"/>
          </a:p>
        </p:txBody>
      </p:sp>
    </p:spTree>
    <p:extLst>
      <p:ext uri="{BB962C8B-B14F-4D97-AF65-F5344CB8AC3E}">
        <p14:creationId xmlns:p14="http://schemas.microsoft.com/office/powerpoint/2010/main" val="591586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latin typeface="Comic Sans MS" panose="030F0702030302020204" pitchFamily="66" charset="0"/>
              </a:rPr>
              <a:t>The errors on this slide pertain specifically to the MPAF which have been found during record reviews.  These are very important issues that could lead to the denial of all claims for the particular student if the MPAF is not correct, which could be a very costly error. </a:t>
            </a:r>
          </a:p>
          <a:p>
            <a:r>
              <a:rPr lang="en-US" sz="1600" dirty="0">
                <a:latin typeface="Comic Sans MS" panose="030F0702030302020204" pitchFamily="66" charset="0"/>
              </a:rPr>
              <a:t>Providing services prior to the date the doctor signs the MPAF is considered providing services without a doctor’s order and that is a violation of MA regulations.</a:t>
            </a:r>
          </a:p>
          <a:p>
            <a:r>
              <a:rPr lang="en-US" sz="1600" dirty="0">
                <a:latin typeface="Comic Sans MS" panose="030F0702030302020204" pitchFamily="66" charset="0"/>
              </a:rPr>
              <a:t>Any entries to the record should be legible.  If you can’t read them, then chances are the person auditing the record will not be able to read them either.  </a:t>
            </a:r>
          </a:p>
        </p:txBody>
      </p:sp>
      <p:sp>
        <p:nvSpPr>
          <p:cNvPr id="4" name="Slide Number Placeholder 3"/>
          <p:cNvSpPr>
            <a:spLocks noGrp="1"/>
          </p:cNvSpPr>
          <p:nvPr>
            <p:ph type="sldNum" sz="quarter" idx="5"/>
          </p:nvPr>
        </p:nvSpPr>
        <p:spPr/>
        <p:txBody>
          <a:bodyPr/>
          <a:lstStyle/>
          <a:p>
            <a:fld id="{C2DB664C-CC3B-47DC-83D0-2D99A9E6CE97}" type="slidenum">
              <a:rPr lang="en-US" smtClean="0"/>
              <a:t>32</a:t>
            </a:fld>
            <a:endParaRPr lang="en-US" dirty="0"/>
          </a:p>
        </p:txBody>
      </p:sp>
    </p:spTree>
    <p:extLst>
      <p:ext uri="{BB962C8B-B14F-4D97-AF65-F5344CB8AC3E}">
        <p14:creationId xmlns:p14="http://schemas.microsoft.com/office/powerpoint/2010/main" val="1253768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800" dirty="0"/>
              <a:t>Ideally, the IEP and MPAF should contain the same wording. </a:t>
            </a:r>
          </a:p>
          <a:p>
            <a:endParaRPr lang="en-US" sz="1800" dirty="0"/>
          </a:p>
          <a:p>
            <a:r>
              <a:rPr lang="en-US" sz="1800" dirty="0"/>
              <a:t>Example #1 might not be the exact same wording, but they both mean the student will receive PT for 30 minutes 2 times per week.</a:t>
            </a:r>
          </a:p>
          <a:p>
            <a:endParaRPr lang="en-US" sz="1800" dirty="0"/>
          </a:p>
          <a:p>
            <a:r>
              <a:rPr lang="en-US" sz="1800" dirty="0"/>
              <a:t>Example #2 shows 2 totally different statements, therefore any of those claims would be denied. </a:t>
            </a:r>
          </a:p>
          <a:p>
            <a:r>
              <a:rPr lang="en-US" sz="1800" dirty="0"/>
              <a:t>If the service is truly medically needed, then the orders should reflect that.  Also, when reviewing the IEP and writing those orders onto the MPAF they should be written exactly as they are written in the IEP. Avoid the use of the words “Up to”, especially in services such as OT, PT, and Speech to name a few.  Their use should be reserved for special circumstances, such as instances when it is difficult to gauge how long a service must be provided.</a:t>
            </a:r>
          </a:p>
        </p:txBody>
      </p:sp>
      <p:sp>
        <p:nvSpPr>
          <p:cNvPr id="4" name="Slide Number Placeholder 3"/>
          <p:cNvSpPr>
            <a:spLocks noGrp="1"/>
          </p:cNvSpPr>
          <p:nvPr>
            <p:ph type="sldNum" sz="quarter" idx="5"/>
          </p:nvPr>
        </p:nvSpPr>
        <p:spPr/>
        <p:txBody>
          <a:bodyPr/>
          <a:lstStyle/>
          <a:p>
            <a:fld id="{C2DB664C-CC3B-47DC-83D0-2D99A9E6CE97}" type="slidenum">
              <a:rPr lang="en-US" smtClean="0"/>
              <a:t>33</a:t>
            </a:fld>
            <a:endParaRPr lang="en-US" dirty="0"/>
          </a:p>
        </p:txBody>
      </p:sp>
    </p:spTree>
    <p:extLst>
      <p:ext uri="{BB962C8B-B14F-4D97-AF65-F5344CB8AC3E}">
        <p14:creationId xmlns:p14="http://schemas.microsoft.com/office/powerpoint/2010/main" val="1657314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t>Duration and Frequency are needed components for the IEP and MPAF.  Duration tells how long the session should be; 30 minutes, 2 hours?</a:t>
            </a:r>
          </a:p>
          <a:p>
            <a:r>
              <a:rPr lang="en-US" sz="1800" dirty="0"/>
              <a:t>Frequency tells how often the service will be conducted; per day, 3 times per week?  Do not confuse the Projected start and end dates as the duration.  Too often I see frequency listed but no duration.  </a:t>
            </a:r>
          </a:p>
        </p:txBody>
      </p:sp>
      <p:sp>
        <p:nvSpPr>
          <p:cNvPr id="4" name="Slide Number Placeholder 3"/>
          <p:cNvSpPr>
            <a:spLocks noGrp="1"/>
          </p:cNvSpPr>
          <p:nvPr>
            <p:ph type="sldNum" sz="quarter" idx="5"/>
          </p:nvPr>
        </p:nvSpPr>
        <p:spPr/>
        <p:txBody>
          <a:bodyPr/>
          <a:lstStyle/>
          <a:p>
            <a:fld id="{C2DB664C-CC3B-47DC-83D0-2D99A9E6CE97}" type="slidenum">
              <a:rPr lang="en-US" smtClean="0"/>
              <a:t>34</a:t>
            </a:fld>
            <a:endParaRPr lang="en-US" dirty="0"/>
          </a:p>
        </p:txBody>
      </p:sp>
    </p:spTree>
    <p:extLst>
      <p:ext uri="{BB962C8B-B14F-4D97-AF65-F5344CB8AC3E}">
        <p14:creationId xmlns:p14="http://schemas.microsoft.com/office/powerpoint/2010/main" val="3264998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latin typeface="Comic Sans MS" panose="030F0702030302020204" pitchFamily="66" charset="0"/>
              </a:rPr>
              <a:t>The SBAP handbook is a great resource.  Reach out to the resource account with any questions you have.  I have included a few other resources as well on this page and the next.</a:t>
            </a:r>
          </a:p>
        </p:txBody>
      </p:sp>
      <p:sp>
        <p:nvSpPr>
          <p:cNvPr id="4" name="Slide Number Placeholder 3"/>
          <p:cNvSpPr>
            <a:spLocks noGrp="1"/>
          </p:cNvSpPr>
          <p:nvPr>
            <p:ph type="sldNum" sz="quarter" idx="5"/>
          </p:nvPr>
        </p:nvSpPr>
        <p:spPr/>
        <p:txBody>
          <a:bodyPr/>
          <a:lstStyle/>
          <a:p>
            <a:fld id="{C2DB664C-CC3B-47DC-83D0-2D99A9E6CE97}" type="slidenum">
              <a:rPr lang="en-US" smtClean="0"/>
              <a:t>35</a:t>
            </a:fld>
            <a:endParaRPr lang="en-US" dirty="0"/>
          </a:p>
        </p:txBody>
      </p:sp>
    </p:spTree>
    <p:extLst>
      <p:ext uri="{BB962C8B-B14F-4D97-AF65-F5344CB8AC3E}">
        <p14:creationId xmlns:p14="http://schemas.microsoft.com/office/powerpoint/2010/main" val="2813030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DB664C-CC3B-47DC-83D0-2D99A9E6CE97}" type="slidenum">
              <a:rPr lang="en-US" smtClean="0"/>
              <a:t>36</a:t>
            </a:fld>
            <a:endParaRPr lang="en-US" dirty="0"/>
          </a:p>
        </p:txBody>
      </p:sp>
    </p:spTree>
    <p:extLst>
      <p:ext uri="{BB962C8B-B14F-4D97-AF65-F5344CB8AC3E}">
        <p14:creationId xmlns:p14="http://schemas.microsoft.com/office/powerpoint/2010/main" val="2755380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latin typeface="Comic Sans MS" panose="030F0702030302020204" pitchFamily="66" charset="0"/>
              </a:rPr>
              <a:t>You can reduce the risk of mistakes by being prepared.  Be sure to stay up to date with changes to the program and any changes to the rules and regulations that govern the program.  Train your staff to maintain compliance. Be sure to take advantage of any and all training opportunities and encourage your staff to do this as well.  Routinely conducting self-audits is a great idea.  And finally, reach out to BPI with any compliance questions.</a:t>
            </a:r>
          </a:p>
        </p:txBody>
      </p:sp>
      <p:sp>
        <p:nvSpPr>
          <p:cNvPr id="4" name="Slide Number Placeholder 3"/>
          <p:cNvSpPr>
            <a:spLocks noGrp="1"/>
          </p:cNvSpPr>
          <p:nvPr>
            <p:ph type="sldNum" sz="quarter" idx="5"/>
          </p:nvPr>
        </p:nvSpPr>
        <p:spPr/>
        <p:txBody>
          <a:bodyPr/>
          <a:lstStyle/>
          <a:p>
            <a:fld id="{C2DB664C-CC3B-47DC-83D0-2D99A9E6CE97}" type="slidenum">
              <a:rPr lang="en-US" smtClean="0"/>
              <a:t>37</a:t>
            </a:fld>
            <a:endParaRPr lang="en-US" dirty="0"/>
          </a:p>
        </p:txBody>
      </p:sp>
    </p:spTree>
    <p:extLst>
      <p:ext uri="{BB962C8B-B14F-4D97-AF65-F5344CB8AC3E}">
        <p14:creationId xmlns:p14="http://schemas.microsoft.com/office/powerpoint/2010/main" val="4103642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5790"/>
            <a:ext cx="6324600" cy="4499609"/>
          </a:xfrm>
        </p:spPr>
        <p:txBody>
          <a:bodyPr>
            <a:normAutofit/>
          </a:bodyPr>
          <a:lstStyle/>
          <a:p>
            <a:r>
              <a:rPr lang="en-US" sz="1800" dirty="0">
                <a:latin typeface="Comic Sans MS" panose="030F0702030302020204" pitchFamily="66" charset="0"/>
              </a:rPr>
              <a:t>Thank you for taking the time to watch my presentation and for your commitment to ensuring that your district is in compliance with the rules and regulations that govern the School –Based ACCESS Program.</a:t>
            </a:r>
          </a:p>
        </p:txBody>
      </p:sp>
      <p:sp>
        <p:nvSpPr>
          <p:cNvPr id="4" name="Slide Number Placeholder 3"/>
          <p:cNvSpPr>
            <a:spLocks noGrp="1"/>
          </p:cNvSpPr>
          <p:nvPr>
            <p:ph type="sldNum" sz="quarter" idx="5"/>
          </p:nvPr>
        </p:nvSpPr>
        <p:spPr/>
        <p:txBody>
          <a:bodyPr/>
          <a:lstStyle/>
          <a:p>
            <a:fld id="{C2DB664C-CC3B-47DC-83D0-2D99A9E6CE97}" type="slidenum">
              <a:rPr lang="en-US" smtClean="0"/>
              <a:t>38</a:t>
            </a:fld>
            <a:endParaRPr lang="en-US" dirty="0"/>
          </a:p>
        </p:txBody>
      </p:sp>
    </p:spTree>
    <p:extLst>
      <p:ext uri="{BB962C8B-B14F-4D97-AF65-F5344CB8AC3E}">
        <p14:creationId xmlns:p14="http://schemas.microsoft.com/office/powerpoint/2010/main" val="424421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omic Sans MS" panose="030F0702030302020204" pitchFamily="66" charset="0"/>
              </a:rPr>
              <a:t>Although there will be many changes this upcoming school year, compliance is an area that will basically stay the same.  My presentation will focus on reviewing the documents that should be maintained because they are relevant to the SBAP program. As a reminder to staff I have a few slides regarding downloading PCG data because it must be completed by September 30</a:t>
            </a:r>
            <a:r>
              <a:rPr lang="en-US" sz="1600" baseline="30000" dirty="0">
                <a:latin typeface="Comic Sans MS" panose="030F0702030302020204" pitchFamily="66" charset="0"/>
              </a:rPr>
              <a:t>th</a:t>
            </a:r>
            <a:r>
              <a:rPr lang="en-US" sz="1600" dirty="0">
                <a:latin typeface="Comic Sans MS" panose="030F0702030302020204" pitchFamily="66" charset="0"/>
              </a:rPr>
              <a:t>.  Finally, I will be going over the common audit findings from the audits that were completed this past year.</a:t>
            </a:r>
          </a:p>
        </p:txBody>
      </p:sp>
      <p:sp>
        <p:nvSpPr>
          <p:cNvPr id="4" name="Slide Number Placeholder 3"/>
          <p:cNvSpPr>
            <a:spLocks noGrp="1"/>
          </p:cNvSpPr>
          <p:nvPr>
            <p:ph type="sldNum" sz="quarter" idx="5"/>
          </p:nvPr>
        </p:nvSpPr>
        <p:spPr/>
        <p:txBody>
          <a:bodyPr/>
          <a:lstStyle/>
          <a:p>
            <a:fld id="{C2DB664C-CC3B-47DC-83D0-2D99A9E6CE97}" type="slidenum">
              <a:rPr lang="en-US" smtClean="0"/>
              <a:t>4</a:t>
            </a:fld>
            <a:endParaRPr lang="en-US" dirty="0"/>
          </a:p>
        </p:txBody>
      </p:sp>
    </p:spTree>
    <p:extLst>
      <p:ext uri="{BB962C8B-B14F-4D97-AF65-F5344CB8AC3E}">
        <p14:creationId xmlns:p14="http://schemas.microsoft.com/office/powerpoint/2010/main" val="545790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416107"/>
            <a:ext cx="5608320" cy="4183380"/>
          </a:xfrm>
        </p:spPr>
        <p:txBody>
          <a:bodyPr>
            <a:normAutofit/>
          </a:bodyPr>
          <a:lstStyle/>
          <a:p>
            <a:r>
              <a:rPr lang="en-US" sz="2800" dirty="0">
                <a:latin typeface="Comic Sans MS" panose="030F0702030302020204" pitchFamily="66" charset="0"/>
              </a:rPr>
              <a:t>Documents to Maintain</a:t>
            </a:r>
          </a:p>
        </p:txBody>
      </p:sp>
      <p:sp>
        <p:nvSpPr>
          <p:cNvPr id="4" name="Slide Number Placeholder 3"/>
          <p:cNvSpPr>
            <a:spLocks noGrp="1"/>
          </p:cNvSpPr>
          <p:nvPr>
            <p:ph type="sldNum" sz="quarter" idx="5"/>
          </p:nvPr>
        </p:nvSpPr>
        <p:spPr/>
        <p:txBody>
          <a:bodyPr/>
          <a:lstStyle/>
          <a:p>
            <a:fld id="{C2DB664C-CC3B-47DC-83D0-2D99A9E6CE97}" type="slidenum">
              <a:rPr lang="en-US" smtClean="0"/>
              <a:t>5</a:t>
            </a:fld>
            <a:endParaRPr lang="en-US" dirty="0"/>
          </a:p>
        </p:txBody>
      </p:sp>
    </p:spTree>
    <p:extLst>
      <p:ext uri="{BB962C8B-B14F-4D97-AF65-F5344CB8AC3E}">
        <p14:creationId xmlns:p14="http://schemas.microsoft.com/office/powerpoint/2010/main" val="200521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latin typeface="Comic Sans MS" panose="030F0702030302020204" pitchFamily="66" charset="0"/>
              </a:rPr>
              <a:t>This list outlines the documents the LEAs must maintain because they are relevant to the services provided and would be requested in the event of an audit.  I have highlighted the Daily Service Provider logs and the special transportation logs as a reminder that the LEAs should be downloading, or should have already downloaded these 2 reports that DHS shared instructions for on September 5</a:t>
            </a:r>
            <a:r>
              <a:rPr lang="en-US" sz="2000" baseline="30000" dirty="0">
                <a:latin typeface="Comic Sans MS" panose="030F0702030302020204" pitchFamily="66" charset="0"/>
              </a:rPr>
              <a:t>th.</a:t>
            </a:r>
            <a:endParaRPr lang="en-US" sz="20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C2DB664C-CC3B-47DC-83D0-2D99A9E6CE97}" type="slidenum">
              <a:rPr lang="en-US" smtClean="0"/>
              <a:t>6</a:t>
            </a:fld>
            <a:endParaRPr lang="en-US" dirty="0"/>
          </a:p>
        </p:txBody>
      </p:sp>
    </p:spTree>
    <p:extLst>
      <p:ext uri="{BB962C8B-B14F-4D97-AF65-F5344CB8AC3E}">
        <p14:creationId xmlns:p14="http://schemas.microsoft.com/office/powerpoint/2010/main" val="298558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latin typeface="Comic Sans MS" panose="030F0702030302020204" pitchFamily="66" charset="0"/>
              </a:rPr>
              <a:t>The parental consent only needs to be signed 1 time and it is considered best practice to obtain the consent during the initial IEP meeting. However, each LEA should establish their own protocol for obtaining the consent. Yearly notices are to be given to the parents notifying them that they may withdraw that consent at anytime. Make sure they check the line that gives consent and they sign and date it. Services delivered per the IEP prior to the date of the parental consent are not compensable.</a:t>
            </a:r>
          </a:p>
        </p:txBody>
      </p:sp>
      <p:sp>
        <p:nvSpPr>
          <p:cNvPr id="4" name="Slide Number Placeholder 3"/>
          <p:cNvSpPr>
            <a:spLocks noGrp="1"/>
          </p:cNvSpPr>
          <p:nvPr>
            <p:ph type="sldNum" sz="quarter" idx="5"/>
          </p:nvPr>
        </p:nvSpPr>
        <p:spPr/>
        <p:txBody>
          <a:bodyPr/>
          <a:lstStyle/>
          <a:p>
            <a:fld id="{C2DB664C-CC3B-47DC-83D0-2D99A9E6CE97}" type="slidenum">
              <a:rPr lang="en-US" smtClean="0"/>
              <a:t>7</a:t>
            </a:fld>
            <a:endParaRPr lang="en-US" dirty="0"/>
          </a:p>
        </p:txBody>
      </p:sp>
    </p:spTree>
    <p:extLst>
      <p:ext uri="{BB962C8B-B14F-4D97-AF65-F5344CB8AC3E}">
        <p14:creationId xmlns:p14="http://schemas.microsoft.com/office/powerpoint/2010/main" val="4249386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latin typeface="Comic Sans MS" panose="030F0702030302020204" pitchFamily="66" charset="0"/>
              </a:rPr>
              <a:t>The Individualized Education Program (IEP) is a Pennsylvania Department of Education (PDE document.  It is a recommendation of services that would benefit children in the Special Education Program.  Once the staff meet and decide what programs would benefit the child, then the next step would be to obtain the Medical Practitioner Authorization Form (MPAF). It is important to keep any treatment plans, behavioral plans, or nutritional plans as well if they are a part of and described in the IEP.</a:t>
            </a:r>
          </a:p>
        </p:txBody>
      </p:sp>
      <p:sp>
        <p:nvSpPr>
          <p:cNvPr id="4" name="Slide Number Placeholder 3"/>
          <p:cNvSpPr>
            <a:spLocks noGrp="1"/>
          </p:cNvSpPr>
          <p:nvPr>
            <p:ph type="sldNum" sz="quarter" idx="5"/>
          </p:nvPr>
        </p:nvSpPr>
        <p:spPr/>
        <p:txBody>
          <a:bodyPr/>
          <a:lstStyle/>
          <a:p>
            <a:fld id="{C2DB664C-CC3B-47DC-83D0-2D99A9E6CE97}" type="slidenum">
              <a:rPr lang="en-US" smtClean="0"/>
              <a:t>8</a:t>
            </a:fld>
            <a:endParaRPr lang="en-US" dirty="0"/>
          </a:p>
        </p:txBody>
      </p:sp>
    </p:spTree>
    <p:extLst>
      <p:ext uri="{BB962C8B-B14F-4D97-AF65-F5344CB8AC3E}">
        <p14:creationId xmlns:p14="http://schemas.microsoft.com/office/powerpoint/2010/main" val="2337028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latin typeface="Comic Sans MS" panose="030F0702030302020204" pitchFamily="66" charset="0"/>
              </a:rPr>
              <a:t>The Medical Practitioner Authorization Form (MPAF) or Med Auth, is essentially the doctor’s order authorizing the providing of the ordered services.  It should match the recommendations from the IEP. The MD/DO, PA, CRNP should be reviewing the IEP when filling out this form.  If there are orders for nursing services, such as prescriptions for medications or other medically ordered services, then those should be attached to the MPAF.</a:t>
            </a:r>
          </a:p>
        </p:txBody>
      </p:sp>
      <p:sp>
        <p:nvSpPr>
          <p:cNvPr id="4" name="Slide Number Placeholder 3"/>
          <p:cNvSpPr>
            <a:spLocks noGrp="1"/>
          </p:cNvSpPr>
          <p:nvPr>
            <p:ph type="sldNum" sz="quarter" idx="5"/>
          </p:nvPr>
        </p:nvSpPr>
        <p:spPr/>
        <p:txBody>
          <a:bodyPr/>
          <a:lstStyle/>
          <a:p>
            <a:fld id="{C2DB664C-CC3B-47DC-83D0-2D99A9E6CE97}" type="slidenum">
              <a:rPr lang="en-US" smtClean="0"/>
              <a:t>9</a:t>
            </a:fld>
            <a:endParaRPr lang="en-US" dirty="0"/>
          </a:p>
        </p:txBody>
      </p:sp>
    </p:spTree>
    <p:extLst>
      <p:ext uri="{BB962C8B-B14F-4D97-AF65-F5344CB8AC3E}">
        <p14:creationId xmlns:p14="http://schemas.microsoft.com/office/powerpoint/2010/main" val="925863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4" name="Picture 7" descr="EDU_PPT_cover.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cxnSp>
        <p:nvCxnSpPr>
          <p:cNvPr id="5" name="Straight Connector 4"/>
          <p:cNvCxnSpPr/>
          <p:nvPr userDrawn="1"/>
        </p:nvCxnSpPr>
        <p:spPr>
          <a:xfrm>
            <a:off x="685800" y="1600200"/>
            <a:ext cx="7772400" cy="0"/>
          </a:xfrm>
          <a:prstGeom prst="line">
            <a:avLst/>
          </a:prstGeom>
          <a:ln w="127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27957"/>
            <a:ext cx="7772400" cy="1470025"/>
          </a:xfrm>
        </p:spPr>
        <p:txBody>
          <a:bodyPr>
            <a:noAutofit/>
          </a:bodyPr>
          <a:lstStyle>
            <a:lvl1pPr>
              <a:defRPr/>
            </a:lvl1pPr>
          </a:lstStyle>
          <a:p>
            <a:r>
              <a:rPr lang="en-US" dirty="0"/>
              <a:t>Click to edit Master title</a:t>
            </a:r>
          </a:p>
        </p:txBody>
      </p:sp>
      <p:sp>
        <p:nvSpPr>
          <p:cNvPr id="3" name="Subtitle 2"/>
          <p:cNvSpPr>
            <a:spLocks noGrp="1"/>
          </p:cNvSpPr>
          <p:nvPr>
            <p:ph type="subTitle" idx="1"/>
          </p:nvPr>
        </p:nvSpPr>
        <p:spPr>
          <a:xfrm>
            <a:off x="685800" y="1676400"/>
            <a:ext cx="7772400" cy="914400"/>
          </a:xfrm>
        </p:spPr>
        <p:txBody>
          <a:bodyPr>
            <a:noAutofit/>
          </a:bodyPr>
          <a:lstStyle>
            <a:lvl1pPr marL="0" indent="0" algn="l">
              <a:buNone/>
              <a:defRPr sz="18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20893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7" descr="EDU_PPT_inside_4.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4" name="Slide Number Placeholder 3"/>
          <p:cNvSpPr>
            <a:spLocks noGrp="1"/>
          </p:cNvSpPr>
          <p:nvPr>
            <p:ph type="sldNum" sz="quarter" idx="11"/>
          </p:nvPr>
        </p:nvSpPr>
        <p:spPr/>
        <p:txBody>
          <a:bodyPr/>
          <a:lstStyle>
            <a:lvl1pPr>
              <a:defRPr/>
            </a:lvl1pPr>
          </a:lstStyle>
          <a:p>
            <a:pPr>
              <a:defRPr/>
            </a:pPr>
            <a:fld id="{67043E3C-CBE0-4DBA-87E0-92E5C717C660}"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29315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772400" cy="668548"/>
          </a:xfrm>
        </p:spPr>
        <p:txBody>
          <a:bodyPr>
            <a:noAutofit/>
          </a:bodyPr>
          <a:lstStyle>
            <a:lvl1pPr algn="l">
              <a:defRPr sz="2400" b="0"/>
            </a:lvl1pPr>
          </a:lstStyle>
          <a:p>
            <a:r>
              <a:rPr lang="en-US" dirty="0"/>
              <a:t>Click to edit Master title style</a:t>
            </a:r>
          </a:p>
        </p:txBody>
      </p:sp>
      <p:sp>
        <p:nvSpPr>
          <p:cNvPr id="3" name="Picture Placeholder 2"/>
          <p:cNvSpPr>
            <a:spLocks noGrp="1"/>
          </p:cNvSpPr>
          <p:nvPr>
            <p:ph type="pic" idx="1"/>
          </p:nvPr>
        </p:nvSpPr>
        <p:spPr>
          <a:xfrm>
            <a:off x="3971026" y="1371600"/>
            <a:ext cx="5079522" cy="3810000"/>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8" name="Content Placeholder 2"/>
          <p:cNvSpPr>
            <a:spLocks noGrp="1"/>
          </p:cNvSpPr>
          <p:nvPr>
            <p:ph idx="13"/>
          </p:nvPr>
        </p:nvSpPr>
        <p:spPr>
          <a:xfrm>
            <a:off x="533400" y="1371600"/>
            <a:ext cx="3200400" cy="3810000"/>
          </a:xfrm>
        </p:spPr>
        <p:txBody>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4"/>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6" name="Slide Number Placeholder 5"/>
          <p:cNvSpPr>
            <a:spLocks noGrp="1"/>
          </p:cNvSpPr>
          <p:nvPr>
            <p:ph type="sldNum" sz="quarter" idx="15"/>
          </p:nvPr>
        </p:nvSpPr>
        <p:spPr/>
        <p:txBody>
          <a:bodyPr/>
          <a:lstStyle>
            <a:lvl1pPr>
              <a:defRPr/>
            </a:lvl1pPr>
          </a:lstStyle>
          <a:p>
            <a:pPr>
              <a:defRPr/>
            </a:pPr>
            <a:fld id="{EE6BEB0C-4F18-4486-AB4C-339C20941D8D}"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304323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Vertical Bullets with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5" name="Slide Number Placeholder 5"/>
          <p:cNvSpPr>
            <a:spLocks noGrp="1"/>
          </p:cNvSpPr>
          <p:nvPr>
            <p:ph type="sldNum" sz="quarter" idx="11"/>
          </p:nvPr>
        </p:nvSpPr>
        <p:spPr/>
        <p:txBody>
          <a:bodyPr/>
          <a:lstStyle>
            <a:lvl1pPr>
              <a:defRPr/>
            </a:lvl1pPr>
          </a:lstStyle>
          <a:p>
            <a:pPr>
              <a:defRPr/>
            </a:pPr>
            <a:fld id="{122A8844-7435-4EC9-8B44-D2BFE204920A}"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2645467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Bullets and Header">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92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5927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5" name="Slide Number Placeholder 5"/>
          <p:cNvSpPr>
            <a:spLocks noGrp="1"/>
          </p:cNvSpPr>
          <p:nvPr>
            <p:ph type="sldNum" sz="quarter" idx="11"/>
          </p:nvPr>
        </p:nvSpPr>
        <p:spPr/>
        <p:txBody>
          <a:bodyPr/>
          <a:lstStyle>
            <a:lvl1pPr>
              <a:defRPr/>
            </a:lvl1pPr>
          </a:lstStyle>
          <a:p>
            <a:pPr>
              <a:defRPr/>
            </a:pPr>
            <a:fld id="{FF1026AE-CA2C-439C-88B2-85BF7EB99957}"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1571221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371600"/>
            <a:ext cx="4040188" cy="457200"/>
          </a:xfrm>
        </p:spPr>
        <p:txBody>
          <a:bodyPr anchor="b">
            <a:normAutofit/>
          </a:bodyPr>
          <a:lstStyle>
            <a:lvl1pPr marL="0" indent="0">
              <a:buNone/>
              <a:defRPr sz="1350" b="1">
                <a:solidFill>
                  <a:srgbClr val="607F9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37426"/>
            <a:ext cx="4040188" cy="1341438"/>
          </a:xfrm>
        </p:spPr>
        <p:txBody>
          <a:bodyPr>
            <a:normAutofit/>
          </a:bodyPr>
          <a:lstStyle>
            <a:lvl1pPr marL="0" indent="0">
              <a:buFontTx/>
              <a:buNone/>
              <a:defRPr sz="1050" b="1" baseline="0"/>
            </a:lvl1pPr>
            <a:lvl2pPr marL="0" indent="0">
              <a:buFontTx/>
              <a:buNone/>
              <a:defRPr sz="1050" baseline="0"/>
            </a:lvl2pPr>
            <a:lvl3pPr marL="0" indent="0">
              <a:buFontTx/>
              <a:buNone/>
              <a:defRPr sz="1050"/>
            </a:lvl3pPr>
            <a:lvl4pPr marL="0" indent="0">
              <a:buFontTx/>
              <a:buNone/>
              <a:defRPr sz="1050"/>
            </a:lvl4pPr>
            <a:lvl5pPr marL="0" indent="0">
              <a:buFontTx/>
              <a:buNone/>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371600"/>
            <a:ext cx="4041775" cy="457200"/>
          </a:xfrm>
        </p:spPr>
        <p:txBody>
          <a:bodyPr anchor="b">
            <a:normAutofit/>
          </a:bodyPr>
          <a:lstStyle>
            <a:lvl1pPr marL="0" indent="0">
              <a:buNone/>
              <a:defRPr sz="1350" b="1">
                <a:solidFill>
                  <a:srgbClr val="607F9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37426"/>
            <a:ext cx="4041775" cy="1341438"/>
          </a:xfrm>
        </p:spPr>
        <p:txBody>
          <a:bodyPr>
            <a:normAutofit/>
          </a:bodyPr>
          <a:lstStyle>
            <a:lvl1pPr marL="0" indent="0">
              <a:buFontTx/>
              <a:buNone/>
              <a:defRPr sz="1050" b="1"/>
            </a:lvl1pPr>
            <a:lvl2pPr marL="0" indent="0">
              <a:buFontTx/>
              <a:buNone/>
              <a:defRPr sz="1050"/>
            </a:lvl2pPr>
            <a:lvl3pPr marL="0" indent="0">
              <a:buFontTx/>
              <a:buNone/>
              <a:defRPr sz="1050"/>
            </a:lvl3pPr>
            <a:lvl4pPr marL="0" indent="0">
              <a:buFontTx/>
              <a:buNone/>
              <a:defRPr sz="1050"/>
            </a:lvl4pPr>
            <a:lvl5pPr marL="0" indent="0">
              <a:buFontTx/>
              <a:buNone/>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p:cNvSpPr>
            <a:spLocks noGrp="1"/>
          </p:cNvSpPr>
          <p:nvPr>
            <p:ph type="body" idx="13"/>
          </p:nvPr>
        </p:nvSpPr>
        <p:spPr>
          <a:xfrm>
            <a:off x="457200" y="3450536"/>
            <a:ext cx="4040188" cy="457200"/>
          </a:xfrm>
        </p:spPr>
        <p:txBody>
          <a:bodyPr anchor="b">
            <a:normAutofit/>
          </a:bodyPr>
          <a:lstStyle>
            <a:lvl1pPr marL="0" indent="0">
              <a:buNone/>
              <a:defRPr sz="1350" b="1">
                <a:solidFill>
                  <a:srgbClr val="607F9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half" idx="14"/>
          </p:nvPr>
        </p:nvSpPr>
        <p:spPr>
          <a:xfrm>
            <a:off x="457200" y="3916362"/>
            <a:ext cx="4040188" cy="1341438"/>
          </a:xfrm>
        </p:spPr>
        <p:txBody>
          <a:bodyPr>
            <a:normAutofit/>
          </a:bodyPr>
          <a:lstStyle>
            <a:lvl1pPr marL="0" indent="0">
              <a:buFontTx/>
              <a:buNone/>
              <a:defRPr sz="1050" b="1" baseline="0"/>
            </a:lvl1pPr>
            <a:lvl2pPr marL="0" indent="0">
              <a:buFontTx/>
              <a:buNone/>
              <a:defRPr sz="1050" baseline="0"/>
            </a:lvl2pPr>
            <a:lvl3pPr marL="0" indent="0">
              <a:buFontTx/>
              <a:buNone/>
              <a:defRPr sz="1050"/>
            </a:lvl3pPr>
            <a:lvl4pPr marL="0" indent="0">
              <a:buFontTx/>
              <a:buNone/>
              <a:defRPr sz="1050"/>
            </a:lvl4pPr>
            <a:lvl5pPr marL="0" indent="0">
              <a:buFontTx/>
              <a:buNone/>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p:cNvSpPr>
            <a:spLocks noGrp="1"/>
          </p:cNvSpPr>
          <p:nvPr>
            <p:ph type="body" sz="quarter" idx="15"/>
          </p:nvPr>
        </p:nvSpPr>
        <p:spPr>
          <a:xfrm>
            <a:off x="4645026" y="3450536"/>
            <a:ext cx="4041775" cy="457200"/>
          </a:xfrm>
        </p:spPr>
        <p:txBody>
          <a:bodyPr anchor="b">
            <a:normAutofit/>
          </a:bodyPr>
          <a:lstStyle>
            <a:lvl1pPr marL="0" indent="0">
              <a:buNone/>
              <a:defRPr sz="1350" b="1">
                <a:solidFill>
                  <a:srgbClr val="607F9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4" name="Content Placeholder 5"/>
          <p:cNvSpPr>
            <a:spLocks noGrp="1"/>
          </p:cNvSpPr>
          <p:nvPr>
            <p:ph sz="quarter" idx="16"/>
          </p:nvPr>
        </p:nvSpPr>
        <p:spPr>
          <a:xfrm>
            <a:off x="4645026" y="3916362"/>
            <a:ext cx="4041775" cy="1341438"/>
          </a:xfrm>
        </p:spPr>
        <p:txBody>
          <a:bodyPr>
            <a:normAutofit/>
          </a:bodyPr>
          <a:lstStyle>
            <a:lvl1pPr marL="0" indent="0">
              <a:buFontTx/>
              <a:buNone/>
              <a:defRPr sz="1050" b="1"/>
            </a:lvl1pPr>
            <a:lvl2pPr marL="0" indent="0">
              <a:buFontTx/>
              <a:buNone/>
              <a:defRPr sz="1050"/>
            </a:lvl2pPr>
            <a:lvl3pPr marL="0" indent="0">
              <a:buFontTx/>
              <a:buNone/>
              <a:defRPr sz="1050"/>
            </a:lvl3pPr>
            <a:lvl4pPr marL="0" indent="0">
              <a:buFontTx/>
              <a:buNone/>
              <a:defRPr sz="1050"/>
            </a:lvl4pPr>
            <a:lvl5pPr marL="0" indent="0">
              <a:buFontTx/>
              <a:buNone/>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7"/>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16" name="Slide Number Placeholder 5"/>
          <p:cNvSpPr>
            <a:spLocks noGrp="1"/>
          </p:cNvSpPr>
          <p:nvPr>
            <p:ph type="sldNum" sz="quarter" idx="18"/>
          </p:nvPr>
        </p:nvSpPr>
        <p:spPr/>
        <p:txBody>
          <a:bodyPr/>
          <a:lstStyle>
            <a:lvl1pPr>
              <a:defRPr/>
            </a:lvl1pPr>
          </a:lstStyle>
          <a:p>
            <a:pPr>
              <a:defRPr/>
            </a:pPr>
            <a:fld id="{227A1CA9-DE7A-4CA5-813E-6F1A543B70F0}"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2917850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Mandatory Closing Slide">
    <p:spTree>
      <p:nvGrpSpPr>
        <p:cNvPr id="1" name=""/>
        <p:cNvGrpSpPr/>
        <p:nvPr/>
      </p:nvGrpSpPr>
      <p:grpSpPr>
        <a:xfrm>
          <a:off x="0" y="0"/>
          <a:ext cx="0" cy="0"/>
          <a:chOff x="0" y="0"/>
          <a:chExt cx="0" cy="0"/>
        </a:xfrm>
      </p:grpSpPr>
      <p:pic>
        <p:nvPicPr>
          <p:cNvPr id="2" name="Picture 7" descr="EDU_PPT_closer_slide.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269861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cxnSp>
        <p:nvCxnSpPr>
          <p:cNvPr id="5" name="Straight Connector 4"/>
          <p:cNvCxnSpPr/>
          <p:nvPr userDrawn="1"/>
        </p:nvCxnSpPr>
        <p:spPr>
          <a:xfrm>
            <a:off x="736600" y="2667000"/>
            <a:ext cx="7797800" cy="0"/>
          </a:xfrm>
          <a:prstGeom prst="line">
            <a:avLst/>
          </a:prstGeom>
          <a:ln w="127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28664" y="3352800"/>
            <a:ext cx="7797800" cy="0"/>
          </a:xfrm>
          <a:prstGeom prst="line">
            <a:avLst/>
          </a:prstGeom>
          <a:ln w="127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643189"/>
            <a:ext cx="7772400" cy="709613"/>
          </a:xfrm>
        </p:spPr>
        <p:txBody>
          <a:bodyPr anchor="ctr">
            <a:normAutofit/>
          </a:bodyPr>
          <a:lstStyle>
            <a:lvl1pPr algn="l">
              <a:defRPr sz="2400" b="1" cap="none"/>
            </a:lvl1pPr>
          </a:lstStyle>
          <a:p>
            <a:r>
              <a:rPr lang="en-US"/>
              <a:t>Click to edit Master title style</a:t>
            </a:r>
            <a:endParaRPr lang="en-US" dirty="0"/>
          </a:p>
        </p:txBody>
      </p:sp>
      <p:sp>
        <p:nvSpPr>
          <p:cNvPr id="3" name="Text Placeholder 2"/>
          <p:cNvSpPr>
            <a:spLocks noGrp="1"/>
          </p:cNvSpPr>
          <p:nvPr>
            <p:ph type="body" idx="1"/>
          </p:nvPr>
        </p:nvSpPr>
        <p:spPr>
          <a:xfrm>
            <a:off x="722313" y="2057402"/>
            <a:ext cx="7772400" cy="585787"/>
          </a:xfrm>
        </p:spPr>
        <p:txBody>
          <a:bodyPr anchor="b"/>
          <a:lstStyle>
            <a:lvl1pPr marL="0" indent="0">
              <a:buNone/>
              <a:defRPr sz="1500" b="1">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10" name="Text Placeholder 2"/>
          <p:cNvSpPr>
            <a:spLocks noGrp="1"/>
          </p:cNvSpPr>
          <p:nvPr>
            <p:ph type="body" idx="13"/>
          </p:nvPr>
        </p:nvSpPr>
        <p:spPr>
          <a:xfrm>
            <a:off x="728930" y="3361428"/>
            <a:ext cx="7772400" cy="585787"/>
          </a:xfrm>
        </p:spPr>
        <p:txBody>
          <a:bodyPr anchor="b">
            <a:noAutofit/>
          </a:bodyPr>
          <a:lstStyle>
            <a:lvl1pPr marL="0" indent="0">
              <a:buNone/>
              <a:defRPr sz="1200" b="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7" name="Footer Placeholder 4"/>
          <p:cNvSpPr>
            <a:spLocks noGrp="1"/>
          </p:cNvSpPr>
          <p:nvPr>
            <p:ph type="ftr" sz="quarter" idx="14"/>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8" name="Slide Number Placeholder 5"/>
          <p:cNvSpPr>
            <a:spLocks noGrp="1"/>
          </p:cNvSpPr>
          <p:nvPr>
            <p:ph type="sldNum" sz="quarter" idx="15"/>
          </p:nvPr>
        </p:nvSpPr>
        <p:spPr/>
        <p:txBody>
          <a:bodyPr/>
          <a:lstStyle>
            <a:lvl1pPr>
              <a:defRPr/>
            </a:lvl1pPr>
          </a:lstStyle>
          <a:p>
            <a:pPr>
              <a:defRPr/>
            </a:pPr>
            <a:fld id="{0228671E-D8F9-40ED-B18D-25B630799F21}"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3565624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pic>
        <p:nvPicPr>
          <p:cNvPr id="4" name="Picture 7" descr="EDU_PPT_inside_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6324600" cy="1082618"/>
          </a:xfrm>
        </p:spPr>
        <p:txBody>
          <a:bodyPr/>
          <a:lstStyle>
            <a:lvl1pPr>
              <a:defRPr>
                <a:solidFill>
                  <a:schemeClr val="bg1"/>
                </a:solidFill>
              </a:defRPr>
            </a:lvl1pPr>
          </a:lstStyle>
          <a:p>
            <a:r>
              <a:rPr lang="en-US" dirty="0"/>
              <a:t>Click to edit Master title style</a:t>
            </a:r>
          </a:p>
        </p:txBody>
      </p:sp>
      <p:sp>
        <p:nvSpPr>
          <p:cNvPr id="8" name="Content Placeholder 2"/>
          <p:cNvSpPr>
            <a:spLocks noGrp="1"/>
          </p:cNvSpPr>
          <p:nvPr>
            <p:ph idx="1"/>
          </p:nvPr>
        </p:nvSpPr>
        <p:spPr>
          <a:xfrm>
            <a:off x="457200" y="1319844"/>
            <a:ext cx="7772400" cy="3962400"/>
          </a:xfrm>
        </p:spPr>
        <p:txBody>
          <a:bodyPr>
            <a:normAutofit/>
          </a:bodyPr>
          <a:lstStyle>
            <a:lvl1pPr marL="0" indent="0">
              <a:buFontTx/>
              <a:buNone/>
              <a:defRPr sz="1350"/>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a:t>Click to edit Master text styles</a:t>
            </a:r>
          </a:p>
        </p:txBody>
      </p:sp>
      <p:sp>
        <p:nvSpPr>
          <p:cNvPr id="5" name="Footer Placeholder 3"/>
          <p:cNvSpPr>
            <a:spLocks noGrp="1"/>
          </p:cNvSpPr>
          <p:nvPr>
            <p:ph type="ftr" sz="quarter" idx="10"/>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6" name="Slide Number Placeholder 4"/>
          <p:cNvSpPr>
            <a:spLocks noGrp="1"/>
          </p:cNvSpPr>
          <p:nvPr>
            <p:ph type="sldNum" sz="quarter" idx="11"/>
          </p:nvPr>
        </p:nvSpPr>
        <p:spPr/>
        <p:txBody>
          <a:bodyPr/>
          <a:lstStyle>
            <a:lvl1pPr>
              <a:defRPr/>
            </a:lvl1pPr>
          </a:lstStyle>
          <a:p>
            <a:pPr>
              <a:defRPr/>
            </a:pPr>
            <a:fld id="{F8547C63-C428-42CC-A816-5FD98869EF93}"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3914135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7" descr="EDU_PPT_inside_4.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4" name="Slide Number Placeholder 3"/>
          <p:cNvSpPr>
            <a:spLocks noGrp="1"/>
          </p:cNvSpPr>
          <p:nvPr>
            <p:ph type="sldNum" sz="quarter" idx="11"/>
          </p:nvPr>
        </p:nvSpPr>
        <p:spPr/>
        <p:txBody>
          <a:bodyPr/>
          <a:lstStyle>
            <a:lvl1pPr>
              <a:defRPr/>
            </a:lvl1pPr>
          </a:lstStyle>
          <a:p>
            <a:pPr>
              <a:defRPr/>
            </a:pPr>
            <a:fld id="{4E2988EF-17E7-4D9F-9053-5EF38602B96E}"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2290103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act Slide">
    <p:spTree>
      <p:nvGrpSpPr>
        <p:cNvPr id="1" name=""/>
        <p:cNvGrpSpPr/>
        <p:nvPr/>
      </p:nvGrpSpPr>
      <p:grpSpPr>
        <a:xfrm>
          <a:off x="0" y="0"/>
          <a:ext cx="0" cy="0"/>
          <a:chOff x="0" y="0"/>
          <a:chExt cx="0" cy="0"/>
        </a:xfrm>
      </p:grpSpPr>
      <p:cxnSp>
        <p:nvCxnSpPr>
          <p:cNvPr id="15" name="Straight Connector 14"/>
          <p:cNvCxnSpPr/>
          <p:nvPr userDrawn="1"/>
        </p:nvCxnSpPr>
        <p:spPr>
          <a:xfrm>
            <a:off x="457200" y="1414463"/>
            <a:ext cx="8229600" cy="0"/>
          </a:xfrm>
          <a:prstGeom prst="line">
            <a:avLst/>
          </a:prstGeom>
          <a:ln w="127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600200"/>
            <a:ext cx="4040188" cy="457200"/>
          </a:xfrm>
        </p:spPr>
        <p:txBody>
          <a:bodyPr anchor="b">
            <a:normAutofit/>
          </a:bodyPr>
          <a:lstStyle>
            <a:lvl1pPr marL="0" indent="0">
              <a:buNone/>
              <a:defRPr sz="13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066026"/>
            <a:ext cx="4040188" cy="1341438"/>
          </a:xfrm>
        </p:spPr>
        <p:txBody>
          <a:bodyPr>
            <a:normAutofit/>
          </a:bodyPr>
          <a:lstStyle>
            <a:lvl1pPr marL="0" indent="0">
              <a:buFontTx/>
              <a:buNone/>
              <a:defRPr sz="1050" b="1" baseline="0"/>
            </a:lvl1pPr>
            <a:lvl2pPr marL="0" indent="0">
              <a:buFontTx/>
              <a:buNone/>
              <a:defRPr sz="1050" baseline="0"/>
            </a:lvl2pPr>
            <a:lvl3pPr marL="0" indent="0">
              <a:buFontTx/>
              <a:buNone/>
              <a:defRPr sz="1050"/>
            </a:lvl3pPr>
            <a:lvl4pPr marL="0" indent="0">
              <a:buFontTx/>
              <a:buNone/>
              <a:defRPr sz="1050"/>
            </a:lvl4pPr>
            <a:lvl5pPr marL="0" indent="0">
              <a:buFontTx/>
              <a:buNone/>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600200"/>
            <a:ext cx="4041775" cy="457200"/>
          </a:xfrm>
        </p:spPr>
        <p:txBody>
          <a:bodyPr anchor="b">
            <a:normAutofit/>
          </a:bodyPr>
          <a:lstStyle>
            <a:lvl1pPr marL="0" indent="0">
              <a:buNone/>
              <a:defRPr sz="13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066026"/>
            <a:ext cx="4041775" cy="1341438"/>
          </a:xfrm>
        </p:spPr>
        <p:txBody>
          <a:bodyPr>
            <a:normAutofit/>
          </a:bodyPr>
          <a:lstStyle>
            <a:lvl1pPr marL="0" indent="0">
              <a:buFontTx/>
              <a:buNone/>
              <a:defRPr sz="1050" b="1"/>
            </a:lvl1pPr>
            <a:lvl2pPr marL="0" indent="0">
              <a:buFontTx/>
              <a:buNone/>
              <a:defRPr sz="1050"/>
            </a:lvl2pPr>
            <a:lvl3pPr marL="0" indent="0">
              <a:buFontTx/>
              <a:buNone/>
              <a:defRPr sz="1050"/>
            </a:lvl3pPr>
            <a:lvl4pPr marL="0" indent="0">
              <a:buFontTx/>
              <a:buNone/>
              <a:defRPr sz="1050"/>
            </a:lvl4pPr>
            <a:lvl5pPr marL="0" indent="0">
              <a:buFontTx/>
              <a:buNone/>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p:cNvSpPr>
            <a:spLocks noGrp="1"/>
          </p:cNvSpPr>
          <p:nvPr>
            <p:ph type="body" idx="13"/>
          </p:nvPr>
        </p:nvSpPr>
        <p:spPr>
          <a:xfrm>
            <a:off x="457200" y="3679136"/>
            <a:ext cx="4040188" cy="457200"/>
          </a:xfrm>
        </p:spPr>
        <p:txBody>
          <a:bodyPr anchor="b">
            <a:normAutofit/>
          </a:bodyPr>
          <a:lstStyle>
            <a:lvl1pPr marL="0" indent="0">
              <a:buNone/>
              <a:defRPr sz="13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half" idx="14"/>
          </p:nvPr>
        </p:nvSpPr>
        <p:spPr>
          <a:xfrm>
            <a:off x="457200" y="4144962"/>
            <a:ext cx="4040188" cy="1341438"/>
          </a:xfrm>
        </p:spPr>
        <p:txBody>
          <a:bodyPr>
            <a:normAutofit/>
          </a:bodyPr>
          <a:lstStyle>
            <a:lvl1pPr marL="0" indent="0">
              <a:buFontTx/>
              <a:buNone/>
              <a:defRPr sz="1050" b="1" baseline="0"/>
            </a:lvl1pPr>
            <a:lvl2pPr marL="0" indent="0">
              <a:buFontTx/>
              <a:buNone/>
              <a:defRPr sz="1050" baseline="0"/>
            </a:lvl2pPr>
            <a:lvl3pPr marL="0" indent="0">
              <a:buFontTx/>
              <a:buNone/>
              <a:defRPr sz="1050"/>
            </a:lvl3pPr>
            <a:lvl4pPr marL="0" indent="0">
              <a:buFontTx/>
              <a:buNone/>
              <a:defRPr sz="1050"/>
            </a:lvl4pPr>
            <a:lvl5pPr marL="0" indent="0">
              <a:buFontTx/>
              <a:buNone/>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p:cNvSpPr>
            <a:spLocks noGrp="1"/>
          </p:cNvSpPr>
          <p:nvPr>
            <p:ph type="body" sz="quarter" idx="15"/>
          </p:nvPr>
        </p:nvSpPr>
        <p:spPr>
          <a:xfrm>
            <a:off x="4645026" y="3679136"/>
            <a:ext cx="4041775" cy="457200"/>
          </a:xfrm>
        </p:spPr>
        <p:txBody>
          <a:bodyPr anchor="b">
            <a:normAutofit/>
          </a:bodyPr>
          <a:lstStyle>
            <a:lvl1pPr marL="0" indent="0">
              <a:buNone/>
              <a:defRPr sz="13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4" name="Content Placeholder 5"/>
          <p:cNvSpPr>
            <a:spLocks noGrp="1"/>
          </p:cNvSpPr>
          <p:nvPr>
            <p:ph sz="quarter" idx="16"/>
          </p:nvPr>
        </p:nvSpPr>
        <p:spPr>
          <a:xfrm>
            <a:off x="4645026" y="4144962"/>
            <a:ext cx="4041775" cy="1341438"/>
          </a:xfrm>
        </p:spPr>
        <p:txBody>
          <a:bodyPr>
            <a:normAutofit/>
          </a:bodyPr>
          <a:lstStyle>
            <a:lvl1pPr marL="0" indent="0">
              <a:buFontTx/>
              <a:buNone/>
              <a:defRPr sz="1050" b="1"/>
            </a:lvl1pPr>
            <a:lvl2pPr marL="0" indent="0">
              <a:buFontTx/>
              <a:buNone/>
              <a:defRPr sz="1050"/>
            </a:lvl2pPr>
            <a:lvl3pPr marL="0" indent="0">
              <a:buFontTx/>
              <a:buNone/>
              <a:defRPr sz="1050"/>
            </a:lvl3pPr>
            <a:lvl4pPr marL="0" indent="0">
              <a:buFontTx/>
              <a:buNone/>
              <a:defRPr sz="1050"/>
            </a:lvl4pPr>
            <a:lvl5pPr marL="0" indent="0">
              <a:buFontTx/>
              <a:buNone/>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7"/>
          <p:cNvSpPr>
            <a:spLocks noGrp="1"/>
          </p:cNvSpPr>
          <p:nvPr>
            <p:ph type="ftr" sz="quarter" idx="17"/>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17" name="Slide Number Placeholder 8"/>
          <p:cNvSpPr>
            <a:spLocks noGrp="1"/>
          </p:cNvSpPr>
          <p:nvPr>
            <p:ph type="sldNum" sz="quarter" idx="18"/>
          </p:nvPr>
        </p:nvSpPr>
        <p:spPr/>
        <p:txBody>
          <a:bodyPr/>
          <a:lstStyle>
            <a:lvl1pPr>
              <a:defRPr/>
            </a:lvl1pPr>
          </a:lstStyle>
          <a:p>
            <a:pPr>
              <a:defRPr/>
            </a:pPr>
            <a:fld id="{19D3E928-2591-4A05-8D1A-ACD2C4F9C0E7}"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4086797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Slide 1">
    <p:spTree>
      <p:nvGrpSpPr>
        <p:cNvPr id="1" name=""/>
        <p:cNvGrpSpPr/>
        <p:nvPr/>
      </p:nvGrpSpPr>
      <p:grpSpPr>
        <a:xfrm>
          <a:off x="0" y="0"/>
          <a:ext cx="0" cy="0"/>
          <a:chOff x="0" y="0"/>
          <a:chExt cx="0" cy="0"/>
        </a:xfrm>
      </p:grpSpPr>
      <p:pic>
        <p:nvPicPr>
          <p:cNvPr id="4" name="Picture 7" descr="EDU_PPT_inside_1.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1219200"/>
            <a:ext cx="8229600" cy="731838"/>
          </a:xfrm>
        </p:spPr>
        <p:txBody>
          <a:bodyPr/>
          <a:lstStyle/>
          <a:p>
            <a:r>
              <a:rPr lang="en-US" dirty="0"/>
              <a:t>Click to edit Master title style</a:t>
            </a:r>
          </a:p>
        </p:txBody>
      </p:sp>
      <p:sp>
        <p:nvSpPr>
          <p:cNvPr id="3" name="Content Placeholder 2"/>
          <p:cNvSpPr>
            <a:spLocks noGrp="1"/>
          </p:cNvSpPr>
          <p:nvPr>
            <p:ph idx="1"/>
          </p:nvPr>
        </p:nvSpPr>
        <p:spPr>
          <a:xfrm>
            <a:off x="457200" y="2209801"/>
            <a:ext cx="8229600" cy="2971799"/>
          </a:xfrm>
        </p:spPr>
        <p:txBody>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6" name="Slide Number Placeholder 5"/>
          <p:cNvSpPr>
            <a:spLocks noGrp="1"/>
          </p:cNvSpPr>
          <p:nvPr>
            <p:ph type="sldNum" sz="quarter" idx="11"/>
          </p:nvPr>
        </p:nvSpPr>
        <p:spPr/>
        <p:txBody>
          <a:bodyPr/>
          <a:lstStyle>
            <a:lvl1pPr>
              <a:defRPr sz="1100"/>
            </a:lvl1pPr>
          </a:lstStyle>
          <a:p>
            <a:pPr>
              <a:defRPr/>
            </a:pPr>
            <a:fld id="{A3C03B1A-2FF6-49E8-A9D8-42DBFE31E9E4}" type="slidenum">
              <a:rPr lang="en-US" smtClean="0">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1636995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CS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68522"/>
            <a:ext cx="7886700" cy="905069"/>
          </a:xfrm>
          <a:ln>
            <a:noFill/>
          </a:ln>
        </p:spPr>
        <p:txBody>
          <a:bodyPr anchor="t" anchorCtr="0"/>
          <a:lstStyle/>
          <a:p>
            <a:r>
              <a:rPr lang="en-US"/>
              <a:t>Click to edit Master title style</a:t>
            </a:r>
            <a:endParaRPr lang="en-US" dirty="0"/>
          </a:p>
        </p:txBody>
      </p:sp>
      <p:sp>
        <p:nvSpPr>
          <p:cNvPr id="3" name="Content Placeholder 2"/>
          <p:cNvSpPr>
            <a:spLocks noGrp="1"/>
          </p:cNvSpPr>
          <p:nvPr>
            <p:ph idx="1"/>
          </p:nvPr>
        </p:nvSpPr>
        <p:spPr>
          <a:xfrm>
            <a:off x="628650" y="1346200"/>
            <a:ext cx="7886700" cy="4830763"/>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83112" y="6548609"/>
            <a:ext cx="8332237" cy="180718"/>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www.pcgeducation.com | Example Education Presentation</a:t>
            </a:r>
          </a:p>
          <a:p>
            <a:endParaRPr lang="en-US" dirty="0">
              <a:solidFill>
                <a:prstClr val="white"/>
              </a:solidFill>
            </a:endParaRPr>
          </a:p>
        </p:txBody>
      </p:sp>
      <p:sp>
        <p:nvSpPr>
          <p:cNvPr id="6" name="Slide Number Placeholder 5"/>
          <p:cNvSpPr>
            <a:spLocks noGrp="1"/>
          </p:cNvSpPr>
          <p:nvPr>
            <p:ph type="sldNum" sz="quarter" idx="12"/>
          </p:nvPr>
        </p:nvSpPr>
        <p:spPr>
          <a:xfrm>
            <a:off x="6971133" y="6548609"/>
            <a:ext cx="2057400" cy="180718"/>
          </a:xfrm>
          <a:prstGeom prst="rect">
            <a:avLst/>
          </a:prstGeom>
        </p:spPr>
        <p:txBody>
          <a:bodyPr/>
          <a:lstStyle>
            <a:lvl1pPr algn="r">
              <a:defRPr sz="1000">
                <a:solidFill>
                  <a:schemeClr val="bg1"/>
                </a:solidFill>
                <a:latin typeface="Arial" panose="020B0604020202020204" pitchFamily="34" charset="0"/>
                <a:cs typeface="Arial" panose="020B0604020202020204" pitchFamily="34" charset="0"/>
              </a:defRPr>
            </a:lvl1pPr>
          </a:lstStyle>
          <a:p>
            <a:fld id="{F7C12BC4-994B-473A-871F-46235A85AC2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43822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2"/>
          </p:nvPr>
        </p:nvSpPr>
        <p:spPr bwMode="auto">
          <a:xfrm>
            <a:off x="457200" y="64008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r>
              <a:rPr lang="en-US" dirty="0"/>
              <a:t>September 21, 2015</a:t>
            </a:r>
          </a:p>
        </p:txBody>
      </p:sp>
      <p:sp>
        <p:nvSpPr>
          <p:cNvPr id="5" name="Slide Number Placeholder 5"/>
          <p:cNvSpPr>
            <a:spLocks noGrp="1"/>
          </p:cNvSpPr>
          <p:nvPr>
            <p:ph type="sldNum" sz="quarter" idx="4"/>
          </p:nvPr>
        </p:nvSpPr>
        <p:spPr>
          <a:xfrm>
            <a:off x="3505200" y="6400800"/>
            <a:ext cx="21336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66800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685800" y="304800"/>
            <a:ext cx="8001000" cy="457200"/>
          </a:xfrm>
          <a:prstGeom prst="rect">
            <a:avLst/>
          </a:prstGeom>
        </p:spPr>
        <p:txBody>
          <a:bodyPr/>
          <a:lstStyle>
            <a:lvl1pPr algn="l">
              <a:defRPr sz="2800">
                <a:solidFill>
                  <a:schemeClr val="bg1"/>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762000" y="1066800"/>
            <a:ext cx="7543800" cy="4800600"/>
          </a:xfrm>
          <a:prstGeom prst="rect">
            <a:avLst/>
          </a:prstGeom>
        </p:spPr>
        <p:txBody>
          <a:bodyPr/>
          <a:lstStyle>
            <a:lvl1pPr>
              <a:buClrTx/>
              <a:defRPr sz="2400"/>
            </a:lvl1pPr>
            <a:lvl2pPr>
              <a:buClrTx/>
              <a:defRPr sz="2000"/>
            </a:lvl2pPr>
            <a:lvl3pPr>
              <a:buClrTx/>
              <a:defRPr sz="1800"/>
            </a:lvl3pPr>
            <a:lvl4pPr>
              <a:buClrTx/>
              <a:defRPr sz="1600"/>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dt" sz="half" idx="2"/>
          </p:nvPr>
        </p:nvSpPr>
        <p:spPr bwMode="auto">
          <a:xfrm>
            <a:off x="457200" y="64008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r>
              <a:rPr lang="en-US" dirty="0"/>
              <a:t>September 21, 2015</a:t>
            </a:r>
          </a:p>
        </p:txBody>
      </p:sp>
      <p:sp>
        <p:nvSpPr>
          <p:cNvPr id="12" name="Slide Number Placeholder 5"/>
          <p:cNvSpPr>
            <a:spLocks noGrp="1"/>
          </p:cNvSpPr>
          <p:nvPr>
            <p:ph type="sldNum" sz="quarter" idx="4"/>
          </p:nvPr>
        </p:nvSpPr>
        <p:spPr>
          <a:xfrm>
            <a:off x="3505200" y="6400800"/>
            <a:ext cx="21336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1535395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1"/>
            <a:ext cx="4038600" cy="4800600"/>
          </a:xfrm>
          <a:prstGeom prst="rect">
            <a:avLst/>
          </a:prstGeom>
        </p:spPr>
        <p:txBody>
          <a:bodyPr/>
          <a:lstStyle>
            <a:lvl1pPr>
              <a:buClrTx/>
              <a:defRPr sz="2000"/>
            </a:lvl1pPr>
            <a:lvl2pPr>
              <a:buClrTx/>
              <a:defRPr sz="1800"/>
            </a:lvl2pPr>
            <a:lvl3pPr>
              <a:buClrTx/>
              <a:defRPr sz="1600"/>
            </a:lvl3pPr>
            <a:lvl4pPr>
              <a:buClrTx/>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43001"/>
            <a:ext cx="4038600" cy="4800600"/>
          </a:xfrm>
          <a:prstGeom prst="rect">
            <a:avLst/>
          </a:prstGeom>
        </p:spPr>
        <p:txBody>
          <a:bodyPr/>
          <a:lstStyle>
            <a:lvl1pPr>
              <a:buClrTx/>
              <a:defRPr sz="2000"/>
            </a:lvl1pPr>
            <a:lvl2pPr>
              <a:buClrTx/>
              <a:defRPr sz="1800"/>
            </a:lvl2pPr>
            <a:lvl3pPr>
              <a:buClrTx/>
              <a:defRPr sz="1600"/>
            </a:lvl3pPr>
            <a:lvl4pPr>
              <a:buClrTx/>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bwMode="white">
          <a:xfrm>
            <a:off x="685800" y="304800"/>
            <a:ext cx="8001000" cy="457200"/>
          </a:xfrm>
          <a:prstGeom prst="rect">
            <a:avLst/>
          </a:prstGeom>
        </p:spPr>
        <p:txBody>
          <a:bodyPr/>
          <a:lstStyle>
            <a:lvl1pPr algn="l">
              <a:defRPr sz="2800">
                <a:solidFill>
                  <a:schemeClr val="bg1"/>
                </a:solidFill>
              </a:defRPr>
            </a:lvl1pPr>
          </a:lstStyle>
          <a:p>
            <a:r>
              <a:rPr lang="en-US"/>
              <a:t>Click to edit Master title style</a:t>
            </a:r>
            <a:endParaRPr lang="en-US" dirty="0"/>
          </a:p>
        </p:txBody>
      </p:sp>
      <p:sp>
        <p:nvSpPr>
          <p:cNvPr id="9" name="Rectangle 4"/>
          <p:cNvSpPr>
            <a:spLocks noGrp="1" noChangeArrowheads="1"/>
          </p:cNvSpPr>
          <p:nvPr>
            <p:ph type="dt" sz="half" idx="10"/>
          </p:nvPr>
        </p:nvSpPr>
        <p:spPr bwMode="auto">
          <a:xfrm>
            <a:off x="457200" y="64008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r>
              <a:rPr lang="en-US" dirty="0"/>
              <a:t>September 21, 2015</a:t>
            </a:r>
          </a:p>
        </p:txBody>
      </p:sp>
      <p:sp>
        <p:nvSpPr>
          <p:cNvPr id="10" name="Slide Number Placeholder 5"/>
          <p:cNvSpPr>
            <a:spLocks noGrp="1"/>
          </p:cNvSpPr>
          <p:nvPr>
            <p:ph type="sldNum" sz="quarter" idx="4"/>
          </p:nvPr>
        </p:nvSpPr>
        <p:spPr>
          <a:xfrm>
            <a:off x="3505200" y="6400800"/>
            <a:ext cx="21336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1551364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9200"/>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58962"/>
            <a:ext cx="4040188" cy="3951288"/>
          </a:xfrm>
          <a:prstGeom prst="rect">
            <a:avLst/>
          </a:prstGeom>
        </p:spPr>
        <p:txBody>
          <a:bodyPr/>
          <a:lstStyle>
            <a:lvl1pPr>
              <a:buClrTx/>
              <a:defRPr sz="2000"/>
            </a:lvl1pPr>
            <a:lvl2pPr>
              <a:buClrTx/>
              <a:defRPr sz="1800"/>
            </a:lvl2pPr>
            <a:lvl3pPr>
              <a:buClrTx/>
              <a:defRPr sz="1600"/>
            </a:lvl3pPr>
            <a:lvl4pPr>
              <a:buClrTx/>
              <a:defRPr sz="1400"/>
            </a:lvl4pPr>
            <a:lvl5pPr>
              <a:buClrTx/>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219200"/>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58962"/>
            <a:ext cx="4041775" cy="3951288"/>
          </a:xfrm>
          <a:prstGeom prst="rect">
            <a:avLst/>
          </a:prstGeom>
        </p:spPr>
        <p:txBody>
          <a:bodyPr/>
          <a:lstStyle>
            <a:lvl1pPr>
              <a:buClrTx/>
              <a:defRPr sz="2000"/>
            </a:lvl1pPr>
            <a:lvl2pPr>
              <a:buClrTx/>
              <a:defRPr sz="1800"/>
            </a:lvl2pPr>
            <a:lvl3pPr>
              <a:buClrTx/>
              <a:defRPr sz="1600"/>
            </a:lvl3pPr>
            <a:lvl4pPr>
              <a:buClrTx/>
              <a:defRPr sz="1400"/>
            </a:lvl4pPr>
            <a:lvl5pPr>
              <a:buClrTx/>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bwMode="white">
          <a:xfrm>
            <a:off x="685800" y="304800"/>
            <a:ext cx="8001000" cy="457200"/>
          </a:xfrm>
          <a:prstGeom prst="rect">
            <a:avLst/>
          </a:prstGeom>
        </p:spPr>
        <p:txBody>
          <a:bodyPr/>
          <a:lstStyle>
            <a:lvl1pPr algn="l">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2489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685800" y="304800"/>
            <a:ext cx="8001000" cy="457200"/>
          </a:xfrm>
          <a:prstGeom prst="rect">
            <a:avLst/>
          </a:prstGeom>
        </p:spPr>
        <p:txBody>
          <a:bodyPr/>
          <a:lstStyle>
            <a:lvl1pPr algn="l">
              <a:defRPr sz="2800">
                <a:solidFill>
                  <a:schemeClr val="bg1"/>
                </a:solidFill>
              </a:defRPr>
            </a:lvl1pPr>
          </a:lstStyle>
          <a:p>
            <a:r>
              <a:rPr lang="en-US"/>
              <a:t>Click to edit Master title style</a:t>
            </a:r>
            <a:endParaRPr lang="en-US" dirty="0"/>
          </a:p>
        </p:txBody>
      </p:sp>
      <p:sp>
        <p:nvSpPr>
          <p:cNvPr id="7" name="Rectangle 4"/>
          <p:cNvSpPr>
            <a:spLocks noGrp="1" noChangeArrowheads="1"/>
          </p:cNvSpPr>
          <p:nvPr>
            <p:ph type="dt" sz="half" idx="2"/>
          </p:nvPr>
        </p:nvSpPr>
        <p:spPr bwMode="auto">
          <a:xfrm>
            <a:off x="457200" y="64008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r>
              <a:rPr lang="en-US" dirty="0"/>
              <a:t>September 21, 2015</a:t>
            </a:r>
          </a:p>
        </p:txBody>
      </p:sp>
      <p:sp>
        <p:nvSpPr>
          <p:cNvPr id="8" name="Slide Number Placeholder 5"/>
          <p:cNvSpPr>
            <a:spLocks noGrp="1"/>
          </p:cNvSpPr>
          <p:nvPr>
            <p:ph type="sldNum" sz="quarter" idx="4"/>
          </p:nvPr>
        </p:nvSpPr>
        <p:spPr>
          <a:xfrm>
            <a:off x="3505200" y="6400800"/>
            <a:ext cx="21336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4206396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noChangeArrowheads="1"/>
          </p:cNvSpPr>
          <p:nvPr>
            <p:ph type="dt" sz="half" idx="2"/>
          </p:nvPr>
        </p:nvSpPr>
        <p:spPr bwMode="auto">
          <a:xfrm>
            <a:off x="457200" y="64008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r>
              <a:rPr lang="en-US" dirty="0"/>
              <a:t>September 21, 2015</a:t>
            </a:r>
          </a:p>
        </p:txBody>
      </p:sp>
      <p:sp>
        <p:nvSpPr>
          <p:cNvPr id="6" name="Slide Number Placeholder 5"/>
          <p:cNvSpPr>
            <a:spLocks noGrp="1"/>
          </p:cNvSpPr>
          <p:nvPr>
            <p:ph type="sldNum" sz="quarter" idx="4"/>
          </p:nvPr>
        </p:nvSpPr>
        <p:spPr>
          <a:xfrm>
            <a:off x="3505200" y="6400800"/>
            <a:ext cx="21336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1559998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September 21, 2015</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dirty="0"/>
              <a:t>www.pcgeducation.com | Example Education Presentation </a:t>
            </a:r>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4206162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S General">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420533" cy="6858000"/>
          </a:xfrm>
          <a:prstGeom prst="rect">
            <a:avLst/>
          </a:prstGeom>
        </p:spPr>
      </p:pic>
      <p:sp>
        <p:nvSpPr>
          <p:cNvPr id="8" name="Rectangle 7"/>
          <p:cNvSpPr/>
          <p:nvPr userDrawn="1"/>
        </p:nvSpPr>
        <p:spPr>
          <a:xfrm>
            <a:off x="3208867" y="1"/>
            <a:ext cx="5935132" cy="6858000"/>
          </a:xfrm>
          <a:prstGeom prst="rect">
            <a:avLst/>
          </a:prstGeom>
          <a:solidFill>
            <a:srgbClr val="6C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1"/>
          <p:cNvSpPr>
            <a:spLocks noGrp="1"/>
          </p:cNvSpPr>
          <p:nvPr>
            <p:ph type="ctrTitle"/>
          </p:nvPr>
        </p:nvSpPr>
        <p:spPr>
          <a:xfrm>
            <a:off x="4123266" y="575733"/>
            <a:ext cx="4334933" cy="2497667"/>
          </a:xfrm>
          <a:prstGeom prst="rect">
            <a:avLst/>
          </a:prstGeom>
        </p:spPr>
        <p:txBody>
          <a:bodyPr anchor="b">
            <a:normAutofit/>
          </a:bodyPr>
          <a:lstStyle>
            <a:lvl1pPr algn="l">
              <a:defRPr sz="3600">
                <a:solidFill>
                  <a:schemeClr val="bg1"/>
                </a:solidFill>
                <a:latin typeface="Rockwell" panose="02060603020205020403" pitchFamily="18" charset="0"/>
              </a:defRPr>
            </a:lvl1pPr>
          </a:lstStyle>
          <a:p>
            <a:r>
              <a:rPr lang="en-US" dirty="0"/>
              <a:t>Click to edit Master title style</a:t>
            </a:r>
          </a:p>
        </p:txBody>
      </p:sp>
      <p:sp>
        <p:nvSpPr>
          <p:cNvPr id="14" name="Subtitle 2"/>
          <p:cNvSpPr>
            <a:spLocks noGrp="1"/>
          </p:cNvSpPr>
          <p:nvPr>
            <p:ph type="subTitle" idx="1"/>
          </p:nvPr>
        </p:nvSpPr>
        <p:spPr>
          <a:xfrm>
            <a:off x="4123266" y="3225797"/>
            <a:ext cx="4334933" cy="1806025"/>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98903" y="6141223"/>
            <a:ext cx="1964874" cy="418199"/>
          </a:xfrm>
          <a:prstGeom prst="rect">
            <a:avLst/>
          </a:prstGeom>
        </p:spPr>
      </p:pic>
    </p:spTree>
    <p:extLst>
      <p:ext uri="{BB962C8B-B14F-4D97-AF65-F5344CB8AC3E}">
        <p14:creationId xmlns:p14="http://schemas.microsoft.com/office/powerpoint/2010/main" val="1617996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S General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801533" cy="6858000"/>
          </a:xfrm>
          <a:prstGeom prst="rect">
            <a:avLst/>
          </a:prstGeom>
        </p:spPr>
      </p:pic>
      <p:sp>
        <p:nvSpPr>
          <p:cNvPr id="11" name="Rectangle 10"/>
          <p:cNvSpPr/>
          <p:nvPr userDrawn="1"/>
        </p:nvSpPr>
        <p:spPr>
          <a:xfrm>
            <a:off x="3208867" y="1"/>
            <a:ext cx="5935132" cy="6858000"/>
          </a:xfrm>
          <a:prstGeom prst="rect">
            <a:avLst/>
          </a:prstGeom>
          <a:solidFill>
            <a:srgbClr val="6C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1"/>
          <p:cNvSpPr>
            <a:spLocks noGrp="1"/>
          </p:cNvSpPr>
          <p:nvPr>
            <p:ph type="ctrTitle"/>
          </p:nvPr>
        </p:nvSpPr>
        <p:spPr>
          <a:xfrm>
            <a:off x="4123266" y="575736"/>
            <a:ext cx="4334933" cy="2494034"/>
          </a:xfrm>
          <a:prstGeom prst="rect">
            <a:avLst/>
          </a:prstGeom>
        </p:spPr>
        <p:txBody>
          <a:bodyPr anchor="b">
            <a:normAutofit/>
          </a:bodyPr>
          <a:lstStyle>
            <a:lvl1pPr algn="l">
              <a:defRPr sz="3600">
                <a:solidFill>
                  <a:schemeClr val="bg1"/>
                </a:solidFill>
                <a:latin typeface="Rockwell" panose="02060603020205020403" pitchFamily="18" charset="0"/>
              </a:defRPr>
            </a:lvl1pPr>
          </a:lstStyle>
          <a:p>
            <a:r>
              <a:rPr lang="en-US" dirty="0"/>
              <a:t>Click to edit Master title style</a:t>
            </a:r>
          </a:p>
        </p:txBody>
      </p:sp>
      <p:sp>
        <p:nvSpPr>
          <p:cNvPr id="13" name="Subtitle 2"/>
          <p:cNvSpPr>
            <a:spLocks noGrp="1"/>
          </p:cNvSpPr>
          <p:nvPr>
            <p:ph type="subTitle" idx="1"/>
          </p:nvPr>
        </p:nvSpPr>
        <p:spPr>
          <a:xfrm>
            <a:off x="4123266" y="3225800"/>
            <a:ext cx="4334933" cy="1803398"/>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98903" y="6141223"/>
            <a:ext cx="1964874" cy="418199"/>
          </a:xfrm>
          <a:prstGeom prst="rect">
            <a:avLst/>
          </a:prstGeom>
        </p:spPr>
      </p:pic>
    </p:spTree>
    <p:extLst>
      <p:ext uri="{BB962C8B-B14F-4D97-AF65-F5344CB8AC3E}">
        <p14:creationId xmlns:p14="http://schemas.microsoft.com/office/powerpoint/2010/main" val="138642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cxnSp>
        <p:nvCxnSpPr>
          <p:cNvPr id="5" name="Straight Connector 4"/>
          <p:cNvCxnSpPr/>
          <p:nvPr userDrawn="1"/>
        </p:nvCxnSpPr>
        <p:spPr>
          <a:xfrm>
            <a:off x="736600" y="2667000"/>
            <a:ext cx="7797800" cy="0"/>
          </a:xfrm>
          <a:prstGeom prst="line">
            <a:avLst/>
          </a:prstGeom>
          <a:ln w="127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28664" y="3352800"/>
            <a:ext cx="7797800" cy="0"/>
          </a:xfrm>
          <a:prstGeom prst="line">
            <a:avLst/>
          </a:prstGeom>
          <a:ln w="127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643189"/>
            <a:ext cx="7772400" cy="709613"/>
          </a:xfrm>
        </p:spPr>
        <p:txBody>
          <a:bodyPr anchor="ctr">
            <a:noAutofit/>
          </a:bodyPr>
          <a:lstStyle>
            <a:lvl1pPr algn="l">
              <a:defRPr sz="2400" b="1" cap="none"/>
            </a:lvl1pPr>
          </a:lstStyle>
          <a:p>
            <a:r>
              <a:rPr lang="en-US"/>
              <a:t>Click to edit Master title style</a:t>
            </a:r>
            <a:endParaRPr lang="en-US" dirty="0"/>
          </a:p>
        </p:txBody>
      </p:sp>
      <p:sp>
        <p:nvSpPr>
          <p:cNvPr id="3" name="Text Placeholder 2"/>
          <p:cNvSpPr>
            <a:spLocks noGrp="1"/>
          </p:cNvSpPr>
          <p:nvPr>
            <p:ph type="body" idx="1"/>
          </p:nvPr>
        </p:nvSpPr>
        <p:spPr>
          <a:xfrm>
            <a:off x="722313" y="2057402"/>
            <a:ext cx="7772400" cy="585787"/>
          </a:xfrm>
        </p:spPr>
        <p:txBody>
          <a:bodyPr anchor="b">
            <a:noAutofit/>
          </a:bodyPr>
          <a:lstStyle>
            <a:lvl1pPr marL="0" indent="0">
              <a:buNone/>
              <a:defRPr sz="1500" b="1">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10" name="Text Placeholder 2"/>
          <p:cNvSpPr>
            <a:spLocks noGrp="1"/>
          </p:cNvSpPr>
          <p:nvPr>
            <p:ph type="body" idx="13"/>
          </p:nvPr>
        </p:nvSpPr>
        <p:spPr>
          <a:xfrm>
            <a:off x="728930" y="3361428"/>
            <a:ext cx="7772400" cy="585787"/>
          </a:xfrm>
        </p:spPr>
        <p:txBody>
          <a:bodyPr anchor="b">
            <a:noAutofit/>
          </a:bodyPr>
          <a:lstStyle>
            <a:lvl1pPr marL="0" indent="0">
              <a:buNone/>
              <a:defRPr sz="1200" b="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7" name="Footer Placeholder 4"/>
          <p:cNvSpPr>
            <a:spLocks noGrp="1"/>
          </p:cNvSpPr>
          <p:nvPr>
            <p:ph type="ftr" sz="quarter" idx="14"/>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8" name="Slide Number Placeholder 5"/>
          <p:cNvSpPr>
            <a:spLocks noGrp="1"/>
          </p:cNvSpPr>
          <p:nvPr>
            <p:ph type="sldNum" sz="quarter" idx="15"/>
          </p:nvPr>
        </p:nvSpPr>
        <p:spPr/>
        <p:txBody>
          <a:bodyPr/>
          <a:lstStyle>
            <a:lvl1pPr>
              <a:defRPr/>
            </a:lvl1pPr>
          </a:lstStyle>
          <a:p>
            <a:pPr>
              <a:defRPr/>
            </a:pPr>
            <a:fld id="{EF757949-FAC3-4C91-BFE8-86A46BDAF3F1}"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899378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S Disability">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66" y="1"/>
            <a:ext cx="3801533" cy="6854958"/>
          </a:xfrm>
          <a:prstGeom prst="rect">
            <a:avLst/>
          </a:prstGeom>
        </p:spPr>
      </p:pic>
      <p:sp>
        <p:nvSpPr>
          <p:cNvPr id="11" name="Rectangle 10"/>
          <p:cNvSpPr/>
          <p:nvPr userDrawn="1"/>
        </p:nvSpPr>
        <p:spPr>
          <a:xfrm>
            <a:off x="3208867" y="1"/>
            <a:ext cx="5935132" cy="6858000"/>
          </a:xfrm>
          <a:prstGeom prst="rect">
            <a:avLst/>
          </a:prstGeom>
          <a:solidFill>
            <a:srgbClr val="6C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1"/>
          <p:cNvSpPr>
            <a:spLocks noGrp="1"/>
          </p:cNvSpPr>
          <p:nvPr>
            <p:ph type="ctrTitle"/>
          </p:nvPr>
        </p:nvSpPr>
        <p:spPr>
          <a:xfrm>
            <a:off x="4131732" y="575733"/>
            <a:ext cx="4326467" cy="2494037"/>
          </a:xfrm>
          <a:prstGeom prst="rect">
            <a:avLst/>
          </a:prstGeom>
        </p:spPr>
        <p:txBody>
          <a:bodyPr anchor="b">
            <a:normAutofit/>
          </a:bodyPr>
          <a:lstStyle>
            <a:lvl1pPr algn="l">
              <a:defRPr sz="3600">
                <a:solidFill>
                  <a:schemeClr val="bg1"/>
                </a:solidFill>
                <a:latin typeface="Rockwell" panose="02060603020205020403" pitchFamily="18" charset="0"/>
              </a:defRPr>
            </a:lvl1pPr>
          </a:lstStyle>
          <a:p>
            <a:r>
              <a:rPr lang="en-US" dirty="0"/>
              <a:t>Click to edit Master title style</a:t>
            </a:r>
          </a:p>
        </p:txBody>
      </p:sp>
      <p:sp>
        <p:nvSpPr>
          <p:cNvPr id="13" name="Subtitle 2"/>
          <p:cNvSpPr>
            <a:spLocks noGrp="1"/>
          </p:cNvSpPr>
          <p:nvPr>
            <p:ph type="subTitle" idx="1"/>
          </p:nvPr>
        </p:nvSpPr>
        <p:spPr>
          <a:xfrm>
            <a:off x="4131732" y="3225798"/>
            <a:ext cx="4326467" cy="1803400"/>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98903" y="6141223"/>
            <a:ext cx="1964874" cy="418199"/>
          </a:xfrm>
          <a:prstGeom prst="rect">
            <a:avLst/>
          </a:prstGeom>
        </p:spPr>
      </p:pic>
    </p:spTree>
    <p:extLst>
      <p:ext uri="{BB962C8B-B14F-4D97-AF65-F5344CB8AC3E}">
        <p14:creationId xmlns:p14="http://schemas.microsoft.com/office/powerpoint/2010/main" val="2985180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CG Presentation End">
    <p:spTree>
      <p:nvGrpSpPr>
        <p:cNvPr id="1" name=""/>
        <p:cNvGrpSpPr/>
        <p:nvPr/>
      </p:nvGrpSpPr>
      <p:grpSpPr>
        <a:xfrm>
          <a:off x="0" y="0"/>
          <a:ext cx="0" cy="0"/>
          <a:chOff x="0" y="0"/>
          <a:chExt cx="0" cy="0"/>
        </a:xfrm>
      </p:grpSpPr>
      <p:sp>
        <p:nvSpPr>
          <p:cNvPr id="7" name="Rectangle 6"/>
          <p:cNvSpPr/>
          <p:nvPr userDrawn="1"/>
        </p:nvSpPr>
        <p:spPr>
          <a:xfrm>
            <a:off x="0" y="0"/>
            <a:ext cx="9143999" cy="6851225"/>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73742" y="2058265"/>
            <a:ext cx="2996513" cy="2286000"/>
          </a:xfrm>
          <a:prstGeom prst="rect">
            <a:avLst/>
          </a:prstGeom>
        </p:spPr>
      </p:pic>
      <p:sp>
        <p:nvSpPr>
          <p:cNvPr id="2" name="TextBox 1"/>
          <p:cNvSpPr txBox="1"/>
          <p:nvPr userDrawn="1"/>
        </p:nvSpPr>
        <p:spPr>
          <a:xfrm>
            <a:off x="0" y="5896947"/>
            <a:ext cx="9144000" cy="276999"/>
          </a:xfrm>
          <a:prstGeom prst="rect">
            <a:avLst/>
          </a:prstGeom>
          <a:noFill/>
        </p:spPr>
        <p:txBody>
          <a:bodyPr wrap="square" rtlCol="0">
            <a:spAutoFit/>
          </a:bodyPr>
          <a:lstStyle/>
          <a:p>
            <a:pPr algn="ctr"/>
            <a:r>
              <a:rPr lang="en-US" sz="1200" dirty="0">
                <a:solidFill>
                  <a:prstClr val="white"/>
                </a:solidFill>
                <a:latin typeface="Arial" panose="020B0604020202020204" pitchFamily="34" charset="0"/>
                <a:cs typeface="Arial" panose="020B0604020202020204" pitchFamily="34" charset="0"/>
              </a:rPr>
              <a:t>www.publicconsultinggroup.com</a:t>
            </a:r>
          </a:p>
        </p:txBody>
      </p:sp>
    </p:spTree>
    <p:extLst>
      <p:ext uri="{BB962C8B-B14F-4D97-AF65-F5344CB8AC3E}">
        <p14:creationId xmlns:p14="http://schemas.microsoft.com/office/powerpoint/2010/main" val="1707272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Bullet Slid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371602"/>
            <a:ext cx="4038600" cy="3809999"/>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2"/>
            <a:ext cx="4038600" cy="3809999"/>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6" name="Slide Number Placeholder 5"/>
          <p:cNvSpPr>
            <a:spLocks noGrp="1"/>
          </p:cNvSpPr>
          <p:nvPr>
            <p:ph type="sldNum" sz="quarter" idx="11"/>
          </p:nvPr>
        </p:nvSpPr>
        <p:spPr/>
        <p:txBody>
          <a:bodyPr/>
          <a:lstStyle>
            <a:lvl1pPr>
              <a:defRPr/>
            </a:lvl1pPr>
          </a:lstStyle>
          <a:p>
            <a:pPr>
              <a:defRPr/>
            </a:pPr>
            <a:fld id="{26ACB53E-7C7B-4B8C-AF1C-6B9D8580886C}"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1363126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Bullet Slide 3 w/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371600"/>
            <a:ext cx="4040188" cy="639762"/>
          </a:xfrm>
        </p:spPr>
        <p:txBody>
          <a:bodyPr anchor="ctr">
            <a:noAutofit/>
          </a:bodyPr>
          <a:lstStyle>
            <a:lvl1pPr marL="0" indent="0">
              <a:buNone/>
              <a:defRPr sz="1500" b="1">
                <a:solidFill>
                  <a:srgbClr val="607F9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011364"/>
            <a:ext cx="4040188" cy="3235325"/>
          </a:xfrm>
        </p:spPr>
        <p:txBody>
          <a:bodyPr>
            <a:noAutofit/>
          </a:bodyPr>
          <a:lstStyle>
            <a:lvl1pPr>
              <a:defRPr sz="1350"/>
            </a:lvl1pPr>
            <a:lvl2pPr>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371600"/>
            <a:ext cx="4041775" cy="639762"/>
          </a:xfrm>
        </p:spPr>
        <p:txBody>
          <a:bodyPr anchor="ctr">
            <a:noAutofit/>
          </a:bodyPr>
          <a:lstStyle>
            <a:lvl1pPr marL="0" indent="0">
              <a:buNone/>
              <a:defRPr sz="1500" b="1">
                <a:solidFill>
                  <a:srgbClr val="607F9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011364"/>
            <a:ext cx="4041775" cy="3235325"/>
          </a:xfrm>
        </p:spPr>
        <p:txBody>
          <a:bodyPr>
            <a:noAutofit/>
          </a:bodyPr>
          <a:lstStyle>
            <a:lvl1pPr>
              <a:defRPr sz="1350"/>
            </a:lvl1pPr>
            <a:lvl2pPr>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0"/>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8" name="Slide Number Placeholder 5"/>
          <p:cNvSpPr>
            <a:spLocks noGrp="1"/>
          </p:cNvSpPr>
          <p:nvPr>
            <p:ph type="sldNum" sz="quarter" idx="11"/>
          </p:nvPr>
        </p:nvSpPr>
        <p:spPr/>
        <p:txBody>
          <a:bodyPr/>
          <a:lstStyle>
            <a:lvl1pPr>
              <a:defRPr/>
            </a:lvl1pPr>
          </a:lstStyle>
          <a:p>
            <a:pPr>
              <a:defRPr/>
            </a:pPr>
            <a:fld id="{AC0B0112-69D4-435A-9DF6-71802AEB8785}"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2835140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pic>
        <p:nvPicPr>
          <p:cNvPr id="4" name="Picture 7" descr="EDU_PPT_inside_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6324600" cy="1082618"/>
          </a:xfrm>
        </p:spPr>
        <p:txBody>
          <a:bodyPr/>
          <a:lstStyle>
            <a:lvl1pPr>
              <a:defRPr>
                <a:solidFill>
                  <a:schemeClr val="bg1"/>
                </a:solidFill>
              </a:defRPr>
            </a:lvl1pPr>
          </a:lstStyle>
          <a:p>
            <a:r>
              <a:rPr lang="en-US" dirty="0"/>
              <a:t>Click to edit Master title style</a:t>
            </a:r>
          </a:p>
        </p:txBody>
      </p:sp>
      <p:sp>
        <p:nvSpPr>
          <p:cNvPr id="9" name="Content Placeholder 2"/>
          <p:cNvSpPr>
            <a:spLocks noGrp="1"/>
          </p:cNvSpPr>
          <p:nvPr>
            <p:ph idx="1"/>
          </p:nvPr>
        </p:nvSpPr>
        <p:spPr>
          <a:xfrm>
            <a:off x="457200" y="1295400"/>
            <a:ext cx="8229600" cy="3886200"/>
          </a:xfrm>
        </p:spPr>
        <p:txBody>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3"/>
          <p:cNvSpPr>
            <a:spLocks noGrp="1"/>
          </p:cNvSpPr>
          <p:nvPr>
            <p:ph type="ftr" sz="quarter" idx="10"/>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6" name="Slide Number Placeholder 4"/>
          <p:cNvSpPr>
            <a:spLocks noGrp="1"/>
          </p:cNvSpPr>
          <p:nvPr>
            <p:ph type="sldNum" sz="quarter" idx="11"/>
          </p:nvPr>
        </p:nvSpPr>
        <p:spPr/>
        <p:txBody>
          <a:bodyPr/>
          <a:lstStyle>
            <a:lvl1pPr>
              <a:defRPr/>
            </a:lvl1pPr>
          </a:lstStyle>
          <a:p>
            <a:pPr>
              <a:defRPr/>
            </a:pPr>
            <a:fld id="{B96EE8E0-AE93-4F8F-95EE-93B57D0B819B}"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1130871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pic>
        <p:nvPicPr>
          <p:cNvPr id="4" name="Picture 7" descr="EDU_PPT_inside_3.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286000" y="457200"/>
            <a:ext cx="6400800" cy="762000"/>
          </a:xfrm>
        </p:spPr>
        <p:txBody>
          <a:bodyPr/>
          <a:lstStyle/>
          <a:p>
            <a:r>
              <a:rPr lang="en-US" dirty="0"/>
              <a:t>Click to edit Master title style</a:t>
            </a:r>
          </a:p>
        </p:txBody>
      </p:sp>
      <p:sp>
        <p:nvSpPr>
          <p:cNvPr id="7" name="Content Placeholder 2"/>
          <p:cNvSpPr>
            <a:spLocks noGrp="1"/>
          </p:cNvSpPr>
          <p:nvPr>
            <p:ph idx="1"/>
          </p:nvPr>
        </p:nvSpPr>
        <p:spPr>
          <a:xfrm>
            <a:off x="2286000" y="1447800"/>
            <a:ext cx="6400800" cy="3733800"/>
          </a:xfrm>
        </p:spPr>
        <p:txBody>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6" name="Slide Number Placeholder 5"/>
          <p:cNvSpPr>
            <a:spLocks noGrp="1"/>
          </p:cNvSpPr>
          <p:nvPr>
            <p:ph type="sldNum" sz="quarter" idx="11"/>
          </p:nvPr>
        </p:nvSpPr>
        <p:spPr/>
        <p:txBody>
          <a:bodyPr/>
          <a:lstStyle>
            <a:lvl1pPr>
              <a:defRPr/>
            </a:lvl1pPr>
          </a:lstStyle>
          <a:p>
            <a:pPr>
              <a:defRPr/>
            </a:pPr>
            <a:fld id="{7CACA184-F4B5-4AE5-8922-89A910C13536}"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252680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Slide 4">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86200" cy="1162050"/>
          </a:xfrm>
        </p:spPr>
        <p:txBody>
          <a:bodyPr/>
          <a:lstStyle>
            <a:lvl1pPr algn="l">
              <a:defRPr sz="15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72000" y="273051"/>
            <a:ext cx="4114800" cy="5441950"/>
          </a:xfrm>
        </p:spPr>
        <p:txBody>
          <a:bodyPr/>
          <a:lstStyle>
            <a:lvl1pPr>
              <a:defRPr sz="1350"/>
            </a:lvl1pPr>
            <a:lvl2pPr>
              <a:defRPr sz="1200"/>
            </a:lvl2pPr>
            <a:lvl3pPr>
              <a:defRPr sz="1050"/>
            </a:lvl3pPr>
            <a:lvl4pPr>
              <a:defRPr sz="900"/>
            </a:lvl4pPr>
            <a:lvl5pPr>
              <a:defRPr sz="9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p:nvPr>
        </p:nvSpPr>
        <p:spPr>
          <a:xfrm>
            <a:off x="457200" y="1447800"/>
            <a:ext cx="3886200" cy="4267200"/>
          </a:xfrm>
        </p:spPr>
        <p:txBody>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4"/>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6" name="Slide Number Placeholder 5"/>
          <p:cNvSpPr>
            <a:spLocks noGrp="1"/>
          </p:cNvSpPr>
          <p:nvPr>
            <p:ph type="sldNum" sz="quarter" idx="15"/>
          </p:nvPr>
        </p:nvSpPr>
        <p:spPr/>
        <p:txBody>
          <a:bodyPr/>
          <a:lstStyle>
            <a:lvl1pPr>
              <a:defRPr/>
            </a:lvl1pPr>
          </a:lstStyle>
          <a:p>
            <a:pPr>
              <a:defRPr/>
            </a:pPr>
            <a:fld id="{EE03C22A-9EC6-48FF-8646-D351CB97718B}"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1159036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pic>
        <p:nvPicPr>
          <p:cNvPr id="4" name="Picture 7" descr="EDU_PPT_inside_4.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3400" y="457200"/>
            <a:ext cx="7772400" cy="762000"/>
          </a:xfrm>
        </p:spPr>
        <p:txBody>
          <a:bodyPr/>
          <a:lstStyle/>
          <a:p>
            <a:r>
              <a:rPr lang="en-US" dirty="0"/>
              <a:t>Click to edit Master title style</a:t>
            </a:r>
          </a:p>
        </p:txBody>
      </p:sp>
      <p:sp>
        <p:nvSpPr>
          <p:cNvPr id="7" name="Content Placeholder 2"/>
          <p:cNvSpPr>
            <a:spLocks noGrp="1"/>
          </p:cNvSpPr>
          <p:nvPr>
            <p:ph idx="1"/>
          </p:nvPr>
        </p:nvSpPr>
        <p:spPr>
          <a:xfrm>
            <a:off x="533400" y="1447802"/>
            <a:ext cx="8229600" cy="2971799"/>
          </a:xfrm>
        </p:spPr>
        <p:txBody>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dirty="0">
                <a:solidFill>
                  <a:srgbClr val="062343">
                    <a:tint val="75000"/>
                  </a:srgbClr>
                </a:solidFill>
              </a:rPr>
              <a:t>www.pcgeducation.com | Example Education Presentation </a:t>
            </a:r>
          </a:p>
        </p:txBody>
      </p:sp>
      <p:sp>
        <p:nvSpPr>
          <p:cNvPr id="6" name="Slide Number Placeholder 5"/>
          <p:cNvSpPr>
            <a:spLocks noGrp="1"/>
          </p:cNvSpPr>
          <p:nvPr>
            <p:ph type="sldNum" sz="quarter" idx="11"/>
          </p:nvPr>
        </p:nvSpPr>
        <p:spPr/>
        <p:txBody>
          <a:bodyPr/>
          <a:lstStyle>
            <a:lvl1pPr>
              <a:defRPr/>
            </a:lvl1pPr>
          </a:lstStyle>
          <a:p>
            <a:pPr>
              <a:defRPr/>
            </a:pPr>
            <a:fld id="{03BE8E0B-F6D4-43BA-BE1F-6E68E4695ACD}" type="slidenum">
              <a:rPr lang="en-US">
                <a:solidFill>
                  <a:srgbClr val="062343">
                    <a:tint val="75000"/>
                  </a:srgbClr>
                </a:solidFill>
              </a:rPr>
              <a:pPr>
                <a:defRPr/>
              </a:pPr>
              <a:t>‹#›</a:t>
            </a:fld>
            <a:endParaRPr lang="en-US" dirty="0">
              <a:solidFill>
                <a:srgbClr val="062343">
                  <a:tint val="75000"/>
                </a:srgbClr>
              </a:solidFill>
            </a:endParaRPr>
          </a:p>
        </p:txBody>
      </p:sp>
    </p:spTree>
    <p:extLst>
      <p:ext uri="{BB962C8B-B14F-4D97-AF65-F5344CB8AC3E}">
        <p14:creationId xmlns:p14="http://schemas.microsoft.com/office/powerpoint/2010/main" val="69947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0.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EDU_PPT_inside_5.jpg"/>
          <p:cNvPicPr>
            <a:picLocks noChangeAspect="1"/>
          </p:cNvPicPr>
          <p:nvPr/>
        </p:nvPicPr>
        <p:blipFill>
          <a:blip r:embed="rId22"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457200"/>
            <a:ext cx="8229600" cy="6556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72000" y="6172202"/>
            <a:ext cx="2895600" cy="365125"/>
          </a:xfrm>
          <a:prstGeom prst="rect">
            <a:avLst/>
          </a:prstGeom>
        </p:spPr>
        <p:txBody>
          <a:bodyPr vert="horz" lIns="91440" tIns="45720" rIns="91440" bIns="45720" rtlCol="0" anchor="ctr"/>
          <a:lstStyle>
            <a:lvl1pPr algn="r">
              <a:defRPr sz="750">
                <a:solidFill>
                  <a:schemeClr val="tx1">
                    <a:tint val="75000"/>
                  </a:schemeClr>
                </a:solidFill>
                <a:latin typeface="+mn-lt"/>
                <a:cs typeface="+mn-cs"/>
              </a:defRPr>
            </a:lvl1pPr>
          </a:lstStyle>
          <a:p>
            <a:pPr fontAlgn="base">
              <a:spcBef>
                <a:spcPct val="0"/>
              </a:spcBef>
              <a:spcAft>
                <a:spcPct val="0"/>
              </a:spcAft>
              <a:defRPr/>
            </a:pPr>
            <a:r>
              <a:rPr lang="en-US" dirty="0">
                <a:solidFill>
                  <a:srgbClr val="062343">
                    <a:tint val="75000"/>
                  </a:srgbClr>
                </a:solidFill>
              </a:rPr>
              <a:t>www.pcgeducation.com | Example Education Presentation </a:t>
            </a:r>
          </a:p>
        </p:txBody>
      </p:sp>
      <p:sp>
        <p:nvSpPr>
          <p:cNvPr id="6" name="Slide Number Placeholder 5"/>
          <p:cNvSpPr>
            <a:spLocks noGrp="1"/>
          </p:cNvSpPr>
          <p:nvPr>
            <p:ph type="sldNum" sz="quarter" idx="4"/>
          </p:nvPr>
        </p:nvSpPr>
        <p:spPr>
          <a:xfrm>
            <a:off x="7620000" y="6172202"/>
            <a:ext cx="1066800" cy="365125"/>
          </a:xfrm>
          <a:prstGeom prst="rect">
            <a:avLst/>
          </a:prstGeom>
        </p:spPr>
        <p:txBody>
          <a:bodyPr vert="horz" lIns="91440" tIns="45720" rIns="91440" bIns="45720" rtlCol="0" anchor="ctr"/>
          <a:lstStyle>
            <a:lvl1pPr algn="r">
              <a:defRPr sz="750">
                <a:solidFill>
                  <a:schemeClr val="tx1">
                    <a:tint val="75000"/>
                  </a:schemeClr>
                </a:solidFill>
                <a:latin typeface="+mn-lt"/>
                <a:cs typeface="+mn-cs"/>
              </a:defRPr>
            </a:lvl1pPr>
          </a:lstStyle>
          <a:p>
            <a:pPr fontAlgn="base">
              <a:spcBef>
                <a:spcPct val="0"/>
              </a:spcBef>
              <a:spcAft>
                <a:spcPct val="0"/>
              </a:spcAft>
              <a:defRPr/>
            </a:pPr>
            <a:fld id="{6BBC59A5-1291-4844-B10F-183232416826}" type="slidenum">
              <a:rPr lang="en-US">
                <a:solidFill>
                  <a:srgbClr val="062343">
                    <a:tint val="75000"/>
                  </a:srgbClr>
                </a:solidFill>
              </a:rPr>
              <a:pPr fontAlgn="base">
                <a:spcBef>
                  <a:spcPct val="0"/>
                </a:spcBef>
                <a:spcAft>
                  <a:spcPct val="0"/>
                </a:spcAft>
                <a:defRPr/>
              </a:pPr>
              <a:t>‹#›</a:t>
            </a:fld>
            <a:endParaRPr lang="en-US" dirty="0">
              <a:solidFill>
                <a:srgbClr val="062343">
                  <a:tint val="75000"/>
                </a:srgbClr>
              </a:solidFill>
            </a:endParaRPr>
          </a:p>
        </p:txBody>
      </p:sp>
    </p:spTree>
    <p:extLst>
      <p:ext uri="{BB962C8B-B14F-4D97-AF65-F5344CB8AC3E}">
        <p14:creationId xmlns:p14="http://schemas.microsoft.com/office/powerpoint/2010/main" val="27402687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hf hdr="0" ftr="0" dt="0"/>
  <p:txStyles>
    <p:titleStyle>
      <a:lvl1pPr algn="l" rtl="0" eaLnBrk="0" fontAlgn="base" hangingPunct="0">
        <a:spcBef>
          <a:spcPct val="0"/>
        </a:spcBef>
        <a:spcAft>
          <a:spcPct val="0"/>
        </a:spcAft>
        <a:defRPr lang="en-US" sz="2400" kern="1200" dirty="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pitchFamily="34" charset="0"/>
        </a:defRPr>
      </a:lvl2pPr>
      <a:lvl3pPr algn="l" rtl="0" eaLnBrk="0" fontAlgn="base" hangingPunct="0">
        <a:spcBef>
          <a:spcPct val="0"/>
        </a:spcBef>
        <a:spcAft>
          <a:spcPct val="0"/>
        </a:spcAft>
        <a:defRPr sz="2400">
          <a:solidFill>
            <a:schemeClr val="tx1"/>
          </a:solidFill>
          <a:latin typeface="Arial" pitchFamily="34" charset="0"/>
        </a:defRPr>
      </a:lvl3pPr>
      <a:lvl4pPr algn="l" rtl="0" eaLnBrk="0" fontAlgn="base" hangingPunct="0">
        <a:spcBef>
          <a:spcPct val="0"/>
        </a:spcBef>
        <a:spcAft>
          <a:spcPct val="0"/>
        </a:spcAft>
        <a:defRPr sz="2400">
          <a:solidFill>
            <a:schemeClr val="tx1"/>
          </a:solidFill>
          <a:latin typeface="Arial" pitchFamily="34" charset="0"/>
        </a:defRPr>
      </a:lvl4pPr>
      <a:lvl5pPr algn="l" rtl="0" eaLnBrk="0" fontAlgn="base" hangingPunct="0">
        <a:spcBef>
          <a:spcPct val="0"/>
        </a:spcBef>
        <a:spcAft>
          <a:spcPct val="0"/>
        </a:spcAft>
        <a:defRPr sz="2400">
          <a:solidFill>
            <a:schemeClr val="tx1"/>
          </a:solidFill>
          <a:latin typeface="Arial" pitchFamily="34" charset="0"/>
        </a:defRPr>
      </a:lvl5pPr>
      <a:lvl6pPr marL="342900" algn="l" rtl="0" fontAlgn="base">
        <a:spcBef>
          <a:spcPct val="0"/>
        </a:spcBef>
        <a:spcAft>
          <a:spcPct val="0"/>
        </a:spcAft>
        <a:defRPr sz="2400">
          <a:solidFill>
            <a:schemeClr val="tx1"/>
          </a:solidFill>
          <a:latin typeface="Arial" pitchFamily="34" charset="0"/>
        </a:defRPr>
      </a:lvl6pPr>
      <a:lvl7pPr marL="685800" algn="l" rtl="0" fontAlgn="base">
        <a:spcBef>
          <a:spcPct val="0"/>
        </a:spcBef>
        <a:spcAft>
          <a:spcPct val="0"/>
        </a:spcAft>
        <a:defRPr sz="2400">
          <a:solidFill>
            <a:schemeClr val="tx1"/>
          </a:solidFill>
          <a:latin typeface="Arial" pitchFamily="34" charset="0"/>
        </a:defRPr>
      </a:lvl7pPr>
      <a:lvl8pPr marL="1028700" algn="l" rtl="0" fontAlgn="base">
        <a:spcBef>
          <a:spcPct val="0"/>
        </a:spcBef>
        <a:spcAft>
          <a:spcPct val="0"/>
        </a:spcAft>
        <a:defRPr sz="2400">
          <a:solidFill>
            <a:schemeClr val="tx1"/>
          </a:solidFill>
          <a:latin typeface="Arial" pitchFamily="34" charset="0"/>
        </a:defRPr>
      </a:lvl8pPr>
      <a:lvl9pPr marL="1371600" algn="l" rtl="0" fontAlgn="base">
        <a:spcBef>
          <a:spcPct val="0"/>
        </a:spcBef>
        <a:spcAft>
          <a:spcPct val="0"/>
        </a:spcAft>
        <a:defRPr sz="2400">
          <a:solidFill>
            <a:schemeClr val="tx1"/>
          </a:solidFill>
          <a:latin typeface="Arial" pitchFamily="34" charset="0"/>
        </a:defRPr>
      </a:lvl9pPr>
    </p:titleStyle>
    <p:bodyStyle>
      <a:lvl1pPr marL="257175" indent="-257175" algn="l" rtl="0" eaLnBrk="0" fontAlgn="base" hangingPunct="0">
        <a:spcBef>
          <a:spcPct val="20000"/>
        </a:spcBef>
        <a:spcAft>
          <a:spcPct val="0"/>
        </a:spcAft>
        <a:buFont typeface="Arial" charset="0"/>
        <a:buChar char="•"/>
        <a:defRPr kern="1200">
          <a:solidFill>
            <a:schemeClr val="tx2"/>
          </a:solidFill>
          <a:latin typeface="+mn-lt"/>
          <a:ea typeface="+mn-ea"/>
          <a:cs typeface="+mn-cs"/>
        </a:defRPr>
      </a:lvl1pPr>
      <a:lvl2pPr marL="557213" indent="-214313" algn="l" rtl="0" eaLnBrk="0" fontAlgn="base" hangingPunct="0">
        <a:spcBef>
          <a:spcPct val="20000"/>
        </a:spcBef>
        <a:spcAft>
          <a:spcPct val="0"/>
        </a:spcAft>
        <a:buFont typeface="Arial" charset="0"/>
        <a:buChar char="•"/>
        <a:defRPr sz="1200" kern="1200">
          <a:solidFill>
            <a:schemeClr val="tx2"/>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050" kern="1200">
          <a:solidFill>
            <a:schemeClr val="tx2"/>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900" kern="1200">
          <a:solidFill>
            <a:schemeClr val="tx2"/>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900" kern="1200">
          <a:solidFill>
            <a:schemeClr val="tx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64008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ea typeface="ＭＳ Ｐゴシック" pitchFamily="-111" charset="-128"/>
                <a:cs typeface="+mn-cs"/>
              </a:defRPr>
            </a:lvl1pPr>
          </a:lstStyle>
          <a:p>
            <a:pPr>
              <a:defRPr/>
            </a:pPr>
            <a:fld id="{64C94BE0-B807-4ECC-BD58-A2C4F6CFFEFE}" type="datetime1">
              <a:rPr lang="en-US" smtClean="0"/>
              <a:t>9/12/2023</a:t>
            </a:fld>
            <a:endParaRPr lang="en-US" dirty="0"/>
          </a:p>
        </p:txBody>
      </p:sp>
      <p:sp>
        <p:nvSpPr>
          <p:cNvPr id="7" name="Slide Number Placeholder 5"/>
          <p:cNvSpPr>
            <a:spLocks noGrp="1"/>
          </p:cNvSpPr>
          <p:nvPr>
            <p:ph type="sldNum" sz="quarter" idx="4"/>
          </p:nvPr>
        </p:nvSpPr>
        <p:spPr>
          <a:xfrm>
            <a:off x="3505200" y="6400800"/>
            <a:ext cx="2133600" cy="244475"/>
          </a:xfrm>
          <a:prstGeom prst="rect">
            <a:avLst/>
          </a:prstGeom>
        </p:spPr>
        <p:txBody>
          <a:bodyPr vert="horz" wrap="square" lIns="91440" tIns="45720" rIns="91440" bIns="45720" numCol="1" anchor="t" anchorCtr="0" compatLnSpc="1">
            <a:prstTxWarp prst="textNoShape">
              <a:avLst/>
            </a:prstTxWarp>
          </a:bodyPr>
          <a:lstStyle>
            <a:lvl1pPr algn="ctr">
              <a:defRPr sz="1100">
                <a:ea typeface="ＭＳ Ｐゴシック" pitchFamily="-111" charset="-128"/>
                <a:cs typeface="+mn-cs"/>
              </a:defRPr>
            </a:lvl1pPr>
          </a:lstStyle>
          <a:p>
            <a:pPr fontAlgn="base">
              <a:spcBef>
                <a:spcPct val="0"/>
              </a:spcBef>
              <a:spcAft>
                <a:spcPct val="0"/>
              </a:spcAft>
              <a:defRPr/>
            </a:pPr>
            <a:fld id="{6BBC59A5-1291-4844-B10F-183232416826}" type="slidenum">
              <a:rPr lang="en-US" smtClean="0">
                <a:solidFill>
                  <a:srgbClr val="062343">
                    <a:tint val="75000"/>
                  </a:srgbClr>
                </a:solidFill>
              </a:rPr>
              <a:pPr fontAlgn="base">
                <a:spcBef>
                  <a:spcPct val="0"/>
                </a:spcBef>
                <a:spcAft>
                  <a:spcPct val="0"/>
                </a:spcAft>
                <a:defRPr/>
              </a:pPr>
              <a:t>‹#›</a:t>
            </a:fld>
            <a:endParaRPr lang="en-US" dirty="0">
              <a:solidFill>
                <a:srgbClr val="062343">
                  <a:tint val="75000"/>
                </a:srgbClr>
              </a:solidFill>
            </a:endParaRPr>
          </a:p>
        </p:txBody>
      </p:sp>
      <p:pic>
        <p:nvPicPr>
          <p:cNvPr id="102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23811" y="6083297"/>
            <a:ext cx="2667000" cy="54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57200" y="304800"/>
            <a:ext cx="8229600" cy="690499"/>
            <a:chOff x="457200" y="304800"/>
            <a:chExt cx="8229600" cy="690499"/>
          </a:xfrm>
        </p:grpSpPr>
        <p:sp>
          <p:nvSpPr>
            <p:cNvPr id="4" name="Rectangle 3"/>
            <p:cNvSpPr/>
            <p:nvPr userDrawn="1"/>
          </p:nvSpPr>
          <p:spPr>
            <a:xfrm>
              <a:off x="457200" y="877824"/>
              <a:ext cx="8229600" cy="117475"/>
            </a:xfrm>
            <a:prstGeom prst="rect">
              <a:avLst/>
            </a:prstGeom>
            <a:solidFill>
              <a:srgbClr val="73ADD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14"/>
            <a:stretch>
              <a:fillRect/>
            </a:stretch>
          </p:blipFill>
          <p:spPr>
            <a:xfrm>
              <a:off x="457200" y="304800"/>
              <a:ext cx="8229600" cy="533400"/>
            </a:xfrm>
            <a:prstGeom prst="rect">
              <a:avLst/>
            </a:prstGeom>
          </p:spPr>
        </p:pic>
      </p:gr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661" r:id="rId8"/>
    <p:sldLayoutId id="2147483662" r:id="rId9"/>
    <p:sldLayoutId id="2147483664" r:id="rId10"/>
    <p:sldLayoutId id="2147483676" r:id="rId11"/>
  </p:sldLayoutIdLst>
  <p:hf hdr="0" ftr="0" dt="0"/>
  <p:txStyles>
    <p:titleStyle>
      <a:lvl1pPr algn="ctr" rtl="0" eaLnBrk="1" fontAlgn="base" hangingPunct="1">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1" fontAlgn="base" hangingPunct="1">
        <a:spcBef>
          <a:spcPct val="0"/>
        </a:spcBef>
        <a:spcAft>
          <a:spcPct val="0"/>
        </a:spcAft>
        <a:defRPr sz="4400">
          <a:solidFill>
            <a:schemeClr val="tx2"/>
          </a:solidFill>
          <a:latin typeface="Arial" pitchFamily="-111" charset="0"/>
        </a:defRPr>
      </a:lvl6pPr>
      <a:lvl7pPr marL="914400" algn="ctr" rtl="0" eaLnBrk="1" fontAlgn="base" hangingPunct="1">
        <a:spcBef>
          <a:spcPct val="0"/>
        </a:spcBef>
        <a:spcAft>
          <a:spcPct val="0"/>
        </a:spcAft>
        <a:defRPr sz="4400">
          <a:solidFill>
            <a:schemeClr val="tx2"/>
          </a:solidFill>
          <a:latin typeface="Arial" pitchFamily="-111" charset="0"/>
        </a:defRPr>
      </a:lvl7pPr>
      <a:lvl8pPr marL="1371600" algn="ctr" rtl="0" eaLnBrk="1" fontAlgn="base" hangingPunct="1">
        <a:spcBef>
          <a:spcPct val="0"/>
        </a:spcBef>
        <a:spcAft>
          <a:spcPct val="0"/>
        </a:spcAft>
        <a:defRPr sz="4400">
          <a:solidFill>
            <a:schemeClr val="tx2"/>
          </a:solidFill>
          <a:latin typeface="Arial" pitchFamily="-111" charset="0"/>
        </a:defRPr>
      </a:lvl8pPr>
      <a:lvl9pPr marL="1828800" algn="ctr" rtl="0" eaLnBrk="1" fontAlgn="base" hangingPunct="1">
        <a:spcBef>
          <a:spcPct val="0"/>
        </a:spcBef>
        <a:spcAft>
          <a:spcPct val="0"/>
        </a:spcAft>
        <a:defRPr sz="4400">
          <a:solidFill>
            <a:schemeClr val="tx2"/>
          </a:solidFill>
          <a:latin typeface="Arial" pitchFamily="-111" charset="0"/>
        </a:defRPr>
      </a:lvl9pPr>
    </p:titleStyle>
    <p:bodyStyle>
      <a:lvl1pPr marL="342900" indent="-342900" algn="l" rtl="0" eaLnBrk="1" fontAlgn="base" hangingPunct="1">
        <a:spcBef>
          <a:spcPct val="20000"/>
        </a:spcBef>
        <a:spcAft>
          <a:spcPct val="0"/>
        </a:spcAft>
        <a:buClr>
          <a:srgbClr val="E42D1A"/>
        </a:buClr>
        <a:buChar char="•"/>
        <a:defRPr sz="3200">
          <a:solidFill>
            <a:schemeClr val="tx1"/>
          </a:solidFill>
          <a:latin typeface="+mn-lt"/>
          <a:ea typeface="ＭＳ Ｐゴシック" pitchFamily="-111" charset="-128"/>
          <a:cs typeface="ＭＳ Ｐゴシック" pitchFamily="-111" charset="-128"/>
        </a:defRPr>
      </a:lvl1pPr>
      <a:lvl2pPr marL="742950" indent="-285750" algn="l" rtl="0" eaLnBrk="1" fontAlgn="base" hangingPunct="1">
        <a:spcBef>
          <a:spcPct val="20000"/>
        </a:spcBef>
        <a:spcAft>
          <a:spcPct val="0"/>
        </a:spcAft>
        <a:buClr>
          <a:srgbClr val="E42D1A"/>
        </a:buClr>
        <a:buChar char="–"/>
        <a:defRPr sz="2800">
          <a:solidFill>
            <a:schemeClr val="tx1"/>
          </a:solidFill>
          <a:latin typeface="+mn-lt"/>
          <a:ea typeface="ＭＳ Ｐゴシック" pitchFamily="-111" charset="-128"/>
        </a:defRPr>
      </a:lvl2pPr>
      <a:lvl3pPr marL="1143000" indent="-228600" algn="l" rtl="0" eaLnBrk="1" fontAlgn="base" hangingPunct="1">
        <a:spcBef>
          <a:spcPct val="20000"/>
        </a:spcBef>
        <a:spcAft>
          <a:spcPct val="0"/>
        </a:spcAft>
        <a:buClr>
          <a:srgbClr val="E42D1A"/>
        </a:buClr>
        <a:buChar char="•"/>
        <a:defRPr sz="2400">
          <a:solidFill>
            <a:schemeClr val="tx1"/>
          </a:solidFill>
          <a:latin typeface="+mn-lt"/>
          <a:ea typeface="ＭＳ Ｐゴシック" pitchFamily="-111" charset="-128"/>
        </a:defRPr>
      </a:lvl3pPr>
      <a:lvl4pPr marL="1600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4pPr>
      <a:lvl5pPr marL="20574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5pPr>
      <a:lvl6pPr marL="25146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6pPr>
      <a:lvl7pPr marL="29718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7pPr>
      <a:lvl8pPr marL="34290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8pPr>
      <a:lvl9pPr marL="3886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7.png"/><Relationship Id="rId5" Type="http://schemas.openxmlformats.org/officeDocument/2006/relationships/hyperlink" Target="mailto:SBAPsupport@pcgus.com"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7.png"/><Relationship Id="rId5" Type="http://schemas.openxmlformats.org/officeDocument/2006/relationships/image" Target="../media/image3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hyperlink" Target="https://www.education.pa.gov/Educators/Certification/Pages/TIMS.aspx" TargetMode="External"/><Relationship Id="rId3" Type="http://schemas.openxmlformats.org/officeDocument/2006/relationships/slideLayout" Target="../slideLayouts/slideLayout25.xml"/><Relationship Id="rId7" Type="http://schemas.openxmlformats.org/officeDocument/2006/relationships/hyperlink" Target="https://www.pals.pa.gov/" TargetMode="Externa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mailto:RA-PWSBAP@pa.gov" TargetMode="External"/><Relationship Id="rId5" Type="http://schemas.openxmlformats.org/officeDocument/2006/relationships/hyperlink" Target="https://dhs.pa.gov/providers/Documents/School-Based%20Access%20Program/SBAP-2022_Handbook.pdf" TargetMode="External"/><Relationship Id="rId10" Type="http://schemas.openxmlformats.org/officeDocument/2006/relationships/image" Target="../media/image17.png"/><Relationship Id="rId4" Type="http://schemas.openxmlformats.org/officeDocument/2006/relationships/notesSlide" Target="../notesSlides/notesSlide35.xml"/><Relationship Id="rId9" Type="http://schemas.openxmlformats.org/officeDocument/2006/relationships/hyperlink" Target="https://www.asha.org/"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7.png"/><Relationship Id="rId5" Type="http://schemas.openxmlformats.org/officeDocument/2006/relationships/hyperlink" Target="https://www.nbpcb.org/"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7.png"/><Relationship Id="rId5" Type="http://schemas.openxmlformats.org/officeDocument/2006/relationships/hyperlink" Target="mailto:Debuffingt@pa.gov" TargetMode="External"/><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38200" y="1371600"/>
            <a:ext cx="7315200" cy="3200400"/>
          </a:xfrm>
        </p:spPr>
        <p:txBody>
          <a:bodyPr>
            <a:normAutofit fontScale="90000"/>
          </a:bodyPr>
          <a:lstStyle/>
          <a:p>
            <a:pPr algn="ctr"/>
            <a:br>
              <a:rPr lang="en-US" b="1" dirty="0">
                <a:latin typeface="+mn-lt"/>
              </a:rPr>
            </a:br>
            <a:r>
              <a:rPr lang="en-US" b="1" dirty="0">
                <a:latin typeface="+mn-lt"/>
              </a:rPr>
              <a:t>School-Based ACCESS Program (SBAP)</a:t>
            </a:r>
            <a:br>
              <a:rPr lang="en-US" b="1" dirty="0">
                <a:latin typeface="+mn-lt"/>
              </a:rPr>
            </a:br>
            <a:br>
              <a:rPr lang="en-US" b="1" dirty="0">
                <a:latin typeface="+mn-lt"/>
              </a:rPr>
            </a:br>
            <a:r>
              <a:rPr lang="en-US" b="1" i="1" dirty="0">
                <a:latin typeface="+mn-lt"/>
              </a:rPr>
              <a:t>Compliance Session</a:t>
            </a:r>
            <a:br>
              <a:rPr lang="en-US" b="1" dirty="0">
                <a:latin typeface="+mn-lt"/>
              </a:rPr>
            </a:br>
            <a:endParaRPr lang="en-US" sz="2700" b="1" dirty="0">
              <a:solidFill>
                <a:srgbClr val="FF0000"/>
              </a:solidFill>
              <a:latin typeface="+mn-lt"/>
            </a:endParaRPr>
          </a:p>
        </p:txBody>
      </p:sp>
      <p:sp>
        <p:nvSpPr>
          <p:cNvPr id="2" name="Subtitle 1"/>
          <p:cNvSpPr>
            <a:spLocks noGrp="1"/>
          </p:cNvSpPr>
          <p:nvPr>
            <p:ph type="subTitle" idx="1"/>
          </p:nvPr>
        </p:nvSpPr>
        <p:spPr>
          <a:xfrm>
            <a:off x="990600" y="4572000"/>
            <a:ext cx="7239000" cy="713792"/>
          </a:xfrm>
        </p:spPr>
        <p:txBody>
          <a:bodyPr>
            <a:normAutofit/>
          </a:bodyPr>
          <a:lstStyle/>
          <a:p>
            <a:pPr algn="ctr"/>
            <a:r>
              <a:rPr lang="en-US" b="1" dirty="0"/>
              <a:t>FY 2023-2024 Statewide Training</a:t>
            </a:r>
          </a:p>
        </p:txBody>
      </p:sp>
      <p:sp>
        <p:nvSpPr>
          <p:cNvPr id="3" name="Slide Number Placeholder 2"/>
          <p:cNvSpPr>
            <a:spLocks noGrp="1"/>
          </p:cNvSpPr>
          <p:nvPr>
            <p:ph type="sldNum" sz="quarter" idx="4"/>
          </p:nvPr>
        </p:nvSpPr>
        <p:spPr/>
        <p:txBody>
          <a:bodyPr/>
          <a:lstStyle/>
          <a:p>
            <a:fld id="{2754ED01-E2A0-4C1E-8E21-014B99041579}" type="slidenum">
              <a:rPr lang="en-US" smtClean="0"/>
              <a:pPr/>
              <a:t>1</a:t>
            </a:fld>
            <a:endParaRPr lang="en-US" dirty="0"/>
          </a:p>
        </p:txBody>
      </p:sp>
      <p:pic>
        <p:nvPicPr>
          <p:cNvPr id="65" name="Audio 64">
            <a:hlinkClick r:id="" action="ppaction://media"/>
            <a:extLst>
              <a:ext uri="{FF2B5EF4-FFF2-40B4-BE49-F238E27FC236}">
                <a16:creationId xmlns:a16="http://schemas.microsoft.com/office/drawing/2014/main" id="{EA9808D6-74A4-0144-4112-2B6CB76E36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560111"/>
      </p:ext>
    </p:extLst>
  </p:cSld>
  <p:clrMapOvr>
    <a:masterClrMapping/>
  </p:clrMapOvr>
  <mc:AlternateContent xmlns:mc="http://schemas.openxmlformats.org/markup-compatibility/2006" xmlns:p14="http://schemas.microsoft.com/office/powerpoint/2010/main">
    <mc:Choice Requires="p14">
      <p:transition spd="slow" p14:dur="2000" advTm="25387"/>
    </mc:Choice>
    <mc:Fallback xmlns="">
      <p:transition spd="slow" advTm="25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sz="2200" dirty="0"/>
              <a:t>Sample Medication Administration/Licensed Prescriber Example</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10</a:t>
            </a:fld>
            <a:endParaRPr lang="en-US" dirty="0"/>
          </a:p>
        </p:txBody>
      </p:sp>
      <p:sp>
        <p:nvSpPr>
          <p:cNvPr id="4" name="TextBox 3">
            <a:extLst>
              <a:ext uri="{FF2B5EF4-FFF2-40B4-BE49-F238E27FC236}">
                <a16:creationId xmlns:a16="http://schemas.microsoft.com/office/drawing/2014/main" id="{34B3F484-FCD8-483F-BC6F-8D7C3513C979}"/>
              </a:ext>
            </a:extLst>
          </p:cNvPr>
          <p:cNvSpPr txBox="1"/>
          <p:nvPr/>
        </p:nvSpPr>
        <p:spPr>
          <a:xfrm>
            <a:off x="1752600" y="2502932"/>
            <a:ext cx="4495800" cy="369332"/>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12AC54CF-89D0-8459-0C79-6DC293A9E6A8}"/>
              </a:ext>
            </a:extLst>
          </p:cNvPr>
          <p:cNvPicPr>
            <a:picLocks noChangeAspect="1"/>
          </p:cNvPicPr>
          <p:nvPr/>
        </p:nvPicPr>
        <p:blipFill>
          <a:blip r:embed="rId5"/>
          <a:stretch>
            <a:fillRect/>
          </a:stretch>
        </p:blipFill>
        <p:spPr>
          <a:xfrm>
            <a:off x="495300" y="1087877"/>
            <a:ext cx="5334000" cy="5334000"/>
          </a:xfrm>
          <a:prstGeom prst="rect">
            <a:avLst/>
          </a:prstGeom>
        </p:spPr>
      </p:pic>
      <p:sp>
        <p:nvSpPr>
          <p:cNvPr id="5" name="Rectangle 4">
            <a:extLst>
              <a:ext uri="{FF2B5EF4-FFF2-40B4-BE49-F238E27FC236}">
                <a16:creationId xmlns:a16="http://schemas.microsoft.com/office/drawing/2014/main" id="{B7162A5A-6EA1-B42F-E0CD-8D908C2AF1BF}"/>
              </a:ext>
            </a:extLst>
          </p:cNvPr>
          <p:cNvSpPr/>
          <p:nvPr/>
        </p:nvSpPr>
        <p:spPr>
          <a:xfrm>
            <a:off x="762000" y="4191000"/>
            <a:ext cx="4800600" cy="1905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2B37E1E-D692-C05B-F671-FC2DA8279B9C}"/>
              </a:ext>
            </a:extLst>
          </p:cNvPr>
          <p:cNvSpPr txBox="1"/>
          <p:nvPr/>
        </p:nvSpPr>
        <p:spPr>
          <a:xfrm>
            <a:off x="6553200" y="5481935"/>
            <a:ext cx="1905000" cy="461665"/>
          </a:xfrm>
          <a:prstGeom prst="rect">
            <a:avLst/>
          </a:prstGeom>
          <a:noFill/>
        </p:spPr>
        <p:txBody>
          <a:bodyPr wrap="square" rtlCol="0">
            <a:spAutoFit/>
          </a:bodyPr>
          <a:lstStyle/>
          <a:p>
            <a:r>
              <a:rPr lang="en-US" sz="1200" b="1" dirty="0"/>
              <a:t>Must be signed by a licensed provider</a:t>
            </a:r>
          </a:p>
        </p:txBody>
      </p:sp>
      <p:cxnSp>
        <p:nvCxnSpPr>
          <p:cNvPr id="13" name="Straight Arrow Connector 12">
            <a:extLst>
              <a:ext uri="{FF2B5EF4-FFF2-40B4-BE49-F238E27FC236}">
                <a16:creationId xmlns:a16="http://schemas.microsoft.com/office/drawing/2014/main" id="{EC311C03-98FF-3E6C-4B62-B58235009D56}"/>
              </a:ext>
            </a:extLst>
          </p:cNvPr>
          <p:cNvCxnSpPr>
            <a:cxnSpLocks/>
          </p:cNvCxnSpPr>
          <p:nvPr/>
        </p:nvCxnSpPr>
        <p:spPr>
          <a:xfrm flipH="1">
            <a:off x="5638800" y="5943600"/>
            <a:ext cx="8382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2" name="Audio 21">
            <a:hlinkClick r:id="" action="ppaction://media"/>
            <a:extLst>
              <a:ext uri="{FF2B5EF4-FFF2-40B4-BE49-F238E27FC236}">
                <a16:creationId xmlns:a16="http://schemas.microsoft.com/office/drawing/2014/main" id="{0410FF0D-3386-521B-D509-232978866A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25459961"/>
      </p:ext>
    </p:extLst>
  </p:cSld>
  <p:clrMapOvr>
    <a:masterClrMapping/>
  </p:clrMapOvr>
  <mc:AlternateContent xmlns:mc="http://schemas.openxmlformats.org/markup-compatibility/2006" xmlns:p14="http://schemas.microsoft.com/office/powerpoint/2010/main">
    <mc:Choice Requires="p14">
      <p:transition spd="slow" p14:dur="2000" advTm="39716"/>
    </mc:Choice>
    <mc:Fallback xmlns="">
      <p:transition spd="slow" advTm="39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dirty="0"/>
              <a:t>Prescription Example</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11</a:t>
            </a:fld>
            <a:endParaRPr lang="en-US" dirty="0"/>
          </a:p>
        </p:txBody>
      </p:sp>
      <p:sp>
        <p:nvSpPr>
          <p:cNvPr id="4" name="TextBox 3">
            <a:extLst>
              <a:ext uri="{FF2B5EF4-FFF2-40B4-BE49-F238E27FC236}">
                <a16:creationId xmlns:a16="http://schemas.microsoft.com/office/drawing/2014/main" id="{34B3F484-FCD8-483F-BC6F-8D7C3513C979}"/>
              </a:ext>
            </a:extLst>
          </p:cNvPr>
          <p:cNvSpPr txBox="1"/>
          <p:nvPr/>
        </p:nvSpPr>
        <p:spPr>
          <a:xfrm>
            <a:off x="1752600" y="2502932"/>
            <a:ext cx="4495800"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4E7F150B-CFAE-D543-92D3-1D2558432D4E}"/>
              </a:ext>
            </a:extLst>
          </p:cNvPr>
          <p:cNvPicPr>
            <a:picLocks noChangeAspect="1"/>
          </p:cNvPicPr>
          <p:nvPr/>
        </p:nvPicPr>
        <p:blipFill>
          <a:blip r:embed="rId5"/>
          <a:stretch>
            <a:fillRect/>
          </a:stretch>
        </p:blipFill>
        <p:spPr>
          <a:xfrm>
            <a:off x="1371600" y="1435959"/>
            <a:ext cx="2867425" cy="3877216"/>
          </a:xfrm>
          <a:prstGeom prst="rect">
            <a:avLst/>
          </a:prstGeom>
        </p:spPr>
      </p:pic>
      <p:pic>
        <p:nvPicPr>
          <p:cNvPr id="9" name="Picture 8">
            <a:extLst>
              <a:ext uri="{FF2B5EF4-FFF2-40B4-BE49-F238E27FC236}">
                <a16:creationId xmlns:a16="http://schemas.microsoft.com/office/drawing/2014/main" id="{FF014AC3-2917-4261-C50B-C4BB1A5884F2}"/>
              </a:ext>
            </a:extLst>
          </p:cNvPr>
          <p:cNvPicPr>
            <a:picLocks noChangeAspect="1"/>
          </p:cNvPicPr>
          <p:nvPr/>
        </p:nvPicPr>
        <p:blipFill>
          <a:blip r:embed="rId6"/>
          <a:stretch>
            <a:fillRect/>
          </a:stretch>
        </p:blipFill>
        <p:spPr>
          <a:xfrm>
            <a:off x="4904977" y="1459775"/>
            <a:ext cx="2867425" cy="3829584"/>
          </a:xfrm>
          <a:prstGeom prst="rect">
            <a:avLst/>
          </a:prstGeom>
        </p:spPr>
      </p:pic>
      <p:sp>
        <p:nvSpPr>
          <p:cNvPr id="11" name="Freeform: Shape 10">
            <a:extLst>
              <a:ext uri="{FF2B5EF4-FFF2-40B4-BE49-F238E27FC236}">
                <a16:creationId xmlns:a16="http://schemas.microsoft.com/office/drawing/2014/main" id="{EAD21559-C0D7-EE77-AD64-CE97395974B5}"/>
              </a:ext>
            </a:extLst>
          </p:cNvPr>
          <p:cNvSpPr/>
          <p:nvPr/>
        </p:nvSpPr>
        <p:spPr>
          <a:xfrm>
            <a:off x="2971800" y="4243863"/>
            <a:ext cx="888193" cy="369333"/>
          </a:xfrm>
          <a:custGeom>
            <a:avLst/>
            <a:gdLst>
              <a:gd name="connsiteX0" fmla="*/ 97276 w 649865"/>
              <a:gd name="connsiteY0" fmla="*/ 350217 h 1879105"/>
              <a:gd name="connsiteX1" fmla="*/ 214008 w 649865"/>
              <a:gd name="connsiteY1" fmla="*/ 243213 h 1879105"/>
              <a:gd name="connsiteX2" fmla="*/ 184825 w 649865"/>
              <a:gd name="connsiteY2" fmla="*/ 398855 h 1879105"/>
              <a:gd name="connsiteX3" fmla="*/ 389106 w 649865"/>
              <a:gd name="connsiteY3" fmla="*/ 21 h 1879105"/>
              <a:gd name="connsiteX4" fmla="*/ 48638 w 649865"/>
              <a:gd name="connsiteY4" fmla="*/ 418311 h 1879105"/>
              <a:gd name="connsiteX5" fmla="*/ 48638 w 649865"/>
              <a:gd name="connsiteY5" fmla="*/ 418311 h 1879105"/>
              <a:gd name="connsiteX6" fmla="*/ 87549 w 649865"/>
              <a:gd name="connsiteY6" fmla="*/ 486404 h 1879105"/>
              <a:gd name="connsiteX7" fmla="*/ 87549 w 649865"/>
              <a:gd name="connsiteY7" fmla="*/ 486404 h 1879105"/>
              <a:gd name="connsiteX8" fmla="*/ 0 w 649865"/>
              <a:gd name="connsiteY8" fmla="*/ 1614813 h 187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865" h="1879105">
                <a:moveTo>
                  <a:pt x="97276" y="350217"/>
                </a:moveTo>
                <a:cubicBezTo>
                  <a:pt x="148346" y="292662"/>
                  <a:pt x="199416" y="235107"/>
                  <a:pt x="214008" y="243213"/>
                </a:cubicBezTo>
                <a:cubicBezTo>
                  <a:pt x="228600" y="251319"/>
                  <a:pt x="155642" y="439387"/>
                  <a:pt x="184825" y="398855"/>
                </a:cubicBezTo>
                <a:cubicBezTo>
                  <a:pt x="214008" y="358323"/>
                  <a:pt x="411804" y="-3222"/>
                  <a:pt x="389106" y="21"/>
                </a:cubicBezTo>
                <a:cubicBezTo>
                  <a:pt x="366408" y="3264"/>
                  <a:pt x="48638" y="418311"/>
                  <a:pt x="48638" y="418311"/>
                </a:cubicBezTo>
                <a:lnTo>
                  <a:pt x="48638" y="418311"/>
                </a:lnTo>
                <a:lnTo>
                  <a:pt x="87549" y="486404"/>
                </a:lnTo>
                <a:lnTo>
                  <a:pt x="87549" y="486404"/>
                </a:lnTo>
                <a:cubicBezTo>
                  <a:pt x="72957" y="674472"/>
                  <a:pt x="1416996" y="2561638"/>
                  <a:pt x="0" y="1614813"/>
                </a:cubicBezTo>
              </a:path>
            </a:pathLst>
          </a:cu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Freeform: Shape 11">
            <a:extLst>
              <a:ext uri="{FF2B5EF4-FFF2-40B4-BE49-F238E27FC236}">
                <a16:creationId xmlns:a16="http://schemas.microsoft.com/office/drawing/2014/main" id="{3605CA0F-3693-CE3A-617C-FAC8F1D4BD0F}"/>
              </a:ext>
            </a:extLst>
          </p:cNvPr>
          <p:cNvSpPr/>
          <p:nvPr/>
        </p:nvSpPr>
        <p:spPr>
          <a:xfrm>
            <a:off x="6553200" y="4243862"/>
            <a:ext cx="888193" cy="369333"/>
          </a:xfrm>
          <a:custGeom>
            <a:avLst/>
            <a:gdLst>
              <a:gd name="connsiteX0" fmla="*/ 97276 w 649865"/>
              <a:gd name="connsiteY0" fmla="*/ 350217 h 1879105"/>
              <a:gd name="connsiteX1" fmla="*/ 214008 w 649865"/>
              <a:gd name="connsiteY1" fmla="*/ 243213 h 1879105"/>
              <a:gd name="connsiteX2" fmla="*/ 184825 w 649865"/>
              <a:gd name="connsiteY2" fmla="*/ 398855 h 1879105"/>
              <a:gd name="connsiteX3" fmla="*/ 389106 w 649865"/>
              <a:gd name="connsiteY3" fmla="*/ 21 h 1879105"/>
              <a:gd name="connsiteX4" fmla="*/ 48638 w 649865"/>
              <a:gd name="connsiteY4" fmla="*/ 418311 h 1879105"/>
              <a:gd name="connsiteX5" fmla="*/ 48638 w 649865"/>
              <a:gd name="connsiteY5" fmla="*/ 418311 h 1879105"/>
              <a:gd name="connsiteX6" fmla="*/ 87549 w 649865"/>
              <a:gd name="connsiteY6" fmla="*/ 486404 h 1879105"/>
              <a:gd name="connsiteX7" fmla="*/ 87549 w 649865"/>
              <a:gd name="connsiteY7" fmla="*/ 486404 h 1879105"/>
              <a:gd name="connsiteX8" fmla="*/ 0 w 649865"/>
              <a:gd name="connsiteY8" fmla="*/ 1614813 h 187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865" h="1879105">
                <a:moveTo>
                  <a:pt x="97276" y="350217"/>
                </a:moveTo>
                <a:cubicBezTo>
                  <a:pt x="148346" y="292662"/>
                  <a:pt x="199416" y="235107"/>
                  <a:pt x="214008" y="243213"/>
                </a:cubicBezTo>
                <a:cubicBezTo>
                  <a:pt x="228600" y="251319"/>
                  <a:pt x="155642" y="439387"/>
                  <a:pt x="184825" y="398855"/>
                </a:cubicBezTo>
                <a:cubicBezTo>
                  <a:pt x="214008" y="358323"/>
                  <a:pt x="411804" y="-3222"/>
                  <a:pt x="389106" y="21"/>
                </a:cubicBezTo>
                <a:cubicBezTo>
                  <a:pt x="366408" y="3264"/>
                  <a:pt x="48638" y="418311"/>
                  <a:pt x="48638" y="418311"/>
                </a:cubicBezTo>
                <a:lnTo>
                  <a:pt x="48638" y="418311"/>
                </a:lnTo>
                <a:lnTo>
                  <a:pt x="87549" y="486404"/>
                </a:lnTo>
                <a:lnTo>
                  <a:pt x="87549" y="486404"/>
                </a:lnTo>
                <a:cubicBezTo>
                  <a:pt x="72957" y="674472"/>
                  <a:pt x="1416996" y="2561638"/>
                  <a:pt x="0" y="1614813"/>
                </a:cubicBezTo>
              </a:path>
            </a:pathLst>
          </a:cu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2" name="Audio 21">
            <a:hlinkClick r:id="" action="ppaction://media"/>
            <a:extLst>
              <a:ext uri="{FF2B5EF4-FFF2-40B4-BE49-F238E27FC236}">
                <a16:creationId xmlns:a16="http://schemas.microsoft.com/office/drawing/2014/main" id="{19E0EE13-7FD6-F130-B19A-1A9EBE496F7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91455840"/>
      </p:ext>
    </p:extLst>
  </p:cSld>
  <p:clrMapOvr>
    <a:masterClrMapping/>
  </p:clrMapOvr>
  <mc:AlternateContent xmlns:mc="http://schemas.openxmlformats.org/markup-compatibility/2006" xmlns:p14="http://schemas.microsoft.com/office/powerpoint/2010/main">
    <mc:Choice Requires="p14">
      <p:transition spd="slow" p14:dur="2000" advTm="14462"/>
    </mc:Choice>
    <mc:Fallback xmlns="">
      <p:transition spd="slow" advTm="14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dirty="0"/>
              <a:t>Service Provider Logs</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12</a:t>
            </a:fld>
            <a:endParaRPr lang="en-US" dirty="0"/>
          </a:p>
        </p:txBody>
      </p:sp>
      <p:sp>
        <p:nvSpPr>
          <p:cNvPr id="4" name="TextBox 3">
            <a:extLst>
              <a:ext uri="{FF2B5EF4-FFF2-40B4-BE49-F238E27FC236}">
                <a16:creationId xmlns:a16="http://schemas.microsoft.com/office/drawing/2014/main" id="{34B3F484-FCD8-483F-BC6F-8D7C3513C979}"/>
              </a:ext>
            </a:extLst>
          </p:cNvPr>
          <p:cNvSpPr txBox="1"/>
          <p:nvPr/>
        </p:nvSpPr>
        <p:spPr>
          <a:xfrm>
            <a:off x="457200" y="1143000"/>
            <a:ext cx="8229600" cy="4770537"/>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t>Each service should have a log that is used to document the service that was provided</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Ø"/>
            </a:pPr>
            <a:r>
              <a:rPr lang="en-US" sz="1600" dirty="0"/>
              <a:t>There are log templates approved by DHS for each service area on their website.  LEAs can create their own logs.  The LEA logs must include </a:t>
            </a:r>
            <a:r>
              <a:rPr lang="en-US" sz="1600" b="1" dirty="0"/>
              <a:t>all</a:t>
            </a:r>
            <a:r>
              <a:rPr lang="en-US" sz="1600" dirty="0"/>
              <a:t> of the components listed in the self-designed logs:</a:t>
            </a:r>
          </a:p>
          <a:p>
            <a:pPr marL="742950" lvl="1" indent="-285750">
              <a:buFont typeface="Courier New" panose="02070309020205020404" pitchFamily="49" charset="0"/>
              <a:buChar char="o"/>
            </a:pPr>
            <a:r>
              <a:rPr lang="en-US" sz="1600" dirty="0"/>
              <a:t>Name				</a:t>
            </a:r>
          </a:p>
          <a:p>
            <a:pPr marL="742950" lvl="1" indent="-285750">
              <a:buFont typeface="Courier New" panose="02070309020205020404" pitchFamily="49" charset="0"/>
              <a:buChar char="o"/>
            </a:pPr>
            <a:r>
              <a:rPr lang="en-US" sz="1600" dirty="0"/>
              <a:t>DOB</a:t>
            </a:r>
          </a:p>
          <a:p>
            <a:pPr marL="742950" lvl="1" indent="-285750">
              <a:buFont typeface="Courier New" panose="02070309020205020404" pitchFamily="49" charset="0"/>
              <a:buChar char="o"/>
            </a:pPr>
            <a:r>
              <a:rPr lang="en-US" sz="1600" dirty="0"/>
              <a:t>School</a:t>
            </a:r>
          </a:p>
          <a:p>
            <a:pPr marL="742950" lvl="1" indent="-285750">
              <a:buFont typeface="Courier New" panose="02070309020205020404" pitchFamily="49" charset="0"/>
              <a:buChar char="o"/>
            </a:pPr>
            <a:r>
              <a:rPr lang="en-US" sz="1600" dirty="0"/>
              <a:t>Diagnosis/Symptoms</a:t>
            </a:r>
          </a:p>
          <a:p>
            <a:pPr marL="742950" lvl="1" indent="-285750">
              <a:buFont typeface="Courier New" panose="02070309020205020404" pitchFamily="49" charset="0"/>
              <a:buChar char="o"/>
            </a:pPr>
            <a:r>
              <a:rPr lang="en-US" sz="1600" dirty="0"/>
              <a:t>Service Start Time</a:t>
            </a:r>
          </a:p>
          <a:p>
            <a:pPr marL="742950" lvl="1" indent="-285750">
              <a:buFont typeface="Courier New" panose="02070309020205020404" pitchFamily="49" charset="0"/>
              <a:buChar char="o"/>
            </a:pPr>
            <a:r>
              <a:rPr lang="en-US" sz="1600" dirty="0"/>
              <a:t>Service Stop Time</a:t>
            </a:r>
          </a:p>
          <a:p>
            <a:pPr marL="742950" lvl="1" indent="-285750">
              <a:buFont typeface="Courier New" panose="02070309020205020404" pitchFamily="49" charset="0"/>
              <a:buChar char="o"/>
            </a:pPr>
            <a:r>
              <a:rPr lang="en-US" sz="1600" dirty="0"/>
              <a:t>PA Secure ID</a:t>
            </a:r>
          </a:p>
          <a:p>
            <a:pPr marL="742950" lvl="1" indent="-285750">
              <a:buFont typeface="Courier New" panose="02070309020205020404" pitchFamily="49" charset="0"/>
              <a:buChar char="o"/>
            </a:pPr>
            <a:r>
              <a:rPr lang="en-US" sz="1600" dirty="0"/>
              <a:t>Date</a:t>
            </a:r>
          </a:p>
          <a:p>
            <a:pPr marL="742950" lvl="1" indent="-285750">
              <a:buFont typeface="Courier New" panose="02070309020205020404" pitchFamily="49" charset="0"/>
              <a:buChar char="o"/>
            </a:pPr>
            <a:r>
              <a:rPr lang="en-US" sz="1600" dirty="0"/>
              <a:t>Signature and Title of the provider</a:t>
            </a:r>
          </a:p>
          <a:p>
            <a:pPr marL="742950" lvl="1" indent="-285750">
              <a:buFont typeface="Courier New" panose="02070309020205020404" pitchFamily="49" charset="0"/>
              <a:buChar char="o"/>
            </a:pPr>
            <a:r>
              <a:rPr lang="en-US" sz="1600" dirty="0"/>
              <a:t>Signature of the Supervisor (if applicable)</a:t>
            </a:r>
          </a:p>
          <a:p>
            <a:pPr marL="742950" lvl="1" indent="-285750">
              <a:buFont typeface="Courier New" panose="02070309020205020404" pitchFamily="49" charset="0"/>
              <a:buChar char="o"/>
            </a:pPr>
            <a:r>
              <a:rPr lang="en-US" sz="1600" dirty="0"/>
              <a:t>Treatment and Progress Indicator keys</a:t>
            </a:r>
          </a:p>
          <a:p>
            <a:pPr marL="742950" lvl="1" indent="-285750">
              <a:buFont typeface="Courier New" panose="02070309020205020404" pitchFamily="49" charset="0"/>
              <a:buChar char="o"/>
            </a:pPr>
            <a:r>
              <a:rPr lang="en-US" sz="1600" dirty="0"/>
              <a:t>Service Type “(including delivery method-whether telemedicine or in-person) and Description of Service”</a:t>
            </a:r>
          </a:p>
        </p:txBody>
      </p:sp>
      <p:pic>
        <p:nvPicPr>
          <p:cNvPr id="19" name="Audio 18">
            <a:hlinkClick r:id="" action="ppaction://media"/>
            <a:extLst>
              <a:ext uri="{FF2B5EF4-FFF2-40B4-BE49-F238E27FC236}">
                <a16:creationId xmlns:a16="http://schemas.microsoft.com/office/drawing/2014/main" id="{10F70963-675E-69E1-643F-A6EDADC8511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33479566"/>
      </p:ext>
    </p:extLst>
  </p:cSld>
  <p:clrMapOvr>
    <a:masterClrMapping/>
  </p:clrMapOvr>
  <mc:AlternateContent xmlns:mc="http://schemas.openxmlformats.org/markup-compatibility/2006" xmlns:p14="http://schemas.microsoft.com/office/powerpoint/2010/main">
    <mc:Choice Requires="p14">
      <p:transition spd="slow" p14:dur="2000" advTm="51335"/>
    </mc:Choice>
    <mc:Fallback xmlns="">
      <p:transition spd="slow" advTm="51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dirty="0"/>
              <a:t>Service Provider Logs (Cont.)</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13</a:t>
            </a:fld>
            <a:endParaRPr lang="en-US" dirty="0"/>
          </a:p>
        </p:txBody>
      </p:sp>
      <p:sp>
        <p:nvSpPr>
          <p:cNvPr id="4" name="TextBox 3">
            <a:extLst>
              <a:ext uri="{FF2B5EF4-FFF2-40B4-BE49-F238E27FC236}">
                <a16:creationId xmlns:a16="http://schemas.microsoft.com/office/drawing/2014/main" id="{34B3F484-FCD8-483F-BC6F-8D7C3513C979}"/>
              </a:ext>
            </a:extLst>
          </p:cNvPr>
          <p:cNvSpPr txBox="1"/>
          <p:nvPr/>
        </p:nvSpPr>
        <p:spPr>
          <a:xfrm>
            <a:off x="1752600" y="2502932"/>
            <a:ext cx="4495800"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1CD8B74F-18AC-3EE2-F4D9-4859BC493363}"/>
              </a:ext>
            </a:extLst>
          </p:cNvPr>
          <p:cNvPicPr>
            <a:picLocks noChangeAspect="1"/>
          </p:cNvPicPr>
          <p:nvPr/>
        </p:nvPicPr>
        <p:blipFill>
          <a:blip r:embed="rId5"/>
          <a:stretch>
            <a:fillRect/>
          </a:stretch>
        </p:blipFill>
        <p:spPr>
          <a:xfrm>
            <a:off x="455579" y="990600"/>
            <a:ext cx="8229600" cy="5065144"/>
          </a:xfrm>
          <a:prstGeom prst="rect">
            <a:avLst/>
          </a:prstGeom>
        </p:spPr>
      </p:pic>
      <p:pic>
        <p:nvPicPr>
          <p:cNvPr id="25" name="Audio 24">
            <a:hlinkClick r:id="" action="ppaction://media"/>
            <a:extLst>
              <a:ext uri="{FF2B5EF4-FFF2-40B4-BE49-F238E27FC236}">
                <a16:creationId xmlns:a16="http://schemas.microsoft.com/office/drawing/2014/main" id="{51DFD4F6-53D2-E8CC-2104-764B81C222A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0242522"/>
      </p:ext>
    </p:extLst>
  </p:cSld>
  <p:clrMapOvr>
    <a:masterClrMapping/>
  </p:clrMapOvr>
  <mc:AlternateContent xmlns:mc="http://schemas.openxmlformats.org/markup-compatibility/2006" xmlns:p14="http://schemas.microsoft.com/office/powerpoint/2010/main">
    <mc:Choice Requires="p14">
      <p:transition spd="slow" p14:dur="2000" advTm="71442"/>
    </mc:Choice>
    <mc:Fallback xmlns="">
      <p:transition spd="slow" advTm="7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dirty="0"/>
              <a:t>Service Provider Logs  (Cont.)</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14</a:t>
            </a:fld>
            <a:endParaRPr lang="en-US" dirty="0"/>
          </a:p>
        </p:txBody>
      </p:sp>
      <p:pic>
        <p:nvPicPr>
          <p:cNvPr id="5" name="Picture 4">
            <a:extLst>
              <a:ext uri="{FF2B5EF4-FFF2-40B4-BE49-F238E27FC236}">
                <a16:creationId xmlns:a16="http://schemas.microsoft.com/office/drawing/2014/main" id="{0CF93E94-4E9A-8E98-FE25-6314D87C9FBC}"/>
              </a:ext>
            </a:extLst>
          </p:cNvPr>
          <p:cNvPicPr>
            <a:picLocks noChangeAspect="1"/>
          </p:cNvPicPr>
          <p:nvPr/>
        </p:nvPicPr>
        <p:blipFill>
          <a:blip r:embed="rId5"/>
          <a:stretch>
            <a:fillRect/>
          </a:stretch>
        </p:blipFill>
        <p:spPr>
          <a:xfrm>
            <a:off x="1066800" y="1048966"/>
            <a:ext cx="4076100" cy="5029200"/>
          </a:xfrm>
          <a:prstGeom prst="rect">
            <a:avLst/>
          </a:prstGeom>
        </p:spPr>
      </p:pic>
      <p:cxnSp>
        <p:nvCxnSpPr>
          <p:cNvPr id="6" name="Straight Arrow Connector 5">
            <a:extLst>
              <a:ext uri="{FF2B5EF4-FFF2-40B4-BE49-F238E27FC236}">
                <a16:creationId xmlns:a16="http://schemas.microsoft.com/office/drawing/2014/main" id="{B56B4CE5-05C9-62EF-8A7F-0BCD1C8E6F4A}"/>
              </a:ext>
            </a:extLst>
          </p:cNvPr>
          <p:cNvCxnSpPr>
            <a:cxnSpLocks/>
            <a:endCxn id="7" idx="2"/>
          </p:cNvCxnSpPr>
          <p:nvPr/>
        </p:nvCxnSpPr>
        <p:spPr>
          <a:xfrm flipV="1">
            <a:off x="990600" y="2882630"/>
            <a:ext cx="856034" cy="632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Flowchart: Connector 6">
            <a:extLst>
              <a:ext uri="{FF2B5EF4-FFF2-40B4-BE49-F238E27FC236}">
                <a16:creationId xmlns:a16="http://schemas.microsoft.com/office/drawing/2014/main" id="{0EC1183C-D595-33A4-C39F-7D71438251E8}"/>
              </a:ext>
            </a:extLst>
          </p:cNvPr>
          <p:cNvSpPr/>
          <p:nvPr/>
        </p:nvSpPr>
        <p:spPr>
          <a:xfrm>
            <a:off x="1846634" y="2667000"/>
            <a:ext cx="363166" cy="431260"/>
          </a:xfrm>
          <a:prstGeom prst="flowChartConnector">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0DF40115-E184-C21D-09CA-A7F459890BAD}"/>
              </a:ext>
            </a:extLst>
          </p:cNvPr>
          <p:cNvCxnSpPr>
            <a:cxnSpLocks/>
            <a:endCxn id="7" idx="3"/>
          </p:cNvCxnSpPr>
          <p:nvPr/>
        </p:nvCxnSpPr>
        <p:spPr>
          <a:xfrm flipV="1">
            <a:off x="762000" y="3035103"/>
            <a:ext cx="1137818" cy="3472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0" name="Audio 19">
            <a:hlinkClick r:id="" action="ppaction://media"/>
            <a:extLst>
              <a:ext uri="{FF2B5EF4-FFF2-40B4-BE49-F238E27FC236}">
                <a16:creationId xmlns:a16="http://schemas.microsoft.com/office/drawing/2014/main" id="{9122E54F-FB86-CB23-96F9-02819D8E7E2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92178549"/>
      </p:ext>
    </p:extLst>
  </p:cSld>
  <p:clrMapOvr>
    <a:masterClrMapping/>
  </p:clrMapOvr>
  <mc:AlternateContent xmlns:mc="http://schemas.openxmlformats.org/markup-compatibility/2006" xmlns:p14="http://schemas.microsoft.com/office/powerpoint/2010/main">
    <mc:Choice Requires="p14">
      <p:transition spd="slow" p14:dur="2000" advTm="40392"/>
    </mc:Choice>
    <mc:Fallback xmlns="">
      <p:transition spd="slow" advTm="4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dirty="0"/>
              <a:t>Special Transportation Logs</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15</a:t>
            </a:fld>
            <a:endParaRPr lang="en-US" dirty="0"/>
          </a:p>
        </p:txBody>
      </p:sp>
      <p:sp>
        <p:nvSpPr>
          <p:cNvPr id="4" name="TextBox 3">
            <a:extLst>
              <a:ext uri="{FF2B5EF4-FFF2-40B4-BE49-F238E27FC236}">
                <a16:creationId xmlns:a16="http://schemas.microsoft.com/office/drawing/2014/main" id="{34B3F484-FCD8-483F-BC6F-8D7C3513C979}"/>
              </a:ext>
            </a:extLst>
          </p:cNvPr>
          <p:cNvSpPr txBox="1"/>
          <p:nvPr/>
        </p:nvSpPr>
        <p:spPr>
          <a:xfrm>
            <a:off x="1752600" y="2502932"/>
            <a:ext cx="4495800" cy="369332"/>
          </a:xfrm>
          <a:prstGeom prst="rect">
            <a:avLst/>
          </a:prstGeom>
          <a:noFill/>
        </p:spPr>
        <p:txBody>
          <a:bodyPr wrap="square" rtlCol="0">
            <a:spAutoFit/>
          </a:bodyPr>
          <a:lstStyle/>
          <a:p>
            <a:endParaRPr lang="en-US" dirty="0"/>
          </a:p>
        </p:txBody>
      </p:sp>
      <p:sp>
        <p:nvSpPr>
          <p:cNvPr id="7" name="Minus Sign 6">
            <a:extLst>
              <a:ext uri="{FF2B5EF4-FFF2-40B4-BE49-F238E27FC236}">
                <a16:creationId xmlns:a16="http://schemas.microsoft.com/office/drawing/2014/main" id="{B986C419-7DF5-1DE1-F9F0-5020E65506D3}"/>
              </a:ext>
            </a:extLst>
          </p:cNvPr>
          <p:cNvSpPr/>
          <p:nvPr/>
        </p:nvSpPr>
        <p:spPr>
          <a:xfrm>
            <a:off x="7239000" y="744166"/>
            <a:ext cx="1371600" cy="914400"/>
          </a:xfrm>
          <a:prstGeom prst="mathMin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A5EC73E-FC12-EFBC-C00D-2995DD4EE6F1}"/>
              </a:ext>
            </a:extLst>
          </p:cNvPr>
          <p:cNvPicPr>
            <a:picLocks noChangeAspect="1"/>
          </p:cNvPicPr>
          <p:nvPr/>
        </p:nvPicPr>
        <p:blipFill>
          <a:blip r:embed="rId5"/>
          <a:stretch>
            <a:fillRect/>
          </a:stretch>
        </p:blipFill>
        <p:spPr>
          <a:xfrm>
            <a:off x="457200" y="990600"/>
            <a:ext cx="8229600" cy="5029200"/>
          </a:xfrm>
          <a:prstGeom prst="rect">
            <a:avLst/>
          </a:prstGeom>
        </p:spPr>
      </p:pic>
      <p:pic>
        <p:nvPicPr>
          <p:cNvPr id="20" name="Audio 19">
            <a:hlinkClick r:id="" action="ppaction://media"/>
            <a:extLst>
              <a:ext uri="{FF2B5EF4-FFF2-40B4-BE49-F238E27FC236}">
                <a16:creationId xmlns:a16="http://schemas.microsoft.com/office/drawing/2014/main" id="{C57B6094-6509-C109-B053-94623F6BA89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42719245"/>
      </p:ext>
    </p:extLst>
  </p:cSld>
  <p:clrMapOvr>
    <a:masterClrMapping/>
  </p:clrMapOvr>
  <mc:AlternateContent xmlns:mc="http://schemas.openxmlformats.org/markup-compatibility/2006" xmlns:p14="http://schemas.microsoft.com/office/powerpoint/2010/main">
    <mc:Choice Requires="p14">
      <p:transition spd="slow" p14:dur="2000" advTm="50916"/>
    </mc:Choice>
    <mc:Fallback xmlns="">
      <p:transition spd="slow" advTm="5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dirty="0"/>
              <a:t>Credentials</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16</a:t>
            </a:fld>
            <a:endParaRPr lang="en-US" dirty="0"/>
          </a:p>
        </p:txBody>
      </p:sp>
      <p:sp>
        <p:nvSpPr>
          <p:cNvPr id="4" name="TextBox 3">
            <a:extLst>
              <a:ext uri="{FF2B5EF4-FFF2-40B4-BE49-F238E27FC236}">
                <a16:creationId xmlns:a16="http://schemas.microsoft.com/office/drawing/2014/main" id="{34B3F484-FCD8-483F-BC6F-8D7C3513C979}"/>
              </a:ext>
            </a:extLst>
          </p:cNvPr>
          <p:cNvSpPr txBox="1"/>
          <p:nvPr/>
        </p:nvSpPr>
        <p:spPr>
          <a:xfrm>
            <a:off x="1752600" y="2502932"/>
            <a:ext cx="4495800"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F8A7B720-F761-6A3D-FE54-BCE1D9B53639}"/>
              </a:ext>
            </a:extLst>
          </p:cNvPr>
          <p:cNvSpPr txBox="1"/>
          <p:nvPr/>
        </p:nvSpPr>
        <p:spPr>
          <a:xfrm>
            <a:off x="533400" y="1143000"/>
            <a:ext cx="8153400" cy="4585871"/>
          </a:xfrm>
          <a:prstGeom prst="rect">
            <a:avLst/>
          </a:prstGeom>
          <a:noFill/>
        </p:spPr>
        <p:txBody>
          <a:bodyPr wrap="square" rtlCol="0">
            <a:spAutoFit/>
          </a:bodyPr>
          <a:lstStyle/>
          <a:p>
            <a:r>
              <a:rPr lang="en-US" sz="2000" b="1" dirty="0"/>
              <a:t>Service Providers requiring PA State Licensure Only</a:t>
            </a:r>
          </a:p>
          <a:p>
            <a:endParaRPr lang="en-US" sz="2000" b="1" dirty="0"/>
          </a:p>
          <a:p>
            <a:pPr marL="342900" indent="-342900">
              <a:buFont typeface="Arial" panose="020B0604020202020204" pitchFamily="34" charset="0"/>
              <a:buChar char="•"/>
            </a:pPr>
            <a:r>
              <a:rPr lang="en-US" dirty="0"/>
              <a:t>Audiology Services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Nursing/Nurse Practitioner Services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solidFill>
                  <a:srgbClr val="FF0000"/>
                </a:solidFill>
              </a:rPr>
              <a:t>*</a:t>
            </a:r>
            <a:r>
              <a:rPr lang="en-US" dirty="0"/>
              <a:t>Occupational Therapy Services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solidFill>
                  <a:srgbClr val="FF0000"/>
                </a:solidFill>
              </a:rPr>
              <a:t>*</a:t>
            </a:r>
            <a:r>
              <a:rPr lang="en-US" dirty="0"/>
              <a:t>Physical Therapy Services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Physician Services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Psychiatric Services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Social Work and Counseling Services</a:t>
            </a:r>
          </a:p>
          <a:p>
            <a:pPr marL="342900" indent="-342900">
              <a:buFont typeface="Arial" panose="020B0604020202020204" pitchFamily="34" charset="0"/>
              <a:buChar char="•"/>
            </a:pPr>
            <a:endParaRPr lang="en-US" dirty="0"/>
          </a:p>
        </p:txBody>
      </p:sp>
      <p:pic>
        <p:nvPicPr>
          <p:cNvPr id="15" name="Audio 14">
            <a:hlinkClick r:id="" action="ppaction://media"/>
            <a:extLst>
              <a:ext uri="{FF2B5EF4-FFF2-40B4-BE49-F238E27FC236}">
                <a16:creationId xmlns:a16="http://schemas.microsoft.com/office/drawing/2014/main" id="{111DB0D3-5FC9-FC3A-7426-80D53E8CAC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78009330"/>
      </p:ext>
    </p:extLst>
  </p:cSld>
  <p:clrMapOvr>
    <a:masterClrMapping/>
  </p:clrMapOvr>
  <mc:AlternateContent xmlns:mc="http://schemas.openxmlformats.org/markup-compatibility/2006" xmlns:p14="http://schemas.microsoft.com/office/powerpoint/2010/main">
    <mc:Choice Requires="p14">
      <p:transition spd="slow" p14:dur="2000" advTm="68127"/>
    </mc:Choice>
    <mc:Fallback xmlns="">
      <p:transition spd="slow" advTm="6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dirty="0"/>
              <a:t>Credentials (Cont.)</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17</a:t>
            </a:fld>
            <a:endParaRPr lang="en-US" dirty="0"/>
          </a:p>
        </p:txBody>
      </p:sp>
      <p:sp>
        <p:nvSpPr>
          <p:cNvPr id="4" name="TextBox 3">
            <a:extLst>
              <a:ext uri="{FF2B5EF4-FFF2-40B4-BE49-F238E27FC236}">
                <a16:creationId xmlns:a16="http://schemas.microsoft.com/office/drawing/2014/main" id="{34B3F484-FCD8-483F-BC6F-8D7C3513C979}"/>
              </a:ext>
            </a:extLst>
          </p:cNvPr>
          <p:cNvSpPr txBox="1"/>
          <p:nvPr/>
        </p:nvSpPr>
        <p:spPr>
          <a:xfrm>
            <a:off x="1752600" y="2502932"/>
            <a:ext cx="4495800"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F8A7B720-F761-6A3D-FE54-BCE1D9B53639}"/>
              </a:ext>
            </a:extLst>
          </p:cNvPr>
          <p:cNvSpPr txBox="1"/>
          <p:nvPr/>
        </p:nvSpPr>
        <p:spPr>
          <a:xfrm>
            <a:off x="457200" y="1143000"/>
            <a:ext cx="8229600" cy="4893647"/>
          </a:xfrm>
          <a:prstGeom prst="rect">
            <a:avLst/>
          </a:prstGeom>
          <a:noFill/>
        </p:spPr>
        <p:txBody>
          <a:bodyPr wrap="square" rtlCol="0">
            <a:spAutoFit/>
          </a:bodyPr>
          <a:lstStyle/>
          <a:p>
            <a:r>
              <a:rPr lang="en-US" sz="2000" b="1" dirty="0"/>
              <a:t>Service Providers that require PA State Licensure OR Other Credential</a:t>
            </a:r>
          </a:p>
          <a:p>
            <a:endParaRPr lang="en-US" sz="2000" b="1" dirty="0"/>
          </a:p>
          <a:p>
            <a:pPr marL="342900" indent="-342900">
              <a:buFont typeface="Arial" panose="020B0604020202020204" pitchFamily="34" charset="0"/>
              <a:buChar char="•"/>
            </a:pPr>
            <a:r>
              <a:rPr lang="en-US" dirty="0"/>
              <a:t>Psychological Services – </a:t>
            </a:r>
            <a:r>
              <a:rPr lang="en-US" sz="1800" dirty="0">
                <a:effectLst/>
                <a:latin typeface="Segoe UI" panose="020B0502040204020203" pitchFamily="34" charset="0"/>
              </a:rPr>
              <a:t>PDE-Certifications are acceptable credentials as well as Department of State licensure.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Speech/Language Services – </a:t>
            </a:r>
            <a:r>
              <a:rPr lang="en-US" sz="1800" dirty="0">
                <a:effectLst/>
                <a:latin typeface="Segoe UI" panose="020B0502040204020203" pitchFamily="34" charset="0"/>
              </a:rPr>
              <a:t>ASHA CCC's Certifications are acceptable credentials as well as Department of State licensure.</a:t>
            </a:r>
            <a:endParaRPr lang="en-US" sz="1800" dirty="0">
              <a:effectLst/>
              <a:latin typeface="Arial" panose="020B0604020202020204" pitchFamily="34" charset="0"/>
            </a:endParaRPr>
          </a:p>
          <a:p>
            <a:endParaRPr lang="en-US" dirty="0"/>
          </a:p>
          <a:p>
            <a:endParaRPr lang="en-US" dirty="0"/>
          </a:p>
          <a:p>
            <a:pPr marL="342900" indent="-342900">
              <a:buFont typeface="Arial" panose="020B0604020202020204" pitchFamily="34" charset="0"/>
              <a:buChar char="•"/>
            </a:pPr>
            <a:endParaRPr lang="en-US" sz="1800" b="0" i="0" u="none" strike="noStrike" baseline="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15" name="Audio 14">
            <a:hlinkClick r:id="" action="ppaction://media"/>
            <a:extLst>
              <a:ext uri="{FF2B5EF4-FFF2-40B4-BE49-F238E27FC236}">
                <a16:creationId xmlns:a16="http://schemas.microsoft.com/office/drawing/2014/main" id="{135B76A5-5B45-C258-4805-FD96406F74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40659786"/>
      </p:ext>
    </p:extLst>
  </p:cSld>
  <p:clrMapOvr>
    <a:masterClrMapping/>
  </p:clrMapOvr>
  <mc:AlternateContent xmlns:mc="http://schemas.openxmlformats.org/markup-compatibility/2006" xmlns:p14="http://schemas.microsoft.com/office/powerpoint/2010/main">
    <mc:Choice Requires="p14">
      <p:transition spd="slow" p14:dur="2000" advTm="21185"/>
    </mc:Choice>
    <mc:Fallback xmlns="">
      <p:transition spd="slow" advTm="21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dirty="0"/>
              <a:t>Credentials (Cont.)</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18</a:t>
            </a:fld>
            <a:endParaRPr lang="en-US" dirty="0"/>
          </a:p>
        </p:txBody>
      </p:sp>
      <p:sp>
        <p:nvSpPr>
          <p:cNvPr id="4" name="TextBox 3">
            <a:extLst>
              <a:ext uri="{FF2B5EF4-FFF2-40B4-BE49-F238E27FC236}">
                <a16:creationId xmlns:a16="http://schemas.microsoft.com/office/drawing/2014/main" id="{34B3F484-FCD8-483F-BC6F-8D7C3513C979}"/>
              </a:ext>
            </a:extLst>
          </p:cNvPr>
          <p:cNvSpPr txBox="1"/>
          <p:nvPr/>
        </p:nvSpPr>
        <p:spPr>
          <a:xfrm>
            <a:off x="1752600" y="2502932"/>
            <a:ext cx="4495800"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F8A7B720-F761-6A3D-FE54-BCE1D9B53639}"/>
              </a:ext>
            </a:extLst>
          </p:cNvPr>
          <p:cNvSpPr txBox="1"/>
          <p:nvPr/>
        </p:nvSpPr>
        <p:spPr>
          <a:xfrm>
            <a:off x="457200" y="1066800"/>
            <a:ext cx="8229600" cy="5693866"/>
          </a:xfrm>
          <a:prstGeom prst="rect">
            <a:avLst/>
          </a:prstGeom>
          <a:noFill/>
        </p:spPr>
        <p:txBody>
          <a:bodyPr wrap="square" rtlCol="0">
            <a:spAutoFit/>
          </a:bodyPr>
          <a:lstStyle/>
          <a:p>
            <a:r>
              <a:rPr lang="en-US" sz="2000" b="1" dirty="0"/>
              <a:t>Service Providers that require Other Credentials</a:t>
            </a:r>
          </a:p>
          <a:p>
            <a:endParaRPr lang="en-US" sz="2000" b="1" dirty="0"/>
          </a:p>
          <a:p>
            <a:pPr marL="285750" indent="-285750">
              <a:buFont typeface="Arial" panose="020B0604020202020204" pitchFamily="34" charset="0"/>
              <a:buChar char="•"/>
            </a:pPr>
            <a:r>
              <a:rPr lang="en-US" dirty="0">
                <a:solidFill>
                  <a:srgbClr val="FF0000"/>
                </a:solidFill>
              </a:rPr>
              <a:t>*</a:t>
            </a:r>
            <a:r>
              <a:rPr lang="en-US" dirty="0"/>
              <a:t>Personal Care Services – First Aid </a:t>
            </a:r>
            <a:r>
              <a:rPr lang="en-US" b="1" dirty="0"/>
              <a:t>AND</a:t>
            </a:r>
            <a:r>
              <a:rPr lang="en-US" dirty="0"/>
              <a:t> CPR Certifications</a:t>
            </a:r>
          </a:p>
          <a:p>
            <a:r>
              <a:rPr lang="en-US" dirty="0"/>
              <a:t>                                               High School Diploma or GED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Hearing Impaired Services – Certificate issued by the Council on Education of the Deaf (CED) OR a Master’s degree</a:t>
            </a:r>
            <a:r>
              <a:rPr lang="en-US" sz="1800" b="0" i="0" u="none" strike="noStrike" baseline="0" dirty="0">
                <a:solidFill>
                  <a:srgbClr val="000000"/>
                </a:solidFill>
                <a:latin typeface="Calibri" panose="020F050202020403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from an accredited college or university, with a major in teaching of the hearing-impaired or in a related field with comparable course work and training. </a:t>
            </a:r>
          </a:p>
          <a:p>
            <a:r>
              <a:rPr lang="en-US" sz="1800" b="0" i="0" u="none" strike="noStrike" baseline="0" dirty="0">
                <a:solidFill>
                  <a:srgbClr val="00000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Orientation, Mobility and Vision Services - </a:t>
            </a:r>
            <a:r>
              <a:rPr lang="en-US" sz="1800" b="0" i="0" u="none" strike="noStrike" baseline="0" dirty="0">
                <a:solidFill>
                  <a:srgbClr val="000000"/>
                </a:solidFill>
                <a:latin typeface="Arial" panose="020B0604020202020204" pitchFamily="34" charset="0"/>
                <a:cs typeface="Arial" panose="020B0604020202020204" pitchFamily="34" charset="0"/>
              </a:rPr>
              <a:t>Orientation and Mobility Specialist certified by the Academy for the Certification of Vision Rehabilitation and Education Professionals (ACVREP) or the National Blindness Professional Certification Board (NBPCB). 	</a:t>
            </a:r>
          </a:p>
          <a:p>
            <a:pPr marL="342900" indent="-342900">
              <a:buFont typeface="Arial" panose="020B0604020202020204" pitchFamily="34" charset="0"/>
              <a:buChar char="•"/>
            </a:pPr>
            <a:endParaRPr lang="en-US" sz="1800" b="0" i="0" u="none" strike="noStrike" baseline="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15" name="Audio 14">
            <a:hlinkClick r:id="" action="ppaction://media"/>
            <a:extLst>
              <a:ext uri="{FF2B5EF4-FFF2-40B4-BE49-F238E27FC236}">
                <a16:creationId xmlns:a16="http://schemas.microsoft.com/office/drawing/2014/main" id="{C5C75CE7-3A7C-F0CF-DFD4-B170E01DA2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42601768"/>
      </p:ext>
    </p:extLst>
  </p:cSld>
  <p:clrMapOvr>
    <a:masterClrMapping/>
  </p:clrMapOvr>
  <mc:AlternateContent xmlns:mc="http://schemas.openxmlformats.org/markup-compatibility/2006" xmlns:p14="http://schemas.microsoft.com/office/powerpoint/2010/main">
    <mc:Choice Requires="p14">
      <p:transition spd="slow" p14:dur="2000" advTm="25311"/>
    </mc:Choice>
    <mc:Fallback xmlns="">
      <p:transition spd="slow" advTm="2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FE3FF-F60D-4C9B-80F7-156C028E3391}"/>
              </a:ext>
            </a:extLst>
          </p:cNvPr>
          <p:cNvSpPr>
            <a:spLocks noGrp="1"/>
          </p:cNvSpPr>
          <p:nvPr>
            <p:ph type="title"/>
          </p:nvPr>
        </p:nvSpPr>
        <p:spPr>
          <a:xfrm>
            <a:off x="533400" y="304800"/>
            <a:ext cx="8153400" cy="457200"/>
          </a:xfrm>
        </p:spPr>
        <p:txBody>
          <a:bodyPr/>
          <a:lstStyle/>
          <a:p>
            <a:r>
              <a:rPr lang="en-US" dirty="0"/>
              <a:t>Other records to maintain</a:t>
            </a:r>
          </a:p>
        </p:txBody>
      </p:sp>
      <p:sp>
        <p:nvSpPr>
          <p:cNvPr id="3" name="Slide Number Placeholder 2">
            <a:extLst>
              <a:ext uri="{FF2B5EF4-FFF2-40B4-BE49-F238E27FC236}">
                <a16:creationId xmlns:a16="http://schemas.microsoft.com/office/drawing/2014/main" id="{04D37C0B-5FD6-4BE7-A35E-3420D5346394}"/>
              </a:ext>
            </a:extLst>
          </p:cNvPr>
          <p:cNvSpPr>
            <a:spLocks noGrp="1"/>
          </p:cNvSpPr>
          <p:nvPr>
            <p:ph type="sldNum" sz="quarter" idx="4"/>
          </p:nvPr>
        </p:nvSpPr>
        <p:spPr/>
        <p:txBody>
          <a:bodyPr/>
          <a:lstStyle/>
          <a:p>
            <a:fld id="{2754ED01-E2A0-4C1E-8E21-014B99041579}" type="slidenum">
              <a:rPr lang="en-US" smtClean="0"/>
              <a:pPr/>
              <a:t>19</a:t>
            </a:fld>
            <a:endParaRPr lang="en-US" dirty="0"/>
          </a:p>
        </p:txBody>
      </p:sp>
      <p:sp>
        <p:nvSpPr>
          <p:cNvPr id="5" name="TextBox 4">
            <a:extLst>
              <a:ext uri="{FF2B5EF4-FFF2-40B4-BE49-F238E27FC236}">
                <a16:creationId xmlns:a16="http://schemas.microsoft.com/office/drawing/2014/main" id="{CB0C01F0-959C-1058-743D-2D9D10D18CA2}"/>
              </a:ext>
            </a:extLst>
          </p:cNvPr>
          <p:cNvSpPr txBox="1"/>
          <p:nvPr/>
        </p:nvSpPr>
        <p:spPr>
          <a:xfrm>
            <a:off x="381000" y="990600"/>
            <a:ext cx="8229600" cy="2339102"/>
          </a:xfrm>
          <a:prstGeom prst="rect">
            <a:avLst/>
          </a:prstGeom>
          <a:noFill/>
        </p:spPr>
        <p:txBody>
          <a:bodyPr wrap="square" rtlCol="0">
            <a:spAutoFit/>
          </a:bodyPr>
          <a:lstStyle/>
          <a:p>
            <a:endParaRPr lang="en-US" sz="2800" dirty="0"/>
          </a:p>
          <a:p>
            <a:r>
              <a:rPr lang="en-US" sz="2800" dirty="0"/>
              <a:t>Attendance records</a:t>
            </a:r>
          </a:p>
          <a:p>
            <a:pPr marL="742950" lvl="1" indent="-285750">
              <a:buFont typeface="Arial" panose="020B0604020202020204" pitchFamily="34" charset="0"/>
              <a:buChar char="•"/>
            </a:pPr>
            <a:r>
              <a:rPr lang="en-US" dirty="0"/>
              <a:t>Student</a:t>
            </a:r>
          </a:p>
          <a:p>
            <a:pPr marL="742950" lvl="1" indent="-285750">
              <a:buFont typeface="Arial" panose="020B0604020202020204" pitchFamily="34" charset="0"/>
              <a:buChar char="•"/>
            </a:pPr>
            <a:r>
              <a:rPr lang="en-US" dirty="0"/>
              <a:t>Provider</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8E89BBC3-4A8A-E6F0-3FCB-3B01789A6DA4}"/>
              </a:ext>
            </a:extLst>
          </p:cNvPr>
          <p:cNvSpPr txBox="1"/>
          <p:nvPr/>
        </p:nvSpPr>
        <p:spPr>
          <a:xfrm>
            <a:off x="533400" y="2514600"/>
            <a:ext cx="5105400" cy="830997"/>
          </a:xfrm>
          <a:prstGeom prst="rect">
            <a:avLst/>
          </a:prstGeom>
          <a:noFill/>
        </p:spPr>
        <p:txBody>
          <a:bodyPr wrap="square" rtlCol="0">
            <a:spAutoFit/>
          </a:bodyPr>
          <a:lstStyle/>
          <a:p>
            <a:endParaRPr lang="en-US" sz="2400" dirty="0"/>
          </a:p>
          <a:p>
            <a:r>
              <a:rPr lang="en-US" sz="2400" dirty="0"/>
              <a:t>Evaluations</a:t>
            </a:r>
          </a:p>
        </p:txBody>
      </p:sp>
      <p:pic>
        <p:nvPicPr>
          <p:cNvPr id="18" name="Audio 17">
            <a:hlinkClick r:id="" action="ppaction://media"/>
            <a:extLst>
              <a:ext uri="{FF2B5EF4-FFF2-40B4-BE49-F238E27FC236}">
                <a16:creationId xmlns:a16="http://schemas.microsoft.com/office/drawing/2014/main" id="{F5DB71AC-21E8-311B-3908-AACA8B4EAC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3335191"/>
      </p:ext>
    </p:extLst>
  </p:cSld>
  <p:clrMapOvr>
    <a:masterClrMapping/>
  </p:clrMapOvr>
  <mc:AlternateContent xmlns:mc="http://schemas.openxmlformats.org/markup-compatibility/2006" xmlns:p14="http://schemas.microsoft.com/office/powerpoint/2010/main">
    <mc:Choice Requires="p14">
      <p:transition spd="slow" p14:dur="2000" advTm="37951"/>
    </mc:Choice>
    <mc:Fallback xmlns="">
      <p:transition spd="slow" advTm="3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F7C12BC4-994B-473A-871F-46235A85AC2B}" type="slidenum">
              <a:rPr lang="en-US" smtClean="0"/>
              <a:pPr/>
              <a:t>2</a:t>
            </a:fld>
            <a:endParaRPr lang="en-US" dirty="0"/>
          </a:p>
        </p:txBody>
      </p:sp>
      <p:sp>
        <p:nvSpPr>
          <p:cNvPr id="4" name="Title 3"/>
          <p:cNvSpPr>
            <a:spLocks noGrp="1"/>
          </p:cNvSpPr>
          <p:nvPr>
            <p:ph type="title" idx="4294967295"/>
          </p:nvPr>
        </p:nvSpPr>
        <p:spPr>
          <a:xfrm>
            <a:off x="533400" y="304800"/>
            <a:ext cx="7962900" cy="762000"/>
          </a:xfrm>
          <a:prstGeom prst="rect">
            <a:avLst/>
          </a:prstGeom>
        </p:spPr>
        <p:txBody>
          <a:bodyPr/>
          <a:lstStyle/>
          <a:p>
            <a:pPr algn="l"/>
            <a:r>
              <a:rPr lang="en-US" sz="2800" dirty="0">
                <a:solidFill>
                  <a:schemeClr val="bg1"/>
                </a:solidFill>
              </a:rPr>
              <a:t>SBAP Coordinator</a:t>
            </a:r>
          </a:p>
        </p:txBody>
      </p:sp>
      <p:sp>
        <p:nvSpPr>
          <p:cNvPr id="5" name="Text Placeholder 4"/>
          <p:cNvSpPr>
            <a:spLocks noGrp="1"/>
          </p:cNvSpPr>
          <p:nvPr>
            <p:ph type="body" idx="4294967295"/>
          </p:nvPr>
        </p:nvSpPr>
        <p:spPr>
          <a:xfrm>
            <a:off x="457200" y="1066800"/>
            <a:ext cx="8229600" cy="4724400"/>
          </a:xfrm>
          <a:prstGeom prst="rect">
            <a:avLst/>
          </a:prstGeom>
        </p:spPr>
        <p:txBody>
          <a:bodyPr>
            <a:normAutofit/>
          </a:bodyPr>
          <a:lstStyle/>
          <a:p>
            <a:pPr marL="0" indent="0" algn="ctr">
              <a:buNone/>
            </a:pPr>
            <a:endParaRPr lang="en-US" dirty="0"/>
          </a:p>
          <a:p>
            <a:pPr marL="0" indent="0" algn="ctr">
              <a:buNone/>
            </a:pPr>
            <a:r>
              <a:rPr lang="en-US" sz="4000" b="1" dirty="0"/>
              <a:t>Debra J. Buffington, RN, MRE</a:t>
            </a:r>
          </a:p>
          <a:p>
            <a:pPr marL="0" indent="0" algn="ctr">
              <a:buNone/>
            </a:pPr>
            <a:r>
              <a:rPr lang="en-US" sz="4000" dirty="0"/>
              <a:t>Department of Human Services</a:t>
            </a:r>
          </a:p>
          <a:p>
            <a:pPr marL="0" indent="0" algn="ctr">
              <a:buNone/>
            </a:pPr>
            <a:r>
              <a:rPr lang="en-US" sz="4000" dirty="0"/>
              <a:t>Bureau of Program Integrity</a:t>
            </a:r>
          </a:p>
          <a:p>
            <a:pPr marL="0" indent="0" algn="ctr">
              <a:buNone/>
            </a:pPr>
            <a:r>
              <a:rPr lang="en-US" sz="4000" dirty="0"/>
              <a:t>Division of Provider Review</a:t>
            </a:r>
          </a:p>
        </p:txBody>
      </p:sp>
      <p:pic>
        <p:nvPicPr>
          <p:cNvPr id="39" name="Audio 38">
            <a:hlinkClick r:id="" action="ppaction://media"/>
            <a:extLst>
              <a:ext uri="{FF2B5EF4-FFF2-40B4-BE49-F238E27FC236}">
                <a16:creationId xmlns:a16="http://schemas.microsoft.com/office/drawing/2014/main" id="{9F6B0F25-CEED-6D27-3880-00797029F1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3211929"/>
      </p:ext>
    </p:extLst>
  </p:cSld>
  <p:clrMapOvr>
    <a:masterClrMapping/>
  </p:clrMapOvr>
  <mc:AlternateContent xmlns:mc="http://schemas.openxmlformats.org/markup-compatibility/2006" xmlns:p14="http://schemas.microsoft.com/office/powerpoint/2010/main">
    <mc:Choice Requires="p14">
      <p:transition spd="slow" p14:dur="2000" advTm="8066"/>
    </mc:Choice>
    <mc:Fallback xmlns="">
      <p:transition spd="slow" advTm="8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5ABA-6E5E-86E3-FE25-ABD67615FCB8}"/>
              </a:ext>
            </a:extLst>
          </p:cNvPr>
          <p:cNvSpPr>
            <a:spLocks noGrp="1"/>
          </p:cNvSpPr>
          <p:nvPr>
            <p:ph type="title"/>
          </p:nvPr>
        </p:nvSpPr>
        <p:spPr>
          <a:xfrm>
            <a:off x="533400" y="304800"/>
            <a:ext cx="8153400" cy="457200"/>
          </a:xfrm>
        </p:spPr>
        <p:txBody>
          <a:bodyPr/>
          <a:lstStyle/>
          <a:p>
            <a:r>
              <a:rPr lang="en-US" dirty="0"/>
              <a:t>Downloading PCG Data by September 30, 2023</a:t>
            </a:r>
          </a:p>
        </p:txBody>
      </p:sp>
      <p:sp>
        <p:nvSpPr>
          <p:cNvPr id="3" name="Slide Number Placeholder 2">
            <a:extLst>
              <a:ext uri="{FF2B5EF4-FFF2-40B4-BE49-F238E27FC236}">
                <a16:creationId xmlns:a16="http://schemas.microsoft.com/office/drawing/2014/main" id="{C333A8A6-FCEB-396C-2150-4D6F11B165AB}"/>
              </a:ext>
            </a:extLst>
          </p:cNvPr>
          <p:cNvSpPr>
            <a:spLocks noGrp="1"/>
          </p:cNvSpPr>
          <p:nvPr>
            <p:ph type="sldNum" sz="quarter" idx="4"/>
          </p:nvPr>
        </p:nvSpPr>
        <p:spPr/>
        <p:txBody>
          <a:bodyPr/>
          <a:lstStyle/>
          <a:p>
            <a:fld id="{2754ED01-E2A0-4C1E-8E21-014B99041579}" type="slidenum">
              <a:rPr lang="en-US" smtClean="0"/>
              <a:pPr/>
              <a:t>20</a:t>
            </a:fld>
            <a:endParaRPr lang="en-US" dirty="0"/>
          </a:p>
        </p:txBody>
      </p:sp>
      <p:sp>
        <p:nvSpPr>
          <p:cNvPr id="4" name="TextBox 3">
            <a:extLst>
              <a:ext uri="{FF2B5EF4-FFF2-40B4-BE49-F238E27FC236}">
                <a16:creationId xmlns:a16="http://schemas.microsoft.com/office/drawing/2014/main" id="{ACBE9725-B11B-9B9C-DF21-DF7C79598E9A}"/>
              </a:ext>
            </a:extLst>
          </p:cNvPr>
          <p:cNvSpPr txBox="1"/>
          <p:nvPr/>
        </p:nvSpPr>
        <p:spPr>
          <a:xfrm>
            <a:off x="1817844" y="3124200"/>
            <a:ext cx="5083443" cy="646331"/>
          </a:xfrm>
          <a:prstGeom prst="rect">
            <a:avLst/>
          </a:prstGeom>
          <a:noFill/>
        </p:spPr>
        <p:txBody>
          <a:bodyPr wrap="none" rtlCol="0">
            <a:spAutoFit/>
          </a:bodyPr>
          <a:lstStyle/>
          <a:p>
            <a:pPr algn="ctr"/>
            <a:r>
              <a:rPr lang="en-US" sz="3600" dirty="0"/>
              <a:t>Downloading PCG Data</a:t>
            </a:r>
          </a:p>
        </p:txBody>
      </p:sp>
      <p:pic>
        <p:nvPicPr>
          <p:cNvPr id="12" name="Audio 11">
            <a:hlinkClick r:id="" action="ppaction://media"/>
            <a:extLst>
              <a:ext uri="{FF2B5EF4-FFF2-40B4-BE49-F238E27FC236}">
                <a16:creationId xmlns:a16="http://schemas.microsoft.com/office/drawing/2014/main" id="{184C1EFE-7F83-76A6-F066-1316CF93C6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70889192"/>
      </p:ext>
    </p:extLst>
  </p:cSld>
  <p:clrMapOvr>
    <a:masterClrMapping/>
  </p:clrMapOvr>
  <mc:AlternateContent xmlns:mc="http://schemas.openxmlformats.org/markup-compatibility/2006" xmlns:p14="http://schemas.microsoft.com/office/powerpoint/2010/main">
    <mc:Choice Requires="p14">
      <p:transition spd="slow" p14:dur="2000" advTm="4980"/>
    </mc:Choice>
    <mc:Fallback xmlns="">
      <p:transition spd="slow" advTm="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5ABA-6E5E-86E3-FE25-ABD67615FCB8}"/>
              </a:ext>
            </a:extLst>
          </p:cNvPr>
          <p:cNvSpPr>
            <a:spLocks noGrp="1"/>
          </p:cNvSpPr>
          <p:nvPr>
            <p:ph type="title"/>
          </p:nvPr>
        </p:nvSpPr>
        <p:spPr>
          <a:xfrm>
            <a:off x="533400" y="304800"/>
            <a:ext cx="8153400" cy="457200"/>
          </a:xfrm>
        </p:spPr>
        <p:txBody>
          <a:bodyPr/>
          <a:lstStyle/>
          <a:p>
            <a:r>
              <a:rPr lang="en-US" dirty="0"/>
              <a:t>Downloading PCG Data by September 30, 2023</a:t>
            </a:r>
          </a:p>
        </p:txBody>
      </p:sp>
      <p:sp>
        <p:nvSpPr>
          <p:cNvPr id="3" name="Slide Number Placeholder 2">
            <a:extLst>
              <a:ext uri="{FF2B5EF4-FFF2-40B4-BE49-F238E27FC236}">
                <a16:creationId xmlns:a16="http://schemas.microsoft.com/office/drawing/2014/main" id="{C333A8A6-FCEB-396C-2150-4D6F11B165AB}"/>
              </a:ext>
            </a:extLst>
          </p:cNvPr>
          <p:cNvSpPr>
            <a:spLocks noGrp="1"/>
          </p:cNvSpPr>
          <p:nvPr>
            <p:ph type="sldNum" sz="quarter" idx="4"/>
          </p:nvPr>
        </p:nvSpPr>
        <p:spPr/>
        <p:txBody>
          <a:bodyPr/>
          <a:lstStyle/>
          <a:p>
            <a:fld id="{2754ED01-E2A0-4C1E-8E21-014B99041579}" type="slidenum">
              <a:rPr lang="en-US" smtClean="0"/>
              <a:pPr/>
              <a:t>21</a:t>
            </a:fld>
            <a:endParaRPr lang="en-US" dirty="0"/>
          </a:p>
        </p:txBody>
      </p:sp>
      <p:pic>
        <p:nvPicPr>
          <p:cNvPr id="5" name="Picture 4">
            <a:extLst>
              <a:ext uri="{FF2B5EF4-FFF2-40B4-BE49-F238E27FC236}">
                <a16:creationId xmlns:a16="http://schemas.microsoft.com/office/drawing/2014/main" id="{8369FB0C-BA56-16A1-EE8D-F573AAB9C6B3}"/>
              </a:ext>
            </a:extLst>
          </p:cNvPr>
          <p:cNvPicPr>
            <a:picLocks noChangeAspect="1"/>
          </p:cNvPicPr>
          <p:nvPr/>
        </p:nvPicPr>
        <p:blipFill>
          <a:blip r:embed="rId5"/>
          <a:stretch>
            <a:fillRect/>
          </a:stretch>
        </p:blipFill>
        <p:spPr>
          <a:xfrm>
            <a:off x="1981200" y="1066800"/>
            <a:ext cx="4826745" cy="4924778"/>
          </a:xfrm>
          <a:prstGeom prst="rect">
            <a:avLst/>
          </a:prstGeom>
        </p:spPr>
      </p:pic>
      <p:pic>
        <p:nvPicPr>
          <p:cNvPr id="11" name="Audio 10">
            <a:hlinkClick r:id="" action="ppaction://media"/>
            <a:extLst>
              <a:ext uri="{FF2B5EF4-FFF2-40B4-BE49-F238E27FC236}">
                <a16:creationId xmlns:a16="http://schemas.microsoft.com/office/drawing/2014/main" id="{5A079BCC-FD26-45D0-92C5-2FC736C107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67269869"/>
      </p:ext>
    </p:extLst>
  </p:cSld>
  <p:clrMapOvr>
    <a:masterClrMapping/>
  </p:clrMapOvr>
  <mc:AlternateContent xmlns:mc="http://schemas.openxmlformats.org/markup-compatibility/2006" xmlns:p14="http://schemas.microsoft.com/office/powerpoint/2010/main">
    <mc:Choice Requires="p14">
      <p:transition spd="slow" p14:dur="2000" advTm="14339"/>
    </mc:Choice>
    <mc:Fallback xmlns="">
      <p:transition spd="slow" advTm="14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6CEC-89F8-03FB-B7E9-D73FBA146A76}"/>
              </a:ext>
            </a:extLst>
          </p:cNvPr>
          <p:cNvSpPr>
            <a:spLocks noGrp="1"/>
          </p:cNvSpPr>
          <p:nvPr>
            <p:ph type="title"/>
          </p:nvPr>
        </p:nvSpPr>
        <p:spPr>
          <a:xfrm>
            <a:off x="533400" y="304800"/>
            <a:ext cx="8153400" cy="457200"/>
          </a:xfrm>
        </p:spPr>
        <p:txBody>
          <a:bodyPr/>
          <a:lstStyle/>
          <a:p>
            <a:r>
              <a:rPr lang="en-US" dirty="0"/>
              <a:t>Downloading PCG Data (Cont.)</a:t>
            </a:r>
          </a:p>
        </p:txBody>
      </p:sp>
      <p:sp>
        <p:nvSpPr>
          <p:cNvPr id="3" name="Slide Number Placeholder 2">
            <a:extLst>
              <a:ext uri="{FF2B5EF4-FFF2-40B4-BE49-F238E27FC236}">
                <a16:creationId xmlns:a16="http://schemas.microsoft.com/office/drawing/2014/main" id="{F4F0388A-4CDD-E777-9E54-FF19C5634B6B}"/>
              </a:ext>
            </a:extLst>
          </p:cNvPr>
          <p:cNvSpPr>
            <a:spLocks noGrp="1"/>
          </p:cNvSpPr>
          <p:nvPr>
            <p:ph type="sldNum" sz="quarter" idx="4"/>
          </p:nvPr>
        </p:nvSpPr>
        <p:spPr/>
        <p:txBody>
          <a:bodyPr/>
          <a:lstStyle/>
          <a:p>
            <a:fld id="{2754ED01-E2A0-4C1E-8E21-014B99041579}" type="slidenum">
              <a:rPr lang="en-US" smtClean="0"/>
              <a:pPr/>
              <a:t>22</a:t>
            </a:fld>
            <a:endParaRPr lang="en-US" dirty="0"/>
          </a:p>
        </p:txBody>
      </p:sp>
      <p:pic>
        <p:nvPicPr>
          <p:cNvPr id="5" name="Picture 4">
            <a:extLst>
              <a:ext uri="{FF2B5EF4-FFF2-40B4-BE49-F238E27FC236}">
                <a16:creationId xmlns:a16="http://schemas.microsoft.com/office/drawing/2014/main" id="{FEFD2636-836D-A632-2064-D464DBBA79F0}"/>
              </a:ext>
            </a:extLst>
          </p:cNvPr>
          <p:cNvPicPr>
            <a:picLocks noChangeAspect="1"/>
          </p:cNvPicPr>
          <p:nvPr/>
        </p:nvPicPr>
        <p:blipFill>
          <a:blip r:embed="rId5"/>
          <a:stretch>
            <a:fillRect/>
          </a:stretch>
        </p:blipFill>
        <p:spPr>
          <a:xfrm>
            <a:off x="1981200" y="1143000"/>
            <a:ext cx="4191000" cy="4895793"/>
          </a:xfrm>
          <a:prstGeom prst="rect">
            <a:avLst/>
          </a:prstGeom>
        </p:spPr>
      </p:pic>
      <p:pic>
        <p:nvPicPr>
          <p:cNvPr id="11" name="Audio 10">
            <a:hlinkClick r:id="" action="ppaction://media"/>
            <a:extLst>
              <a:ext uri="{FF2B5EF4-FFF2-40B4-BE49-F238E27FC236}">
                <a16:creationId xmlns:a16="http://schemas.microsoft.com/office/drawing/2014/main" id="{DCB904D9-1229-7CA4-BC33-05EA05B6828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02549620"/>
      </p:ext>
    </p:extLst>
  </p:cSld>
  <p:clrMapOvr>
    <a:masterClrMapping/>
  </p:clrMapOvr>
  <mc:AlternateContent xmlns:mc="http://schemas.openxmlformats.org/markup-compatibility/2006" xmlns:p14="http://schemas.microsoft.com/office/powerpoint/2010/main">
    <mc:Choice Requires="p14">
      <p:transition spd="slow" p14:dur="2000" advTm="10618"/>
    </mc:Choice>
    <mc:Fallback xmlns="">
      <p:transition spd="slow" advTm="10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B51B0-04DB-FB7D-0E5D-07CA9C20F647}"/>
              </a:ext>
            </a:extLst>
          </p:cNvPr>
          <p:cNvSpPr>
            <a:spLocks noGrp="1"/>
          </p:cNvSpPr>
          <p:nvPr>
            <p:ph type="title"/>
          </p:nvPr>
        </p:nvSpPr>
        <p:spPr>
          <a:xfrm>
            <a:off x="533400" y="304800"/>
            <a:ext cx="8153400" cy="457200"/>
          </a:xfrm>
        </p:spPr>
        <p:txBody>
          <a:bodyPr/>
          <a:lstStyle/>
          <a:p>
            <a:r>
              <a:rPr lang="en-US" dirty="0"/>
              <a:t>Downloading PCG Data (Cont.)</a:t>
            </a:r>
          </a:p>
        </p:txBody>
      </p:sp>
      <p:sp>
        <p:nvSpPr>
          <p:cNvPr id="3" name="Slide Number Placeholder 2">
            <a:extLst>
              <a:ext uri="{FF2B5EF4-FFF2-40B4-BE49-F238E27FC236}">
                <a16:creationId xmlns:a16="http://schemas.microsoft.com/office/drawing/2014/main" id="{70A81AF6-240B-488D-5275-2AC174ACE973}"/>
              </a:ext>
            </a:extLst>
          </p:cNvPr>
          <p:cNvSpPr>
            <a:spLocks noGrp="1"/>
          </p:cNvSpPr>
          <p:nvPr>
            <p:ph type="sldNum" sz="quarter" idx="4"/>
          </p:nvPr>
        </p:nvSpPr>
        <p:spPr/>
        <p:txBody>
          <a:bodyPr/>
          <a:lstStyle/>
          <a:p>
            <a:fld id="{2754ED01-E2A0-4C1E-8E21-014B99041579}" type="slidenum">
              <a:rPr lang="en-US" smtClean="0"/>
              <a:pPr/>
              <a:t>23</a:t>
            </a:fld>
            <a:endParaRPr lang="en-US" dirty="0"/>
          </a:p>
        </p:txBody>
      </p:sp>
      <p:pic>
        <p:nvPicPr>
          <p:cNvPr id="5" name="Picture 4">
            <a:extLst>
              <a:ext uri="{FF2B5EF4-FFF2-40B4-BE49-F238E27FC236}">
                <a16:creationId xmlns:a16="http://schemas.microsoft.com/office/drawing/2014/main" id="{4C05AC03-83DE-E38D-44F6-C097F1BF96A9}"/>
              </a:ext>
            </a:extLst>
          </p:cNvPr>
          <p:cNvPicPr>
            <a:picLocks noChangeAspect="1"/>
          </p:cNvPicPr>
          <p:nvPr/>
        </p:nvPicPr>
        <p:blipFill>
          <a:blip r:embed="rId5"/>
          <a:stretch>
            <a:fillRect/>
          </a:stretch>
        </p:blipFill>
        <p:spPr>
          <a:xfrm>
            <a:off x="2057401" y="1000241"/>
            <a:ext cx="4038600" cy="5103657"/>
          </a:xfrm>
          <a:prstGeom prst="rect">
            <a:avLst/>
          </a:prstGeom>
        </p:spPr>
      </p:pic>
      <p:pic>
        <p:nvPicPr>
          <p:cNvPr id="11" name="Audio 10">
            <a:hlinkClick r:id="" action="ppaction://media"/>
            <a:extLst>
              <a:ext uri="{FF2B5EF4-FFF2-40B4-BE49-F238E27FC236}">
                <a16:creationId xmlns:a16="http://schemas.microsoft.com/office/drawing/2014/main" id="{F8436EE6-0A1C-4CB9-1B3E-EB4BA3F2B49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74735449"/>
      </p:ext>
    </p:extLst>
  </p:cSld>
  <p:clrMapOvr>
    <a:masterClrMapping/>
  </p:clrMapOvr>
  <mc:AlternateContent xmlns:mc="http://schemas.openxmlformats.org/markup-compatibility/2006" xmlns:p14="http://schemas.microsoft.com/office/powerpoint/2010/main">
    <mc:Choice Requires="p14">
      <p:transition spd="slow" p14:dur="2000" advTm="12419"/>
    </mc:Choice>
    <mc:Fallback xmlns="">
      <p:transition spd="slow" advTm="12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E6A5-9D7C-051C-43C7-7F4BA67D0F8D}"/>
              </a:ext>
            </a:extLst>
          </p:cNvPr>
          <p:cNvSpPr>
            <a:spLocks noGrp="1"/>
          </p:cNvSpPr>
          <p:nvPr>
            <p:ph type="title"/>
          </p:nvPr>
        </p:nvSpPr>
        <p:spPr>
          <a:xfrm>
            <a:off x="533400" y="304800"/>
            <a:ext cx="8153400" cy="457200"/>
          </a:xfrm>
        </p:spPr>
        <p:txBody>
          <a:bodyPr/>
          <a:lstStyle/>
          <a:p>
            <a:r>
              <a:rPr lang="en-US" dirty="0"/>
              <a:t>Downloading PCG Data (Cont.)</a:t>
            </a:r>
          </a:p>
        </p:txBody>
      </p:sp>
      <p:sp>
        <p:nvSpPr>
          <p:cNvPr id="3" name="Slide Number Placeholder 2">
            <a:extLst>
              <a:ext uri="{FF2B5EF4-FFF2-40B4-BE49-F238E27FC236}">
                <a16:creationId xmlns:a16="http://schemas.microsoft.com/office/drawing/2014/main" id="{6E0464F9-D873-D911-2E6F-41733F47B9DF}"/>
              </a:ext>
            </a:extLst>
          </p:cNvPr>
          <p:cNvSpPr>
            <a:spLocks noGrp="1"/>
          </p:cNvSpPr>
          <p:nvPr>
            <p:ph type="sldNum" sz="quarter" idx="4"/>
          </p:nvPr>
        </p:nvSpPr>
        <p:spPr/>
        <p:txBody>
          <a:bodyPr/>
          <a:lstStyle/>
          <a:p>
            <a:fld id="{2754ED01-E2A0-4C1E-8E21-014B99041579}" type="slidenum">
              <a:rPr lang="en-US" smtClean="0"/>
              <a:pPr/>
              <a:t>24</a:t>
            </a:fld>
            <a:endParaRPr lang="en-US" dirty="0"/>
          </a:p>
        </p:txBody>
      </p:sp>
      <p:pic>
        <p:nvPicPr>
          <p:cNvPr id="5" name="Picture 4">
            <a:extLst>
              <a:ext uri="{FF2B5EF4-FFF2-40B4-BE49-F238E27FC236}">
                <a16:creationId xmlns:a16="http://schemas.microsoft.com/office/drawing/2014/main" id="{D4BA16B9-BB2E-CE02-94DC-DE6334845731}"/>
              </a:ext>
            </a:extLst>
          </p:cNvPr>
          <p:cNvPicPr>
            <a:picLocks noChangeAspect="1"/>
          </p:cNvPicPr>
          <p:nvPr/>
        </p:nvPicPr>
        <p:blipFill>
          <a:blip r:embed="rId5"/>
          <a:stretch>
            <a:fillRect/>
          </a:stretch>
        </p:blipFill>
        <p:spPr>
          <a:xfrm>
            <a:off x="1385443" y="1054157"/>
            <a:ext cx="4786757" cy="4972790"/>
          </a:xfrm>
          <a:prstGeom prst="rect">
            <a:avLst/>
          </a:prstGeom>
        </p:spPr>
      </p:pic>
      <p:pic>
        <p:nvPicPr>
          <p:cNvPr id="11" name="Audio 10">
            <a:hlinkClick r:id="" action="ppaction://media"/>
            <a:extLst>
              <a:ext uri="{FF2B5EF4-FFF2-40B4-BE49-F238E27FC236}">
                <a16:creationId xmlns:a16="http://schemas.microsoft.com/office/drawing/2014/main" id="{5E6F3DB0-88C7-E6C8-39D8-310DF379CC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02444918"/>
      </p:ext>
    </p:extLst>
  </p:cSld>
  <p:clrMapOvr>
    <a:masterClrMapping/>
  </p:clrMapOvr>
  <mc:AlternateContent xmlns:mc="http://schemas.openxmlformats.org/markup-compatibility/2006" xmlns:p14="http://schemas.microsoft.com/office/powerpoint/2010/main">
    <mc:Choice Requires="p14">
      <p:transition spd="slow" p14:dur="2000" advTm="19192"/>
    </mc:Choice>
    <mc:Fallback xmlns="">
      <p:transition spd="slow" advTm="19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A6802-C8E7-541B-F0CD-5ADA9B35F182}"/>
              </a:ext>
            </a:extLst>
          </p:cNvPr>
          <p:cNvSpPr>
            <a:spLocks noGrp="1"/>
          </p:cNvSpPr>
          <p:nvPr>
            <p:ph type="title"/>
          </p:nvPr>
        </p:nvSpPr>
        <p:spPr>
          <a:xfrm>
            <a:off x="533400" y="304800"/>
            <a:ext cx="8153400" cy="457200"/>
          </a:xfrm>
        </p:spPr>
        <p:txBody>
          <a:bodyPr/>
          <a:lstStyle/>
          <a:p>
            <a:r>
              <a:rPr lang="en-US" dirty="0"/>
              <a:t>Downloading PCG Data (Cont.)</a:t>
            </a:r>
          </a:p>
        </p:txBody>
      </p:sp>
      <p:sp>
        <p:nvSpPr>
          <p:cNvPr id="3" name="Slide Number Placeholder 2">
            <a:extLst>
              <a:ext uri="{FF2B5EF4-FFF2-40B4-BE49-F238E27FC236}">
                <a16:creationId xmlns:a16="http://schemas.microsoft.com/office/drawing/2014/main" id="{BAC3E105-411D-BB31-878B-5CE771D0EDD6}"/>
              </a:ext>
            </a:extLst>
          </p:cNvPr>
          <p:cNvSpPr>
            <a:spLocks noGrp="1"/>
          </p:cNvSpPr>
          <p:nvPr>
            <p:ph type="sldNum" sz="quarter" idx="4"/>
          </p:nvPr>
        </p:nvSpPr>
        <p:spPr/>
        <p:txBody>
          <a:bodyPr/>
          <a:lstStyle/>
          <a:p>
            <a:fld id="{2754ED01-E2A0-4C1E-8E21-014B99041579}" type="slidenum">
              <a:rPr lang="en-US" smtClean="0"/>
              <a:pPr/>
              <a:t>25</a:t>
            </a:fld>
            <a:endParaRPr lang="en-US" dirty="0"/>
          </a:p>
        </p:txBody>
      </p:sp>
      <p:pic>
        <p:nvPicPr>
          <p:cNvPr id="5" name="Picture 4">
            <a:extLst>
              <a:ext uri="{FF2B5EF4-FFF2-40B4-BE49-F238E27FC236}">
                <a16:creationId xmlns:a16="http://schemas.microsoft.com/office/drawing/2014/main" id="{B4B2994C-46CA-420F-F2A2-42FF4FD41961}"/>
              </a:ext>
            </a:extLst>
          </p:cNvPr>
          <p:cNvPicPr>
            <a:picLocks noChangeAspect="1"/>
          </p:cNvPicPr>
          <p:nvPr/>
        </p:nvPicPr>
        <p:blipFill>
          <a:blip r:embed="rId5"/>
          <a:stretch>
            <a:fillRect/>
          </a:stretch>
        </p:blipFill>
        <p:spPr>
          <a:xfrm>
            <a:off x="1820977" y="1054520"/>
            <a:ext cx="4122623" cy="5138625"/>
          </a:xfrm>
          <a:prstGeom prst="rect">
            <a:avLst/>
          </a:prstGeom>
        </p:spPr>
      </p:pic>
      <p:pic>
        <p:nvPicPr>
          <p:cNvPr id="11" name="Audio 10">
            <a:hlinkClick r:id="" action="ppaction://media"/>
            <a:extLst>
              <a:ext uri="{FF2B5EF4-FFF2-40B4-BE49-F238E27FC236}">
                <a16:creationId xmlns:a16="http://schemas.microsoft.com/office/drawing/2014/main" id="{3EB61A34-DF2F-8F3C-2E72-1EC6B56D1A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75515759"/>
      </p:ext>
    </p:extLst>
  </p:cSld>
  <p:clrMapOvr>
    <a:masterClrMapping/>
  </p:clrMapOvr>
  <mc:AlternateContent xmlns:mc="http://schemas.openxmlformats.org/markup-compatibility/2006" xmlns:p14="http://schemas.microsoft.com/office/powerpoint/2010/main">
    <mc:Choice Requires="p14">
      <p:transition spd="slow" p14:dur="2000" advTm="5458"/>
    </mc:Choice>
    <mc:Fallback xmlns="">
      <p:transition spd="slow" advTm="5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A6802-C8E7-541B-F0CD-5ADA9B35F182}"/>
              </a:ext>
            </a:extLst>
          </p:cNvPr>
          <p:cNvSpPr>
            <a:spLocks noGrp="1"/>
          </p:cNvSpPr>
          <p:nvPr>
            <p:ph type="title"/>
          </p:nvPr>
        </p:nvSpPr>
        <p:spPr>
          <a:xfrm>
            <a:off x="533400" y="304800"/>
            <a:ext cx="8153400" cy="457200"/>
          </a:xfrm>
        </p:spPr>
        <p:txBody>
          <a:bodyPr/>
          <a:lstStyle/>
          <a:p>
            <a:r>
              <a:rPr lang="en-US" dirty="0"/>
              <a:t>Downloading PCG Data (Cont.)</a:t>
            </a:r>
          </a:p>
        </p:txBody>
      </p:sp>
      <p:sp>
        <p:nvSpPr>
          <p:cNvPr id="3" name="Slide Number Placeholder 2">
            <a:extLst>
              <a:ext uri="{FF2B5EF4-FFF2-40B4-BE49-F238E27FC236}">
                <a16:creationId xmlns:a16="http://schemas.microsoft.com/office/drawing/2014/main" id="{BAC3E105-411D-BB31-878B-5CE771D0EDD6}"/>
              </a:ext>
            </a:extLst>
          </p:cNvPr>
          <p:cNvSpPr>
            <a:spLocks noGrp="1"/>
          </p:cNvSpPr>
          <p:nvPr>
            <p:ph type="sldNum" sz="quarter" idx="4"/>
          </p:nvPr>
        </p:nvSpPr>
        <p:spPr/>
        <p:txBody>
          <a:bodyPr/>
          <a:lstStyle/>
          <a:p>
            <a:fld id="{2754ED01-E2A0-4C1E-8E21-014B99041579}" type="slidenum">
              <a:rPr lang="en-US" smtClean="0"/>
              <a:pPr/>
              <a:t>26</a:t>
            </a:fld>
            <a:endParaRPr lang="en-US" dirty="0"/>
          </a:p>
        </p:txBody>
      </p:sp>
      <p:sp>
        <p:nvSpPr>
          <p:cNvPr id="6" name="TextBox 5">
            <a:extLst>
              <a:ext uri="{FF2B5EF4-FFF2-40B4-BE49-F238E27FC236}">
                <a16:creationId xmlns:a16="http://schemas.microsoft.com/office/drawing/2014/main" id="{33706B1B-076C-79C0-6B11-367358A326D2}"/>
              </a:ext>
            </a:extLst>
          </p:cNvPr>
          <p:cNvSpPr txBox="1"/>
          <p:nvPr/>
        </p:nvSpPr>
        <p:spPr>
          <a:xfrm>
            <a:off x="533400" y="1524000"/>
            <a:ext cx="8153400" cy="3416320"/>
          </a:xfrm>
          <a:prstGeom prst="rect">
            <a:avLst/>
          </a:prstGeom>
          <a:noFill/>
        </p:spPr>
        <p:txBody>
          <a:bodyPr wrap="square">
            <a:spAutoFit/>
          </a:bodyPr>
          <a:lstStyle/>
          <a:p>
            <a:pPr algn="ctr"/>
            <a:r>
              <a:rPr lang="en-US" sz="3600" dirty="0">
                <a:effectLst/>
                <a:latin typeface="Arial" panose="020B0604020202020204" pitchFamily="34" charset="0"/>
                <a:cs typeface="Arial" panose="020B0604020202020204" pitchFamily="34" charset="0"/>
              </a:rPr>
              <a:t>Any questions you have about system support for PCG systems and downloads should be directed to the PCG Help Desk at </a:t>
            </a:r>
            <a:r>
              <a:rPr lang="en-US" sz="3600" dirty="0">
                <a:effectLst/>
                <a:latin typeface="Arial" panose="020B0604020202020204" pitchFamily="34" charset="0"/>
                <a:cs typeface="Arial" panose="020B0604020202020204" pitchFamily="34" charset="0"/>
                <a:hlinkClick r:id="rId5"/>
              </a:rPr>
              <a:t>SBAPsupport@pcgus.com</a:t>
            </a:r>
            <a:r>
              <a:rPr lang="en-US" sz="3600" dirty="0">
                <a:effectLst/>
                <a:latin typeface="Arial" panose="020B0604020202020204" pitchFamily="34" charset="0"/>
                <a:cs typeface="Arial" panose="020B0604020202020204" pitchFamily="34" charset="0"/>
              </a:rPr>
              <a:t>  </a:t>
            </a:r>
          </a:p>
          <a:p>
            <a:pPr algn="ctr"/>
            <a:r>
              <a:rPr lang="en-US" sz="3600" dirty="0">
                <a:effectLst/>
                <a:latin typeface="Arial" panose="020B0604020202020204" pitchFamily="34" charset="0"/>
                <a:cs typeface="Arial" panose="020B0604020202020204" pitchFamily="34" charset="0"/>
              </a:rPr>
              <a:t>or (866) 912-2976.</a:t>
            </a:r>
            <a:endParaRPr lang="en-US" sz="3600" dirty="0"/>
          </a:p>
        </p:txBody>
      </p:sp>
      <p:pic>
        <p:nvPicPr>
          <p:cNvPr id="11" name="Audio 10">
            <a:hlinkClick r:id="" action="ppaction://media"/>
            <a:extLst>
              <a:ext uri="{FF2B5EF4-FFF2-40B4-BE49-F238E27FC236}">
                <a16:creationId xmlns:a16="http://schemas.microsoft.com/office/drawing/2014/main" id="{030C1C68-3942-F9AA-C935-EB413BD91A7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20249958"/>
      </p:ext>
    </p:extLst>
  </p:cSld>
  <p:clrMapOvr>
    <a:masterClrMapping/>
  </p:clrMapOvr>
  <mc:AlternateContent xmlns:mc="http://schemas.openxmlformats.org/markup-compatibility/2006" xmlns:p14="http://schemas.microsoft.com/office/powerpoint/2010/main">
    <mc:Choice Requires="p14">
      <p:transition spd="slow" p14:dur="2000" advTm="12504"/>
    </mc:Choice>
    <mc:Fallback xmlns="">
      <p:transition spd="slow" advTm="12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FE3FF-F60D-4C9B-80F7-156C028E3391}"/>
              </a:ext>
            </a:extLst>
          </p:cNvPr>
          <p:cNvSpPr>
            <a:spLocks noGrp="1"/>
          </p:cNvSpPr>
          <p:nvPr>
            <p:ph type="title"/>
          </p:nvPr>
        </p:nvSpPr>
        <p:spPr>
          <a:xfrm>
            <a:off x="533400" y="304800"/>
            <a:ext cx="8153400" cy="457200"/>
          </a:xfrm>
        </p:spPr>
        <p:txBody>
          <a:bodyPr/>
          <a:lstStyle/>
          <a:p>
            <a:r>
              <a:rPr lang="en-US" dirty="0"/>
              <a:t>Common BPI Audit Findings</a:t>
            </a:r>
          </a:p>
        </p:txBody>
      </p:sp>
      <p:sp>
        <p:nvSpPr>
          <p:cNvPr id="3" name="Slide Number Placeholder 2">
            <a:extLst>
              <a:ext uri="{FF2B5EF4-FFF2-40B4-BE49-F238E27FC236}">
                <a16:creationId xmlns:a16="http://schemas.microsoft.com/office/drawing/2014/main" id="{04D37C0B-5FD6-4BE7-A35E-3420D5346394}"/>
              </a:ext>
            </a:extLst>
          </p:cNvPr>
          <p:cNvSpPr>
            <a:spLocks noGrp="1"/>
          </p:cNvSpPr>
          <p:nvPr>
            <p:ph type="sldNum" sz="quarter" idx="4"/>
          </p:nvPr>
        </p:nvSpPr>
        <p:spPr/>
        <p:txBody>
          <a:bodyPr/>
          <a:lstStyle/>
          <a:p>
            <a:fld id="{2754ED01-E2A0-4C1E-8E21-014B99041579}" type="slidenum">
              <a:rPr lang="en-US" smtClean="0"/>
              <a:pPr/>
              <a:t>27</a:t>
            </a:fld>
            <a:endParaRPr lang="en-US" dirty="0"/>
          </a:p>
        </p:txBody>
      </p:sp>
      <p:sp>
        <p:nvSpPr>
          <p:cNvPr id="4" name="TextBox 3">
            <a:extLst>
              <a:ext uri="{FF2B5EF4-FFF2-40B4-BE49-F238E27FC236}">
                <a16:creationId xmlns:a16="http://schemas.microsoft.com/office/drawing/2014/main" id="{691271FC-1608-41AB-870F-9FDD74E1CB2F}"/>
              </a:ext>
            </a:extLst>
          </p:cNvPr>
          <p:cNvSpPr txBox="1"/>
          <p:nvPr/>
        </p:nvSpPr>
        <p:spPr>
          <a:xfrm>
            <a:off x="533400" y="2667000"/>
            <a:ext cx="8229600" cy="646331"/>
          </a:xfrm>
          <a:prstGeom prst="rect">
            <a:avLst/>
          </a:prstGeom>
          <a:noFill/>
        </p:spPr>
        <p:txBody>
          <a:bodyPr wrap="square" rtlCol="0">
            <a:spAutoFit/>
          </a:bodyPr>
          <a:lstStyle/>
          <a:p>
            <a:pPr algn="ctr"/>
            <a:r>
              <a:rPr lang="en-US" sz="3600" dirty="0"/>
              <a:t>Common BPI Audit Findings</a:t>
            </a:r>
          </a:p>
        </p:txBody>
      </p:sp>
      <p:pic>
        <p:nvPicPr>
          <p:cNvPr id="11" name="Audio 10">
            <a:hlinkClick r:id="" action="ppaction://media"/>
            <a:extLst>
              <a:ext uri="{FF2B5EF4-FFF2-40B4-BE49-F238E27FC236}">
                <a16:creationId xmlns:a16="http://schemas.microsoft.com/office/drawing/2014/main" id="{EB13BF80-25FC-C883-D7E0-6FC7A309F7A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77051958"/>
      </p:ext>
    </p:extLst>
  </p:cSld>
  <p:clrMapOvr>
    <a:masterClrMapping/>
  </p:clrMapOvr>
  <mc:AlternateContent xmlns:mc="http://schemas.openxmlformats.org/markup-compatibility/2006" xmlns:p14="http://schemas.microsoft.com/office/powerpoint/2010/main">
    <mc:Choice Requires="p14">
      <p:transition spd="slow" p14:dur="2000" advTm="9112"/>
    </mc:Choice>
    <mc:Fallback xmlns="">
      <p:transition spd="slow"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019D-593B-4B6D-BAF4-185662BDCBD6}"/>
              </a:ext>
            </a:extLst>
          </p:cNvPr>
          <p:cNvSpPr>
            <a:spLocks noGrp="1"/>
          </p:cNvSpPr>
          <p:nvPr>
            <p:ph type="title"/>
          </p:nvPr>
        </p:nvSpPr>
        <p:spPr>
          <a:xfrm>
            <a:off x="533400" y="304800"/>
            <a:ext cx="8153400" cy="457200"/>
          </a:xfrm>
        </p:spPr>
        <p:txBody>
          <a:bodyPr/>
          <a:lstStyle/>
          <a:p>
            <a:r>
              <a:rPr lang="en-US" dirty="0"/>
              <a:t>Common BPI Audit Findings</a:t>
            </a:r>
            <a:endParaRPr lang="en-US" sz="1600" dirty="0"/>
          </a:p>
        </p:txBody>
      </p:sp>
      <p:sp>
        <p:nvSpPr>
          <p:cNvPr id="3" name="Slide Number Placeholder 2">
            <a:extLst>
              <a:ext uri="{FF2B5EF4-FFF2-40B4-BE49-F238E27FC236}">
                <a16:creationId xmlns:a16="http://schemas.microsoft.com/office/drawing/2014/main" id="{281CF67C-9B17-428D-99C1-CFDF1FBA2B50}"/>
              </a:ext>
            </a:extLst>
          </p:cNvPr>
          <p:cNvSpPr>
            <a:spLocks noGrp="1"/>
          </p:cNvSpPr>
          <p:nvPr>
            <p:ph type="sldNum" sz="quarter" idx="4"/>
          </p:nvPr>
        </p:nvSpPr>
        <p:spPr/>
        <p:txBody>
          <a:bodyPr/>
          <a:lstStyle/>
          <a:p>
            <a:fld id="{2754ED01-E2A0-4C1E-8E21-014B99041579}" type="slidenum">
              <a:rPr lang="en-US" smtClean="0"/>
              <a:pPr/>
              <a:t>28</a:t>
            </a:fld>
            <a:endParaRPr lang="en-US" dirty="0"/>
          </a:p>
        </p:txBody>
      </p:sp>
      <p:sp>
        <p:nvSpPr>
          <p:cNvPr id="4" name="TextBox 3">
            <a:extLst>
              <a:ext uri="{FF2B5EF4-FFF2-40B4-BE49-F238E27FC236}">
                <a16:creationId xmlns:a16="http://schemas.microsoft.com/office/drawing/2014/main" id="{14CB6FE5-102D-4232-8FC4-F9F9075CB8AD}"/>
              </a:ext>
            </a:extLst>
          </p:cNvPr>
          <p:cNvSpPr txBox="1"/>
          <p:nvPr/>
        </p:nvSpPr>
        <p:spPr>
          <a:xfrm>
            <a:off x="381000" y="1143000"/>
            <a:ext cx="8305800" cy="7294305"/>
          </a:xfrm>
          <a:prstGeom prst="rect">
            <a:avLst/>
          </a:prstGeom>
          <a:noFill/>
        </p:spPr>
        <p:txBody>
          <a:bodyPr wrap="square" rtlCol="0">
            <a:spAutoFit/>
          </a:bodyPr>
          <a:lstStyle/>
          <a:p>
            <a:pPr marL="285750" indent="-285750">
              <a:buFont typeface="Wingdings" panose="05000000000000000000" pitchFamily="2" charset="2"/>
              <a:buChar char="q"/>
            </a:pPr>
            <a:r>
              <a:rPr lang="en-US" sz="2400" dirty="0"/>
              <a:t>Group vs Individual</a:t>
            </a:r>
          </a:p>
          <a:p>
            <a:endParaRPr lang="en-US" sz="2400" dirty="0"/>
          </a:p>
          <a:p>
            <a:pPr marL="342900" indent="-342900">
              <a:buFont typeface="Wingdings" panose="05000000000000000000" pitchFamily="2" charset="2"/>
              <a:buChar char="q"/>
            </a:pPr>
            <a:r>
              <a:rPr lang="en-US" sz="2400" dirty="0"/>
              <a:t>More units billed than authorized</a:t>
            </a:r>
          </a:p>
          <a:p>
            <a:endParaRPr lang="en-US" sz="2400" dirty="0"/>
          </a:p>
          <a:p>
            <a:pPr marL="342900" indent="-342900">
              <a:buFont typeface="Wingdings" panose="05000000000000000000" pitchFamily="2" charset="2"/>
              <a:buChar char="q"/>
            </a:pPr>
            <a:r>
              <a:rPr lang="en-US" sz="2400" dirty="0"/>
              <a:t>MPAF Errors</a:t>
            </a:r>
          </a:p>
          <a:p>
            <a:endParaRPr lang="en-US" sz="2400" dirty="0"/>
          </a:p>
          <a:p>
            <a:pPr marL="342900" indent="-342900">
              <a:buFont typeface="Wingdings" panose="05000000000000000000" pitchFamily="2" charset="2"/>
              <a:buChar char="q"/>
            </a:pPr>
            <a:r>
              <a:rPr lang="en-US" sz="2400" dirty="0"/>
              <a:t>IEP and MPAF do not match</a:t>
            </a:r>
          </a:p>
          <a:p>
            <a:pPr marL="285750" indent="-285750">
              <a:buFont typeface="Wingdings" panose="05000000000000000000" pitchFamily="2" charset="2"/>
              <a:buChar char="q"/>
            </a:pPr>
            <a:endParaRPr lang="en-US" sz="2400" dirty="0"/>
          </a:p>
          <a:p>
            <a:pPr marL="285750" indent="-285750">
              <a:buFont typeface="Wingdings" panose="05000000000000000000" pitchFamily="2" charset="2"/>
              <a:buChar char="q"/>
            </a:pPr>
            <a:r>
              <a:rPr lang="en-US" sz="2400" dirty="0"/>
              <a:t>IEP and/or MPAF do not list duration</a:t>
            </a:r>
          </a:p>
          <a:p>
            <a:pPr marL="285750" indent="-285750">
              <a:buFont typeface="Wingdings" panose="05000000000000000000" pitchFamily="2" charset="2"/>
              <a:buChar char="q"/>
            </a:pPr>
            <a:endParaRPr lang="en-US" sz="2400" dirty="0"/>
          </a:p>
          <a:p>
            <a:endParaRPr lang="en-US" sz="2400" dirty="0"/>
          </a:p>
          <a:p>
            <a:pPr marL="285750" indent="-285750">
              <a:buFont typeface="Wingdings" panose="05000000000000000000" pitchFamily="2" charset="2"/>
              <a:buChar char="q"/>
            </a:pPr>
            <a:endParaRPr lang="en-US" sz="2400" dirty="0"/>
          </a:p>
          <a:p>
            <a:endParaRPr lang="en-US" dirty="0"/>
          </a:p>
          <a:p>
            <a:pPr marL="285750" indent="-285750">
              <a:buFont typeface="Wingdings" panose="05000000000000000000" pitchFamily="2" charset="2"/>
              <a:buChar char="q"/>
            </a:pPr>
            <a:endParaRPr lang="en-US" dirty="0"/>
          </a:p>
          <a:p>
            <a:endParaRPr lang="en-US" dirty="0"/>
          </a:p>
          <a:p>
            <a:endParaRPr lang="en-US" dirty="0"/>
          </a:p>
          <a:p>
            <a:r>
              <a:rPr lang="en-US" dirty="0"/>
              <a:t> </a:t>
            </a:r>
          </a:p>
          <a:p>
            <a:r>
              <a:rPr lang="en-US" dirty="0"/>
              <a:t> </a:t>
            </a:r>
          </a:p>
          <a:p>
            <a:pPr marL="342900" indent="-342900">
              <a:buAutoNum type="arabicPeriod" startAt="4"/>
            </a:pPr>
            <a:endParaRPr lang="en-US" dirty="0"/>
          </a:p>
          <a:p>
            <a:pPr marL="342900" indent="-342900">
              <a:buAutoNum type="arabicPeriod" startAt="4"/>
            </a:pPr>
            <a:endParaRPr lang="en-US" dirty="0"/>
          </a:p>
          <a:p>
            <a:endParaRPr lang="en-US" dirty="0"/>
          </a:p>
          <a:p>
            <a:pPr marL="342900" indent="-342900">
              <a:buAutoNum type="arabicPeriod"/>
            </a:pPr>
            <a:endParaRPr lang="en-US" dirty="0"/>
          </a:p>
        </p:txBody>
      </p:sp>
      <p:pic>
        <p:nvPicPr>
          <p:cNvPr id="11" name="Audio 10">
            <a:hlinkClick r:id="" action="ppaction://media"/>
            <a:extLst>
              <a:ext uri="{FF2B5EF4-FFF2-40B4-BE49-F238E27FC236}">
                <a16:creationId xmlns:a16="http://schemas.microsoft.com/office/drawing/2014/main" id="{6E472E5B-8176-0B10-A1A4-D90B9FDBB0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29577164"/>
      </p:ext>
    </p:extLst>
  </p:cSld>
  <p:clrMapOvr>
    <a:masterClrMapping/>
  </p:clrMapOvr>
  <mc:AlternateContent xmlns:mc="http://schemas.openxmlformats.org/markup-compatibility/2006" xmlns:p14="http://schemas.microsoft.com/office/powerpoint/2010/main">
    <mc:Choice Requires="p14">
      <p:transition spd="slow" p14:dur="2000" advTm="16485"/>
    </mc:Choice>
    <mc:Fallback xmlns="">
      <p:transition spd="slow" advTm="16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B648-F302-48EE-99E6-725BC9535B5D}"/>
              </a:ext>
            </a:extLst>
          </p:cNvPr>
          <p:cNvSpPr>
            <a:spLocks noGrp="1"/>
          </p:cNvSpPr>
          <p:nvPr>
            <p:ph type="title"/>
          </p:nvPr>
        </p:nvSpPr>
        <p:spPr>
          <a:xfrm>
            <a:off x="533400" y="304800"/>
            <a:ext cx="8153400" cy="457200"/>
          </a:xfrm>
        </p:spPr>
        <p:txBody>
          <a:bodyPr/>
          <a:lstStyle/>
          <a:p>
            <a:r>
              <a:rPr lang="en-US" dirty="0"/>
              <a:t>Common BPI Audit Findings (Cont.)</a:t>
            </a:r>
            <a:endParaRPr lang="en-US" sz="2000" dirty="0"/>
          </a:p>
        </p:txBody>
      </p:sp>
      <p:sp>
        <p:nvSpPr>
          <p:cNvPr id="3" name="Slide Number Placeholder 2">
            <a:extLst>
              <a:ext uri="{FF2B5EF4-FFF2-40B4-BE49-F238E27FC236}">
                <a16:creationId xmlns:a16="http://schemas.microsoft.com/office/drawing/2014/main" id="{1A747058-DF33-4B7A-9990-EC85DD499EB3}"/>
              </a:ext>
            </a:extLst>
          </p:cNvPr>
          <p:cNvSpPr>
            <a:spLocks noGrp="1"/>
          </p:cNvSpPr>
          <p:nvPr>
            <p:ph type="sldNum" sz="quarter" idx="4"/>
          </p:nvPr>
        </p:nvSpPr>
        <p:spPr/>
        <p:txBody>
          <a:bodyPr/>
          <a:lstStyle/>
          <a:p>
            <a:fld id="{2754ED01-E2A0-4C1E-8E21-014B99041579}" type="slidenum">
              <a:rPr lang="en-US" smtClean="0"/>
              <a:pPr/>
              <a:t>29</a:t>
            </a:fld>
            <a:endParaRPr lang="en-US" dirty="0"/>
          </a:p>
        </p:txBody>
      </p:sp>
      <p:sp>
        <p:nvSpPr>
          <p:cNvPr id="4" name="Rectangle 3">
            <a:extLst>
              <a:ext uri="{FF2B5EF4-FFF2-40B4-BE49-F238E27FC236}">
                <a16:creationId xmlns:a16="http://schemas.microsoft.com/office/drawing/2014/main" id="{97C72888-A811-43D1-B944-276F2D1C5A5D}"/>
              </a:ext>
            </a:extLst>
          </p:cNvPr>
          <p:cNvSpPr/>
          <p:nvPr/>
        </p:nvSpPr>
        <p:spPr>
          <a:xfrm>
            <a:off x="304800" y="1018143"/>
            <a:ext cx="8458200" cy="9417963"/>
          </a:xfrm>
          <a:prstGeom prst="rect">
            <a:avLst/>
          </a:prstGeom>
        </p:spPr>
        <p:txBody>
          <a:bodyPr wrap="square">
            <a:spAutoFit/>
          </a:bodyPr>
          <a:lstStyle/>
          <a:p>
            <a:pPr>
              <a:spcAft>
                <a:spcPts val="1200"/>
              </a:spcAft>
              <a:buClrTx/>
            </a:pPr>
            <a:r>
              <a:rPr lang="en-US" sz="2000" b="1" dirty="0"/>
              <a:t>Group or Individual Not Specified in the IEP and/or MPAF</a:t>
            </a:r>
          </a:p>
          <a:p>
            <a:pPr marL="285750" indent="-285750">
              <a:spcAft>
                <a:spcPts val="1200"/>
              </a:spcAft>
              <a:buClrTx/>
              <a:buFont typeface="Arial" panose="020B0604020202020204" pitchFamily="34" charset="0"/>
              <a:buChar char="•"/>
            </a:pPr>
            <a:r>
              <a:rPr lang="en-US" dirty="0"/>
              <a:t>Group vs Individual sessions on IEPs and MPAF/order/prescription should be listed as follows:</a:t>
            </a:r>
          </a:p>
          <a:p>
            <a:pPr marL="742950" lvl="1" indent="-285750">
              <a:spcAft>
                <a:spcPts val="1200"/>
              </a:spcAft>
              <a:buFont typeface="Courier New" panose="02070309020205020404" pitchFamily="49" charset="0"/>
              <a:buChar char="o"/>
            </a:pPr>
            <a:r>
              <a:rPr lang="en-US" dirty="0"/>
              <a:t>LEAs should be writing for what is medically necessary for the student</a:t>
            </a:r>
            <a:r>
              <a:rPr lang="en-US" b="1" dirty="0"/>
              <a:t>. </a:t>
            </a:r>
            <a:r>
              <a:rPr lang="en-US" dirty="0"/>
              <a:t>If the student requires only individual, then that is what should appear on the IEP and MPA/order/prescription (Example- Speech therapy individual 30 min 3x per week). </a:t>
            </a:r>
          </a:p>
          <a:p>
            <a:pPr marL="742950" lvl="1" indent="-285750">
              <a:spcAft>
                <a:spcPts val="1200"/>
              </a:spcAft>
              <a:buFont typeface="Courier New" panose="02070309020205020404" pitchFamily="49" charset="0"/>
              <a:buChar char="o"/>
            </a:pPr>
            <a:r>
              <a:rPr lang="en-US" dirty="0"/>
              <a:t>If the student requires group only, then that is what should be placed in the IEP and on the MPAF/order/prescription (Example- OT group 30 min 2x/week).</a:t>
            </a:r>
          </a:p>
          <a:p>
            <a:pPr marL="742950" lvl="1" indent="-285750">
              <a:spcAft>
                <a:spcPts val="1200"/>
              </a:spcAft>
              <a:buFont typeface="Courier New" panose="02070309020205020404" pitchFamily="49" charset="0"/>
              <a:buChar char="o"/>
            </a:pPr>
            <a:r>
              <a:rPr lang="en-US" dirty="0"/>
              <a:t>If the student requires a combination, then we would expect to see both on the IEP and the MPAF/order/prescription (Examples- OT individual 30 min 2x per week, OT group 30 min 4x per year). </a:t>
            </a:r>
          </a:p>
          <a:p>
            <a:pPr>
              <a:spcAft>
                <a:spcPts val="1200"/>
              </a:spcAft>
            </a:pPr>
            <a:endParaRPr lang="en-US" sz="1200" dirty="0"/>
          </a:p>
          <a:p>
            <a:pPr>
              <a:spcAft>
                <a:spcPts val="1200"/>
              </a:spcAft>
            </a:pPr>
            <a:endParaRPr lang="en-US" dirty="0"/>
          </a:p>
          <a:p>
            <a:pPr>
              <a:spcAft>
                <a:spcPts val="1200"/>
              </a:spcAft>
            </a:pPr>
            <a:endParaRPr lang="en-US" dirty="0"/>
          </a:p>
          <a:p>
            <a:pPr>
              <a:spcAft>
                <a:spcPts val="1200"/>
              </a:spcAft>
              <a:buClrTx/>
            </a:pPr>
            <a:endParaRPr lang="en-US" dirty="0"/>
          </a:p>
          <a:p>
            <a:pPr>
              <a:spcAft>
                <a:spcPts val="1200"/>
              </a:spcAft>
              <a:buClrTx/>
            </a:pPr>
            <a:endParaRPr lang="en-US" b="1" dirty="0"/>
          </a:p>
          <a:p>
            <a:pPr>
              <a:spcAft>
                <a:spcPts val="1200"/>
              </a:spcAft>
              <a:buClrTx/>
            </a:pPr>
            <a:endParaRPr lang="en-US" b="1" dirty="0"/>
          </a:p>
          <a:p>
            <a:pPr>
              <a:spcAft>
                <a:spcPts val="1200"/>
              </a:spcAft>
              <a:buClrTx/>
            </a:pPr>
            <a:endParaRPr lang="en-US" b="1" dirty="0"/>
          </a:p>
          <a:p>
            <a:pPr>
              <a:spcAft>
                <a:spcPts val="1200"/>
              </a:spcAft>
              <a:buClrTx/>
            </a:pPr>
            <a:endParaRPr lang="en-US" b="1" dirty="0"/>
          </a:p>
          <a:p>
            <a:pPr>
              <a:spcAft>
                <a:spcPts val="1200"/>
              </a:spcAft>
              <a:buClrTx/>
            </a:pPr>
            <a:endParaRPr lang="en-US" b="1" dirty="0"/>
          </a:p>
          <a:p>
            <a:pPr>
              <a:spcAft>
                <a:spcPts val="1200"/>
              </a:spcAft>
              <a:buClrTx/>
            </a:pPr>
            <a:endParaRPr lang="en-US" b="1" dirty="0"/>
          </a:p>
          <a:p>
            <a:pPr>
              <a:spcAft>
                <a:spcPts val="1200"/>
              </a:spcAft>
              <a:buClrTx/>
            </a:pPr>
            <a:endParaRPr lang="en-US" b="1" dirty="0"/>
          </a:p>
          <a:p>
            <a:pPr>
              <a:spcAft>
                <a:spcPts val="1200"/>
              </a:spcAft>
              <a:buClrTx/>
            </a:pPr>
            <a:endParaRPr lang="en-US" b="1" dirty="0"/>
          </a:p>
        </p:txBody>
      </p:sp>
      <p:pic>
        <p:nvPicPr>
          <p:cNvPr id="11" name="Audio 10">
            <a:hlinkClick r:id="" action="ppaction://media"/>
            <a:extLst>
              <a:ext uri="{FF2B5EF4-FFF2-40B4-BE49-F238E27FC236}">
                <a16:creationId xmlns:a16="http://schemas.microsoft.com/office/drawing/2014/main" id="{66F05983-2E61-09CA-E332-19592B16004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41040877"/>
      </p:ext>
    </p:extLst>
  </p:cSld>
  <p:clrMapOvr>
    <a:masterClrMapping/>
  </p:clrMapOvr>
  <mc:AlternateContent xmlns:mc="http://schemas.openxmlformats.org/markup-compatibility/2006" xmlns:p14="http://schemas.microsoft.com/office/powerpoint/2010/main">
    <mc:Choice Requires="p14">
      <p:transition spd="slow" p14:dur="2000" advTm="25985"/>
    </mc:Choice>
    <mc:Fallback xmlns="">
      <p:transition spd="slow" advTm="2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F7C12BC4-994B-473A-871F-46235A85AC2B}" type="slidenum">
              <a:rPr lang="en-US" smtClean="0"/>
              <a:pPr/>
              <a:t>3</a:t>
            </a:fld>
            <a:endParaRPr lang="en-US" dirty="0"/>
          </a:p>
        </p:txBody>
      </p:sp>
      <p:sp>
        <p:nvSpPr>
          <p:cNvPr id="4" name="Title 3"/>
          <p:cNvSpPr>
            <a:spLocks noGrp="1"/>
          </p:cNvSpPr>
          <p:nvPr>
            <p:ph type="title" idx="4294967295"/>
          </p:nvPr>
        </p:nvSpPr>
        <p:spPr>
          <a:xfrm>
            <a:off x="533400" y="304800"/>
            <a:ext cx="7962900" cy="644525"/>
          </a:xfrm>
          <a:prstGeom prst="rect">
            <a:avLst/>
          </a:prstGeom>
        </p:spPr>
        <p:txBody>
          <a:bodyPr/>
          <a:lstStyle/>
          <a:p>
            <a:pPr algn="l"/>
            <a:r>
              <a:rPr lang="en-US" sz="2800" dirty="0">
                <a:solidFill>
                  <a:schemeClr val="bg1"/>
                </a:solidFill>
                <a:latin typeface="+mj-lt"/>
              </a:rPr>
              <a:t>Compliance Training Objectives</a:t>
            </a:r>
            <a:br>
              <a:rPr lang="en-US" sz="2800" dirty="0">
                <a:solidFill>
                  <a:schemeClr val="bg1"/>
                </a:solidFill>
                <a:latin typeface="+mj-lt"/>
              </a:rPr>
            </a:br>
            <a:endPar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Text Placeholder 4"/>
          <p:cNvSpPr>
            <a:spLocks noGrp="1"/>
          </p:cNvSpPr>
          <p:nvPr>
            <p:ph type="body" idx="4294967295"/>
          </p:nvPr>
        </p:nvSpPr>
        <p:spPr>
          <a:xfrm>
            <a:off x="457200" y="1066800"/>
            <a:ext cx="8229600" cy="5181600"/>
          </a:xfrm>
          <a:prstGeom prst="rect">
            <a:avLst/>
          </a:prstGeom>
        </p:spPr>
        <p:txBody>
          <a:bodyPr>
            <a:normAutofit/>
          </a:bodyPr>
          <a:lstStyle/>
          <a:p>
            <a:pPr>
              <a:lnSpc>
                <a:spcPct val="160000"/>
              </a:lnSpc>
              <a:buClrTx/>
              <a:buFont typeface="Arial" panose="020B0604020202020204" pitchFamily="34" charset="0"/>
              <a:buChar char="•"/>
            </a:pPr>
            <a:r>
              <a:rPr lang="en-US" sz="2200" b="1" u="sng" dirty="0"/>
              <a:t>Learning Objective:</a:t>
            </a:r>
            <a:r>
              <a:rPr lang="en-US" sz="2200" b="1" dirty="0"/>
              <a:t>  </a:t>
            </a:r>
            <a:r>
              <a:rPr lang="en-US" sz="1800" dirty="0"/>
              <a:t>Upon completion of this session, participants will be able to recognize the documents that should be kept on hand and readily available in the event of an audit and recognize commonly identified issues/errors found during an audit of School-Based ACCESS Program (SBAP) services billed by the Local Education Agencies (LEAs).</a:t>
            </a:r>
          </a:p>
          <a:p>
            <a:pPr>
              <a:buClrTx/>
              <a:buFont typeface="Arial" panose="020B0604020202020204" pitchFamily="34" charset="0"/>
              <a:buChar char="•"/>
            </a:pPr>
            <a:endParaRPr lang="en-US" sz="2000" dirty="0"/>
          </a:p>
          <a:p>
            <a:pPr marL="457200" lvl="1" indent="0">
              <a:buClrTx/>
              <a:buNone/>
            </a:pPr>
            <a:endParaRPr lang="en-US" sz="2200" b="1" u="sng" dirty="0"/>
          </a:p>
          <a:p>
            <a:pPr lvl="2">
              <a:spcBef>
                <a:spcPts val="1200"/>
              </a:spcBef>
              <a:buClrTx/>
              <a:buFont typeface="Arial" panose="020B0604020202020204" pitchFamily="34" charset="0"/>
              <a:buChar char="•"/>
            </a:pPr>
            <a:endParaRPr lang="en-US" sz="1200" dirty="0"/>
          </a:p>
        </p:txBody>
      </p:sp>
      <p:pic>
        <p:nvPicPr>
          <p:cNvPr id="40" name="Audio 39">
            <a:hlinkClick r:id="" action="ppaction://media"/>
            <a:extLst>
              <a:ext uri="{FF2B5EF4-FFF2-40B4-BE49-F238E27FC236}">
                <a16:creationId xmlns:a16="http://schemas.microsoft.com/office/drawing/2014/main" id="{014C0B57-D41F-89EE-6E44-DFE761F02D1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2267292"/>
      </p:ext>
    </p:extLst>
  </p:cSld>
  <p:clrMapOvr>
    <a:masterClrMapping/>
  </p:clrMapOvr>
  <mc:AlternateContent xmlns:mc="http://schemas.openxmlformats.org/markup-compatibility/2006" xmlns:p14="http://schemas.microsoft.com/office/powerpoint/2010/main">
    <mc:Choice Requires="p14">
      <p:transition spd="slow" p14:dur="2000" advTm="16599"/>
    </mc:Choice>
    <mc:Fallback xmlns="">
      <p:transition spd="slow" advTm="16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30F5-A54E-4A08-A648-2822DC6A7E78}"/>
              </a:ext>
            </a:extLst>
          </p:cNvPr>
          <p:cNvSpPr>
            <a:spLocks noGrp="1"/>
          </p:cNvSpPr>
          <p:nvPr>
            <p:ph type="title"/>
          </p:nvPr>
        </p:nvSpPr>
        <p:spPr>
          <a:xfrm>
            <a:off x="533400" y="304800"/>
            <a:ext cx="8153400" cy="457200"/>
          </a:xfrm>
        </p:spPr>
        <p:txBody>
          <a:bodyPr/>
          <a:lstStyle/>
          <a:p>
            <a:r>
              <a:rPr lang="en-US" dirty="0"/>
              <a:t>Common BPI Audit Findings</a:t>
            </a:r>
            <a:r>
              <a:rPr lang="en-US" sz="2000" dirty="0"/>
              <a:t> </a:t>
            </a:r>
            <a:r>
              <a:rPr lang="en-US" dirty="0"/>
              <a:t>(Cont.)</a:t>
            </a:r>
          </a:p>
        </p:txBody>
      </p:sp>
      <p:sp>
        <p:nvSpPr>
          <p:cNvPr id="3" name="Slide Number Placeholder 2">
            <a:extLst>
              <a:ext uri="{FF2B5EF4-FFF2-40B4-BE49-F238E27FC236}">
                <a16:creationId xmlns:a16="http://schemas.microsoft.com/office/drawing/2014/main" id="{8DB6FAFB-6E79-41BA-A9BC-99C86490119B}"/>
              </a:ext>
            </a:extLst>
          </p:cNvPr>
          <p:cNvSpPr>
            <a:spLocks noGrp="1"/>
          </p:cNvSpPr>
          <p:nvPr>
            <p:ph type="sldNum" sz="quarter" idx="4"/>
          </p:nvPr>
        </p:nvSpPr>
        <p:spPr/>
        <p:txBody>
          <a:bodyPr/>
          <a:lstStyle/>
          <a:p>
            <a:fld id="{2754ED01-E2A0-4C1E-8E21-014B99041579}" type="slidenum">
              <a:rPr lang="en-US" smtClean="0"/>
              <a:pPr/>
              <a:t>30</a:t>
            </a:fld>
            <a:endParaRPr lang="en-US" dirty="0"/>
          </a:p>
        </p:txBody>
      </p:sp>
      <p:sp>
        <p:nvSpPr>
          <p:cNvPr id="5" name="Content Placeholder 2">
            <a:extLst>
              <a:ext uri="{FF2B5EF4-FFF2-40B4-BE49-F238E27FC236}">
                <a16:creationId xmlns:a16="http://schemas.microsoft.com/office/drawing/2014/main" id="{E9547AFD-BC73-4229-A092-6863CBB47ECA}"/>
              </a:ext>
            </a:extLst>
          </p:cNvPr>
          <p:cNvSpPr txBox="1">
            <a:spLocks/>
          </p:cNvSpPr>
          <p:nvPr/>
        </p:nvSpPr>
        <p:spPr>
          <a:xfrm>
            <a:off x="457200" y="1143000"/>
            <a:ext cx="8229600" cy="4703167"/>
          </a:xfrm>
          <a:prstGeom prst="rect">
            <a:avLst/>
          </a:prstGeom>
        </p:spPr>
        <p:txBody>
          <a:bodyPr>
            <a:normAutofit fontScale="70000" lnSpcReduction="20000"/>
          </a:bodyPr>
          <a:lstStyle>
            <a:lvl1pPr marL="342900" indent="-342900" algn="l" rtl="0" eaLnBrk="1" fontAlgn="base" hangingPunct="1">
              <a:spcBef>
                <a:spcPct val="20000"/>
              </a:spcBef>
              <a:spcAft>
                <a:spcPct val="0"/>
              </a:spcAft>
              <a:buClr>
                <a:srgbClr val="E42D1A"/>
              </a:buClr>
              <a:buChar char="•"/>
              <a:defRPr sz="3200">
                <a:solidFill>
                  <a:schemeClr val="tx1"/>
                </a:solidFill>
                <a:latin typeface="+mn-lt"/>
                <a:ea typeface="ＭＳ Ｐゴシック" pitchFamily="-111" charset="-128"/>
                <a:cs typeface="ＭＳ Ｐゴシック" pitchFamily="-111" charset="-128"/>
              </a:defRPr>
            </a:lvl1pPr>
            <a:lvl2pPr marL="742950" indent="-285750" algn="l" rtl="0" eaLnBrk="1" fontAlgn="base" hangingPunct="1">
              <a:spcBef>
                <a:spcPct val="20000"/>
              </a:spcBef>
              <a:spcAft>
                <a:spcPct val="0"/>
              </a:spcAft>
              <a:buClr>
                <a:srgbClr val="E42D1A"/>
              </a:buClr>
              <a:buChar char="–"/>
              <a:defRPr sz="2800">
                <a:solidFill>
                  <a:schemeClr val="tx1"/>
                </a:solidFill>
                <a:latin typeface="+mn-lt"/>
                <a:ea typeface="ＭＳ Ｐゴシック" pitchFamily="-111" charset="-128"/>
              </a:defRPr>
            </a:lvl2pPr>
            <a:lvl3pPr marL="1143000" indent="-228600" algn="l" rtl="0" eaLnBrk="1" fontAlgn="base" hangingPunct="1">
              <a:spcBef>
                <a:spcPct val="20000"/>
              </a:spcBef>
              <a:spcAft>
                <a:spcPct val="0"/>
              </a:spcAft>
              <a:buClr>
                <a:srgbClr val="E42D1A"/>
              </a:buClr>
              <a:buChar char="•"/>
              <a:defRPr sz="2400">
                <a:solidFill>
                  <a:schemeClr val="tx1"/>
                </a:solidFill>
                <a:latin typeface="+mn-lt"/>
                <a:ea typeface="ＭＳ Ｐゴシック" pitchFamily="-111" charset="-128"/>
              </a:defRPr>
            </a:lvl3pPr>
            <a:lvl4pPr marL="1600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4pPr>
            <a:lvl5pPr marL="20574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5pPr>
            <a:lvl6pPr marL="25146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6pPr>
            <a:lvl7pPr marL="29718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7pPr>
            <a:lvl8pPr marL="34290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8pPr>
            <a:lvl9pPr marL="3886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9pPr>
          </a:lstStyle>
          <a:p>
            <a:pPr marL="0" indent="0">
              <a:buNone/>
            </a:pPr>
            <a:r>
              <a:rPr lang="en-US" sz="2600" b="1" dirty="0"/>
              <a:t>Order is for individual, but billed as group or Order is for group, but billed as Individual</a:t>
            </a:r>
          </a:p>
          <a:p>
            <a:pPr marL="0" indent="0">
              <a:buNone/>
            </a:pPr>
            <a:endParaRPr lang="en-US" sz="2400" b="1" dirty="0"/>
          </a:p>
          <a:p>
            <a:pPr>
              <a:buClrTx/>
            </a:pPr>
            <a:r>
              <a:rPr lang="en-US" sz="2100" kern="0" dirty="0"/>
              <a:t>Individual and/or group must be clearly identified on both the MPAF and the IEP with the frequency and duration specified for each type of session and should be billed as such </a:t>
            </a:r>
          </a:p>
          <a:p>
            <a:pPr marL="0" indent="0">
              <a:buClrTx/>
              <a:buNone/>
            </a:pPr>
            <a:endParaRPr lang="en-US" sz="2100" kern="0" dirty="0"/>
          </a:p>
          <a:p>
            <a:pPr>
              <a:buClrTx/>
            </a:pPr>
            <a:r>
              <a:rPr lang="en-US" sz="2100" kern="0" dirty="0"/>
              <a:t>Do NOT bill for a service if you are providing the service as an incidental group or individual service that is not recommended in the IEP and authorized/prescribed by the MPAF </a:t>
            </a:r>
          </a:p>
          <a:p>
            <a:pPr marL="0" indent="0">
              <a:buClrTx/>
              <a:buNone/>
            </a:pPr>
            <a:endParaRPr lang="en-US" sz="2100" kern="0" dirty="0"/>
          </a:p>
          <a:p>
            <a:pPr>
              <a:buClrTx/>
            </a:pPr>
            <a:r>
              <a:rPr lang="en-US" sz="2100" dirty="0"/>
              <a:t>If Group therapy has been ordered for the student and everyone is absent except for that student, then unless the student has an order for individual therapy, the choice would be to reschedule the group session for later that week or provide a make-up session (be sure it is documented as a make-up session).</a:t>
            </a:r>
          </a:p>
          <a:p>
            <a:pPr>
              <a:buClrTx/>
            </a:pPr>
            <a:endParaRPr lang="en-US" sz="1800" kern="0" dirty="0"/>
          </a:p>
          <a:p>
            <a:pPr marL="0" indent="0">
              <a:buFontTx/>
              <a:buNone/>
            </a:pPr>
            <a:endParaRPr lang="en-US" sz="1800" kern="0" dirty="0"/>
          </a:p>
          <a:p>
            <a:pPr marL="0" indent="0">
              <a:buFontTx/>
              <a:buNone/>
            </a:pPr>
            <a:endParaRPr lang="en-US" sz="1800" kern="0" dirty="0"/>
          </a:p>
          <a:p>
            <a:pPr marL="0" indent="0">
              <a:buFontTx/>
              <a:buNone/>
            </a:pPr>
            <a:endParaRPr lang="en-US" sz="1800" kern="0" dirty="0"/>
          </a:p>
          <a:p>
            <a:pPr marL="0" indent="0" algn="ctr">
              <a:buFontTx/>
              <a:buNone/>
            </a:pPr>
            <a:r>
              <a:rPr lang="en-US" sz="2100" b="1" kern="0" dirty="0"/>
              <a:t>This is addressed in the SBAP Handbook Section 4.3 </a:t>
            </a:r>
          </a:p>
          <a:p>
            <a:pPr marL="0" indent="0" algn="ctr">
              <a:buFontTx/>
              <a:buNone/>
            </a:pPr>
            <a:r>
              <a:rPr lang="en-US" sz="2100" b="1" kern="0" dirty="0"/>
              <a:t>Documenting Individual and Group Therapy </a:t>
            </a:r>
          </a:p>
          <a:p>
            <a:endParaRPr lang="en-US" sz="2400" kern="0" dirty="0"/>
          </a:p>
        </p:txBody>
      </p:sp>
      <p:pic>
        <p:nvPicPr>
          <p:cNvPr id="11" name="Audio 10">
            <a:hlinkClick r:id="" action="ppaction://media"/>
            <a:extLst>
              <a:ext uri="{FF2B5EF4-FFF2-40B4-BE49-F238E27FC236}">
                <a16:creationId xmlns:a16="http://schemas.microsoft.com/office/drawing/2014/main" id="{79E75AB9-83AD-2409-E05F-A29820F46A7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61508778"/>
      </p:ext>
    </p:extLst>
  </p:cSld>
  <p:clrMapOvr>
    <a:masterClrMapping/>
  </p:clrMapOvr>
  <mc:AlternateContent xmlns:mc="http://schemas.openxmlformats.org/markup-compatibility/2006" xmlns:p14="http://schemas.microsoft.com/office/powerpoint/2010/main">
    <mc:Choice Requires="p14">
      <p:transition spd="slow" p14:dur="2000" advTm="28620"/>
    </mc:Choice>
    <mc:Fallback xmlns="">
      <p:transition spd="slow" advTm="28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61C9-D899-485C-A5D7-7D15F826921A}"/>
              </a:ext>
            </a:extLst>
          </p:cNvPr>
          <p:cNvSpPr>
            <a:spLocks noGrp="1"/>
          </p:cNvSpPr>
          <p:nvPr>
            <p:ph type="title"/>
          </p:nvPr>
        </p:nvSpPr>
        <p:spPr>
          <a:xfrm>
            <a:off x="533400" y="304800"/>
            <a:ext cx="8153400" cy="457200"/>
          </a:xfrm>
        </p:spPr>
        <p:txBody>
          <a:bodyPr/>
          <a:lstStyle/>
          <a:p>
            <a:r>
              <a:rPr lang="en-US" dirty="0"/>
              <a:t>Common BPI Audit Findings (Cont.)</a:t>
            </a:r>
            <a:endParaRPr lang="en-US" sz="2000" dirty="0"/>
          </a:p>
        </p:txBody>
      </p:sp>
      <p:sp>
        <p:nvSpPr>
          <p:cNvPr id="3" name="Slide Number Placeholder 2">
            <a:extLst>
              <a:ext uri="{FF2B5EF4-FFF2-40B4-BE49-F238E27FC236}">
                <a16:creationId xmlns:a16="http://schemas.microsoft.com/office/drawing/2014/main" id="{0E3F3D50-AEFC-4982-A5F2-6186E4035EA0}"/>
              </a:ext>
            </a:extLst>
          </p:cNvPr>
          <p:cNvSpPr>
            <a:spLocks noGrp="1"/>
          </p:cNvSpPr>
          <p:nvPr>
            <p:ph type="sldNum" sz="quarter" idx="4"/>
          </p:nvPr>
        </p:nvSpPr>
        <p:spPr/>
        <p:txBody>
          <a:bodyPr/>
          <a:lstStyle/>
          <a:p>
            <a:fld id="{2754ED01-E2A0-4C1E-8E21-014B99041579}" type="slidenum">
              <a:rPr lang="en-US" smtClean="0"/>
              <a:pPr/>
              <a:t>31</a:t>
            </a:fld>
            <a:endParaRPr lang="en-US" dirty="0"/>
          </a:p>
        </p:txBody>
      </p:sp>
      <p:sp>
        <p:nvSpPr>
          <p:cNvPr id="4" name="TextBox 3">
            <a:extLst>
              <a:ext uri="{FF2B5EF4-FFF2-40B4-BE49-F238E27FC236}">
                <a16:creationId xmlns:a16="http://schemas.microsoft.com/office/drawing/2014/main" id="{6E08A18B-6243-441B-819F-283803566326}"/>
              </a:ext>
            </a:extLst>
          </p:cNvPr>
          <p:cNvSpPr txBox="1"/>
          <p:nvPr/>
        </p:nvSpPr>
        <p:spPr>
          <a:xfrm>
            <a:off x="381000" y="1143000"/>
            <a:ext cx="8305800" cy="4862870"/>
          </a:xfrm>
          <a:prstGeom prst="rect">
            <a:avLst/>
          </a:prstGeom>
          <a:noFill/>
        </p:spPr>
        <p:txBody>
          <a:bodyPr wrap="square" rtlCol="0">
            <a:spAutoFit/>
          </a:bodyPr>
          <a:lstStyle/>
          <a:p>
            <a:r>
              <a:rPr lang="en-US" sz="2200" b="1" dirty="0"/>
              <a:t>Billing for more units than authorized</a:t>
            </a:r>
          </a:p>
          <a:p>
            <a:endParaRPr lang="en-US" sz="2200" b="1" dirty="0"/>
          </a:p>
          <a:p>
            <a:pPr marL="342900" indent="-342900">
              <a:buFont typeface="Arial" panose="020B0604020202020204" pitchFamily="34" charset="0"/>
              <a:buChar char="•"/>
            </a:pPr>
            <a:r>
              <a:rPr lang="en-US" dirty="0"/>
              <a:t>Units of service billed must be equal to or less than the units of service authorized on the MPAF</a:t>
            </a:r>
          </a:p>
          <a:p>
            <a:endParaRPr lang="en-US" dirty="0"/>
          </a:p>
          <a:p>
            <a:pPr marL="342900" indent="-342900">
              <a:buFont typeface="Arial" panose="020B0604020202020204" pitchFamily="34" charset="0"/>
              <a:buChar char="•"/>
            </a:pPr>
            <a:r>
              <a:rPr lang="en-US" dirty="0"/>
              <a:t>You are highly encouraged to verify through the self-audit process that the duration and frequency of the services billed are equal to or less than the duration and frequency recommended in the IEP and authorized on the MPAF</a:t>
            </a:r>
          </a:p>
          <a:p>
            <a:endParaRPr lang="en-US" sz="2800" dirty="0"/>
          </a:p>
          <a:p>
            <a:endParaRPr lang="en-US" sz="2800" dirty="0"/>
          </a:p>
          <a:p>
            <a:endParaRPr lang="en-US" sz="2800" dirty="0"/>
          </a:p>
          <a:p>
            <a:endParaRPr lang="en-US" sz="2800" dirty="0"/>
          </a:p>
          <a:p>
            <a:endParaRPr lang="en-US" sz="2800" dirty="0"/>
          </a:p>
        </p:txBody>
      </p:sp>
      <p:pic>
        <p:nvPicPr>
          <p:cNvPr id="11" name="Audio 10">
            <a:hlinkClick r:id="" action="ppaction://media"/>
            <a:extLst>
              <a:ext uri="{FF2B5EF4-FFF2-40B4-BE49-F238E27FC236}">
                <a16:creationId xmlns:a16="http://schemas.microsoft.com/office/drawing/2014/main" id="{51BBA797-CFF5-E6FA-4D3B-1FDCC5043C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31543782"/>
      </p:ext>
    </p:extLst>
  </p:cSld>
  <p:clrMapOvr>
    <a:masterClrMapping/>
  </p:clrMapOvr>
  <mc:AlternateContent xmlns:mc="http://schemas.openxmlformats.org/markup-compatibility/2006" xmlns:p14="http://schemas.microsoft.com/office/powerpoint/2010/main">
    <mc:Choice Requires="p14">
      <p:transition spd="slow" p14:dur="2000" advTm="39216"/>
    </mc:Choice>
    <mc:Fallback xmlns="">
      <p:transition spd="slow" advTm="3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4B1F8-6F44-44F3-99F7-238D4EDD0F10}"/>
              </a:ext>
            </a:extLst>
          </p:cNvPr>
          <p:cNvSpPr>
            <a:spLocks noGrp="1"/>
          </p:cNvSpPr>
          <p:nvPr>
            <p:ph type="title"/>
          </p:nvPr>
        </p:nvSpPr>
        <p:spPr>
          <a:xfrm>
            <a:off x="533400" y="304800"/>
            <a:ext cx="8153400" cy="457200"/>
          </a:xfrm>
        </p:spPr>
        <p:txBody>
          <a:bodyPr/>
          <a:lstStyle/>
          <a:p>
            <a:r>
              <a:rPr lang="en-US" dirty="0"/>
              <a:t>Common BPI Audit Findings (Cont.)</a:t>
            </a:r>
            <a:endParaRPr lang="en-US" sz="1800" dirty="0"/>
          </a:p>
        </p:txBody>
      </p:sp>
      <p:sp>
        <p:nvSpPr>
          <p:cNvPr id="3" name="Slide Number Placeholder 2">
            <a:extLst>
              <a:ext uri="{FF2B5EF4-FFF2-40B4-BE49-F238E27FC236}">
                <a16:creationId xmlns:a16="http://schemas.microsoft.com/office/drawing/2014/main" id="{C3165C43-0342-40D6-9ECA-D68EC7F3147E}"/>
              </a:ext>
            </a:extLst>
          </p:cNvPr>
          <p:cNvSpPr>
            <a:spLocks noGrp="1"/>
          </p:cNvSpPr>
          <p:nvPr>
            <p:ph type="sldNum" sz="quarter" idx="4"/>
          </p:nvPr>
        </p:nvSpPr>
        <p:spPr/>
        <p:txBody>
          <a:bodyPr/>
          <a:lstStyle/>
          <a:p>
            <a:fld id="{2754ED01-E2A0-4C1E-8E21-014B99041579}" type="slidenum">
              <a:rPr lang="en-US" smtClean="0"/>
              <a:pPr/>
              <a:t>32</a:t>
            </a:fld>
            <a:endParaRPr lang="en-US" dirty="0"/>
          </a:p>
        </p:txBody>
      </p:sp>
      <p:sp>
        <p:nvSpPr>
          <p:cNvPr id="5" name="TextBox 4">
            <a:extLst>
              <a:ext uri="{FF2B5EF4-FFF2-40B4-BE49-F238E27FC236}">
                <a16:creationId xmlns:a16="http://schemas.microsoft.com/office/drawing/2014/main" id="{E6B5BDC4-B6BA-4FD5-A1EC-A0ECA50DF0C0}"/>
              </a:ext>
            </a:extLst>
          </p:cNvPr>
          <p:cNvSpPr txBox="1"/>
          <p:nvPr/>
        </p:nvSpPr>
        <p:spPr>
          <a:xfrm>
            <a:off x="457200" y="1219200"/>
            <a:ext cx="8001000" cy="4524315"/>
          </a:xfrm>
          <a:prstGeom prst="rect">
            <a:avLst/>
          </a:prstGeom>
          <a:noFill/>
        </p:spPr>
        <p:txBody>
          <a:bodyPr wrap="square" rtlCol="0">
            <a:spAutoFit/>
          </a:bodyPr>
          <a:lstStyle/>
          <a:p>
            <a:endParaRPr lang="en-US" b="1" dirty="0"/>
          </a:p>
          <a:p>
            <a:endParaRPr lang="en-US" b="1" dirty="0"/>
          </a:p>
          <a:p>
            <a:r>
              <a:rPr lang="en-US" b="1" dirty="0"/>
              <a:t>MPAF was not signed by the MD before services were billed</a:t>
            </a:r>
          </a:p>
          <a:p>
            <a:endParaRPr lang="en-US" b="1" dirty="0"/>
          </a:p>
          <a:p>
            <a:pPr marL="1200150" lvl="2" indent="-285750">
              <a:buFont typeface="Arial" panose="020B0604020202020204" pitchFamily="34" charset="0"/>
              <a:buChar char="•"/>
            </a:pPr>
            <a:r>
              <a:rPr lang="en-US" dirty="0"/>
              <a:t>The MPAF is essentially the doctor’s order, and the date that the MD signs the MPAF is the date that services may be billed.  </a:t>
            </a:r>
          </a:p>
          <a:p>
            <a:pPr marL="1200150" lvl="2" indent="-285750">
              <a:buFont typeface="Arial" panose="020B0604020202020204" pitchFamily="34" charset="0"/>
              <a:buChar char="•"/>
            </a:pPr>
            <a:r>
              <a:rPr lang="en-US" dirty="0"/>
              <a:t>Services that are provided to students prior to the date the MPAF is signed and dated are </a:t>
            </a:r>
            <a:r>
              <a:rPr lang="en-US" b="1" dirty="0"/>
              <a:t>NOT </a:t>
            </a:r>
            <a:r>
              <a:rPr lang="en-US" dirty="0"/>
              <a:t>compensable.</a:t>
            </a:r>
          </a:p>
          <a:p>
            <a:pPr lvl="2"/>
            <a:endParaRPr lang="en-US" b="1" dirty="0"/>
          </a:p>
          <a:p>
            <a:r>
              <a:rPr lang="en-US" b="1" dirty="0"/>
              <a:t>MPAF MD/CRNP signature/licensing info/date is not legible</a:t>
            </a:r>
          </a:p>
          <a:p>
            <a:endParaRPr lang="en-US" b="1" dirty="0"/>
          </a:p>
          <a:p>
            <a:pPr marL="1200150" lvl="2" indent="-285750">
              <a:buFont typeface="Arial" panose="020B0604020202020204" pitchFamily="34" charset="0"/>
              <a:buChar char="•"/>
            </a:pPr>
            <a:r>
              <a:rPr lang="en-US" dirty="0"/>
              <a:t>These are important areas.  If the name and licensing information are not legible, it is difficult to verify credentials.  If the date the MD/CRNP is signing the MPAF is not legible, then services could be denied</a:t>
            </a:r>
          </a:p>
          <a:p>
            <a:pPr marL="1200150" lvl="2" indent="-285750">
              <a:buFont typeface="Arial" panose="020B0604020202020204" pitchFamily="34" charset="0"/>
              <a:buChar char="•"/>
            </a:pPr>
            <a:endParaRPr lang="en-US" b="1" dirty="0"/>
          </a:p>
        </p:txBody>
      </p:sp>
      <p:sp>
        <p:nvSpPr>
          <p:cNvPr id="4" name="TextBox 3">
            <a:extLst>
              <a:ext uri="{FF2B5EF4-FFF2-40B4-BE49-F238E27FC236}">
                <a16:creationId xmlns:a16="http://schemas.microsoft.com/office/drawing/2014/main" id="{C0113C7F-EB5F-4580-A9C8-999EDFC067E6}"/>
              </a:ext>
            </a:extLst>
          </p:cNvPr>
          <p:cNvSpPr txBox="1"/>
          <p:nvPr/>
        </p:nvSpPr>
        <p:spPr>
          <a:xfrm>
            <a:off x="457200" y="1055132"/>
            <a:ext cx="2133600" cy="400110"/>
          </a:xfrm>
          <a:prstGeom prst="rect">
            <a:avLst/>
          </a:prstGeom>
          <a:noFill/>
        </p:spPr>
        <p:txBody>
          <a:bodyPr wrap="square" rtlCol="0">
            <a:spAutoFit/>
          </a:bodyPr>
          <a:lstStyle/>
          <a:p>
            <a:r>
              <a:rPr lang="en-US" sz="2000" b="1" dirty="0"/>
              <a:t>MPAF Errors</a:t>
            </a:r>
          </a:p>
        </p:txBody>
      </p:sp>
      <p:pic>
        <p:nvPicPr>
          <p:cNvPr id="12" name="Audio 11">
            <a:hlinkClick r:id="" action="ppaction://media"/>
            <a:extLst>
              <a:ext uri="{FF2B5EF4-FFF2-40B4-BE49-F238E27FC236}">
                <a16:creationId xmlns:a16="http://schemas.microsoft.com/office/drawing/2014/main" id="{76E881D2-AFD4-0176-B272-A2BC141BEF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14453552"/>
      </p:ext>
    </p:extLst>
  </p:cSld>
  <p:clrMapOvr>
    <a:masterClrMapping/>
  </p:clrMapOvr>
  <mc:AlternateContent xmlns:mc="http://schemas.openxmlformats.org/markup-compatibility/2006" xmlns:p14="http://schemas.microsoft.com/office/powerpoint/2010/main">
    <mc:Choice Requires="p14">
      <p:transition spd="slow" p14:dur="2000" advTm="44436"/>
    </mc:Choice>
    <mc:Fallback xmlns="">
      <p:transition spd="slow" advTm="44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DB06-136D-4053-91C3-829D99A526FB}"/>
              </a:ext>
            </a:extLst>
          </p:cNvPr>
          <p:cNvSpPr>
            <a:spLocks noGrp="1"/>
          </p:cNvSpPr>
          <p:nvPr>
            <p:ph type="title"/>
          </p:nvPr>
        </p:nvSpPr>
        <p:spPr>
          <a:xfrm>
            <a:off x="533400" y="304800"/>
            <a:ext cx="8153400" cy="457200"/>
          </a:xfrm>
        </p:spPr>
        <p:txBody>
          <a:bodyPr/>
          <a:lstStyle/>
          <a:p>
            <a:r>
              <a:rPr lang="en-US" dirty="0"/>
              <a:t>Common BPI Audit Findings (Cont.)</a:t>
            </a:r>
          </a:p>
        </p:txBody>
      </p:sp>
      <p:sp>
        <p:nvSpPr>
          <p:cNvPr id="3" name="Slide Number Placeholder 2">
            <a:extLst>
              <a:ext uri="{FF2B5EF4-FFF2-40B4-BE49-F238E27FC236}">
                <a16:creationId xmlns:a16="http://schemas.microsoft.com/office/drawing/2014/main" id="{2156352A-1D95-4835-AA6B-55B0FFD54411}"/>
              </a:ext>
            </a:extLst>
          </p:cNvPr>
          <p:cNvSpPr>
            <a:spLocks noGrp="1"/>
          </p:cNvSpPr>
          <p:nvPr>
            <p:ph type="sldNum" sz="quarter" idx="4"/>
          </p:nvPr>
        </p:nvSpPr>
        <p:spPr/>
        <p:txBody>
          <a:bodyPr/>
          <a:lstStyle/>
          <a:p>
            <a:fld id="{2754ED01-E2A0-4C1E-8E21-014B99041579}" type="slidenum">
              <a:rPr lang="en-US" smtClean="0"/>
              <a:pPr/>
              <a:t>33</a:t>
            </a:fld>
            <a:endParaRPr lang="en-US" dirty="0"/>
          </a:p>
        </p:txBody>
      </p:sp>
      <p:sp>
        <p:nvSpPr>
          <p:cNvPr id="4" name="TextBox 3">
            <a:extLst>
              <a:ext uri="{FF2B5EF4-FFF2-40B4-BE49-F238E27FC236}">
                <a16:creationId xmlns:a16="http://schemas.microsoft.com/office/drawing/2014/main" id="{3DA74BA6-CDDC-4851-9A48-8A69612BB0A3}"/>
              </a:ext>
            </a:extLst>
          </p:cNvPr>
          <p:cNvSpPr txBox="1"/>
          <p:nvPr/>
        </p:nvSpPr>
        <p:spPr>
          <a:xfrm>
            <a:off x="381000" y="1066800"/>
            <a:ext cx="8534400" cy="4862870"/>
          </a:xfrm>
          <a:prstGeom prst="rect">
            <a:avLst/>
          </a:prstGeom>
          <a:noFill/>
        </p:spPr>
        <p:txBody>
          <a:bodyPr wrap="square" rtlCol="0">
            <a:spAutoFit/>
          </a:bodyPr>
          <a:lstStyle/>
          <a:p>
            <a:r>
              <a:rPr lang="en-US" sz="2000" b="1" dirty="0"/>
              <a:t>The IEP and the MPAF do not match</a:t>
            </a:r>
          </a:p>
          <a:p>
            <a:endParaRPr lang="en-US" sz="2000" b="1" dirty="0"/>
          </a:p>
          <a:p>
            <a:r>
              <a:rPr lang="en-US" b="1" dirty="0"/>
              <a:t>     The IEP and MPAF should mirror each other.</a:t>
            </a:r>
          </a:p>
          <a:p>
            <a:endParaRPr lang="en-US" b="1" dirty="0"/>
          </a:p>
          <a:p>
            <a:r>
              <a:rPr lang="en-US" b="1" dirty="0"/>
              <a:t>Example #1:</a:t>
            </a:r>
          </a:p>
          <a:p>
            <a:pPr marL="742950" lvl="1" indent="-285750">
              <a:buFont typeface="Arial" panose="020B0604020202020204" pitchFamily="34" charset="0"/>
              <a:buChar char="•"/>
            </a:pPr>
            <a:r>
              <a:rPr lang="en-US" dirty="0"/>
              <a:t>The </a:t>
            </a:r>
            <a:r>
              <a:rPr lang="en-US" b="1" dirty="0"/>
              <a:t>IEP</a:t>
            </a:r>
            <a:r>
              <a:rPr lang="en-US" dirty="0"/>
              <a:t> reads:  Physical therapy-Individual-2-30-minute sessions per week</a:t>
            </a:r>
          </a:p>
          <a:p>
            <a:pPr marL="742950" lvl="1" indent="-285750">
              <a:buFont typeface="Arial" panose="020B0604020202020204" pitchFamily="34" charset="0"/>
              <a:buChar char="•"/>
            </a:pPr>
            <a:r>
              <a:rPr lang="en-US" dirty="0"/>
              <a:t>The </a:t>
            </a:r>
            <a:r>
              <a:rPr lang="en-US" b="1" dirty="0"/>
              <a:t>MPAF</a:t>
            </a:r>
            <a:r>
              <a:rPr lang="en-US" dirty="0"/>
              <a:t> reads: Physical therapy-30 minutes 2x/per week-Individual</a:t>
            </a:r>
          </a:p>
          <a:p>
            <a:r>
              <a:rPr lang="en-US" dirty="0"/>
              <a:t>          </a:t>
            </a:r>
          </a:p>
          <a:p>
            <a:r>
              <a:rPr lang="en-US" dirty="0"/>
              <a:t>Even though the wording is not exactly the same, the recommendation and the order are the same.  This is acceptable from an audit standpoint.</a:t>
            </a:r>
          </a:p>
          <a:p>
            <a:endParaRPr lang="en-US" dirty="0"/>
          </a:p>
          <a:p>
            <a:r>
              <a:rPr lang="en-US" b="1" dirty="0"/>
              <a:t>Example #2:</a:t>
            </a:r>
          </a:p>
          <a:p>
            <a:pPr marL="742950" lvl="1" indent="-285750">
              <a:buFont typeface="Arial" panose="020B0604020202020204" pitchFamily="34" charset="0"/>
              <a:buChar char="•"/>
            </a:pPr>
            <a:r>
              <a:rPr lang="en-US" dirty="0"/>
              <a:t>The </a:t>
            </a:r>
            <a:r>
              <a:rPr lang="en-US" b="1" dirty="0"/>
              <a:t>IEP</a:t>
            </a:r>
            <a:r>
              <a:rPr lang="en-US" dirty="0"/>
              <a:t> reads:  Speech/Language Therapy-group-120 minutes/month</a:t>
            </a:r>
          </a:p>
          <a:p>
            <a:pPr marL="742950" lvl="1" indent="-285750">
              <a:buFont typeface="Arial" panose="020B0604020202020204" pitchFamily="34" charset="0"/>
              <a:buChar char="•"/>
            </a:pPr>
            <a:r>
              <a:rPr lang="en-US" dirty="0"/>
              <a:t>The </a:t>
            </a:r>
            <a:r>
              <a:rPr lang="en-US" b="1" dirty="0"/>
              <a:t>MPAF</a:t>
            </a:r>
            <a:r>
              <a:rPr lang="en-US" dirty="0"/>
              <a:t> reads:  Speech/Language Therapy- Up to 120 minutes per month-group</a:t>
            </a:r>
          </a:p>
          <a:p>
            <a:pPr marL="742950" lvl="1" indent="-285750">
              <a:buFont typeface="Arial" panose="020B0604020202020204" pitchFamily="34" charset="0"/>
              <a:buChar char="•"/>
            </a:pPr>
            <a:endParaRPr lang="en-US" b="1" dirty="0"/>
          </a:p>
          <a:p>
            <a:r>
              <a:rPr lang="en-US" dirty="0"/>
              <a:t>These 2 statements are not alike, so the claims would be denied.</a:t>
            </a:r>
          </a:p>
        </p:txBody>
      </p:sp>
      <p:pic>
        <p:nvPicPr>
          <p:cNvPr id="11" name="Audio 10">
            <a:hlinkClick r:id="" action="ppaction://media"/>
            <a:extLst>
              <a:ext uri="{FF2B5EF4-FFF2-40B4-BE49-F238E27FC236}">
                <a16:creationId xmlns:a16="http://schemas.microsoft.com/office/drawing/2014/main" id="{9049327B-3512-9579-1118-554366BD45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17229952"/>
      </p:ext>
    </p:extLst>
  </p:cSld>
  <p:clrMapOvr>
    <a:masterClrMapping/>
  </p:clrMapOvr>
  <mc:AlternateContent xmlns:mc="http://schemas.openxmlformats.org/markup-compatibility/2006" xmlns:p14="http://schemas.microsoft.com/office/powerpoint/2010/main">
    <mc:Choice Requires="p14">
      <p:transition spd="slow" p14:dur="2000" advTm="64317"/>
    </mc:Choice>
    <mc:Fallback xmlns="">
      <p:transition spd="slow" advTm="6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DB06-136D-4053-91C3-829D99A526FB}"/>
              </a:ext>
            </a:extLst>
          </p:cNvPr>
          <p:cNvSpPr>
            <a:spLocks noGrp="1"/>
          </p:cNvSpPr>
          <p:nvPr>
            <p:ph type="title"/>
          </p:nvPr>
        </p:nvSpPr>
        <p:spPr>
          <a:xfrm>
            <a:off x="533400" y="304800"/>
            <a:ext cx="8153400" cy="457200"/>
          </a:xfrm>
        </p:spPr>
        <p:txBody>
          <a:bodyPr/>
          <a:lstStyle/>
          <a:p>
            <a:r>
              <a:rPr lang="en-US" dirty="0"/>
              <a:t>Common BPI Audit Findings (Cont.)</a:t>
            </a:r>
          </a:p>
        </p:txBody>
      </p:sp>
      <p:sp>
        <p:nvSpPr>
          <p:cNvPr id="3" name="Slide Number Placeholder 2">
            <a:extLst>
              <a:ext uri="{FF2B5EF4-FFF2-40B4-BE49-F238E27FC236}">
                <a16:creationId xmlns:a16="http://schemas.microsoft.com/office/drawing/2014/main" id="{2156352A-1D95-4835-AA6B-55B0FFD54411}"/>
              </a:ext>
            </a:extLst>
          </p:cNvPr>
          <p:cNvSpPr>
            <a:spLocks noGrp="1"/>
          </p:cNvSpPr>
          <p:nvPr>
            <p:ph type="sldNum" sz="quarter" idx="4"/>
          </p:nvPr>
        </p:nvSpPr>
        <p:spPr/>
        <p:txBody>
          <a:bodyPr/>
          <a:lstStyle/>
          <a:p>
            <a:fld id="{2754ED01-E2A0-4C1E-8E21-014B99041579}" type="slidenum">
              <a:rPr lang="en-US" smtClean="0"/>
              <a:pPr/>
              <a:t>34</a:t>
            </a:fld>
            <a:endParaRPr lang="en-US" dirty="0"/>
          </a:p>
        </p:txBody>
      </p:sp>
      <p:sp>
        <p:nvSpPr>
          <p:cNvPr id="4" name="TextBox 3">
            <a:extLst>
              <a:ext uri="{FF2B5EF4-FFF2-40B4-BE49-F238E27FC236}">
                <a16:creationId xmlns:a16="http://schemas.microsoft.com/office/drawing/2014/main" id="{3DA74BA6-CDDC-4851-9A48-8A69612BB0A3}"/>
              </a:ext>
            </a:extLst>
          </p:cNvPr>
          <p:cNvSpPr txBox="1"/>
          <p:nvPr/>
        </p:nvSpPr>
        <p:spPr>
          <a:xfrm>
            <a:off x="381000" y="1066800"/>
            <a:ext cx="8305800" cy="984885"/>
          </a:xfrm>
          <a:prstGeom prst="rect">
            <a:avLst/>
          </a:prstGeom>
          <a:noFill/>
        </p:spPr>
        <p:txBody>
          <a:bodyPr wrap="square" rtlCol="0">
            <a:spAutoFit/>
          </a:bodyPr>
          <a:lstStyle/>
          <a:p>
            <a:r>
              <a:rPr lang="en-US" sz="2000" b="1" dirty="0"/>
              <a:t>The IEP and/or the MPAF do not list duration </a:t>
            </a:r>
          </a:p>
          <a:p>
            <a:endParaRPr lang="en-US" sz="2000" b="1" dirty="0"/>
          </a:p>
          <a:p>
            <a:r>
              <a:rPr lang="en-US" b="1" dirty="0"/>
              <a:t>     </a:t>
            </a:r>
            <a:endParaRPr lang="en-US" dirty="0"/>
          </a:p>
        </p:txBody>
      </p:sp>
      <p:pic>
        <p:nvPicPr>
          <p:cNvPr id="6" name="Picture 5">
            <a:extLst>
              <a:ext uri="{FF2B5EF4-FFF2-40B4-BE49-F238E27FC236}">
                <a16:creationId xmlns:a16="http://schemas.microsoft.com/office/drawing/2014/main" id="{9BD5FC86-F743-FF85-6632-E45F32702176}"/>
              </a:ext>
            </a:extLst>
          </p:cNvPr>
          <p:cNvPicPr>
            <a:picLocks noChangeAspect="1"/>
          </p:cNvPicPr>
          <p:nvPr/>
        </p:nvPicPr>
        <p:blipFill>
          <a:blip r:embed="rId5"/>
          <a:stretch>
            <a:fillRect/>
          </a:stretch>
        </p:blipFill>
        <p:spPr>
          <a:xfrm>
            <a:off x="468548" y="1524000"/>
            <a:ext cx="8065851" cy="4495800"/>
          </a:xfrm>
          <a:prstGeom prst="rect">
            <a:avLst/>
          </a:prstGeom>
        </p:spPr>
      </p:pic>
      <p:sp>
        <p:nvSpPr>
          <p:cNvPr id="7" name="Flowchart: Process 6">
            <a:extLst>
              <a:ext uri="{FF2B5EF4-FFF2-40B4-BE49-F238E27FC236}">
                <a16:creationId xmlns:a16="http://schemas.microsoft.com/office/drawing/2014/main" id="{DC261CBE-4971-D8CB-5E57-2EA4436B60CD}"/>
              </a:ext>
            </a:extLst>
          </p:cNvPr>
          <p:cNvSpPr/>
          <p:nvPr/>
        </p:nvSpPr>
        <p:spPr>
          <a:xfrm>
            <a:off x="2895600" y="2356485"/>
            <a:ext cx="1752600" cy="3206114"/>
          </a:xfrm>
          <a:prstGeom prst="flowChartProcess">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836E1F66-4699-985C-DD25-151A6146952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52004614"/>
      </p:ext>
    </p:extLst>
  </p:cSld>
  <p:clrMapOvr>
    <a:masterClrMapping/>
  </p:clrMapOvr>
  <mc:AlternateContent xmlns:mc="http://schemas.openxmlformats.org/markup-compatibility/2006" xmlns:p14="http://schemas.microsoft.com/office/powerpoint/2010/main">
    <mc:Choice Requires="p14">
      <p:transition spd="slow" p14:dur="2000" advTm="43683"/>
    </mc:Choice>
    <mc:Fallback xmlns="">
      <p:transition spd="slow" advTm="43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1D9E-A105-DF9F-60E0-4653B1B85620}"/>
              </a:ext>
            </a:extLst>
          </p:cNvPr>
          <p:cNvSpPr>
            <a:spLocks noGrp="1"/>
          </p:cNvSpPr>
          <p:nvPr>
            <p:ph type="title"/>
          </p:nvPr>
        </p:nvSpPr>
        <p:spPr>
          <a:xfrm>
            <a:off x="533400" y="304800"/>
            <a:ext cx="8153400" cy="508338"/>
          </a:xfrm>
        </p:spPr>
        <p:txBody>
          <a:bodyPr/>
          <a:lstStyle/>
          <a:p>
            <a:r>
              <a:rPr lang="en-US" dirty="0"/>
              <a:t>Resources</a:t>
            </a:r>
          </a:p>
        </p:txBody>
      </p:sp>
      <p:sp>
        <p:nvSpPr>
          <p:cNvPr id="3" name="Slide Number Placeholder 2">
            <a:extLst>
              <a:ext uri="{FF2B5EF4-FFF2-40B4-BE49-F238E27FC236}">
                <a16:creationId xmlns:a16="http://schemas.microsoft.com/office/drawing/2014/main" id="{A9386346-1CAF-14AA-CB83-011DADF07B1F}"/>
              </a:ext>
            </a:extLst>
          </p:cNvPr>
          <p:cNvSpPr>
            <a:spLocks noGrp="1"/>
          </p:cNvSpPr>
          <p:nvPr>
            <p:ph type="sldNum" sz="quarter" idx="4"/>
          </p:nvPr>
        </p:nvSpPr>
        <p:spPr/>
        <p:txBody>
          <a:bodyPr/>
          <a:lstStyle/>
          <a:p>
            <a:fld id="{2754ED01-E2A0-4C1E-8E21-014B99041579}" type="slidenum">
              <a:rPr lang="en-US" smtClean="0"/>
              <a:pPr/>
              <a:t>35</a:t>
            </a:fld>
            <a:endParaRPr lang="en-US" dirty="0"/>
          </a:p>
        </p:txBody>
      </p:sp>
      <p:sp>
        <p:nvSpPr>
          <p:cNvPr id="7" name="TextBox 6">
            <a:extLst>
              <a:ext uri="{FF2B5EF4-FFF2-40B4-BE49-F238E27FC236}">
                <a16:creationId xmlns:a16="http://schemas.microsoft.com/office/drawing/2014/main" id="{B1935461-AC8A-B818-7679-583E9B3B35FF}"/>
              </a:ext>
            </a:extLst>
          </p:cNvPr>
          <p:cNvSpPr txBox="1"/>
          <p:nvPr/>
        </p:nvSpPr>
        <p:spPr>
          <a:xfrm>
            <a:off x="381000" y="1828800"/>
            <a:ext cx="8305800" cy="646331"/>
          </a:xfrm>
          <a:prstGeom prst="rect">
            <a:avLst/>
          </a:prstGeom>
          <a:noFill/>
        </p:spPr>
        <p:txBody>
          <a:bodyPr wrap="square">
            <a:spAutoFit/>
          </a:bodyPr>
          <a:lstStyle/>
          <a:p>
            <a:endParaRPr lang="en-US" b="1" dirty="0"/>
          </a:p>
          <a:p>
            <a:endParaRPr lang="en-US" b="1" dirty="0"/>
          </a:p>
        </p:txBody>
      </p:sp>
      <p:sp>
        <p:nvSpPr>
          <p:cNvPr id="4" name="TextBox 3">
            <a:extLst>
              <a:ext uri="{FF2B5EF4-FFF2-40B4-BE49-F238E27FC236}">
                <a16:creationId xmlns:a16="http://schemas.microsoft.com/office/drawing/2014/main" id="{AFE3AF1F-9D69-B74D-9D09-4955898D24F1}"/>
              </a:ext>
            </a:extLst>
          </p:cNvPr>
          <p:cNvSpPr txBox="1"/>
          <p:nvPr/>
        </p:nvSpPr>
        <p:spPr>
          <a:xfrm>
            <a:off x="381000" y="990600"/>
            <a:ext cx="8229600" cy="7017306"/>
          </a:xfrm>
          <a:prstGeom prst="rect">
            <a:avLst/>
          </a:prstGeom>
          <a:noFill/>
        </p:spPr>
        <p:txBody>
          <a:bodyPr wrap="square" rtlCol="0">
            <a:spAutoFit/>
          </a:bodyPr>
          <a:lstStyle/>
          <a:p>
            <a:r>
              <a:rPr lang="en-US" b="1" dirty="0"/>
              <a:t>SBAP Handbook</a:t>
            </a:r>
          </a:p>
          <a:p>
            <a:r>
              <a:rPr lang="en-US" sz="1800" dirty="0">
                <a:solidFill>
                  <a:schemeClr val="accent1">
                    <a:lumMod val="50000"/>
                  </a:schemeClr>
                </a:solidFill>
                <a:hlinkClick r:id="rId5">
                  <a:extLst>
                    <a:ext uri="{A12FA001-AC4F-418D-AE19-62706E023703}">
                      <ahyp:hlinkClr xmlns:ahyp="http://schemas.microsoft.com/office/drawing/2018/hyperlinkcolor" val="tx"/>
                    </a:ext>
                  </a:extLst>
                </a:hlinkClick>
              </a:rPr>
              <a:t>https://dhs.pa.gov/providers/Documents/School-Based%20Access%20Program/SBAP-2022_Handbook.pdf</a:t>
            </a:r>
            <a:endParaRPr lang="en-US" sz="1800" dirty="0">
              <a:solidFill>
                <a:schemeClr val="accent1">
                  <a:lumMod val="50000"/>
                </a:schemeClr>
              </a:solidFill>
            </a:endParaRPr>
          </a:p>
          <a:p>
            <a:endParaRPr lang="en-US" dirty="0">
              <a:solidFill>
                <a:schemeClr val="accent1">
                  <a:lumMod val="50000"/>
                </a:schemeClr>
              </a:solidFill>
            </a:endParaRPr>
          </a:p>
          <a:p>
            <a:r>
              <a:rPr lang="en-US" b="1" dirty="0"/>
              <a:t>SBAP Resource Account</a:t>
            </a:r>
          </a:p>
          <a:p>
            <a:r>
              <a:rPr lang="it-IT" u="sng" dirty="0">
                <a:hlinkClick r:id="rId6"/>
              </a:rPr>
              <a:t>RA-PWSBAP@pa.gov</a:t>
            </a:r>
            <a:endParaRPr lang="en-US" dirty="0">
              <a:solidFill>
                <a:schemeClr val="accent1">
                  <a:lumMod val="50000"/>
                </a:schemeClr>
              </a:solidFill>
            </a:endParaRPr>
          </a:p>
          <a:p>
            <a:endParaRPr lang="en-US" sz="1800" dirty="0">
              <a:solidFill>
                <a:schemeClr val="accent1">
                  <a:lumMod val="50000"/>
                </a:schemeClr>
              </a:solidFill>
            </a:endParaRPr>
          </a:p>
          <a:p>
            <a:r>
              <a:rPr lang="en-US" b="1" dirty="0"/>
              <a:t>Verification of State Licenses</a:t>
            </a:r>
          </a:p>
          <a:p>
            <a:r>
              <a:rPr lang="en-US" sz="1800" b="1" dirty="0"/>
              <a:t>BPOA-Pennsylvania Licensing System (PALS)</a:t>
            </a:r>
          </a:p>
          <a:p>
            <a:r>
              <a:rPr lang="en-US" dirty="0">
                <a:hlinkClick r:id="rId7"/>
              </a:rPr>
              <a:t>https://www.pals.pa.gov</a:t>
            </a:r>
            <a:r>
              <a:rPr lang="en-US" dirty="0"/>
              <a:t> </a:t>
            </a:r>
          </a:p>
          <a:p>
            <a:endParaRPr lang="en-US" dirty="0"/>
          </a:p>
          <a:p>
            <a:r>
              <a:rPr lang="en-US" b="1" dirty="0"/>
              <a:t>Pennsylvania Department of Education website for PDE certificate verification</a:t>
            </a:r>
          </a:p>
          <a:p>
            <a:r>
              <a:rPr lang="en-US" dirty="0">
                <a:solidFill>
                  <a:srgbClr val="009999"/>
                </a:solidFill>
                <a:hlinkClick r:id="rId8">
                  <a:extLst>
                    <a:ext uri="{A12FA001-AC4F-418D-AE19-62706E023703}">
                      <ahyp:hlinkClr xmlns:ahyp="http://schemas.microsoft.com/office/drawing/2018/hyperlinkcolor" val="tx"/>
                    </a:ext>
                  </a:extLst>
                </a:hlinkClick>
              </a:rPr>
              <a:t>https://www.education.pa.gov/ Educators/Certification/Pages/TIMS.aspx</a:t>
            </a:r>
            <a:endParaRPr lang="en-US" dirty="0">
              <a:solidFill>
                <a:srgbClr val="009999"/>
              </a:solidFill>
            </a:endParaRPr>
          </a:p>
          <a:p>
            <a:endParaRPr lang="en-US" b="1" dirty="0"/>
          </a:p>
          <a:p>
            <a:r>
              <a:rPr lang="en-US" b="1" dirty="0"/>
              <a:t>American Speech-Language-Hearing Association website</a:t>
            </a:r>
          </a:p>
          <a:p>
            <a:r>
              <a:rPr lang="en-US" dirty="0">
                <a:solidFill>
                  <a:schemeClr val="accent1">
                    <a:lumMod val="75000"/>
                  </a:schemeClr>
                </a:solidFill>
                <a:hlinkClick r:id="rId9">
                  <a:extLst>
                    <a:ext uri="{A12FA001-AC4F-418D-AE19-62706E023703}">
                      <ahyp:hlinkClr xmlns:ahyp="http://schemas.microsoft.com/office/drawing/2018/hyperlinkcolor" val="tx"/>
                    </a:ext>
                  </a:extLst>
                </a:hlinkClick>
              </a:rPr>
              <a:t>https://www.asha.org</a:t>
            </a:r>
            <a:r>
              <a:rPr lang="en-US" dirty="0">
                <a:solidFill>
                  <a:schemeClr val="accent1">
                    <a:lumMod val="75000"/>
                  </a:schemeClr>
                </a:solidFill>
              </a:rPr>
              <a:t> </a:t>
            </a:r>
          </a:p>
          <a:p>
            <a:endParaRPr lang="en-US" b="1" dirty="0"/>
          </a:p>
          <a:p>
            <a:endParaRPr lang="en-US" b="1" dirty="0"/>
          </a:p>
          <a:p>
            <a:endParaRPr lang="en-US" b="1" dirty="0"/>
          </a:p>
          <a:p>
            <a:endParaRPr lang="en-US" b="1" dirty="0"/>
          </a:p>
          <a:p>
            <a:endParaRPr lang="en-US" sz="1800" dirty="0"/>
          </a:p>
          <a:p>
            <a:endParaRPr lang="en-US" dirty="0">
              <a:solidFill>
                <a:schemeClr val="accent1">
                  <a:lumMod val="50000"/>
                </a:schemeClr>
              </a:solidFill>
            </a:endParaRPr>
          </a:p>
          <a:p>
            <a:r>
              <a:rPr lang="en-US" sz="1800" dirty="0">
                <a:solidFill>
                  <a:schemeClr val="accent1">
                    <a:lumMod val="50000"/>
                  </a:schemeClr>
                </a:solidFill>
              </a:rPr>
              <a:t> </a:t>
            </a:r>
          </a:p>
          <a:p>
            <a:endParaRPr lang="en-US" b="1" dirty="0"/>
          </a:p>
        </p:txBody>
      </p:sp>
      <p:pic>
        <p:nvPicPr>
          <p:cNvPr id="14" name="Audio 13">
            <a:hlinkClick r:id="" action="ppaction://media"/>
            <a:extLst>
              <a:ext uri="{FF2B5EF4-FFF2-40B4-BE49-F238E27FC236}">
                <a16:creationId xmlns:a16="http://schemas.microsoft.com/office/drawing/2014/main" id="{D25A1E30-9002-9C28-4B09-9D86F185955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2312169"/>
      </p:ext>
    </p:extLst>
  </p:cSld>
  <p:clrMapOvr>
    <a:masterClrMapping/>
  </p:clrMapOvr>
  <mc:AlternateContent xmlns:mc="http://schemas.openxmlformats.org/markup-compatibility/2006" xmlns:p14="http://schemas.microsoft.com/office/powerpoint/2010/main">
    <mc:Choice Requires="p14">
      <p:transition spd="slow" p14:dur="2000" advTm="17235"/>
    </mc:Choice>
    <mc:Fallback xmlns="">
      <p:transition spd="slow" advTm="17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50FF-E86B-0ABA-5FB1-39E5F304787B}"/>
              </a:ext>
            </a:extLst>
          </p:cNvPr>
          <p:cNvSpPr>
            <a:spLocks noGrp="1"/>
          </p:cNvSpPr>
          <p:nvPr>
            <p:ph type="title"/>
          </p:nvPr>
        </p:nvSpPr>
        <p:spPr>
          <a:xfrm>
            <a:off x="515566" y="262647"/>
            <a:ext cx="8171234" cy="499353"/>
          </a:xfrm>
        </p:spPr>
        <p:txBody>
          <a:bodyPr/>
          <a:lstStyle/>
          <a:p>
            <a:r>
              <a:rPr lang="en-US" dirty="0"/>
              <a:t>Resources (Cont.)</a:t>
            </a:r>
          </a:p>
        </p:txBody>
      </p:sp>
      <p:sp>
        <p:nvSpPr>
          <p:cNvPr id="3" name="Slide Number Placeholder 2">
            <a:extLst>
              <a:ext uri="{FF2B5EF4-FFF2-40B4-BE49-F238E27FC236}">
                <a16:creationId xmlns:a16="http://schemas.microsoft.com/office/drawing/2014/main" id="{395D9573-A33D-15A3-C2FF-C62337A36828}"/>
              </a:ext>
            </a:extLst>
          </p:cNvPr>
          <p:cNvSpPr>
            <a:spLocks noGrp="1"/>
          </p:cNvSpPr>
          <p:nvPr>
            <p:ph type="sldNum" sz="quarter" idx="4"/>
          </p:nvPr>
        </p:nvSpPr>
        <p:spPr/>
        <p:txBody>
          <a:bodyPr/>
          <a:lstStyle/>
          <a:p>
            <a:fld id="{2754ED01-E2A0-4C1E-8E21-014B99041579}" type="slidenum">
              <a:rPr lang="en-US" smtClean="0"/>
              <a:pPr/>
              <a:t>36</a:t>
            </a:fld>
            <a:endParaRPr lang="en-US" dirty="0"/>
          </a:p>
        </p:txBody>
      </p:sp>
      <p:sp>
        <p:nvSpPr>
          <p:cNvPr id="9" name="TextBox 8">
            <a:extLst>
              <a:ext uri="{FF2B5EF4-FFF2-40B4-BE49-F238E27FC236}">
                <a16:creationId xmlns:a16="http://schemas.microsoft.com/office/drawing/2014/main" id="{45FCBADC-1761-7BEE-612C-2712DA80CA41}"/>
              </a:ext>
            </a:extLst>
          </p:cNvPr>
          <p:cNvSpPr txBox="1"/>
          <p:nvPr/>
        </p:nvSpPr>
        <p:spPr>
          <a:xfrm>
            <a:off x="-381000" y="1066800"/>
            <a:ext cx="9067800" cy="2585323"/>
          </a:xfrm>
          <a:prstGeom prst="rect">
            <a:avLst/>
          </a:prstGeom>
          <a:noFill/>
        </p:spPr>
        <p:txBody>
          <a:bodyPr wrap="square" rtlCol="0">
            <a:spAutoFit/>
          </a:bodyPr>
          <a:lstStyle/>
          <a:p>
            <a:pPr marL="685800" lvl="1"/>
            <a:r>
              <a:rPr lang="en-US" b="1" dirty="0"/>
              <a:t>Orientation, Mobility and Vision Services – Credential verification</a:t>
            </a:r>
          </a:p>
          <a:p>
            <a:pPr marL="685800" lvl="1"/>
            <a:r>
              <a:rPr lang="en-US" b="1" dirty="0"/>
              <a:t>Academy for Certification of Vision Rehabilitation &amp; Education    Professionals-ACVREP</a:t>
            </a:r>
          </a:p>
          <a:p>
            <a:pPr marL="685800" lvl="1"/>
            <a:r>
              <a:rPr lang="en-US" dirty="0">
                <a:solidFill>
                  <a:srgbClr val="009999"/>
                </a:solidFill>
              </a:rPr>
              <a:t>https://www.acvrep.org/</a:t>
            </a:r>
          </a:p>
          <a:p>
            <a:pPr marL="685800" lvl="1"/>
            <a:endParaRPr lang="en-US" b="1" dirty="0"/>
          </a:p>
          <a:p>
            <a:pPr marL="685800" lvl="1"/>
            <a:r>
              <a:rPr lang="en-US" b="1" dirty="0"/>
              <a:t>National Blindness Professional Certification Board</a:t>
            </a:r>
          </a:p>
          <a:p>
            <a:pPr marL="685800" lvl="1"/>
            <a:r>
              <a:rPr lang="en-US" dirty="0">
                <a:hlinkClick r:id="rId5"/>
              </a:rPr>
              <a:t>https://www.nbpcb.org</a:t>
            </a:r>
            <a:r>
              <a:rPr lang="en-US" dirty="0"/>
              <a:t> </a:t>
            </a:r>
          </a:p>
          <a:p>
            <a:pPr marL="685800" lvl="1"/>
            <a:endParaRPr lang="en-US" b="1" dirty="0"/>
          </a:p>
          <a:p>
            <a:pPr marL="685800" lvl="1"/>
            <a:endParaRPr lang="en-US" b="1" dirty="0"/>
          </a:p>
        </p:txBody>
      </p:sp>
      <p:pic>
        <p:nvPicPr>
          <p:cNvPr id="16" name="Audio 15">
            <a:hlinkClick r:id="" action="ppaction://media"/>
            <a:extLst>
              <a:ext uri="{FF2B5EF4-FFF2-40B4-BE49-F238E27FC236}">
                <a16:creationId xmlns:a16="http://schemas.microsoft.com/office/drawing/2014/main" id="{039EE483-F272-8A21-EF1F-B12B163E06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03369047"/>
      </p:ext>
    </p:extLst>
  </p:cSld>
  <p:clrMapOvr>
    <a:masterClrMapping/>
  </p:clrMapOvr>
  <mc:AlternateContent xmlns:mc="http://schemas.openxmlformats.org/markup-compatibility/2006" xmlns:p14="http://schemas.microsoft.com/office/powerpoint/2010/main">
    <mc:Choice Requires="p14">
      <p:transition spd="slow" p14:dur="2000" advTm="3592"/>
    </mc:Choice>
    <mc:Fallback xmlns="">
      <p:transition spd="slow" advTm="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D740-CAFF-8A30-579E-CAF4E3FB88DA}"/>
              </a:ext>
            </a:extLst>
          </p:cNvPr>
          <p:cNvSpPr>
            <a:spLocks noGrp="1"/>
          </p:cNvSpPr>
          <p:nvPr>
            <p:ph type="title"/>
          </p:nvPr>
        </p:nvSpPr>
        <p:spPr>
          <a:xfrm>
            <a:off x="609600" y="304800"/>
            <a:ext cx="8077200" cy="457200"/>
          </a:xfrm>
        </p:spPr>
        <p:txBody>
          <a:bodyPr/>
          <a:lstStyle/>
          <a:p>
            <a:r>
              <a:rPr lang="en-US" dirty="0"/>
              <a:t>A Few Things To Remember</a:t>
            </a:r>
          </a:p>
        </p:txBody>
      </p:sp>
      <p:sp>
        <p:nvSpPr>
          <p:cNvPr id="3" name="Slide Number Placeholder 2">
            <a:extLst>
              <a:ext uri="{FF2B5EF4-FFF2-40B4-BE49-F238E27FC236}">
                <a16:creationId xmlns:a16="http://schemas.microsoft.com/office/drawing/2014/main" id="{04426CFC-91F4-A88D-F33A-EA77FB8AE6F6}"/>
              </a:ext>
            </a:extLst>
          </p:cNvPr>
          <p:cNvSpPr>
            <a:spLocks noGrp="1"/>
          </p:cNvSpPr>
          <p:nvPr>
            <p:ph type="sldNum" sz="quarter" idx="4"/>
          </p:nvPr>
        </p:nvSpPr>
        <p:spPr/>
        <p:txBody>
          <a:bodyPr/>
          <a:lstStyle/>
          <a:p>
            <a:fld id="{2754ED01-E2A0-4C1E-8E21-014B99041579}" type="slidenum">
              <a:rPr lang="en-US" smtClean="0"/>
              <a:pPr/>
              <a:t>37</a:t>
            </a:fld>
            <a:endParaRPr lang="en-US" dirty="0"/>
          </a:p>
        </p:txBody>
      </p:sp>
      <p:sp>
        <p:nvSpPr>
          <p:cNvPr id="7" name="TextBox 6">
            <a:extLst>
              <a:ext uri="{FF2B5EF4-FFF2-40B4-BE49-F238E27FC236}">
                <a16:creationId xmlns:a16="http://schemas.microsoft.com/office/drawing/2014/main" id="{3B215C8B-E1FA-DF27-9846-AF5D71EC6E64}"/>
              </a:ext>
            </a:extLst>
          </p:cNvPr>
          <p:cNvSpPr txBox="1"/>
          <p:nvPr/>
        </p:nvSpPr>
        <p:spPr>
          <a:xfrm>
            <a:off x="152400" y="1143000"/>
            <a:ext cx="8534400" cy="3416320"/>
          </a:xfrm>
          <a:prstGeom prst="rect">
            <a:avLst/>
          </a:prstGeom>
          <a:noFill/>
        </p:spPr>
        <p:txBody>
          <a:bodyPr wrap="square">
            <a:spAutoFit/>
          </a:bodyPr>
          <a:lstStyle/>
          <a:p>
            <a:pPr marL="742950" lvl="1" indent="-285750">
              <a:buFont typeface="Wingdings" panose="05000000000000000000" pitchFamily="2" charset="2"/>
              <a:buChar char="Ø"/>
            </a:pPr>
            <a:r>
              <a:rPr lang="en-US" b="1" dirty="0"/>
              <a:t>Reduce Risks with Preparation</a:t>
            </a:r>
          </a:p>
          <a:p>
            <a:pPr marL="285750" indent="-285750">
              <a:buFont typeface="Arial" panose="020B0604020202020204" pitchFamily="34" charset="0"/>
              <a:buChar char="•"/>
            </a:pPr>
            <a:endParaRPr lang="en-US" b="1" dirty="0"/>
          </a:p>
          <a:p>
            <a:pPr marL="1200150" lvl="2" indent="-285750">
              <a:buFont typeface="Wingdings" panose="05000000000000000000" pitchFamily="2" charset="2"/>
              <a:buChar char="q"/>
            </a:pPr>
            <a:r>
              <a:rPr lang="en-US" b="1" dirty="0"/>
              <a:t> Stay up to date with changes to rules and regulations</a:t>
            </a:r>
          </a:p>
          <a:p>
            <a:pPr marL="1657350" lvl="3" indent="-285750">
              <a:buFont typeface="Wingdings" panose="05000000000000000000" pitchFamily="2" charset="2"/>
              <a:buChar char="q"/>
            </a:pPr>
            <a:endParaRPr lang="en-US" b="1" dirty="0"/>
          </a:p>
          <a:p>
            <a:pPr marL="1200150" lvl="2" indent="-285750">
              <a:buFont typeface="Wingdings" panose="05000000000000000000" pitchFamily="2" charset="2"/>
              <a:buChar char="q"/>
            </a:pPr>
            <a:r>
              <a:rPr lang="en-US" b="1" dirty="0"/>
              <a:t>Train all staff for compliance</a:t>
            </a:r>
          </a:p>
          <a:p>
            <a:pPr lvl="1"/>
            <a:endParaRPr lang="en-US" b="1" dirty="0"/>
          </a:p>
          <a:p>
            <a:pPr marL="1200150" lvl="2" indent="-285750">
              <a:buFont typeface="Wingdings" panose="05000000000000000000" pitchFamily="2" charset="2"/>
              <a:buChar char="q"/>
            </a:pPr>
            <a:r>
              <a:rPr lang="en-US" b="1" dirty="0"/>
              <a:t>Take advantage of training opportunities (vendors, annual training, SBAP, etc.)</a:t>
            </a:r>
          </a:p>
          <a:p>
            <a:pPr lvl="1"/>
            <a:endParaRPr lang="en-US" b="1" dirty="0"/>
          </a:p>
          <a:p>
            <a:pPr marL="1200150" lvl="2" indent="-285750">
              <a:buFont typeface="Wingdings" panose="05000000000000000000" pitchFamily="2" charset="2"/>
              <a:buChar char="q"/>
            </a:pPr>
            <a:r>
              <a:rPr lang="en-US" b="1" dirty="0"/>
              <a:t>Regularly conduct self-audits</a:t>
            </a:r>
          </a:p>
          <a:p>
            <a:pPr marL="742950" lvl="1" indent="-285750">
              <a:buFont typeface="Wingdings" panose="05000000000000000000" pitchFamily="2" charset="2"/>
              <a:buChar char="q"/>
            </a:pPr>
            <a:endParaRPr lang="en-US" b="1" dirty="0"/>
          </a:p>
          <a:p>
            <a:pPr marL="1200150" lvl="2" indent="-285750">
              <a:buFont typeface="Wingdings" panose="05000000000000000000" pitchFamily="2" charset="2"/>
              <a:buChar char="q"/>
            </a:pPr>
            <a:r>
              <a:rPr lang="en-US" b="1" dirty="0"/>
              <a:t>Reach out to BPI with any questions</a:t>
            </a:r>
          </a:p>
        </p:txBody>
      </p:sp>
      <p:pic>
        <p:nvPicPr>
          <p:cNvPr id="12" name="Audio 11">
            <a:hlinkClick r:id="" action="ppaction://media"/>
            <a:extLst>
              <a:ext uri="{FF2B5EF4-FFF2-40B4-BE49-F238E27FC236}">
                <a16:creationId xmlns:a16="http://schemas.microsoft.com/office/drawing/2014/main" id="{9945BA73-50F5-D014-6AB0-CC41F5DD3A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91187582"/>
      </p:ext>
    </p:extLst>
  </p:cSld>
  <p:clrMapOvr>
    <a:masterClrMapping/>
  </p:clrMapOvr>
  <mc:AlternateContent xmlns:mc="http://schemas.openxmlformats.org/markup-compatibility/2006" xmlns:p14="http://schemas.microsoft.com/office/powerpoint/2010/main">
    <mc:Choice Requires="p14">
      <p:transition spd="slow" p14:dur="2000" advTm="36746"/>
    </mc:Choice>
    <mc:Fallback xmlns="">
      <p:transition spd="slow" advTm="36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685800"/>
          </a:xfrm>
        </p:spPr>
        <p:txBody>
          <a:bodyPr>
            <a:normAutofit/>
          </a:bodyPr>
          <a:lstStyle/>
          <a:p>
            <a:r>
              <a:rPr lang="en-US" sz="2800" b="0" cap="none" dirty="0">
                <a:solidFill>
                  <a:schemeClr val="bg1"/>
                </a:solidFill>
              </a:rPr>
              <a:t>Presenter Contact Information</a:t>
            </a:r>
          </a:p>
        </p:txBody>
      </p:sp>
      <p:sp>
        <p:nvSpPr>
          <p:cNvPr id="3" name="Text Placeholder 2"/>
          <p:cNvSpPr>
            <a:spLocks noGrp="1"/>
          </p:cNvSpPr>
          <p:nvPr>
            <p:ph type="body" idx="1"/>
          </p:nvPr>
        </p:nvSpPr>
        <p:spPr>
          <a:xfrm>
            <a:off x="457200" y="1503994"/>
            <a:ext cx="8077200" cy="4457700"/>
          </a:xfrm>
        </p:spPr>
        <p:txBody>
          <a:bodyPr numCol="1">
            <a:normAutofit fontScale="77500" lnSpcReduction="20000"/>
          </a:bodyPr>
          <a:lstStyle/>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r>
              <a:rPr lang="en-US" sz="5200" dirty="0">
                <a:solidFill>
                  <a:schemeClr val="tx1"/>
                </a:solidFill>
              </a:rPr>
              <a:t>Debra J. Buffington, RN</a:t>
            </a:r>
          </a:p>
          <a:p>
            <a:pPr algn="ctr"/>
            <a:r>
              <a:rPr lang="en-US" sz="5200" dirty="0">
                <a:solidFill>
                  <a:schemeClr val="tx1"/>
                </a:solidFill>
              </a:rPr>
              <a:t>Bureau of Program Integrity </a:t>
            </a:r>
          </a:p>
          <a:p>
            <a:pPr algn="ctr"/>
            <a:r>
              <a:rPr lang="en-US" sz="5200" dirty="0">
                <a:solidFill>
                  <a:schemeClr val="tx1"/>
                </a:solidFill>
              </a:rPr>
              <a:t>(717) 772-4631</a:t>
            </a:r>
          </a:p>
          <a:p>
            <a:pPr algn="ctr"/>
            <a:r>
              <a:rPr lang="en-US" sz="5200" dirty="0">
                <a:solidFill>
                  <a:schemeClr val="tx1"/>
                </a:solidFill>
                <a:hlinkClick r:id="rId5"/>
              </a:rPr>
              <a:t>debuffingt@pa.gov</a:t>
            </a:r>
            <a:endParaRPr lang="en-US" sz="5200" dirty="0">
              <a:solidFill>
                <a:schemeClr val="tx1"/>
              </a:solidFill>
            </a:endParaRPr>
          </a:p>
          <a:p>
            <a:endParaRPr lang="en-US" sz="4500" dirty="0">
              <a:solidFill>
                <a:schemeClr val="tx1"/>
              </a:solidFill>
            </a:endParaRPr>
          </a:p>
          <a:p>
            <a:endParaRPr lang="en-US" sz="4500" dirty="0">
              <a:solidFill>
                <a:schemeClr val="tx1"/>
              </a:solidFill>
            </a:endParaRPr>
          </a:p>
        </p:txBody>
      </p:sp>
      <p:sp>
        <p:nvSpPr>
          <p:cNvPr id="5" name="Slide Number Placeholder 4"/>
          <p:cNvSpPr>
            <a:spLocks noGrp="1"/>
          </p:cNvSpPr>
          <p:nvPr>
            <p:ph type="sldNum" sz="quarter" idx="12"/>
          </p:nvPr>
        </p:nvSpPr>
        <p:spPr/>
        <p:txBody>
          <a:bodyPr/>
          <a:lstStyle/>
          <a:p>
            <a:fld id="{F7C12BC4-994B-473A-871F-46235A85AC2B}" type="slidenum">
              <a:rPr lang="en-US" smtClean="0"/>
              <a:pPr/>
              <a:t>38</a:t>
            </a:fld>
            <a:endParaRPr lang="en-US" dirty="0"/>
          </a:p>
        </p:txBody>
      </p:sp>
      <p:pic>
        <p:nvPicPr>
          <p:cNvPr id="18" name="Audio 17">
            <a:hlinkClick r:id="" action="ppaction://media"/>
            <a:extLst>
              <a:ext uri="{FF2B5EF4-FFF2-40B4-BE49-F238E27FC236}">
                <a16:creationId xmlns:a16="http://schemas.microsoft.com/office/drawing/2014/main" id="{E556042A-D420-7338-8DD2-6F237886CBD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61408652"/>
      </p:ext>
    </p:extLst>
  </p:cSld>
  <p:clrMapOvr>
    <a:masterClrMapping/>
  </p:clrMapOvr>
  <mc:AlternateContent xmlns:mc="http://schemas.openxmlformats.org/markup-compatibility/2006" xmlns:p14="http://schemas.microsoft.com/office/powerpoint/2010/main">
    <mc:Choice Requires="p14">
      <p:transition spd="slow" p14:dur="2000" advTm="14530"/>
    </mc:Choice>
    <mc:Fallback xmlns="">
      <p:transition spd="slow" advTm="14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F7C12BC4-994B-473A-871F-46235A85AC2B}" type="slidenum">
              <a:rPr lang="en-US" smtClean="0"/>
              <a:pPr/>
              <a:t>4</a:t>
            </a:fld>
            <a:endParaRPr lang="en-US" dirty="0"/>
          </a:p>
        </p:txBody>
      </p:sp>
      <p:sp>
        <p:nvSpPr>
          <p:cNvPr id="4" name="Title 3"/>
          <p:cNvSpPr>
            <a:spLocks noGrp="1"/>
          </p:cNvSpPr>
          <p:nvPr>
            <p:ph type="title" idx="4294967295"/>
          </p:nvPr>
        </p:nvSpPr>
        <p:spPr>
          <a:xfrm>
            <a:off x="533400" y="304800"/>
            <a:ext cx="7962900" cy="644525"/>
          </a:xfrm>
          <a:prstGeom prst="rect">
            <a:avLst/>
          </a:prstGeom>
        </p:spPr>
        <p:txBody>
          <a:bodyPr/>
          <a:lstStyle/>
          <a:p>
            <a:pPr algn="l"/>
            <a:r>
              <a:rPr lang="en-US" sz="2800" dirty="0">
                <a:solidFill>
                  <a:schemeClr val="bg1"/>
                </a:solidFill>
              </a:rPr>
              <a:t>Compliance Training Agenda</a:t>
            </a:r>
            <a:br>
              <a:rPr lang="en-US" sz="2800" dirty="0">
                <a:solidFill>
                  <a:schemeClr val="bg1"/>
                </a:solidFill>
                <a:latin typeface="+mj-lt"/>
              </a:rPr>
            </a:br>
            <a:endPar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Text Placeholder 4"/>
          <p:cNvSpPr>
            <a:spLocks noGrp="1"/>
          </p:cNvSpPr>
          <p:nvPr>
            <p:ph type="body" idx="4294967295"/>
          </p:nvPr>
        </p:nvSpPr>
        <p:spPr>
          <a:xfrm>
            <a:off x="457200" y="1066800"/>
            <a:ext cx="8229600" cy="5181600"/>
          </a:xfrm>
          <a:prstGeom prst="rect">
            <a:avLst/>
          </a:prstGeom>
        </p:spPr>
        <p:txBody>
          <a:bodyPr>
            <a:normAutofit/>
          </a:bodyPr>
          <a:lstStyle/>
          <a:p>
            <a:pPr lvl="1">
              <a:buClrTx/>
              <a:buFont typeface="Arial" panose="020B0604020202020204" pitchFamily="34" charset="0"/>
              <a:buChar char="•"/>
            </a:pPr>
            <a:endParaRPr lang="en-US" b="1" u="sng" dirty="0"/>
          </a:p>
          <a:p>
            <a:pPr lvl="1">
              <a:buClrTx/>
              <a:buFont typeface="Arial" panose="020B0604020202020204" pitchFamily="34" charset="0"/>
              <a:buChar char="•"/>
            </a:pPr>
            <a:r>
              <a:rPr lang="en-US" b="1" u="sng" dirty="0"/>
              <a:t>Key Topics:</a:t>
            </a:r>
          </a:p>
          <a:p>
            <a:pPr marL="457200" lvl="1" indent="0">
              <a:buClrTx/>
              <a:buNone/>
            </a:pPr>
            <a:endParaRPr lang="en-US" b="1" u="sng" dirty="0"/>
          </a:p>
          <a:p>
            <a:pPr lvl="1">
              <a:buClrTx/>
              <a:buFont typeface="Arial" panose="020B0604020202020204" pitchFamily="34" charset="0"/>
              <a:buChar char="•"/>
            </a:pPr>
            <a:r>
              <a:rPr lang="en-US" sz="2000" b="1" dirty="0"/>
              <a:t>Maintaining Documents Relevant to the SBAP Program</a:t>
            </a:r>
          </a:p>
          <a:p>
            <a:pPr lvl="1">
              <a:buClrTx/>
              <a:buFont typeface="Arial" panose="020B0604020202020204" pitchFamily="34" charset="0"/>
              <a:buChar char="•"/>
            </a:pPr>
            <a:endParaRPr lang="en-US" sz="2000" b="1" dirty="0"/>
          </a:p>
          <a:p>
            <a:pPr lvl="1">
              <a:buClrTx/>
              <a:buFont typeface="Arial" panose="020B0604020202020204" pitchFamily="34" charset="0"/>
              <a:buChar char="•"/>
            </a:pPr>
            <a:r>
              <a:rPr lang="en-US" sz="2000" b="1" dirty="0"/>
              <a:t>Downloading PCG Data by September 30, 2023</a:t>
            </a:r>
          </a:p>
          <a:p>
            <a:pPr marL="457200" lvl="1" indent="0">
              <a:buClrTx/>
              <a:buNone/>
            </a:pPr>
            <a:endParaRPr lang="en-US" sz="2000" b="1" dirty="0"/>
          </a:p>
          <a:p>
            <a:pPr lvl="1">
              <a:buClrTx/>
              <a:buFont typeface="Arial" panose="020B0604020202020204" pitchFamily="34" charset="0"/>
              <a:buChar char="•"/>
            </a:pPr>
            <a:r>
              <a:rPr lang="en-US" sz="2000" b="1" dirty="0"/>
              <a:t>Common Audit Findings</a:t>
            </a:r>
          </a:p>
          <a:p>
            <a:pPr lvl="1">
              <a:buClrTx/>
              <a:buFont typeface="Arial" panose="020B0604020202020204" pitchFamily="34" charset="0"/>
              <a:buChar char="•"/>
            </a:pPr>
            <a:endParaRPr lang="en-US" sz="2000" b="1" dirty="0"/>
          </a:p>
          <a:p>
            <a:pPr marL="914400" lvl="2" indent="0">
              <a:buClrTx/>
              <a:buNone/>
            </a:pPr>
            <a:endParaRPr lang="en-US" b="1" dirty="0"/>
          </a:p>
          <a:p>
            <a:pPr lvl="2">
              <a:buClrTx/>
              <a:buFont typeface="Arial" panose="020B0604020202020204" pitchFamily="34" charset="0"/>
              <a:buChar char="•"/>
            </a:pPr>
            <a:endParaRPr lang="en-US" b="1" dirty="0"/>
          </a:p>
          <a:p>
            <a:pPr lvl="2">
              <a:spcBef>
                <a:spcPts val="1200"/>
              </a:spcBef>
              <a:buClrTx/>
              <a:buFont typeface="Arial" panose="020B0604020202020204" pitchFamily="34" charset="0"/>
              <a:buChar char="•"/>
            </a:pPr>
            <a:endParaRPr lang="en-US" sz="1200" dirty="0"/>
          </a:p>
        </p:txBody>
      </p:sp>
      <p:pic>
        <p:nvPicPr>
          <p:cNvPr id="25" name="Audio 24">
            <a:hlinkClick r:id="" action="ppaction://media"/>
            <a:extLst>
              <a:ext uri="{FF2B5EF4-FFF2-40B4-BE49-F238E27FC236}">
                <a16:creationId xmlns:a16="http://schemas.microsoft.com/office/drawing/2014/main" id="{68F617C0-ADE7-0C20-5F07-8BE9474A1AD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23708069"/>
      </p:ext>
    </p:extLst>
  </p:cSld>
  <p:clrMapOvr>
    <a:masterClrMapping/>
  </p:clrMapOvr>
  <mc:AlternateContent xmlns:mc="http://schemas.openxmlformats.org/markup-compatibility/2006" xmlns:p14="http://schemas.microsoft.com/office/powerpoint/2010/main">
    <mc:Choice Requires="p14">
      <p:transition spd="slow" p14:dur="2000" advTm="34248"/>
    </mc:Choice>
    <mc:Fallback xmlns="">
      <p:transition spd="slow" advTm="3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1E65-9994-AAFE-2B90-B1E3B1462A17}"/>
              </a:ext>
            </a:extLst>
          </p:cNvPr>
          <p:cNvSpPr>
            <a:spLocks noGrp="1"/>
          </p:cNvSpPr>
          <p:nvPr>
            <p:ph type="title"/>
          </p:nvPr>
        </p:nvSpPr>
        <p:spPr>
          <a:xfrm>
            <a:off x="609600" y="304800"/>
            <a:ext cx="8077200" cy="457200"/>
          </a:xfrm>
        </p:spPr>
        <p:txBody>
          <a:bodyPr/>
          <a:lstStyle/>
          <a:p>
            <a:r>
              <a:rPr lang="en-US" dirty="0"/>
              <a:t>Maintaining Documents </a:t>
            </a:r>
          </a:p>
        </p:txBody>
      </p:sp>
      <p:sp>
        <p:nvSpPr>
          <p:cNvPr id="3" name="Slide Number Placeholder 2">
            <a:extLst>
              <a:ext uri="{FF2B5EF4-FFF2-40B4-BE49-F238E27FC236}">
                <a16:creationId xmlns:a16="http://schemas.microsoft.com/office/drawing/2014/main" id="{0573AF50-DEFB-26F9-7813-27A738DB4DEE}"/>
              </a:ext>
            </a:extLst>
          </p:cNvPr>
          <p:cNvSpPr>
            <a:spLocks noGrp="1"/>
          </p:cNvSpPr>
          <p:nvPr>
            <p:ph type="sldNum" sz="quarter" idx="4"/>
          </p:nvPr>
        </p:nvSpPr>
        <p:spPr/>
        <p:txBody>
          <a:bodyPr/>
          <a:lstStyle/>
          <a:p>
            <a:fld id="{2754ED01-E2A0-4C1E-8E21-014B99041579}" type="slidenum">
              <a:rPr lang="en-US" smtClean="0"/>
              <a:pPr/>
              <a:t>5</a:t>
            </a:fld>
            <a:endParaRPr lang="en-US" dirty="0"/>
          </a:p>
        </p:txBody>
      </p:sp>
      <p:sp>
        <p:nvSpPr>
          <p:cNvPr id="4" name="TextBox 3">
            <a:extLst>
              <a:ext uri="{FF2B5EF4-FFF2-40B4-BE49-F238E27FC236}">
                <a16:creationId xmlns:a16="http://schemas.microsoft.com/office/drawing/2014/main" id="{A5E61ABB-CD1B-E7C0-4BBF-A66DC19020A8}"/>
              </a:ext>
            </a:extLst>
          </p:cNvPr>
          <p:cNvSpPr txBox="1"/>
          <p:nvPr/>
        </p:nvSpPr>
        <p:spPr>
          <a:xfrm>
            <a:off x="304800" y="1166842"/>
            <a:ext cx="8229600" cy="2862322"/>
          </a:xfrm>
          <a:prstGeom prst="rect">
            <a:avLst/>
          </a:prstGeom>
          <a:noFill/>
        </p:spPr>
        <p:txBody>
          <a:bodyPr wrap="square" rtlCol="0">
            <a:spAutoFit/>
          </a:bodyPr>
          <a:lstStyle/>
          <a:p>
            <a:pPr algn="ctr"/>
            <a:endParaRPr lang="en-US" sz="3600" dirty="0"/>
          </a:p>
          <a:p>
            <a:pPr algn="ctr"/>
            <a:endParaRPr lang="en-US" sz="3600" dirty="0"/>
          </a:p>
          <a:p>
            <a:pPr algn="ctr"/>
            <a:endParaRPr lang="en-US" sz="3600" dirty="0"/>
          </a:p>
          <a:p>
            <a:pPr algn="ctr"/>
            <a:r>
              <a:rPr lang="en-US" sz="3600" dirty="0"/>
              <a:t>Documents to Maintain</a:t>
            </a:r>
          </a:p>
          <a:p>
            <a:pPr algn="ctr"/>
            <a:endParaRPr lang="en-US" sz="3600" dirty="0"/>
          </a:p>
        </p:txBody>
      </p:sp>
      <p:pic>
        <p:nvPicPr>
          <p:cNvPr id="22" name="Audio 21">
            <a:hlinkClick r:id="" action="ppaction://media"/>
            <a:extLst>
              <a:ext uri="{FF2B5EF4-FFF2-40B4-BE49-F238E27FC236}">
                <a16:creationId xmlns:a16="http://schemas.microsoft.com/office/drawing/2014/main" id="{82D90BAA-23BB-0081-F905-DF68F2162A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13759385"/>
      </p:ext>
    </p:extLst>
  </p:cSld>
  <p:clrMapOvr>
    <a:masterClrMapping/>
  </p:clrMapOvr>
  <mc:AlternateContent xmlns:mc="http://schemas.openxmlformats.org/markup-compatibility/2006" xmlns:p14="http://schemas.microsoft.com/office/powerpoint/2010/main">
    <mc:Choice Requires="p14">
      <p:transition spd="slow" p14:dur="2000" advTm="3777"/>
    </mc:Choice>
    <mc:Fallback xmlns="">
      <p:transition spd="slow" advTm="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1E65-9994-AAFE-2B90-B1E3B1462A17}"/>
              </a:ext>
            </a:extLst>
          </p:cNvPr>
          <p:cNvSpPr>
            <a:spLocks noGrp="1"/>
          </p:cNvSpPr>
          <p:nvPr>
            <p:ph type="title"/>
          </p:nvPr>
        </p:nvSpPr>
        <p:spPr>
          <a:xfrm>
            <a:off x="609600" y="304800"/>
            <a:ext cx="8077200" cy="457200"/>
          </a:xfrm>
        </p:spPr>
        <p:txBody>
          <a:bodyPr/>
          <a:lstStyle/>
          <a:p>
            <a:r>
              <a:rPr lang="en-US" dirty="0"/>
              <a:t>Maintaining Documents </a:t>
            </a:r>
          </a:p>
        </p:txBody>
      </p:sp>
      <p:sp>
        <p:nvSpPr>
          <p:cNvPr id="3" name="Slide Number Placeholder 2">
            <a:extLst>
              <a:ext uri="{FF2B5EF4-FFF2-40B4-BE49-F238E27FC236}">
                <a16:creationId xmlns:a16="http://schemas.microsoft.com/office/drawing/2014/main" id="{0573AF50-DEFB-26F9-7813-27A738DB4DEE}"/>
              </a:ext>
            </a:extLst>
          </p:cNvPr>
          <p:cNvSpPr>
            <a:spLocks noGrp="1"/>
          </p:cNvSpPr>
          <p:nvPr>
            <p:ph type="sldNum" sz="quarter" idx="4"/>
          </p:nvPr>
        </p:nvSpPr>
        <p:spPr/>
        <p:txBody>
          <a:bodyPr/>
          <a:lstStyle/>
          <a:p>
            <a:fld id="{2754ED01-E2A0-4C1E-8E21-014B99041579}" type="slidenum">
              <a:rPr lang="en-US" smtClean="0"/>
              <a:pPr/>
              <a:t>6</a:t>
            </a:fld>
            <a:endParaRPr lang="en-US" dirty="0"/>
          </a:p>
        </p:txBody>
      </p:sp>
      <p:sp>
        <p:nvSpPr>
          <p:cNvPr id="4" name="TextBox 3">
            <a:extLst>
              <a:ext uri="{FF2B5EF4-FFF2-40B4-BE49-F238E27FC236}">
                <a16:creationId xmlns:a16="http://schemas.microsoft.com/office/drawing/2014/main" id="{A5E61ABB-CD1B-E7C0-4BBF-A66DC19020A8}"/>
              </a:ext>
            </a:extLst>
          </p:cNvPr>
          <p:cNvSpPr txBox="1"/>
          <p:nvPr/>
        </p:nvSpPr>
        <p:spPr>
          <a:xfrm>
            <a:off x="457200" y="1143000"/>
            <a:ext cx="8229600" cy="4524315"/>
          </a:xfrm>
          <a:prstGeom prst="rect">
            <a:avLst/>
          </a:prstGeom>
          <a:noFill/>
        </p:spPr>
        <p:txBody>
          <a:bodyPr wrap="square" rtlCol="0">
            <a:spAutoFit/>
          </a:bodyPr>
          <a:lstStyle/>
          <a:p>
            <a:r>
              <a:rPr lang="en-US" sz="2400" dirty="0"/>
              <a:t>LEAs must maintain any and all documents relevant to the services provided.</a:t>
            </a:r>
          </a:p>
          <a:p>
            <a:pPr marL="342900" indent="-342900">
              <a:buFont typeface="Arial" panose="020B0604020202020204" pitchFamily="34" charset="0"/>
              <a:buChar char="•"/>
            </a:pPr>
            <a:r>
              <a:rPr lang="en-US" sz="2000" dirty="0"/>
              <a:t>Parental Consent</a:t>
            </a:r>
          </a:p>
          <a:p>
            <a:pPr marL="342900" indent="-342900">
              <a:buFont typeface="Arial" panose="020B0604020202020204" pitchFamily="34" charset="0"/>
              <a:buChar char="•"/>
            </a:pPr>
            <a:r>
              <a:rPr lang="en-US" sz="2000" dirty="0"/>
              <a:t>Individual Educational Program (IEP)</a:t>
            </a:r>
          </a:p>
          <a:p>
            <a:pPr marL="342900" indent="-342900">
              <a:buFont typeface="Arial" panose="020B0604020202020204" pitchFamily="34" charset="0"/>
              <a:buChar char="•"/>
            </a:pPr>
            <a:r>
              <a:rPr lang="en-US" sz="2000" dirty="0"/>
              <a:t>Medical Practitioner Authorization Form (MPAF)/Order/Prescription</a:t>
            </a:r>
          </a:p>
          <a:p>
            <a:pPr marL="342900" indent="-342900">
              <a:buFont typeface="Arial" panose="020B0604020202020204" pitchFamily="34" charset="0"/>
              <a:buChar char="•"/>
            </a:pPr>
            <a:r>
              <a:rPr lang="en-US" sz="2000" dirty="0">
                <a:highlight>
                  <a:srgbClr val="FF00FF"/>
                </a:highlight>
              </a:rPr>
              <a:t>Daily Service Provider Logs</a:t>
            </a:r>
          </a:p>
          <a:p>
            <a:pPr marL="342900" indent="-342900">
              <a:buFont typeface="Arial" panose="020B0604020202020204" pitchFamily="34" charset="0"/>
              <a:buChar char="•"/>
            </a:pPr>
            <a:r>
              <a:rPr lang="en-US" sz="2000" dirty="0">
                <a:highlight>
                  <a:srgbClr val="FF00FF"/>
                </a:highlight>
              </a:rPr>
              <a:t>Special Transportation Logs</a:t>
            </a:r>
          </a:p>
          <a:p>
            <a:pPr marL="342900" indent="-342900">
              <a:buFont typeface="Arial" panose="020B0604020202020204" pitchFamily="34" charset="0"/>
              <a:buChar char="•"/>
            </a:pPr>
            <a:r>
              <a:rPr lang="en-US" sz="2000" dirty="0"/>
              <a:t>Credentials</a:t>
            </a:r>
          </a:p>
          <a:p>
            <a:r>
              <a:rPr lang="en-US" sz="2000" dirty="0"/>
              <a:t>     -Licenses</a:t>
            </a:r>
          </a:p>
          <a:p>
            <a:r>
              <a:rPr lang="en-US" sz="2000" dirty="0"/>
              <a:t>     -Certifications</a:t>
            </a:r>
          </a:p>
          <a:p>
            <a:pPr marL="342900" indent="-342900">
              <a:buFont typeface="Arial" panose="020B0604020202020204" pitchFamily="34" charset="0"/>
              <a:buChar char="•"/>
            </a:pPr>
            <a:r>
              <a:rPr lang="en-US" sz="2000" dirty="0"/>
              <a:t>Attendance records</a:t>
            </a:r>
          </a:p>
          <a:p>
            <a:r>
              <a:rPr lang="en-US" sz="2000" dirty="0"/>
              <a:t>    -Student</a:t>
            </a:r>
          </a:p>
          <a:p>
            <a:r>
              <a:rPr lang="en-US" sz="2000" dirty="0"/>
              <a:t>    -Provider</a:t>
            </a:r>
          </a:p>
          <a:p>
            <a:pPr marL="342900" indent="-342900">
              <a:buFont typeface="Arial" panose="020B0604020202020204" pitchFamily="34" charset="0"/>
              <a:buChar char="•"/>
            </a:pPr>
            <a:r>
              <a:rPr lang="en-US" sz="2000" dirty="0"/>
              <a:t>Evaluations</a:t>
            </a:r>
          </a:p>
        </p:txBody>
      </p:sp>
      <p:pic>
        <p:nvPicPr>
          <p:cNvPr id="20" name="Audio 19">
            <a:hlinkClick r:id="" action="ppaction://media"/>
            <a:extLst>
              <a:ext uri="{FF2B5EF4-FFF2-40B4-BE49-F238E27FC236}">
                <a16:creationId xmlns:a16="http://schemas.microsoft.com/office/drawing/2014/main" id="{79089AEC-0F54-9A98-4ABB-48FBCD714B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55206187"/>
      </p:ext>
    </p:extLst>
  </p:cSld>
  <p:clrMapOvr>
    <a:masterClrMapping/>
  </p:clrMapOvr>
  <mc:AlternateContent xmlns:mc="http://schemas.openxmlformats.org/markup-compatibility/2006" xmlns:p14="http://schemas.microsoft.com/office/powerpoint/2010/main">
    <mc:Choice Requires="p14">
      <p:transition spd="slow" p14:dur="2000" advTm="22135"/>
    </mc:Choice>
    <mc:Fallback xmlns="">
      <p:transition spd="slow" advTm="2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dirty="0"/>
              <a:t>Parental Consent</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7</a:t>
            </a:fld>
            <a:endParaRPr lang="en-US" dirty="0"/>
          </a:p>
        </p:txBody>
      </p:sp>
      <p:sp>
        <p:nvSpPr>
          <p:cNvPr id="4" name="TextBox 3">
            <a:extLst>
              <a:ext uri="{FF2B5EF4-FFF2-40B4-BE49-F238E27FC236}">
                <a16:creationId xmlns:a16="http://schemas.microsoft.com/office/drawing/2014/main" id="{34B3F484-FCD8-483F-BC6F-8D7C3513C979}"/>
              </a:ext>
            </a:extLst>
          </p:cNvPr>
          <p:cNvSpPr txBox="1"/>
          <p:nvPr/>
        </p:nvSpPr>
        <p:spPr>
          <a:xfrm>
            <a:off x="1752600" y="2502932"/>
            <a:ext cx="4495800" cy="369332"/>
          </a:xfrm>
          <a:prstGeom prst="rect">
            <a:avLst/>
          </a:prstGeom>
          <a:noFill/>
        </p:spPr>
        <p:txBody>
          <a:bodyPr wrap="square" rtlCol="0">
            <a:spAutoFit/>
          </a:bodyPr>
          <a:lstStyle/>
          <a:p>
            <a:endParaRPr lang="en-US" dirty="0"/>
          </a:p>
        </p:txBody>
      </p:sp>
      <p:pic>
        <p:nvPicPr>
          <p:cNvPr id="15" name="Picture 14">
            <a:extLst>
              <a:ext uri="{FF2B5EF4-FFF2-40B4-BE49-F238E27FC236}">
                <a16:creationId xmlns:a16="http://schemas.microsoft.com/office/drawing/2014/main" id="{814DC980-B979-1C1C-1A19-86C74FBC2E2F}"/>
              </a:ext>
            </a:extLst>
          </p:cNvPr>
          <p:cNvPicPr>
            <a:picLocks noChangeAspect="1"/>
          </p:cNvPicPr>
          <p:nvPr/>
        </p:nvPicPr>
        <p:blipFill>
          <a:blip r:embed="rId5"/>
          <a:stretch>
            <a:fillRect/>
          </a:stretch>
        </p:blipFill>
        <p:spPr>
          <a:xfrm>
            <a:off x="1600200" y="1029749"/>
            <a:ext cx="4191000" cy="5334000"/>
          </a:xfrm>
          <a:prstGeom prst="rect">
            <a:avLst/>
          </a:prstGeom>
        </p:spPr>
      </p:pic>
      <p:pic>
        <p:nvPicPr>
          <p:cNvPr id="25" name="Audio 24">
            <a:hlinkClick r:id="" action="ppaction://media"/>
            <a:extLst>
              <a:ext uri="{FF2B5EF4-FFF2-40B4-BE49-F238E27FC236}">
                <a16:creationId xmlns:a16="http://schemas.microsoft.com/office/drawing/2014/main" id="{E922AEBA-4F3B-5853-E591-11F3EF8CECE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44772081"/>
      </p:ext>
    </p:extLst>
  </p:cSld>
  <p:clrMapOvr>
    <a:masterClrMapping/>
  </p:clrMapOvr>
  <mc:AlternateContent xmlns:mc="http://schemas.openxmlformats.org/markup-compatibility/2006" xmlns:p14="http://schemas.microsoft.com/office/powerpoint/2010/main">
    <mc:Choice Requires="p14">
      <p:transition spd="slow" p14:dur="2000" advTm="42486"/>
    </mc:Choice>
    <mc:Fallback xmlns="">
      <p:transition spd="slow" advTm="4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dirty="0"/>
              <a:t>Individualized Education Program, (IEP)</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8</a:t>
            </a:fld>
            <a:endParaRPr lang="en-US" dirty="0"/>
          </a:p>
        </p:txBody>
      </p:sp>
      <p:sp>
        <p:nvSpPr>
          <p:cNvPr id="4" name="TextBox 3">
            <a:extLst>
              <a:ext uri="{FF2B5EF4-FFF2-40B4-BE49-F238E27FC236}">
                <a16:creationId xmlns:a16="http://schemas.microsoft.com/office/drawing/2014/main" id="{34B3F484-FCD8-483F-BC6F-8D7C3513C979}"/>
              </a:ext>
            </a:extLst>
          </p:cNvPr>
          <p:cNvSpPr txBox="1"/>
          <p:nvPr/>
        </p:nvSpPr>
        <p:spPr>
          <a:xfrm>
            <a:off x="1752600" y="2502932"/>
            <a:ext cx="4495800"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9AD4AB98-13FC-E6A5-F0B6-C69351405A9B}"/>
              </a:ext>
            </a:extLst>
          </p:cNvPr>
          <p:cNvPicPr>
            <a:picLocks noChangeAspect="1"/>
          </p:cNvPicPr>
          <p:nvPr/>
        </p:nvPicPr>
        <p:blipFill>
          <a:blip r:embed="rId5"/>
          <a:stretch>
            <a:fillRect/>
          </a:stretch>
        </p:blipFill>
        <p:spPr>
          <a:xfrm>
            <a:off x="293240" y="1142999"/>
            <a:ext cx="8545960" cy="4916019"/>
          </a:xfrm>
          <a:prstGeom prst="rect">
            <a:avLst/>
          </a:prstGeom>
        </p:spPr>
      </p:pic>
      <p:pic>
        <p:nvPicPr>
          <p:cNvPr id="19" name="Audio 18">
            <a:hlinkClick r:id="" action="ppaction://media"/>
            <a:extLst>
              <a:ext uri="{FF2B5EF4-FFF2-40B4-BE49-F238E27FC236}">
                <a16:creationId xmlns:a16="http://schemas.microsoft.com/office/drawing/2014/main" id="{ED2750EA-BBEF-0412-2199-A112ED214DB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43763951"/>
      </p:ext>
    </p:extLst>
  </p:cSld>
  <p:clrMapOvr>
    <a:masterClrMapping/>
  </p:clrMapOvr>
  <mc:AlternateContent xmlns:mc="http://schemas.openxmlformats.org/markup-compatibility/2006" xmlns:p14="http://schemas.microsoft.com/office/powerpoint/2010/main">
    <mc:Choice Requires="p14">
      <p:transition spd="slow" p14:dur="2000" advTm="40407"/>
    </mc:Choice>
    <mc:Fallback xmlns="">
      <p:transition spd="slow" advTm="4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4CD7-0C56-467C-A527-4139777FC26C}"/>
              </a:ext>
            </a:extLst>
          </p:cNvPr>
          <p:cNvSpPr>
            <a:spLocks noGrp="1"/>
          </p:cNvSpPr>
          <p:nvPr>
            <p:ph type="title"/>
          </p:nvPr>
        </p:nvSpPr>
        <p:spPr>
          <a:xfrm>
            <a:off x="533400" y="304800"/>
            <a:ext cx="8153400" cy="457200"/>
          </a:xfrm>
        </p:spPr>
        <p:txBody>
          <a:bodyPr/>
          <a:lstStyle/>
          <a:p>
            <a:r>
              <a:rPr lang="en-US" dirty="0"/>
              <a:t>Medical Practitioner Authorization Form, (MPAF)</a:t>
            </a:r>
          </a:p>
        </p:txBody>
      </p:sp>
      <p:sp>
        <p:nvSpPr>
          <p:cNvPr id="3" name="Slide Number Placeholder 2">
            <a:extLst>
              <a:ext uri="{FF2B5EF4-FFF2-40B4-BE49-F238E27FC236}">
                <a16:creationId xmlns:a16="http://schemas.microsoft.com/office/drawing/2014/main" id="{5870D6DA-CE76-4075-A222-C2C774FC3871}"/>
              </a:ext>
            </a:extLst>
          </p:cNvPr>
          <p:cNvSpPr>
            <a:spLocks noGrp="1"/>
          </p:cNvSpPr>
          <p:nvPr>
            <p:ph type="sldNum" sz="quarter" idx="4"/>
          </p:nvPr>
        </p:nvSpPr>
        <p:spPr/>
        <p:txBody>
          <a:bodyPr/>
          <a:lstStyle/>
          <a:p>
            <a:fld id="{2754ED01-E2A0-4C1E-8E21-014B99041579}" type="slidenum">
              <a:rPr lang="en-US" smtClean="0"/>
              <a:pPr/>
              <a:t>9</a:t>
            </a:fld>
            <a:endParaRPr lang="en-US" dirty="0"/>
          </a:p>
        </p:txBody>
      </p:sp>
      <p:sp>
        <p:nvSpPr>
          <p:cNvPr id="4" name="TextBox 3">
            <a:extLst>
              <a:ext uri="{FF2B5EF4-FFF2-40B4-BE49-F238E27FC236}">
                <a16:creationId xmlns:a16="http://schemas.microsoft.com/office/drawing/2014/main" id="{34B3F484-FCD8-483F-BC6F-8D7C3513C979}"/>
              </a:ext>
            </a:extLst>
          </p:cNvPr>
          <p:cNvSpPr txBox="1"/>
          <p:nvPr/>
        </p:nvSpPr>
        <p:spPr>
          <a:xfrm>
            <a:off x="1752600" y="2502932"/>
            <a:ext cx="4495800"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CBF023D5-73E0-200D-CCE6-04648E2453ED}"/>
              </a:ext>
            </a:extLst>
          </p:cNvPr>
          <p:cNvPicPr>
            <a:picLocks noChangeAspect="1"/>
          </p:cNvPicPr>
          <p:nvPr/>
        </p:nvPicPr>
        <p:blipFill>
          <a:blip r:embed="rId5"/>
          <a:stretch>
            <a:fillRect/>
          </a:stretch>
        </p:blipFill>
        <p:spPr>
          <a:xfrm>
            <a:off x="457200" y="1066800"/>
            <a:ext cx="5702105" cy="4876800"/>
          </a:xfrm>
          <a:prstGeom prst="rect">
            <a:avLst/>
          </a:prstGeom>
        </p:spPr>
      </p:pic>
      <p:pic>
        <p:nvPicPr>
          <p:cNvPr id="19" name="Audio 18">
            <a:hlinkClick r:id="" action="ppaction://media"/>
            <a:extLst>
              <a:ext uri="{FF2B5EF4-FFF2-40B4-BE49-F238E27FC236}">
                <a16:creationId xmlns:a16="http://schemas.microsoft.com/office/drawing/2014/main" id="{C33E3D1E-05A9-96C4-01F7-D86FEA962B4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99381948"/>
      </p:ext>
    </p:extLst>
  </p:cSld>
  <p:clrMapOvr>
    <a:masterClrMapping/>
  </p:clrMapOvr>
  <mc:AlternateContent xmlns:mc="http://schemas.openxmlformats.org/markup-compatibility/2006" xmlns:p14="http://schemas.microsoft.com/office/powerpoint/2010/main">
    <mc:Choice Requires="p14">
      <p:transition spd="slow" p14:dur="2000" advTm="42463"/>
    </mc:Choice>
    <mc:Fallback xmlns="">
      <p:transition spd="slow" advTm="4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2_Office Theme">
  <a:themeElements>
    <a:clrScheme name="PCG_Official_Palette">
      <a:dk1>
        <a:srgbClr val="062343"/>
      </a:dk1>
      <a:lt1>
        <a:srgbClr val="FFFFFF"/>
      </a:lt1>
      <a:dk2>
        <a:srgbClr val="75767A"/>
      </a:dk2>
      <a:lt2>
        <a:srgbClr val="FFFFFF"/>
      </a:lt2>
      <a:accent1>
        <a:srgbClr val="A0AD33"/>
      </a:accent1>
      <a:accent2>
        <a:srgbClr val="00AAD2"/>
      </a:accent2>
      <a:accent3>
        <a:srgbClr val="D85F28"/>
      </a:accent3>
      <a:accent4>
        <a:srgbClr val="005C7E"/>
      </a:accent4>
      <a:accent5>
        <a:srgbClr val="007364"/>
      </a:accent5>
      <a:accent6>
        <a:srgbClr val="AF282E"/>
      </a:accent6>
      <a:hlink>
        <a:srgbClr val="607F91"/>
      </a:hlink>
      <a:folHlink>
        <a:srgbClr val="F5AA01"/>
      </a:folHlink>
    </a:clrScheme>
    <a:fontScheme name="PCG_OFCL_PPT_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7BB8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DHS Presentations Template 1v3">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HS PowerPoint Presentation 1.pptx" id="{A4CA6612-190B-47EA-AE1A-FB187C809D97}" vid="{1DF0AFB9-68A5-49FB-9C2B-79FFDC7243D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14038</TotalTime>
  <Words>4134</Words>
  <Application>Microsoft Office PowerPoint</Application>
  <PresentationFormat>On-screen Show (4:3)</PresentationFormat>
  <Paragraphs>403</Paragraphs>
  <Slides>38</Slides>
  <Notes>38</Notes>
  <HiddenSlides>0</HiddenSlides>
  <MMClips>38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Calibri</vt:lpstr>
      <vt:lpstr>Comic Sans MS</vt:lpstr>
      <vt:lpstr>Courier New</vt:lpstr>
      <vt:lpstr>Rockwell</vt:lpstr>
      <vt:lpstr>Segoe UI</vt:lpstr>
      <vt:lpstr>Times New Roman</vt:lpstr>
      <vt:lpstr>Wingdings</vt:lpstr>
      <vt:lpstr>2_Office Theme</vt:lpstr>
      <vt:lpstr>DHS Presentations Template 1v3</vt:lpstr>
      <vt:lpstr> School-Based ACCESS Program (SBAP)  Compliance Session </vt:lpstr>
      <vt:lpstr>SBAP Coordinator</vt:lpstr>
      <vt:lpstr>Compliance Training Objectives </vt:lpstr>
      <vt:lpstr>Compliance Training Agenda </vt:lpstr>
      <vt:lpstr>Maintaining Documents </vt:lpstr>
      <vt:lpstr>Maintaining Documents </vt:lpstr>
      <vt:lpstr>Parental Consent</vt:lpstr>
      <vt:lpstr>Individualized Education Program, (IEP)</vt:lpstr>
      <vt:lpstr>Medical Practitioner Authorization Form, (MPAF)</vt:lpstr>
      <vt:lpstr>Sample Medication Administration/Licensed Prescriber Example</vt:lpstr>
      <vt:lpstr>Prescription Example</vt:lpstr>
      <vt:lpstr>Service Provider Logs</vt:lpstr>
      <vt:lpstr>Service Provider Logs (Cont.)</vt:lpstr>
      <vt:lpstr>Service Provider Logs  (Cont.)</vt:lpstr>
      <vt:lpstr>Special Transportation Logs</vt:lpstr>
      <vt:lpstr>Credentials</vt:lpstr>
      <vt:lpstr>Credentials (Cont.)</vt:lpstr>
      <vt:lpstr>Credentials (Cont.)</vt:lpstr>
      <vt:lpstr>Other records to maintain</vt:lpstr>
      <vt:lpstr>Downloading PCG Data by September 30, 2023</vt:lpstr>
      <vt:lpstr>Downloading PCG Data by September 30, 2023</vt:lpstr>
      <vt:lpstr>Downloading PCG Data (Cont.)</vt:lpstr>
      <vt:lpstr>Downloading PCG Data (Cont.)</vt:lpstr>
      <vt:lpstr>Downloading PCG Data (Cont.)</vt:lpstr>
      <vt:lpstr>Downloading PCG Data (Cont.)</vt:lpstr>
      <vt:lpstr>Downloading PCG Data (Cont.)</vt:lpstr>
      <vt:lpstr>Common BPI Audit Findings</vt:lpstr>
      <vt:lpstr>Common BPI Audit Findings</vt:lpstr>
      <vt:lpstr>Common BPI Audit Findings (Cont.)</vt:lpstr>
      <vt:lpstr>Common BPI Audit Findings (Cont.)</vt:lpstr>
      <vt:lpstr>Common BPI Audit Findings (Cont.)</vt:lpstr>
      <vt:lpstr>Common BPI Audit Findings (Cont.)</vt:lpstr>
      <vt:lpstr>Common BPI Audit Findings (Cont.)</vt:lpstr>
      <vt:lpstr>Common BPI Audit Findings (Cont.)</vt:lpstr>
      <vt:lpstr>Resources</vt:lpstr>
      <vt:lpstr>Resources (Cont.)</vt:lpstr>
      <vt:lpstr>A Few Things To Remember</vt:lpstr>
      <vt:lpstr>Presenter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School-Based ACCESS Program (SBAP)  Compliance Session</dc:title>
  <dc:creator>Tressler, Pamela</dc:creator>
  <cp:lastModifiedBy>Buffington, Debra</cp:lastModifiedBy>
  <cp:revision>572</cp:revision>
  <cp:lastPrinted>2022-09-09T12:46:01Z</cp:lastPrinted>
  <dcterms:created xsi:type="dcterms:W3CDTF">2020-08-27T15:36:06Z</dcterms:created>
  <dcterms:modified xsi:type="dcterms:W3CDTF">2023-09-12T17:03:56Z</dcterms:modified>
</cp:coreProperties>
</file>