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816" r:id="rId5"/>
    <p:sldMasterId id="2147483838" r:id="rId6"/>
    <p:sldMasterId id="2147483854" r:id="rId7"/>
  </p:sldMasterIdLst>
  <p:notesMasterIdLst>
    <p:notesMasterId r:id="rId137"/>
  </p:notesMasterIdLst>
  <p:sldIdLst>
    <p:sldId id="256" r:id="rId8"/>
    <p:sldId id="257" r:id="rId9"/>
    <p:sldId id="850" r:id="rId10"/>
    <p:sldId id="258" r:id="rId11"/>
    <p:sldId id="259" r:id="rId12"/>
    <p:sldId id="260" r:id="rId13"/>
    <p:sldId id="261" r:id="rId14"/>
    <p:sldId id="404" r:id="rId15"/>
    <p:sldId id="262" r:id="rId16"/>
    <p:sldId id="264" r:id="rId17"/>
    <p:sldId id="265" r:id="rId18"/>
    <p:sldId id="270" r:id="rId19"/>
    <p:sldId id="393" r:id="rId20"/>
    <p:sldId id="394" r:id="rId21"/>
    <p:sldId id="406" r:id="rId22"/>
    <p:sldId id="846" r:id="rId23"/>
    <p:sldId id="272" r:id="rId24"/>
    <p:sldId id="273" r:id="rId25"/>
    <p:sldId id="407" r:id="rId26"/>
    <p:sldId id="408" r:id="rId27"/>
    <p:sldId id="832" r:id="rId28"/>
    <p:sldId id="833" r:id="rId29"/>
    <p:sldId id="278" r:id="rId30"/>
    <p:sldId id="279" r:id="rId31"/>
    <p:sldId id="280" r:id="rId32"/>
    <p:sldId id="839" r:id="rId33"/>
    <p:sldId id="840" r:id="rId34"/>
    <p:sldId id="283" r:id="rId35"/>
    <p:sldId id="284" r:id="rId36"/>
    <p:sldId id="841" r:id="rId37"/>
    <p:sldId id="286" r:id="rId38"/>
    <p:sldId id="847" r:id="rId39"/>
    <p:sldId id="848" r:id="rId40"/>
    <p:sldId id="290" r:id="rId41"/>
    <p:sldId id="291" r:id="rId42"/>
    <p:sldId id="842" r:id="rId43"/>
    <p:sldId id="843" r:id="rId44"/>
    <p:sldId id="320" r:id="rId45"/>
    <p:sldId id="296" r:id="rId46"/>
    <p:sldId id="849" r:id="rId47"/>
    <p:sldId id="298" r:id="rId48"/>
    <p:sldId id="299" r:id="rId49"/>
    <p:sldId id="300" r:id="rId50"/>
    <p:sldId id="661" r:id="rId51"/>
    <p:sldId id="662" r:id="rId52"/>
    <p:sldId id="303" r:id="rId53"/>
    <p:sldId id="577" r:id="rId54"/>
    <p:sldId id="306" r:id="rId55"/>
    <p:sldId id="307" r:id="rId56"/>
    <p:sldId id="308" r:id="rId57"/>
    <p:sldId id="685" r:id="rId58"/>
    <p:sldId id="310" r:id="rId59"/>
    <p:sldId id="686" r:id="rId60"/>
    <p:sldId id="681" r:id="rId61"/>
    <p:sldId id="313" r:id="rId62"/>
    <p:sldId id="314" r:id="rId63"/>
    <p:sldId id="315" r:id="rId64"/>
    <p:sldId id="690" r:id="rId65"/>
    <p:sldId id="317" r:id="rId66"/>
    <p:sldId id="318" r:id="rId67"/>
    <p:sldId id="319" r:id="rId68"/>
    <p:sldId id="395" r:id="rId69"/>
    <p:sldId id="321" r:id="rId70"/>
    <p:sldId id="322" r:id="rId71"/>
    <p:sldId id="323" r:id="rId72"/>
    <p:sldId id="324" r:id="rId73"/>
    <p:sldId id="777" r:id="rId74"/>
    <p:sldId id="327" r:id="rId75"/>
    <p:sldId id="328" r:id="rId76"/>
    <p:sldId id="329" r:id="rId77"/>
    <p:sldId id="330" r:id="rId78"/>
    <p:sldId id="331" r:id="rId79"/>
    <p:sldId id="332" r:id="rId80"/>
    <p:sldId id="333" r:id="rId81"/>
    <p:sldId id="760" r:id="rId82"/>
    <p:sldId id="761" r:id="rId83"/>
    <p:sldId id="336" r:id="rId84"/>
    <p:sldId id="782" r:id="rId85"/>
    <p:sldId id="444" r:id="rId86"/>
    <p:sldId id="744" r:id="rId87"/>
    <p:sldId id="340" r:id="rId88"/>
    <p:sldId id="764" r:id="rId89"/>
    <p:sldId id="342" r:id="rId90"/>
    <p:sldId id="343" r:id="rId91"/>
    <p:sldId id="786" r:id="rId92"/>
    <p:sldId id="446" r:id="rId93"/>
    <p:sldId id="346" r:id="rId94"/>
    <p:sldId id="767" r:id="rId95"/>
    <p:sldId id="348" r:id="rId96"/>
    <p:sldId id="349" r:id="rId97"/>
    <p:sldId id="594" r:id="rId98"/>
    <p:sldId id="765" r:id="rId99"/>
    <p:sldId id="352" r:id="rId100"/>
    <p:sldId id="353" r:id="rId101"/>
    <p:sldId id="402" r:id="rId102"/>
    <p:sldId id="450" r:id="rId103"/>
    <p:sldId id="790" r:id="rId104"/>
    <p:sldId id="791" r:id="rId105"/>
    <p:sldId id="454" r:id="rId106"/>
    <p:sldId id="359" r:id="rId107"/>
    <p:sldId id="766" r:id="rId108"/>
    <p:sldId id="793" r:id="rId109"/>
    <p:sldId id="794" r:id="rId110"/>
    <p:sldId id="795" r:id="rId111"/>
    <p:sldId id="365" r:id="rId112"/>
    <p:sldId id="366" r:id="rId113"/>
    <p:sldId id="798" r:id="rId114"/>
    <p:sldId id="799" r:id="rId115"/>
    <p:sldId id="844" r:id="rId116"/>
    <p:sldId id="800" r:id="rId117"/>
    <p:sldId id="801" r:id="rId118"/>
    <p:sldId id="802" r:id="rId119"/>
    <p:sldId id="803" r:id="rId120"/>
    <p:sldId id="804" r:id="rId121"/>
    <p:sldId id="805" r:id="rId122"/>
    <p:sldId id="376" r:id="rId123"/>
    <p:sldId id="377" r:id="rId124"/>
    <p:sldId id="378" r:id="rId125"/>
    <p:sldId id="807" r:id="rId126"/>
    <p:sldId id="380" r:id="rId127"/>
    <p:sldId id="822" r:id="rId128"/>
    <p:sldId id="382" r:id="rId129"/>
    <p:sldId id="383" r:id="rId130"/>
    <p:sldId id="384" r:id="rId131"/>
    <p:sldId id="385" r:id="rId132"/>
    <p:sldId id="824" r:id="rId133"/>
    <p:sldId id="826" r:id="rId134"/>
    <p:sldId id="387" r:id="rId135"/>
    <p:sldId id="388" r:id="rId136"/>
  </p:sldIdLst>
  <p:sldSz cx="12192000" cy="6858000"/>
  <p:notesSz cx="7023100" cy="9309100"/>
  <p:embeddedFontLst>
    <p:embeddedFont>
      <p:font typeface="Century Gothic" panose="020B0502020202020204" pitchFamily="34" charset="0"/>
      <p:regular r:id="rId138"/>
      <p:bold r:id="rId139"/>
      <p:italic r:id="rId140"/>
      <p:boldItalic r:id="rId141"/>
    </p:embeddedFont>
    <p:embeddedFont>
      <p:font typeface="Corbel" panose="020B0503020204020204" pitchFamily="34" charset="0"/>
      <p:regular r:id="rId142"/>
      <p:bold r:id="rId143"/>
      <p:italic r:id="rId144"/>
      <p:boldItalic r:id="rId145"/>
    </p:embeddedFont>
    <p:embeddedFont>
      <p:font typeface="Wingdings 2" panose="05020102010507070707" pitchFamily="18" charset="2"/>
      <p:regular r:id="rId146"/>
    </p:embeddedFont>
    <p:embeddedFont>
      <p:font typeface="Gill Sans" panose="020B0604020202020204" charset="0"/>
      <p:regular r:id="rId147"/>
      <p:bold r:id="rId148"/>
    </p:embeddedFont>
    <p:embeddedFont>
      <p:font typeface="Arial Narrow" panose="020B0606020202030204" pitchFamily="34" charset="0"/>
      <p:regular r:id="rId149"/>
      <p:bold r:id="rId150"/>
      <p:italic r:id="rId151"/>
      <p:boldItalic r:id="rId152"/>
    </p:embeddedFont>
    <p:embeddedFont>
      <p:font typeface="Verdana" panose="020B0604030504040204" pitchFamily="34" charset="0"/>
      <p:regular r:id="rId153"/>
      <p:bold r:id="rId154"/>
      <p:italic r:id="rId155"/>
      <p:boldItalic r:id="rId156"/>
    </p:embeddedFont>
    <p:embeddedFont>
      <p:font typeface="Tahoma" panose="020B0604030504040204" pitchFamily="34" charset="0"/>
      <p:regular r:id="rId157"/>
      <p:bold r:id="rId158"/>
    </p:embeddedFont>
    <p:embeddedFont>
      <p:font typeface="Calibri" panose="020F0502020204030204" pitchFamily="34" charset="0"/>
      <p:regular r:id="rId159"/>
      <p:bold r:id="rId160"/>
      <p:italic r:id="rId161"/>
      <p:boldItalic r:id="rId162"/>
    </p:embeddedFont>
    <p:embeddedFont>
      <p:font typeface="Gill Sans MT" panose="020B0502020104020203" pitchFamily="34" charset="0"/>
      <p:regular r:id="rId163"/>
      <p:bold r:id="rId164"/>
      <p:italic r:id="rId165"/>
      <p:boldItalic r:id="rId166"/>
    </p:embeddedFont>
    <p:embeddedFont>
      <p:font typeface="Centaur" panose="02030504050205020304" pitchFamily="18" charset="0"/>
      <p:regular r:id="rId1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69" roundtripDataSignature="AMtx7mij8FbNQAvvpJkc/YfW5xDd6rTm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17E4F6-9B1F-417D-867A-16C2E3CA6945}">
  <a:tblStyle styleId="{9D17E4F6-9B1F-417D-867A-16C2E3CA694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84507F0-6566-43B2-874A-566A06CA3ED1}" styleName="Table_1">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4"/>
          </a:solidFill>
        </a:fill>
      </a:tcStyle>
    </a:lastCol>
    <a:firstCol>
      <a:tcTxStyle b="on" i="off">
        <a:font>
          <a:latin typeface="Gill Sans MT"/>
          <a:ea typeface="Gill Sans MT"/>
          <a:cs typeface="Gill Sans MT"/>
        </a:font>
        <a:schemeClr val="lt1"/>
      </a:tcTxStyle>
      <a:tcStyle>
        <a:tcBdr/>
        <a:fill>
          <a:solidFill>
            <a:schemeClr val="accent4"/>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7334E9D5-6D71-4B97-B5F1-52A843841602}" styleName="Table_2">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8" autoAdjust="0"/>
    <p:restoredTop sz="72222" autoAdjust="0"/>
  </p:normalViewPr>
  <p:slideViewPr>
    <p:cSldViewPr snapToGrid="0">
      <p:cViewPr varScale="1">
        <p:scale>
          <a:sx n="80" d="100"/>
          <a:sy n="80" d="100"/>
        </p:scale>
        <p:origin x="1914" y="96"/>
      </p:cViewPr>
      <p:guideLst>
        <p:guide orient="horz" pos="2160"/>
        <p:guide pos="3840"/>
      </p:guideLst>
    </p:cSldViewPr>
  </p:slideViewPr>
  <p:outlineViewPr>
    <p:cViewPr>
      <p:scale>
        <a:sx n="33" d="100"/>
        <a:sy n="33" d="100"/>
      </p:scale>
      <p:origin x="0" y="-19452"/>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font" Target="fonts/font1.fntdata"/><Relationship Id="rId159" Type="http://schemas.openxmlformats.org/officeDocument/2006/relationships/font" Target="fonts/font22.fntdata"/><Relationship Id="rId170" Type="http://schemas.openxmlformats.org/officeDocument/2006/relationships/presProps" Target="presProps.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font" Target="fonts/font12.fntdata"/><Relationship Id="rId5" Type="http://schemas.openxmlformats.org/officeDocument/2006/relationships/slideMaster" Target="slideMasters/slideMaster2.xml"/><Relationship Id="rId95" Type="http://schemas.openxmlformats.org/officeDocument/2006/relationships/slide" Target="slides/slide88.xml"/><Relationship Id="rId160" Type="http://schemas.openxmlformats.org/officeDocument/2006/relationships/font" Target="fonts/font23.fntdata"/><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font" Target="fonts/font2.fntdata"/><Relationship Id="rId85" Type="http://schemas.openxmlformats.org/officeDocument/2006/relationships/slide" Target="slides/slide78.xml"/><Relationship Id="rId150" Type="http://schemas.openxmlformats.org/officeDocument/2006/relationships/font" Target="fonts/font13.fntdata"/><Relationship Id="rId171" Type="http://schemas.openxmlformats.org/officeDocument/2006/relationships/viewProps" Target="viewProps.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font" Target="fonts/font3.fntdata"/><Relationship Id="rId145" Type="http://schemas.openxmlformats.org/officeDocument/2006/relationships/font" Target="fonts/font8.fntdata"/><Relationship Id="rId161" Type="http://schemas.openxmlformats.org/officeDocument/2006/relationships/font" Target="fonts/font24.fntdata"/><Relationship Id="rId166" Type="http://schemas.openxmlformats.org/officeDocument/2006/relationships/font" Target="fonts/font29.fntdata"/><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font" Target="fonts/font14.fntdata"/><Relationship Id="rId156" Type="http://schemas.openxmlformats.org/officeDocument/2006/relationships/font" Target="fonts/font19.fntdata"/><Relationship Id="rId172" Type="http://schemas.openxmlformats.org/officeDocument/2006/relationships/theme" Target="theme/theme1.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font" Target="fonts/font4.fntdata"/><Relationship Id="rId146" Type="http://schemas.openxmlformats.org/officeDocument/2006/relationships/font" Target="fonts/font9.fntdata"/><Relationship Id="rId167" Type="http://schemas.openxmlformats.org/officeDocument/2006/relationships/font" Target="fonts/font30.fntdata"/><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font" Target="fonts/font25.fntdata"/><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font" Target="fonts/font20.fntdata"/><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font" Target="fonts/font15.fntdata"/><Relationship Id="rId173"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font" Target="fonts/font10.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font" Target="fonts/font5.fntdata"/><Relationship Id="rId163" Type="http://schemas.openxmlformats.org/officeDocument/2006/relationships/font" Target="fonts/font26.fntdata"/><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notesMaster" Target="notesMasters/notesMaster1.xml"/><Relationship Id="rId158" Type="http://schemas.openxmlformats.org/officeDocument/2006/relationships/font" Target="fonts/font21.fntdata"/><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font" Target="fonts/font16.fntdata"/><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font" Target="fonts/font6.fntdata"/><Relationship Id="rId148" Type="http://schemas.openxmlformats.org/officeDocument/2006/relationships/font" Target="fonts/font11.fntdata"/><Relationship Id="rId164" Type="http://schemas.openxmlformats.org/officeDocument/2006/relationships/font" Target="fonts/font27.fntdata"/><Relationship Id="rId16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font" Target="fonts/font17.fntdata"/><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font" Target="fonts/font7.fntdata"/><Relationship Id="rId90" Type="http://schemas.openxmlformats.org/officeDocument/2006/relationships/slide" Target="slides/slide83.xml"/><Relationship Id="rId165" Type="http://schemas.openxmlformats.org/officeDocument/2006/relationships/font" Target="fonts/font28.fntdata"/><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font" Target="fonts/font18.fntdata"/><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1E839-42AC-4A2B-8A88-C8D56D4497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71AFD8-A069-404E-B3BF-4CAA310A5F5A}">
      <dgm:prSet phldrT="[Text]" custT="1"/>
      <dgm:spPr/>
      <dgm:t>
        <a:bodyPr/>
        <a:lstStyle/>
        <a:p>
          <a:r>
            <a:rPr lang="en-US" sz="2000" dirty="0"/>
            <a:t>Required for each State</a:t>
          </a:r>
        </a:p>
      </dgm:t>
    </dgm:pt>
    <dgm:pt modelId="{2234AB96-5969-4AB5-9010-77EE141EC519}" type="parTrans" cxnId="{CCFCA71E-0012-4E20-A50F-92AD2469A0EF}">
      <dgm:prSet/>
      <dgm:spPr/>
      <dgm:t>
        <a:bodyPr/>
        <a:lstStyle/>
        <a:p>
          <a:endParaRPr lang="en-US"/>
        </a:p>
      </dgm:t>
    </dgm:pt>
    <dgm:pt modelId="{EE250CEA-A26C-49D9-8B3B-95B1EA293608}" type="sibTrans" cxnId="{CCFCA71E-0012-4E20-A50F-92AD2469A0EF}">
      <dgm:prSet/>
      <dgm:spPr/>
      <dgm:t>
        <a:bodyPr/>
        <a:lstStyle/>
        <a:p>
          <a:endParaRPr lang="en-US"/>
        </a:p>
      </dgm:t>
    </dgm:pt>
    <dgm:pt modelId="{CADE84BC-CB7F-42D6-9A02-95749459A017}">
      <dgm:prSet phldrT="[Text]" custT="1"/>
      <dgm:spPr/>
      <dgm:t>
        <a:bodyPr/>
        <a:lstStyle/>
        <a:p>
          <a:r>
            <a:rPr lang="en-US" sz="2000" dirty="0"/>
            <a:t>Evaluates the State’s efforts to implement the requirements and purposes of IDEA </a:t>
          </a:r>
        </a:p>
      </dgm:t>
    </dgm:pt>
    <dgm:pt modelId="{C81C606A-23DB-4AAB-83C6-55759FD0CB44}" type="parTrans" cxnId="{9E27DFC0-F275-44FB-BD0F-C720FD9A094D}">
      <dgm:prSet/>
      <dgm:spPr/>
      <dgm:t>
        <a:bodyPr/>
        <a:lstStyle/>
        <a:p>
          <a:endParaRPr lang="en-US"/>
        </a:p>
      </dgm:t>
    </dgm:pt>
    <dgm:pt modelId="{6B66AA20-D42E-44C3-BCDE-6A5CA91EC2E0}" type="sibTrans" cxnId="{9E27DFC0-F275-44FB-BD0F-C720FD9A094D}">
      <dgm:prSet/>
      <dgm:spPr/>
      <dgm:t>
        <a:bodyPr/>
        <a:lstStyle/>
        <a:p>
          <a:endParaRPr lang="en-US"/>
        </a:p>
      </dgm:t>
    </dgm:pt>
    <dgm:pt modelId="{1B8FDBFB-E1CD-41B6-85F8-2B33B8392A52}">
      <dgm:prSet phldrT="[Text]" custT="1"/>
      <dgm:spPr/>
      <dgm:t>
        <a:bodyPr/>
        <a:lstStyle/>
        <a:p>
          <a:r>
            <a:rPr lang="en-US" sz="2000" dirty="0"/>
            <a:t>Describe how the State will improve IDEA implementation </a:t>
          </a:r>
        </a:p>
      </dgm:t>
    </dgm:pt>
    <dgm:pt modelId="{9F4FD70D-851F-4619-A2ED-221EEF623798}" type="parTrans" cxnId="{7E46EB93-D83B-40AE-9E8D-526B099888F1}">
      <dgm:prSet/>
      <dgm:spPr/>
      <dgm:t>
        <a:bodyPr/>
        <a:lstStyle/>
        <a:p>
          <a:endParaRPr lang="en-US"/>
        </a:p>
      </dgm:t>
    </dgm:pt>
    <dgm:pt modelId="{4F677183-D718-4A72-807F-AC7BD986EAE8}" type="sibTrans" cxnId="{7E46EB93-D83B-40AE-9E8D-526B099888F1}">
      <dgm:prSet/>
      <dgm:spPr/>
      <dgm:t>
        <a:bodyPr/>
        <a:lstStyle/>
        <a:p>
          <a:endParaRPr lang="en-US"/>
        </a:p>
      </dgm:t>
    </dgm:pt>
    <dgm:pt modelId="{3D6B7484-7943-4447-A58D-E18944CF8B1F}">
      <dgm:prSet custT="1"/>
      <dgm:spPr/>
      <dgm:t>
        <a:bodyPr/>
        <a:lstStyle/>
        <a:p>
          <a:r>
            <a:rPr lang="en-US" sz="1400" dirty="0"/>
            <a:t>6- Year Plan</a:t>
          </a:r>
        </a:p>
      </dgm:t>
    </dgm:pt>
    <dgm:pt modelId="{C51E8BCA-6697-41BF-9675-0FEFFDE92329}" type="parTrans" cxnId="{CB811398-8248-41A6-B255-2EF600E42C88}">
      <dgm:prSet/>
      <dgm:spPr/>
      <dgm:t>
        <a:bodyPr/>
        <a:lstStyle/>
        <a:p>
          <a:endParaRPr lang="en-US"/>
        </a:p>
      </dgm:t>
    </dgm:pt>
    <dgm:pt modelId="{BAB2AF2D-3E99-4235-BE85-50742359D2FC}" type="sibTrans" cxnId="{CB811398-8248-41A6-B255-2EF600E42C88}">
      <dgm:prSet/>
      <dgm:spPr/>
      <dgm:t>
        <a:bodyPr/>
        <a:lstStyle/>
        <a:p>
          <a:endParaRPr lang="en-US"/>
        </a:p>
      </dgm:t>
    </dgm:pt>
    <dgm:pt modelId="{CC7DE81D-625F-4A42-BE30-1BCA22DD4F40}">
      <dgm:prSet custT="1"/>
      <dgm:spPr/>
      <dgm:t>
        <a:bodyPr/>
        <a:lstStyle/>
        <a:p>
          <a:r>
            <a:rPr lang="en-US" sz="1400" dirty="0" smtClean="0"/>
            <a:t>17 Indicators </a:t>
          </a:r>
          <a:r>
            <a:rPr lang="en-US" sz="1400" dirty="0"/>
            <a:t>related to the 3 priorities</a:t>
          </a:r>
        </a:p>
      </dgm:t>
    </dgm:pt>
    <dgm:pt modelId="{9E175D3D-CB4E-497D-AC81-B813C7E84AA6}" type="parTrans" cxnId="{25762BC6-3461-4043-B90E-5384294D48EF}">
      <dgm:prSet/>
      <dgm:spPr/>
      <dgm:t>
        <a:bodyPr/>
        <a:lstStyle/>
        <a:p>
          <a:endParaRPr lang="en-US"/>
        </a:p>
      </dgm:t>
    </dgm:pt>
    <dgm:pt modelId="{CB984CC7-0D88-4196-8130-505B5174D008}" type="sibTrans" cxnId="{25762BC6-3461-4043-B90E-5384294D48EF}">
      <dgm:prSet/>
      <dgm:spPr/>
      <dgm:t>
        <a:bodyPr/>
        <a:lstStyle/>
        <a:p>
          <a:endParaRPr lang="en-US"/>
        </a:p>
      </dgm:t>
    </dgm:pt>
    <dgm:pt modelId="{80BAEBD8-4678-470E-98C1-7347F1139D48}">
      <dgm:prSet custT="1"/>
      <dgm:spPr/>
      <dgm:t>
        <a:bodyPr/>
        <a:lstStyle/>
        <a:p>
          <a:r>
            <a:rPr lang="en-US" sz="1400" dirty="0"/>
            <a:t>Annual Performance Report (APR) for State and each LEA</a:t>
          </a:r>
        </a:p>
      </dgm:t>
    </dgm:pt>
    <dgm:pt modelId="{C9641992-F5C8-4F0B-AD08-325CA1054B84}" type="parTrans" cxnId="{1BE27EED-A741-452B-BF17-05F266291925}">
      <dgm:prSet/>
      <dgm:spPr/>
      <dgm:t>
        <a:bodyPr/>
        <a:lstStyle/>
        <a:p>
          <a:endParaRPr lang="en-US"/>
        </a:p>
      </dgm:t>
    </dgm:pt>
    <dgm:pt modelId="{17A28454-49E3-4854-B6B9-59FA06C82820}" type="sibTrans" cxnId="{1BE27EED-A741-452B-BF17-05F266291925}">
      <dgm:prSet/>
      <dgm:spPr/>
      <dgm:t>
        <a:bodyPr/>
        <a:lstStyle/>
        <a:p>
          <a:endParaRPr lang="en-US"/>
        </a:p>
      </dgm:t>
    </dgm:pt>
    <dgm:pt modelId="{C0E6FC25-78D0-43FE-8DC9-EE68B69DD92F}" type="pres">
      <dgm:prSet presAssocID="{8A81E839-42AC-4A2B-8A88-C8D56D44975E}" presName="linear" presStyleCnt="0">
        <dgm:presLayoutVars>
          <dgm:dir/>
          <dgm:animLvl val="lvl"/>
          <dgm:resizeHandles val="exact"/>
        </dgm:presLayoutVars>
      </dgm:prSet>
      <dgm:spPr/>
      <dgm:t>
        <a:bodyPr/>
        <a:lstStyle/>
        <a:p>
          <a:endParaRPr lang="en-US"/>
        </a:p>
      </dgm:t>
    </dgm:pt>
    <dgm:pt modelId="{B7A23A6B-3C86-41C1-9F2C-7FF4DA684680}" type="pres">
      <dgm:prSet presAssocID="{E771AFD8-A069-404E-B3BF-4CAA310A5F5A}" presName="parentLin" presStyleCnt="0"/>
      <dgm:spPr/>
    </dgm:pt>
    <dgm:pt modelId="{9819696C-7F28-4A37-88B7-DE4D4CC8410A}" type="pres">
      <dgm:prSet presAssocID="{E771AFD8-A069-404E-B3BF-4CAA310A5F5A}" presName="parentLeftMargin" presStyleLbl="node1" presStyleIdx="0" presStyleCnt="3"/>
      <dgm:spPr/>
      <dgm:t>
        <a:bodyPr/>
        <a:lstStyle/>
        <a:p>
          <a:endParaRPr lang="en-US"/>
        </a:p>
      </dgm:t>
    </dgm:pt>
    <dgm:pt modelId="{E47C45A9-DFB3-42BD-A900-7D06EA339027}" type="pres">
      <dgm:prSet presAssocID="{E771AFD8-A069-404E-B3BF-4CAA310A5F5A}" presName="parentText" presStyleLbl="node1" presStyleIdx="0" presStyleCnt="3" custScaleY="390998" custLinFactNeighborX="8878" custLinFactNeighborY="-89991">
        <dgm:presLayoutVars>
          <dgm:chMax val="0"/>
          <dgm:bulletEnabled val="1"/>
        </dgm:presLayoutVars>
      </dgm:prSet>
      <dgm:spPr/>
      <dgm:t>
        <a:bodyPr/>
        <a:lstStyle/>
        <a:p>
          <a:endParaRPr lang="en-US"/>
        </a:p>
      </dgm:t>
    </dgm:pt>
    <dgm:pt modelId="{A7C5C676-CB15-45AA-B723-F641578BD936}" type="pres">
      <dgm:prSet presAssocID="{E771AFD8-A069-404E-B3BF-4CAA310A5F5A}" presName="negativeSpace" presStyleCnt="0"/>
      <dgm:spPr/>
    </dgm:pt>
    <dgm:pt modelId="{61099D57-605B-43BE-9A5B-AA24A9445B8E}" type="pres">
      <dgm:prSet presAssocID="{E771AFD8-A069-404E-B3BF-4CAA310A5F5A}" presName="childText" presStyleLbl="conFgAcc1" presStyleIdx="0" presStyleCnt="3">
        <dgm:presLayoutVars>
          <dgm:bulletEnabled val="1"/>
        </dgm:presLayoutVars>
      </dgm:prSet>
      <dgm:spPr/>
    </dgm:pt>
    <dgm:pt modelId="{81654839-2E7E-4662-B912-E477C19EFDEF}" type="pres">
      <dgm:prSet presAssocID="{EE250CEA-A26C-49D9-8B3B-95B1EA293608}" presName="spaceBetweenRectangles" presStyleCnt="0"/>
      <dgm:spPr/>
    </dgm:pt>
    <dgm:pt modelId="{714FB528-838E-499B-A045-7FFDE56C3B15}" type="pres">
      <dgm:prSet presAssocID="{CADE84BC-CB7F-42D6-9A02-95749459A017}" presName="parentLin" presStyleCnt="0"/>
      <dgm:spPr/>
    </dgm:pt>
    <dgm:pt modelId="{234DF0D6-2573-4547-BF48-934E7D7523D7}" type="pres">
      <dgm:prSet presAssocID="{CADE84BC-CB7F-42D6-9A02-95749459A017}" presName="parentLeftMargin" presStyleLbl="node1" presStyleIdx="0" presStyleCnt="3"/>
      <dgm:spPr/>
      <dgm:t>
        <a:bodyPr/>
        <a:lstStyle/>
        <a:p>
          <a:endParaRPr lang="en-US"/>
        </a:p>
      </dgm:t>
    </dgm:pt>
    <dgm:pt modelId="{4F78C03A-67B2-462C-9B1C-506D2AC7BF77}" type="pres">
      <dgm:prSet presAssocID="{CADE84BC-CB7F-42D6-9A02-95749459A017}" presName="parentText" presStyleLbl="node1" presStyleIdx="1" presStyleCnt="3" custScaleY="547822">
        <dgm:presLayoutVars>
          <dgm:chMax val="0"/>
          <dgm:bulletEnabled val="1"/>
        </dgm:presLayoutVars>
      </dgm:prSet>
      <dgm:spPr/>
      <dgm:t>
        <a:bodyPr/>
        <a:lstStyle/>
        <a:p>
          <a:endParaRPr lang="en-US"/>
        </a:p>
      </dgm:t>
    </dgm:pt>
    <dgm:pt modelId="{0A26FFD5-D2F7-4BFA-804A-79DEEC93A10A}" type="pres">
      <dgm:prSet presAssocID="{CADE84BC-CB7F-42D6-9A02-95749459A017}" presName="negativeSpace" presStyleCnt="0"/>
      <dgm:spPr/>
    </dgm:pt>
    <dgm:pt modelId="{BE908058-63A8-4072-A744-F7AE77FB4710}" type="pres">
      <dgm:prSet presAssocID="{CADE84BC-CB7F-42D6-9A02-95749459A017}" presName="childText" presStyleLbl="conFgAcc1" presStyleIdx="1" presStyleCnt="3">
        <dgm:presLayoutVars>
          <dgm:bulletEnabled val="1"/>
        </dgm:presLayoutVars>
      </dgm:prSet>
      <dgm:spPr/>
    </dgm:pt>
    <dgm:pt modelId="{983BB8C0-99B8-4522-8EFA-4C314C7D3474}" type="pres">
      <dgm:prSet presAssocID="{6B66AA20-D42E-44C3-BCDE-6A5CA91EC2E0}" presName="spaceBetweenRectangles" presStyleCnt="0"/>
      <dgm:spPr/>
    </dgm:pt>
    <dgm:pt modelId="{F6846AC4-7075-43C2-B20B-748CEAB57EFA}" type="pres">
      <dgm:prSet presAssocID="{1B8FDBFB-E1CD-41B6-85F8-2B33B8392A52}" presName="parentLin" presStyleCnt="0"/>
      <dgm:spPr/>
    </dgm:pt>
    <dgm:pt modelId="{2C47973E-6019-4600-9A46-F2B397EE75A8}" type="pres">
      <dgm:prSet presAssocID="{1B8FDBFB-E1CD-41B6-85F8-2B33B8392A52}" presName="parentLeftMargin" presStyleLbl="node1" presStyleIdx="1" presStyleCnt="3"/>
      <dgm:spPr/>
      <dgm:t>
        <a:bodyPr/>
        <a:lstStyle/>
        <a:p>
          <a:endParaRPr lang="en-US"/>
        </a:p>
      </dgm:t>
    </dgm:pt>
    <dgm:pt modelId="{F45ECD3E-4172-40CC-A179-668545737F63}" type="pres">
      <dgm:prSet presAssocID="{1B8FDBFB-E1CD-41B6-85F8-2B33B8392A52}" presName="parentText" presStyleLbl="node1" presStyleIdx="2" presStyleCnt="3" custScaleY="485972">
        <dgm:presLayoutVars>
          <dgm:chMax val="0"/>
          <dgm:bulletEnabled val="1"/>
        </dgm:presLayoutVars>
      </dgm:prSet>
      <dgm:spPr/>
      <dgm:t>
        <a:bodyPr/>
        <a:lstStyle/>
        <a:p>
          <a:endParaRPr lang="en-US"/>
        </a:p>
      </dgm:t>
    </dgm:pt>
    <dgm:pt modelId="{84DFF72D-61F7-442E-A6C7-0EA1D734BB98}" type="pres">
      <dgm:prSet presAssocID="{1B8FDBFB-E1CD-41B6-85F8-2B33B8392A52}" presName="negativeSpace" presStyleCnt="0"/>
      <dgm:spPr/>
    </dgm:pt>
    <dgm:pt modelId="{CCC1014B-D19E-4D4C-BC87-3624EBBF9830}" type="pres">
      <dgm:prSet presAssocID="{1B8FDBFB-E1CD-41B6-85F8-2B33B8392A52}" presName="childText" presStyleLbl="conFgAcc1" presStyleIdx="2" presStyleCnt="3" custScaleY="112015">
        <dgm:presLayoutVars>
          <dgm:bulletEnabled val="1"/>
        </dgm:presLayoutVars>
      </dgm:prSet>
      <dgm:spPr/>
      <dgm:t>
        <a:bodyPr/>
        <a:lstStyle/>
        <a:p>
          <a:endParaRPr lang="en-US"/>
        </a:p>
      </dgm:t>
    </dgm:pt>
  </dgm:ptLst>
  <dgm:cxnLst>
    <dgm:cxn modelId="{5762EFE2-900C-4C13-944C-79121874FED2}" type="presOf" srcId="{CADE84BC-CB7F-42D6-9A02-95749459A017}" destId="{4F78C03A-67B2-462C-9B1C-506D2AC7BF77}" srcOrd="1" destOrd="0" presId="urn:microsoft.com/office/officeart/2005/8/layout/list1"/>
    <dgm:cxn modelId="{C6A0185C-1478-440D-9C32-C650691B6151}" type="presOf" srcId="{E771AFD8-A069-404E-B3BF-4CAA310A5F5A}" destId="{9819696C-7F28-4A37-88B7-DE4D4CC8410A}" srcOrd="0" destOrd="0" presId="urn:microsoft.com/office/officeart/2005/8/layout/list1"/>
    <dgm:cxn modelId="{D09FF417-E013-4834-AB88-A894AAB039E4}" type="presOf" srcId="{80BAEBD8-4678-470E-98C1-7347F1139D48}" destId="{CCC1014B-D19E-4D4C-BC87-3624EBBF9830}" srcOrd="0" destOrd="2" presId="urn:microsoft.com/office/officeart/2005/8/layout/list1"/>
    <dgm:cxn modelId="{8491265B-3BE5-412B-8996-A393E98F3972}" type="presOf" srcId="{CC7DE81D-625F-4A42-BE30-1BCA22DD4F40}" destId="{CCC1014B-D19E-4D4C-BC87-3624EBBF9830}" srcOrd="0" destOrd="1" presId="urn:microsoft.com/office/officeart/2005/8/layout/list1"/>
    <dgm:cxn modelId="{D945891C-24A6-45EA-AC31-EC5C64B86257}" type="presOf" srcId="{1B8FDBFB-E1CD-41B6-85F8-2B33B8392A52}" destId="{F45ECD3E-4172-40CC-A179-668545737F63}" srcOrd="1" destOrd="0" presId="urn:microsoft.com/office/officeart/2005/8/layout/list1"/>
    <dgm:cxn modelId="{9E27DFC0-F275-44FB-BD0F-C720FD9A094D}" srcId="{8A81E839-42AC-4A2B-8A88-C8D56D44975E}" destId="{CADE84BC-CB7F-42D6-9A02-95749459A017}" srcOrd="1" destOrd="0" parTransId="{C81C606A-23DB-4AAB-83C6-55759FD0CB44}" sibTransId="{6B66AA20-D42E-44C3-BCDE-6A5CA91EC2E0}"/>
    <dgm:cxn modelId="{CCFCA71E-0012-4E20-A50F-92AD2469A0EF}" srcId="{8A81E839-42AC-4A2B-8A88-C8D56D44975E}" destId="{E771AFD8-A069-404E-B3BF-4CAA310A5F5A}" srcOrd="0" destOrd="0" parTransId="{2234AB96-5969-4AB5-9010-77EE141EC519}" sibTransId="{EE250CEA-A26C-49D9-8B3B-95B1EA293608}"/>
    <dgm:cxn modelId="{F92562A7-9000-473E-B6C7-B4750A018367}" type="presOf" srcId="{E771AFD8-A069-404E-B3BF-4CAA310A5F5A}" destId="{E47C45A9-DFB3-42BD-A900-7D06EA339027}" srcOrd="1" destOrd="0" presId="urn:microsoft.com/office/officeart/2005/8/layout/list1"/>
    <dgm:cxn modelId="{F0608411-6F67-4AB1-BBDB-62DCCAEF4593}" type="presOf" srcId="{CADE84BC-CB7F-42D6-9A02-95749459A017}" destId="{234DF0D6-2573-4547-BF48-934E7D7523D7}" srcOrd="0" destOrd="0" presId="urn:microsoft.com/office/officeart/2005/8/layout/list1"/>
    <dgm:cxn modelId="{C0A3E827-B736-4F34-9E40-8FDC03B4B933}" type="presOf" srcId="{8A81E839-42AC-4A2B-8A88-C8D56D44975E}" destId="{C0E6FC25-78D0-43FE-8DC9-EE68B69DD92F}" srcOrd="0" destOrd="0" presId="urn:microsoft.com/office/officeart/2005/8/layout/list1"/>
    <dgm:cxn modelId="{7E46EB93-D83B-40AE-9E8D-526B099888F1}" srcId="{8A81E839-42AC-4A2B-8A88-C8D56D44975E}" destId="{1B8FDBFB-E1CD-41B6-85F8-2B33B8392A52}" srcOrd="2" destOrd="0" parTransId="{9F4FD70D-851F-4619-A2ED-221EEF623798}" sibTransId="{4F677183-D718-4A72-807F-AC7BD986EAE8}"/>
    <dgm:cxn modelId="{1BE27EED-A741-452B-BF17-05F266291925}" srcId="{1B8FDBFB-E1CD-41B6-85F8-2B33B8392A52}" destId="{80BAEBD8-4678-470E-98C1-7347F1139D48}" srcOrd="2" destOrd="0" parTransId="{C9641992-F5C8-4F0B-AD08-325CA1054B84}" sibTransId="{17A28454-49E3-4854-B6B9-59FA06C82820}"/>
    <dgm:cxn modelId="{25762BC6-3461-4043-B90E-5384294D48EF}" srcId="{1B8FDBFB-E1CD-41B6-85F8-2B33B8392A52}" destId="{CC7DE81D-625F-4A42-BE30-1BCA22DD4F40}" srcOrd="1" destOrd="0" parTransId="{9E175D3D-CB4E-497D-AC81-B813C7E84AA6}" sibTransId="{CB984CC7-0D88-4196-8130-505B5174D008}"/>
    <dgm:cxn modelId="{1A8ED4E0-F43E-4CC0-9564-CB186C852439}" type="presOf" srcId="{3D6B7484-7943-4447-A58D-E18944CF8B1F}" destId="{CCC1014B-D19E-4D4C-BC87-3624EBBF9830}" srcOrd="0" destOrd="0" presId="urn:microsoft.com/office/officeart/2005/8/layout/list1"/>
    <dgm:cxn modelId="{CB811398-8248-41A6-B255-2EF600E42C88}" srcId="{1B8FDBFB-E1CD-41B6-85F8-2B33B8392A52}" destId="{3D6B7484-7943-4447-A58D-E18944CF8B1F}" srcOrd="0" destOrd="0" parTransId="{C51E8BCA-6697-41BF-9675-0FEFFDE92329}" sibTransId="{BAB2AF2D-3E99-4235-BE85-50742359D2FC}"/>
    <dgm:cxn modelId="{F1B04D55-7792-48E7-AEB2-E56C8C3347DD}" type="presOf" srcId="{1B8FDBFB-E1CD-41B6-85F8-2B33B8392A52}" destId="{2C47973E-6019-4600-9A46-F2B397EE75A8}" srcOrd="0" destOrd="0" presId="urn:microsoft.com/office/officeart/2005/8/layout/list1"/>
    <dgm:cxn modelId="{F226428E-A619-4A42-A823-781608001E04}" type="presParOf" srcId="{C0E6FC25-78D0-43FE-8DC9-EE68B69DD92F}" destId="{B7A23A6B-3C86-41C1-9F2C-7FF4DA684680}" srcOrd="0" destOrd="0" presId="urn:microsoft.com/office/officeart/2005/8/layout/list1"/>
    <dgm:cxn modelId="{CD4C1B03-F282-4476-824A-0AAC00928F55}" type="presParOf" srcId="{B7A23A6B-3C86-41C1-9F2C-7FF4DA684680}" destId="{9819696C-7F28-4A37-88B7-DE4D4CC8410A}" srcOrd="0" destOrd="0" presId="urn:microsoft.com/office/officeart/2005/8/layout/list1"/>
    <dgm:cxn modelId="{CF3076EF-129C-49F7-B647-9ACAE025CE65}" type="presParOf" srcId="{B7A23A6B-3C86-41C1-9F2C-7FF4DA684680}" destId="{E47C45A9-DFB3-42BD-A900-7D06EA339027}" srcOrd="1" destOrd="0" presId="urn:microsoft.com/office/officeart/2005/8/layout/list1"/>
    <dgm:cxn modelId="{6F2AEECB-5CE5-4BA9-80F6-3C6BC018A3C4}" type="presParOf" srcId="{C0E6FC25-78D0-43FE-8DC9-EE68B69DD92F}" destId="{A7C5C676-CB15-45AA-B723-F641578BD936}" srcOrd="1" destOrd="0" presId="urn:microsoft.com/office/officeart/2005/8/layout/list1"/>
    <dgm:cxn modelId="{66D9B0BA-2FFF-4E24-9542-46BCA97C784D}" type="presParOf" srcId="{C0E6FC25-78D0-43FE-8DC9-EE68B69DD92F}" destId="{61099D57-605B-43BE-9A5B-AA24A9445B8E}" srcOrd="2" destOrd="0" presId="urn:microsoft.com/office/officeart/2005/8/layout/list1"/>
    <dgm:cxn modelId="{2F0A03D9-33D1-4E90-9995-679A925D7B92}" type="presParOf" srcId="{C0E6FC25-78D0-43FE-8DC9-EE68B69DD92F}" destId="{81654839-2E7E-4662-B912-E477C19EFDEF}" srcOrd="3" destOrd="0" presId="urn:microsoft.com/office/officeart/2005/8/layout/list1"/>
    <dgm:cxn modelId="{D133E13D-9AE1-4C58-9B52-BD24AD428E2E}" type="presParOf" srcId="{C0E6FC25-78D0-43FE-8DC9-EE68B69DD92F}" destId="{714FB528-838E-499B-A045-7FFDE56C3B15}" srcOrd="4" destOrd="0" presId="urn:microsoft.com/office/officeart/2005/8/layout/list1"/>
    <dgm:cxn modelId="{972F153B-427F-4C66-A514-DD6C07B8E3AD}" type="presParOf" srcId="{714FB528-838E-499B-A045-7FFDE56C3B15}" destId="{234DF0D6-2573-4547-BF48-934E7D7523D7}" srcOrd="0" destOrd="0" presId="urn:microsoft.com/office/officeart/2005/8/layout/list1"/>
    <dgm:cxn modelId="{3548F5F8-E266-46E1-B2B3-D87396DE346F}" type="presParOf" srcId="{714FB528-838E-499B-A045-7FFDE56C3B15}" destId="{4F78C03A-67B2-462C-9B1C-506D2AC7BF77}" srcOrd="1" destOrd="0" presId="urn:microsoft.com/office/officeart/2005/8/layout/list1"/>
    <dgm:cxn modelId="{4FF4C47E-9067-4F33-9921-F909F12D907D}" type="presParOf" srcId="{C0E6FC25-78D0-43FE-8DC9-EE68B69DD92F}" destId="{0A26FFD5-D2F7-4BFA-804A-79DEEC93A10A}" srcOrd="5" destOrd="0" presId="urn:microsoft.com/office/officeart/2005/8/layout/list1"/>
    <dgm:cxn modelId="{B0EC8F0B-92F9-44BC-B608-526E4AE75AB3}" type="presParOf" srcId="{C0E6FC25-78D0-43FE-8DC9-EE68B69DD92F}" destId="{BE908058-63A8-4072-A744-F7AE77FB4710}" srcOrd="6" destOrd="0" presId="urn:microsoft.com/office/officeart/2005/8/layout/list1"/>
    <dgm:cxn modelId="{F9DF0122-45F3-4A5A-ADB0-CB31930AAE3B}" type="presParOf" srcId="{C0E6FC25-78D0-43FE-8DC9-EE68B69DD92F}" destId="{983BB8C0-99B8-4522-8EFA-4C314C7D3474}" srcOrd="7" destOrd="0" presId="urn:microsoft.com/office/officeart/2005/8/layout/list1"/>
    <dgm:cxn modelId="{758A5D3C-D426-4606-8720-1501907A4FBC}" type="presParOf" srcId="{C0E6FC25-78D0-43FE-8DC9-EE68B69DD92F}" destId="{F6846AC4-7075-43C2-B20B-748CEAB57EFA}" srcOrd="8" destOrd="0" presId="urn:microsoft.com/office/officeart/2005/8/layout/list1"/>
    <dgm:cxn modelId="{91EC90D3-B6C9-4378-B43F-5177DB84DEF4}" type="presParOf" srcId="{F6846AC4-7075-43C2-B20B-748CEAB57EFA}" destId="{2C47973E-6019-4600-9A46-F2B397EE75A8}" srcOrd="0" destOrd="0" presId="urn:microsoft.com/office/officeart/2005/8/layout/list1"/>
    <dgm:cxn modelId="{A8260EAD-3DDB-47D5-AB79-F9ABA9E8C3BC}" type="presParOf" srcId="{F6846AC4-7075-43C2-B20B-748CEAB57EFA}" destId="{F45ECD3E-4172-40CC-A179-668545737F63}" srcOrd="1" destOrd="0" presId="urn:microsoft.com/office/officeart/2005/8/layout/list1"/>
    <dgm:cxn modelId="{42EC94EE-3A85-4FFB-8C27-133861190DCF}" type="presParOf" srcId="{C0E6FC25-78D0-43FE-8DC9-EE68B69DD92F}" destId="{84DFF72D-61F7-442E-A6C7-0EA1D734BB98}" srcOrd="9" destOrd="0" presId="urn:microsoft.com/office/officeart/2005/8/layout/list1"/>
    <dgm:cxn modelId="{C1E3679A-AB81-4FBB-ACFE-BB85EC1E59E3}" type="presParOf" srcId="{C0E6FC25-78D0-43FE-8DC9-EE68B69DD92F}" destId="{CCC1014B-D19E-4D4C-BC87-3624EBBF983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E2E20E-7F0D-4E63-B72E-E95BD9F7D74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BE890A9-0AE1-41FC-B6B2-4CBEFF2C3769}">
      <dgm:prSet phldrT="[Text]"/>
      <dgm:spPr>
        <a:xfrm>
          <a:off x="3256880" y="2416"/>
          <a:ext cx="1715839" cy="857919"/>
        </a:xfrm>
        <a:solidFill>
          <a:srgbClr val="333399"/>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Assess </a:t>
          </a:r>
        </a:p>
      </dgm:t>
    </dgm:pt>
    <dgm:pt modelId="{6578EFA3-0757-465C-8045-F7BB618501D6}" type="parTrans" cxnId="{A49E111A-5833-4419-9E49-EC445D8ECAA8}">
      <dgm:prSet/>
      <dgm:spPr/>
      <dgm:t>
        <a:bodyPr/>
        <a:lstStyle/>
        <a:p>
          <a:endParaRPr lang="en-US"/>
        </a:p>
      </dgm:t>
    </dgm:pt>
    <dgm:pt modelId="{6F2BE56D-E9AF-440E-90C6-2F13729B5EA5}" type="sibTrans" cxnId="{A49E111A-5833-4419-9E49-EC445D8ECAA8}">
      <dgm:prSet/>
      <dgm:spPr>
        <a:xfrm>
          <a:off x="1857346" y="-3097"/>
          <a:ext cx="4514906" cy="4514906"/>
        </a:xfrm>
        <a:solidFill>
          <a:srgbClr val="FFFFFF">
            <a:lumMod val="65000"/>
          </a:srgbClr>
        </a:solidFill>
        <a:ln>
          <a:noFill/>
        </a:ln>
        <a:effectLst/>
      </dgm:spPr>
      <dgm:t>
        <a:bodyPr/>
        <a:lstStyle/>
        <a:p>
          <a:pPr algn="ctr"/>
          <a:endParaRPr lang="en-US"/>
        </a:p>
      </dgm:t>
    </dgm:pt>
    <dgm:pt modelId="{A9590584-E732-4E29-BB23-BD1FA69D5112}">
      <dgm:prSet phldrT="[Text]"/>
      <dgm:spPr>
        <a:xfrm>
          <a:off x="4843096" y="918219"/>
          <a:ext cx="1715839" cy="857919"/>
        </a:xfrm>
        <a:solidFill>
          <a:srgbClr val="7030A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Summarize </a:t>
          </a:r>
        </a:p>
        <a:p>
          <a:pPr>
            <a:buNone/>
          </a:pPr>
          <a:r>
            <a:rPr lang="en-US" dirty="0">
              <a:solidFill>
                <a:srgbClr val="FFFFFF"/>
              </a:solidFill>
              <a:latin typeface="Gill Sans MT"/>
              <a:ea typeface="+mn-ea"/>
              <a:cs typeface="+mn-cs"/>
            </a:rPr>
            <a:t>(PLAAFP) </a:t>
          </a:r>
        </a:p>
      </dgm:t>
    </dgm:pt>
    <dgm:pt modelId="{A3DCCF14-373D-416D-8F85-82422411836A}" type="parTrans" cxnId="{A95B9D92-8320-4C4D-8553-A5CBD8BA3524}">
      <dgm:prSet/>
      <dgm:spPr/>
      <dgm:t>
        <a:bodyPr/>
        <a:lstStyle/>
        <a:p>
          <a:endParaRPr lang="en-US"/>
        </a:p>
      </dgm:t>
    </dgm:pt>
    <dgm:pt modelId="{7BB09333-B550-49F0-81D4-7C61B06BDC6A}" type="sibTrans" cxnId="{A95B9D92-8320-4C4D-8553-A5CBD8BA3524}">
      <dgm:prSet/>
      <dgm:spPr/>
      <dgm:t>
        <a:bodyPr/>
        <a:lstStyle/>
        <a:p>
          <a:endParaRPr lang="en-US"/>
        </a:p>
      </dgm:t>
    </dgm:pt>
    <dgm:pt modelId="{B2FF213F-3AB6-457F-85D5-9FB9979B54E0}">
      <dgm:prSet phldrT="[Text]"/>
      <dgm:spPr>
        <a:xfrm>
          <a:off x="4843096" y="2749824"/>
          <a:ext cx="1715839" cy="857919"/>
        </a:xfrm>
        <a:solidFill>
          <a:srgbClr val="447C6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Invite and Involve </a:t>
          </a:r>
        </a:p>
      </dgm:t>
    </dgm:pt>
    <dgm:pt modelId="{7F024F62-964F-42F6-9B37-39A428CA32F8}" type="parTrans" cxnId="{A74E99A0-3CB7-43AC-9F51-7F3FE3388C99}">
      <dgm:prSet/>
      <dgm:spPr/>
      <dgm:t>
        <a:bodyPr/>
        <a:lstStyle/>
        <a:p>
          <a:endParaRPr lang="en-US"/>
        </a:p>
      </dgm:t>
    </dgm:pt>
    <dgm:pt modelId="{C3574810-C397-41BE-B495-2B06311C0103}" type="sibTrans" cxnId="{A74E99A0-3CB7-43AC-9F51-7F3FE3388C99}">
      <dgm:prSet/>
      <dgm:spPr/>
      <dgm:t>
        <a:bodyPr/>
        <a:lstStyle/>
        <a:p>
          <a:endParaRPr lang="en-US"/>
        </a:p>
      </dgm:t>
    </dgm:pt>
    <dgm:pt modelId="{5462B23A-0D0C-46DD-AFC2-E0FD52E20F8D}">
      <dgm:prSet phldrT="[Text]"/>
      <dgm:spPr>
        <a:xfrm>
          <a:off x="3256880" y="3665626"/>
          <a:ext cx="1715839" cy="857919"/>
        </a:xfrm>
        <a:solidFill>
          <a:srgbClr val="AC188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Transition Plan </a:t>
          </a:r>
        </a:p>
      </dgm:t>
    </dgm:pt>
    <dgm:pt modelId="{B95F324F-6241-4487-BD5B-40B7730E770D}" type="parTrans" cxnId="{CC752004-8580-47C4-951D-438D8F816163}">
      <dgm:prSet/>
      <dgm:spPr/>
      <dgm:t>
        <a:bodyPr/>
        <a:lstStyle/>
        <a:p>
          <a:endParaRPr lang="en-US"/>
        </a:p>
      </dgm:t>
    </dgm:pt>
    <dgm:pt modelId="{427D8A82-DD8E-42EB-B004-F43867B707C9}" type="sibTrans" cxnId="{CC752004-8580-47C4-951D-438D8F816163}">
      <dgm:prSet/>
      <dgm:spPr/>
      <dgm:t>
        <a:bodyPr/>
        <a:lstStyle/>
        <a:p>
          <a:endParaRPr lang="en-US"/>
        </a:p>
      </dgm:t>
    </dgm:pt>
    <dgm:pt modelId="{100A41DE-339B-4E31-B89F-57F7F5132BC0}">
      <dgm:prSet phldrT="[Text]"/>
      <dgm:spPr>
        <a:xfrm>
          <a:off x="1670663" y="2749824"/>
          <a:ext cx="1715839" cy="857919"/>
        </a:xfrm>
        <a:solidFill>
          <a:srgbClr val="C0000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Measurable Annual Goals </a:t>
          </a:r>
        </a:p>
      </dgm:t>
    </dgm:pt>
    <dgm:pt modelId="{943B7AC8-0504-4B34-971D-77384E37423F}" type="parTrans" cxnId="{9E27F8E6-BBEF-498A-82DD-00F831B487FD}">
      <dgm:prSet/>
      <dgm:spPr/>
      <dgm:t>
        <a:bodyPr/>
        <a:lstStyle/>
        <a:p>
          <a:endParaRPr lang="en-US"/>
        </a:p>
      </dgm:t>
    </dgm:pt>
    <dgm:pt modelId="{1DEBE0DB-3CD7-4766-8234-6997578834DB}" type="sibTrans" cxnId="{9E27F8E6-BBEF-498A-82DD-00F831B487FD}">
      <dgm:prSet/>
      <dgm:spPr/>
      <dgm:t>
        <a:bodyPr/>
        <a:lstStyle/>
        <a:p>
          <a:endParaRPr lang="en-US"/>
        </a:p>
      </dgm:t>
    </dgm:pt>
    <dgm:pt modelId="{A794EA41-F60D-4401-A612-E4B567CDDD16}">
      <dgm:prSet/>
      <dgm:spPr>
        <a:xfrm>
          <a:off x="1670663" y="918219"/>
          <a:ext cx="1715839" cy="857919"/>
        </a:xfrm>
        <a:solidFill>
          <a:srgbClr val="E88D28"/>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Monitor Progress </a:t>
          </a:r>
        </a:p>
      </dgm:t>
    </dgm:pt>
    <dgm:pt modelId="{C9B73D84-6953-4A6D-B9D9-28DF24AF59AB}" type="parTrans" cxnId="{B5A9301F-D772-42C4-93BE-BC9FB9041FDD}">
      <dgm:prSet/>
      <dgm:spPr/>
      <dgm:t>
        <a:bodyPr/>
        <a:lstStyle/>
        <a:p>
          <a:endParaRPr lang="en-US"/>
        </a:p>
      </dgm:t>
    </dgm:pt>
    <dgm:pt modelId="{1A524267-978A-47A7-9453-C88532207539}" type="sibTrans" cxnId="{B5A9301F-D772-42C4-93BE-BC9FB9041FDD}">
      <dgm:prSet/>
      <dgm:spPr/>
      <dgm:t>
        <a:bodyPr/>
        <a:lstStyle/>
        <a:p>
          <a:endParaRPr lang="en-US"/>
        </a:p>
      </dgm:t>
    </dgm:pt>
    <dgm:pt modelId="{7362BA09-FB9A-439E-A2F5-5BBE2AA2DA6B}" type="pres">
      <dgm:prSet presAssocID="{FFE2E20E-7F0D-4E63-B72E-E95BD9F7D745}" presName="Name0" presStyleCnt="0">
        <dgm:presLayoutVars>
          <dgm:dir/>
          <dgm:resizeHandles val="exact"/>
        </dgm:presLayoutVars>
      </dgm:prSet>
      <dgm:spPr/>
      <dgm:t>
        <a:bodyPr/>
        <a:lstStyle/>
        <a:p>
          <a:endParaRPr lang="en-US"/>
        </a:p>
      </dgm:t>
    </dgm:pt>
    <dgm:pt modelId="{7E25AFA9-B44B-425E-B89C-6D45D33A7EA0}" type="pres">
      <dgm:prSet presAssocID="{FFE2E20E-7F0D-4E63-B72E-E95BD9F7D745}" presName="cycle" presStyleCnt="0"/>
      <dgm:spPr/>
    </dgm:pt>
    <dgm:pt modelId="{ABCCD121-B904-4659-AE50-F9A431CB938E}" type="pres">
      <dgm:prSet presAssocID="{DBE890A9-0AE1-41FC-B6B2-4CBEFF2C3769}" presName="nodeFirstNode" presStyleLbl="node1" presStyleIdx="0" presStyleCnt="6">
        <dgm:presLayoutVars>
          <dgm:bulletEnabled val="1"/>
        </dgm:presLayoutVars>
      </dgm:prSet>
      <dgm:spPr>
        <a:prstGeom prst="roundRect">
          <a:avLst/>
        </a:prstGeom>
      </dgm:spPr>
      <dgm:t>
        <a:bodyPr/>
        <a:lstStyle/>
        <a:p>
          <a:endParaRPr lang="en-US"/>
        </a:p>
      </dgm:t>
    </dgm:pt>
    <dgm:pt modelId="{B3ACFE9B-1372-4F5A-A094-6225258184F4}" type="pres">
      <dgm:prSet presAssocID="{6F2BE56D-E9AF-440E-90C6-2F13729B5EA5}" presName="sibTransFirstNode" presStyleLbl="bgShp" presStyleIdx="0" presStyleCnt="1"/>
      <dgm:spPr>
        <a:prstGeom prst="circularArrow">
          <a:avLst>
            <a:gd name="adj1" fmla="val 5274"/>
            <a:gd name="adj2" fmla="val 312630"/>
            <a:gd name="adj3" fmla="val 14228845"/>
            <a:gd name="adj4" fmla="val 17126601"/>
            <a:gd name="adj5" fmla="val 5477"/>
          </a:avLst>
        </a:prstGeom>
      </dgm:spPr>
      <dgm:t>
        <a:bodyPr/>
        <a:lstStyle/>
        <a:p>
          <a:endParaRPr lang="en-US"/>
        </a:p>
      </dgm:t>
    </dgm:pt>
    <dgm:pt modelId="{8B6AA6E6-C6F4-4073-9799-1CB0D405E7C5}" type="pres">
      <dgm:prSet presAssocID="{A9590584-E732-4E29-BB23-BD1FA69D5112}" presName="nodeFollowingNodes" presStyleLbl="node1" presStyleIdx="1" presStyleCnt="6">
        <dgm:presLayoutVars>
          <dgm:bulletEnabled val="1"/>
        </dgm:presLayoutVars>
      </dgm:prSet>
      <dgm:spPr>
        <a:prstGeom prst="roundRect">
          <a:avLst/>
        </a:prstGeom>
      </dgm:spPr>
      <dgm:t>
        <a:bodyPr/>
        <a:lstStyle/>
        <a:p>
          <a:endParaRPr lang="en-US"/>
        </a:p>
      </dgm:t>
    </dgm:pt>
    <dgm:pt modelId="{42D999B2-E9DE-479E-BC64-D378B79E7BBD}" type="pres">
      <dgm:prSet presAssocID="{B2FF213F-3AB6-457F-85D5-9FB9979B54E0}" presName="nodeFollowingNodes" presStyleLbl="node1" presStyleIdx="2" presStyleCnt="6">
        <dgm:presLayoutVars>
          <dgm:bulletEnabled val="1"/>
        </dgm:presLayoutVars>
      </dgm:prSet>
      <dgm:spPr>
        <a:prstGeom prst="roundRect">
          <a:avLst/>
        </a:prstGeom>
      </dgm:spPr>
      <dgm:t>
        <a:bodyPr/>
        <a:lstStyle/>
        <a:p>
          <a:endParaRPr lang="en-US"/>
        </a:p>
      </dgm:t>
    </dgm:pt>
    <dgm:pt modelId="{7330135C-E4EC-4AAA-8C78-DE77421CD769}" type="pres">
      <dgm:prSet presAssocID="{5462B23A-0D0C-46DD-AFC2-E0FD52E20F8D}" presName="nodeFollowingNodes" presStyleLbl="node1" presStyleIdx="3" presStyleCnt="6">
        <dgm:presLayoutVars>
          <dgm:bulletEnabled val="1"/>
        </dgm:presLayoutVars>
      </dgm:prSet>
      <dgm:spPr>
        <a:prstGeom prst="roundRect">
          <a:avLst/>
        </a:prstGeom>
      </dgm:spPr>
      <dgm:t>
        <a:bodyPr/>
        <a:lstStyle/>
        <a:p>
          <a:endParaRPr lang="en-US"/>
        </a:p>
      </dgm:t>
    </dgm:pt>
    <dgm:pt modelId="{8656D099-3C3C-473E-9A48-8BC527549A6A}" type="pres">
      <dgm:prSet presAssocID="{100A41DE-339B-4E31-B89F-57F7F5132BC0}" presName="nodeFollowingNodes" presStyleLbl="node1" presStyleIdx="4" presStyleCnt="6">
        <dgm:presLayoutVars>
          <dgm:bulletEnabled val="1"/>
        </dgm:presLayoutVars>
      </dgm:prSet>
      <dgm:spPr>
        <a:prstGeom prst="roundRect">
          <a:avLst/>
        </a:prstGeom>
      </dgm:spPr>
      <dgm:t>
        <a:bodyPr/>
        <a:lstStyle/>
        <a:p>
          <a:endParaRPr lang="en-US"/>
        </a:p>
      </dgm:t>
    </dgm:pt>
    <dgm:pt modelId="{CC328A9C-9E4D-430A-8ECB-E2D64DCE2E9F}" type="pres">
      <dgm:prSet presAssocID="{A794EA41-F60D-4401-A612-E4B567CDDD16}" presName="nodeFollowingNodes" presStyleLbl="node1" presStyleIdx="5" presStyleCnt="6">
        <dgm:presLayoutVars>
          <dgm:bulletEnabled val="1"/>
        </dgm:presLayoutVars>
      </dgm:prSet>
      <dgm:spPr>
        <a:prstGeom prst="roundRect">
          <a:avLst/>
        </a:prstGeom>
      </dgm:spPr>
      <dgm:t>
        <a:bodyPr/>
        <a:lstStyle/>
        <a:p>
          <a:endParaRPr lang="en-US"/>
        </a:p>
      </dgm:t>
    </dgm:pt>
  </dgm:ptLst>
  <dgm:cxnLst>
    <dgm:cxn modelId="{A49E111A-5833-4419-9E49-EC445D8ECAA8}" srcId="{FFE2E20E-7F0D-4E63-B72E-E95BD9F7D745}" destId="{DBE890A9-0AE1-41FC-B6B2-4CBEFF2C3769}" srcOrd="0" destOrd="0" parTransId="{6578EFA3-0757-465C-8045-F7BB618501D6}" sibTransId="{6F2BE56D-E9AF-440E-90C6-2F13729B5EA5}"/>
    <dgm:cxn modelId="{96C865D7-A90A-4C26-8261-E1DECCED616C}" type="presOf" srcId="{A794EA41-F60D-4401-A612-E4B567CDDD16}" destId="{CC328A9C-9E4D-430A-8ECB-E2D64DCE2E9F}" srcOrd="0" destOrd="0" presId="urn:microsoft.com/office/officeart/2005/8/layout/cycle3"/>
    <dgm:cxn modelId="{9E27F8E6-BBEF-498A-82DD-00F831B487FD}" srcId="{FFE2E20E-7F0D-4E63-B72E-E95BD9F7D745}" destId="{100A41DE-339B-4E31-B89F-57F7F5132BC0}" srcOrd="4" destOrd="0" parTransId="{943B7AC8-0504-4B34-971D-77384E37423F}" sibTransId="{1DEBE0DB-3CD7-4766-8234-6997578834DB}"/>
    <dgm:cxn modelId="{A95B9D92-8320-4C4D-8553-A5CBD8BA3524}" srcId="{FFE2E20E-7F0D-4E63-B72E-E95BD9F7D745}" destId="{A9590584-E732-4E29-BB23-BD1FA69D5112}" srcOrd="1" destOrd="0" parTransId="{A3DCCF14-373D-416D-8F85-82422411836A}" sibTransId="{7BB09333-B550-49F0-81D4-7C61B06BDC6A}"/>
    <dgm:cxn modelId="{F5D19A47-D2A6-4130-B76D-C935BDB18094}" type="presOf" srcId="{100A41DE-339B-4E31-B89F-57F7F5132BC0}" destId="{8656D099-3C3C-473E-9A48-8BC527549A6A}" srcOrd="0" destOrd="0" presId="urn:microsoft.com/office/officeart/2005/8/layout/cycle3"/>
    <dgm:cxn modelId="{9B20F399-91ED-4D0A-A69F-44CEB52205B4}" type="presOf" srcId="{6F2BE56D-E9AF-440E-90C6-2F13729B5EA5}" destId="{B3ACFE9B-1372-4F5A-A094-6225258184F4}" srcOrd="0" destOrd="0" presId="urn:microsoft.com/office/officeart/2005/8/layout/cycle3"/>
    <dgm:cxn modelId="{3284A201-8E31-43DA-9226-7525EE34E615}" type="presOf" srcId="{DBE890A9-0AE1-41FC-B6B2-4CBEFF2C3769}" destId="{ABCCD121-B904-4659-AE50-F9A431CB938E}" srcOrd="0" destOrd="0" presId="urn:microsoft.com/office/officeart/2005/8/layout/cycle3"/>
    <dgm:cxn modelId="{7FF50191-569D-48D6-83CD-E347150C893C}" type="presOf" srcId="{B2FF213F-3AB6-457F-85D5-9FB9979B54E0}" destId="{42D999B2-E9DE-479E-BC64-D378B79E7BBD}" srcOrd="0" destOrd="0" presId="urn:microsoft.com/office/officeart/2005/8/layout/cycle3"/>
    <dgm:cxn modelId="{CC752004-8580-47C4-951D-438D8F816163}" srcId="{FFE2E20E-7F0D-4E63-B72E-E95BD9F7D745}" destId="{5462B23A-0D0C-46DD-AFC2-E0FD52E20F8D}" srcOrd="3" destOrd="0" parTransId="{B95F324F-6241-4487-BD5B-40B7730E770D}" sibTransId="{427D8A82-DD8E-42EB-B004-F43867B707C9}"/>
    <dgm:cxn modelId="{B5A9301F-D772-42C4-93BE-BC9FB9041FDD}" srcId="{FFE2E20E-7F0D-4E63-B72E-E95BD9F7D745}" destId="{A794EA41-F60D-4401-A612-E4B567CDDD16}" srcOrd="5" destOrd="0" parTransId="{C9B73D84-6953-4A6D-B9D9-28DF24AF59AB}" sibTransId="{1A524267-978A-47A7-9453-C88532207539}"/>
    <dgm:cxn modelId="{DADFF626-651D-420F-897E-4C18C17411D6}" type="presOf" srcId="{5462B23A-0D0C-46DD-AFC2-E0FD52E20F8D}" destId="{7330135C-E4EC-4AAA-8C78-DE77421CD769}" srcOrd="0" destOrd="0" presId="urn:microsoft.com/office/officeart/2005/8/layout/cycle3"/>
    <dgm:cxn modelId="{F856D2EF-67C7-4DAF-8468-E0ADC141A3E6}" type="presOf" srcId="{A9590584-E732-4E29-BB23-BD1FA69D5112}" destId="{8B6AA6E6-C6F4-4073-9799-1CB0D405E7C5}" srcOrd="0" destOrd="0" presId="urn:microsoft.com/office/officeart/2005/8/layout/cycle3"/>
    <dgm:cxn modelId="{6BB63FF2-DF25-4BDD-8FFC-B76FFCD2E0D9}" type="presOf" srcId="{FFE2E20E-7F0D-4E63-B72E-E95BD9F7D745}" destId="{7362BA09-FB9A-439E-A2F5-5BBE2AA2DA6B}" srcOrd="0" destOrd="0" presId="urn:microsoft.com/office/officeart/2005/8/layout/cycle3"/>
    <dgm:cxn modelId="{A74E99A0-3CB7-43AC-9F51-7F3FE3388C99}" srcId="{FFE2E20E-7F0D-4E63-B72E-E95BD9F7D745}" destId="{B2FF213F-3AB6-457F-85D5-9FB9979B54E0}" srcOrd="2" destOrd="0" parTransId="{7F024F62-964F-42F6-9B37-39A428CA32F8}" sibTransId="{C3574810-C397-41BE-B495-2B06311C0103}"/>
    <dgm:cxn modelId="{3CD01BE3-96CD-486D-990B-36B85515E031}" type="presParOf" srcId="{7362BA09-FB9A-439E-A2F5-5BBE2AA2DA6B}" destId="{7E25AFA9-B44B-425E-B89C-6D45D33A7EA0}" srcOrd="0" destOrd="0" presId="urn:microsoft.com/office/officeart/2005/8/layout/cycle3"/>
    <dgm:cxn modelId="{6EC92B23-0ACF-41D0-9FE0-0AC69A932C44}" type="presParOf" srcId="{7E25AFA9-B44B-425E-B89C-6D45D33A7EA0}" destId="{ABCCD121-B904-4659-AE50-F9A431CB938E}" srcOrd="0" destOrd="0" presId="urn:microsoft.com/office/officeart/2005/8/layout/cycle3"/>
    <dgm:cxn modelId="{ED905B37-97B7-49EF-A1DB-5AA59315ADEE}" type="presParOf" srcId="{7E25AFA9-B44B-425E-B89C-6D45D33A7EA0}" destId="{B3ACFE9B-1372-4F5A-A094-6225258184F4}" srcOrd="1" destOrd="0" presId="urn:microsoft.com/office/officeart/2005/8/layout/cycle3"/>
    <dgm:cxn modelId="{1E9EEF2D-56AF-4CC7-8B52-70D8D93A84AC}" type="presParOf" srcId="{7E25AFA9-B44B-425E-B89C-6D45D33A7EA0}" destId="{8B6AA6E6-C6F4-4073-9799-1CB0D405E7C5}" srcOrd="2" destOrd="0" presId="urn:microsoft.com/office/officeart/2005/8/layout/cycle3"/>
    <dgm:cxn modelId="{797556DB-1F5D-46BA-AF0C-87EC41760DB1}" type="presParOf" srcId="{7E25AFA9-B44B-425E-B89C-6D45D33A7EA0}" destId="{42D999B2-E9DE-479E-BC64-D378B79E7BBD}" srcOrd="3" destOrd="0" presId="urn:microsoft.com/office/officeart/2005/8/layout/cycle3"/>
    <dgm:cxn modelId="{CCA260D2-1C19-410C-BF72-999D37F11851}" type="presParOf" srcId="{7E25AFA9-B44B-425E-B89C-6D45D33A7EA0}" destId="{7330135C-E4EC-4AAA-8C78-DE77421CD769}" srcOrd="4" destOrd="0" presId="urn:microsoft.com/office/officeart/2005/8/layout/cycle3"/>
    <dgm:cxn modelId="{D145A33F-C209-440F-BDD4-2392EDDF4656}" type="presParOf" srcId="{7E25AFA9-B44B-425E-B89C-6D45D33A7EA0}" destId="{8656D099-3C3C-473E-9A48-8BC527549A6A}" srcOrd="5" destOrd="0" presId="urn:microsoft.com/office/officeart/2005/8/layout/cycle3"/>
    <dgm:cxn modelId="{BB53820D-9AA1-45B2-9D58-C53A5926475F}" type="presParOf" srcId="{7E25AFA9-B44B-425E-B89C-6D45D33A7EA0}" destId="{CC328A9C-9E4D-430A-8ECB-E2D64DCE2E9F}" srcOrd="6"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E2E20E-7F0D-4E63-B72E-E95BD9F7D74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BE890A9-0AE1-41FC-B6B2-4CBEFF2C3769}">
      <dgm:prSet phldrT="[Text]"/>
      <dgm:spPr>
        <a:xfrm>
          <a:off x="3256880" y="2416"/>
          <a:ext cx="1715839" cy="857919"/>
        </a:xfrm>
        <a:solidFill>
          <a:srgbClr val="333399"/>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Assess </a:t>
          </a:r>
        </a:p>
      </dgm:t>
    </dgm:pt>
    <dgm:pt modelId="{6578EFA3-0757-465C-8045-F7BB618501D6}" type="parTrans" cxnId="{A49E111A-5833-4419-9E49-EC445D8ECAA8}">
      <dgm:prSet/>
      <dgm:spPr/>
      <dgm:t>
        <a:bodyPr/>
        <a:lstStyle/>
        <a:p>
          <a:endParaRPr lang="en-US"/>
        </a:p>
      </dgm:t>
    </dgm:pt>
    <dgm:pt modelId="{6F2BE56D-E9AF-440E-90C6-2F13729B5EA5}" type="sibTrans" cxnId="{A49E111A-5833-4419-9E49-EC445D8ECAA8}">
      <dgm:prSet/>
      <dgm:spPr>
        <a:xfrm>
          <a:off x="1857346" y="-3097"/>
          <a:ext cx="4514906" cy="4514906"/>
        </a:xfrm>
        <a:solidFill>
          <a:srgbClr val="FFFFFF">
            <a:lumMod val="65000"/>
          </a:srgbClr>
        </a:solidFill>
        <a:ln>
          <a:noFill/>
        </a:ln>
        <a:effectLst/>
      </dgm:spPr>
      <dgm:t>
        <a:bodyPr/>
        <a:lstStyle/>
        <a:p>
          <a:pPr algn="ctr"/>
          <a:endParaRPr lang="en-US"/>
        </a:p>
      </dgm:t>
    </dgm:pt>
    <dgm:pt modelId="{A9590584-E732-4E29-BB23-BD1FA69D5112}">
      <dgm:prSet phldrT="[Text]"/>
      <dgm:spPr>
        <a:xfrm>
          <a:off x="4843096" y="918219"/>
          <a:ext cx="1715839" cy="857919"/>
        </a:xfrm>
        <a:solidFill>
          <a:srgbClr val="7030A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Summarize </a:t>
          </a:r>
        </a:p>
        <a:p>
          <a:pPr>
            <a:buNone/>
          </a:pPr>
          <a:r>
            <a:rPr lang="en-US" dirty="0">
              <a:solidFill>
                <a:srgbClr val="FFFFFF"/>
              </a:solidFill>
              <a:latin typeface="Gill Sans MT"/>
              <a:ea typeface="+mn-ea"/>
              <a:cs typeface="+mn-cs"/>
            </a:rPr>
            <a:t>(PLAAFP) </a:t>
          </a:r>
        </a:p>
      </dgm:t>
    </dgm:pt>
    <dgm:pt modelId="{A3DCCF14-373D-416D-8F85-82422411836A}" type="parTrans" cxnId="{A95B9D92-8320-4C4D-8553-A5CBD8BA3524}">
      <dgm:prSet/>
      <dgm:spPr/>
      <dgm:t>
        <a:bodyPr/>
        <a:lstStyle/>
        <a:p>
          <a:endParaRPr lang="en-US"/>
        </a:p>
      </dgm:t>
    </dgm:pt>
    <dgm:pt modelId="{7BB09333-B550-49F0-81D4-7C61B06BDC6A}" type="sibTrans" cxnId="{A95B9D92-8320-4C4D-8553-A5CBD8BA3524}">
      <dgm:prSet/>
      <dgm:spPr/>
      <dgm:t>
        <a:bodyPr/>
        <a:lstStyle/>
        <a:p>
          <a:endParaRPr lang="en-US"/>
        </a:p>
      </dgm:t>
    </dgm:pt>
    <dgm:pt modelId="{B2FF213F-3AB6-457F-85D5-9FB9979B54E0}">
      <dgm:prSet phldrT="[Text]"/>
      <dgm:spPr>
        <a:xfrm>
          <a:off x="4843096" y="2749824"/>
          <a:ext cx="1715839" cy="857919"/>
        </a:xfrm>
        <a:solidFill>
          <a:srgbClr val="447C6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Invite and Involve </a:t>
          </a:r>
        </a:p>
      </dgm:t>
    </dgm:pt>
    <dgm:pt modelId="{7F024F62-964F-42F6-9B37-39A428CA32F8}" type="parTrans" cxnId="{A74E99A0-3CB7-43AC-9F51-7F3FE3388C99}">
      <dgm:prSet/>
      <dgm:spPr/>
      <dgm:t>
        <a:bodyPr/>
        <a:lstStyle/>
        <a:p>
          <a:endParaRPr lang="en-US"/>
        </a:p>
      </dgm:t>
    </dgm:pt>
    <dgm:pt modelId="{C3574810-C397-41BE-B495-2B06311C0103}" type="sibTrans" cxnId="{A74E99A0-3CB7-43AC-9F51-7F3FE3388C99}">
      <dgm:prSet/>
      <dgm:spPr/>
      <dgm:t>
        <a:bodyPr/>
        <a:lstStyle/>
        <a:p>
          <a:endParaRPr lang="en-US"/>
        </a:p>
      </dgm:t>
    </dgm:pt>
    <dgm:pt modelId="{5462B23A-0D0C-46DD-AFC2-E0FD52E20F8D}">
      <dgm:prSet phldrT="[Text]"/>
      <dgm:spPr>
        <a:xfrm>
          <a:off x="3256880" y="3665626"/>
          <a:ext cx="1715839" cy="857919"/>
        </a:xfrm>
        <a:solidFill>
          <a:srgbClr val="AC188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Transition Plan </a:t>
          </a:r>
        </a:p>
      </dgm:t>
    </dgm:pt>
    <dgm:pt modelId="{B95F324F-6241-4487-BD5B-40B7730E770D}" type="parTrans" cxnId="{CC752004-8580-47C4-951D-438D8F816163}">
      <dgm:prSet/>
      <dgm:spPr/>
      <dgm:t>
        <a:bodyPr/>
        <a:lstStyle/>
        <a:p>
          <a:endParaRPr lang="en-US"/>
        </a:p>
      </dgm:t>
    </dgm:pt>
    <dgm:pt modelId="{427D8A82-DD8E-42EB-B004-F43867B707C9}" type="sibTrans" cxnId="{CC752004-8580-47C4-951D-438D8F816163}">
      <dgm:prSet/>
      <dgm:spPr/>
      <dgm:t>
        <a:bodyPr/>
        <a:lstStyle/>
        <a:p>
          <a:endParaRPr lang="en-US"/>
        </a:p>
      </dgm:t>
    </dgm:pt>
    <dgm:pt modelId="{100A41DE-339B-4E31-B89F-57F7F5132BC0}">
      <dgm:prSet phldrT="[Text]"/>
      <dgm:spPr>
        <a:xfrm>
          <a:off x="1670663" y="2749824"/>
          <a:ext cx="1715839" cy="857919"/>
        </a:xfrm>
        <a:solidFill>
          <a:srgbClr val="C0000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Measurable Annual Goals </a:t>
          </a:r>
        </a:p>
      </dgm:t>
    </dgm:pt>
    <dgm:pt modelId="{943B7AC8-0504-4B34-971D-77384E37423F}" type="parTrans" cxnId="{9E27F8E6-BBEF-498A-82DD-00F831B487FD}">
      <dgm:prSet/>
      <dgm:spPr/>
      <dgm:t>
        <a:bodyPr/>
        <a:lstStyle/>
        <a:p>
          <a:endParaRPr lang="en-US"/>
        </a:p>
      </dgm:t>
    </dgm:pt>
    <dgm:pt modelId="{1DEBE0DB-3CD7-4766-8234-6997578834DB}" type="sibTrans" cxnId="{9E27F8E6-BBEF-498A-82DD-00F831B487FD}">
      <dgm:prSet/>
      <dgm:spPr/>
      <dgm:t>
        <a:bodyPr/>
        <a:lstStyle/>
        <a:p>
          <a:endParaRPr lang="en-US"/>
        </a:p>
      </dgm:t>
    </dgm:pt>
    <dgm:pt modelId="{A794EA41-F60D-4401-A612-E4B567CDDD16}">
      <dgm:prSet/>
      <dgm:spPr>
        <a:xfrm>
          <a:off x="1670663" y="918219"/>
          <a:ext cx="1715839" cy="857919"/>
        </a:xfrm>
        <a:solidFill>
          <a:srgbClr val="E88D28"/>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Monitor Progress </a:t>
          </a:r>
        </a:p>
      </dgm:t>
    </dgm:pt>
    <dgm:pt modelId="{C9B73D84-6953-4A6D-B9D9-28DF24AF59AB}" type="parTrans" cxnId="{B5A9301F-D772-42C4-93BE-BC9FB9041FDD}">
      <dgm:prSet/>
      <dgm:spPr/>
      <dgm:t>
        <a:bodyPr/>
        <a:lstStyle/>
        <a:p>
          <a:endParaRPr lang="en-US"/>
        </a:p>
      </dgm:t>
    </dgm:pt>
    <dgm:pt modelId="{1A524267-978A-47A7-9453-C88532207539}" type="sibTrans" cxnId="{B5A9301F-D772-42C4-93BE-BC9FB9041FDD}">
      <dgm:prSet/>
      <dgm:spPr/>
      <dgm:t>
        <a:bodyPr/>
        <a:lstStyle/>
        <a:p>
          <a:endParaRPr lang="en-US"/>
        </a:p>
      </dgm:t>
    </dgm:pt>
    <dgm:pt modelId="{7362BA09-FB9A-439E-A2F5-5BBE2AA2DA6B}" type="pres">
      <dgm:prSet presAssocID="{FFE2E20E-7F0D-4E63-B72E-E95BD9F7D745}" presName="Name0" presStyleCnt="0">
        <dgm:presLayoutVars>
          <dgm:dir/>
          <dgm:resizeHandles val="exact"/>
        </dgm:presLayoutVars>
      </dgm:prSet>
      <dgm:spPr/>
      <dgm:t>
        <a:bodyPr/>
        <a:lstStyle/>
        <a:p>
          <a:endParaRPr lang="en-US"/>
        </a:p>
      </dgm:t>
    </dgm:pt>
    <dgm:pt modelId="{7E25AFA9-B44B-425E-B89C-6D45D33A7EA0}" type="pres">
      <dgm:prSet presAssocID="{FFE2E20E-7F0D-4E63-B72E-E95BD9F7D745}" presName="cycle" presStyleCnt="0"/>
      <dgm:spPr/>
    </dgm:pt>
    <dgm:pt modelId="{ABCCD121-B904-4659-AE50-F9A431CB938E}" type="pres">
      <dgm:prSet presAssocID="{DBE890A9-0AE1-41FC-B6B2-4CBEFF2C3769}" presName="nodeFirstNode" presStyleLbl="node1" presStyleIdx="0" presStyleCnt="6">
        <dgm:presLayoutVars>
          <dgm:bulletEnabled val="1"/>
        </dgm:presLayoutVars>
      </dgm:prSet>
      <dgm:spPr>
        <a:prstGeom prst="roundRect">
          <a:avLst/>
        </a:prstGeom>
      </dgm:spPr>
      <dgm:t>
        <a:bodyPr/>
        <a:lstStyle/>
        <a:p>
          <a:endParaRPr lang="en-US"/>
        </a:p>
      </dgm:t>
    </dgm:pt>
    <dgm:pt modelId="{B3ACFE9B-1372-4F5A-A094-6225258184F4}" type="pres">
      <dgm:prSet presAssocID="{6F2BE56D-E9AF-440E-90C6-2F13729B5EA5}" presName="sibTransFirstNode" presStyleLbl="bgShp" presStyleIdx="0" presStyleCnt="1"/>
      <dgm:spPr>
        <a:prstGeom prst="circularArrow">
          <a:avLst>
            <a:gd name="adj1" fmla="val 5274"/>
            <a:gd name="adj2" fmla="val 312630"/>
            <a:gd name="adj3" fmla="val 14228845"/>
            <a:gd name="adj4" fmla="val 17126601"/>
            <a:gd name="adj5" fmla="val 5477"/>
          </a:avLst>
        </a:prstGeom>
      </dgm:spPr>
      <dgm:t>
        <a:bodyPr/>
        <a:lstStyle/>
        <a:p>
          <a:endParaRPr lang="en-US"/>
        </a:p>
      </dgm:t>
    </dgm:pt>
    <dgm:pt modelId="{8B6AA6E6-C6F4-4073-9799-1CB0D405E7C5}" type="pres">
      <dgm:prSet presAssocID="{A9590584-E732-4E29-BB23-BD1FA69D5112}" presName="nodeFollowingNodes" presStyleLbl="node1" presStyleIdx="1" presStyleCnt="6">
        <dgm:presLayoutVars>
          <dgm:bulletEnabled val="1"/>
        </dgm:presLayoutVars>
      </dgm:prSet>
      <dgm:spPr>
        <a:prstGeom prst="roundRect">
          <a:avLst/>
        </a:prstGeom>
      </dgm:spPr>
      <dgm:t>
        <a:bodyPr/>
        <a:lstStyle/>
        <a:p>
          <a:endParaRPr lang="en-US"/>
        </a:p>
      </dgm:t>
    </dgm:pt>
    <dgm:pt modelId="{42D999B2-E9DE-479E-BC64-D378B79E7BBD}" type="pres">
      <dgm:prSet presAssocID="{B2FF213F-3AB6-457F-85D5-9FB9979B54E0}" presName="nodeFollowingNodes" presStyleLbl="node1" presStyleIdx="2" presStyleCnt="6">
        <dgm:presLayoutVars>
          <dgm:bulletEnabled val="1"/>
        </dgm:presLayoutVars>
      </dgm:prSet>
      <dgm:spPr>
        <a:prstGeom prst="roundRect">
          <a:avLst/>
        </a:prstGeom>
      </dgm:spPr>
      <dgm:t>
        <a:bodyPr/>
        <a:lstStyle/>
        <a:p>
          <a:endParaRPr lang="en-US"/>
        </a:p>
      </dgm:t>
    </dgm:pt>
    <dgm:pt modelId="{7330135C-E4EC-4AAA-8C78-DE77421CD769}" type="pres">
      <dgm:prSet presAssocID="{5462B23A-0D0C-46DD-AFC2-E0FD52E20F8D}" presName="nodeFollowingNodes" presStyleLbl="node1" presStyleIdx="3" presStyleCnt="6">
        <dgm:presLayoutVars>
          <dgm:bulletEnabled val="1"/>
        </dgm:presLayoutVars>
      </dgm:prSet>
      <dgm:spPr>
        <a:prstGeom prst="roundRect">
          <a:avLst/>
        </a:prstGeom>
      </dgm:spPr>
      <dgm:t>
        <a:bodyPr/>
        <a:lstStyle/>
        <a:p>
          <a:endParaRPr lang="en-US"/>
        </a:p>
      </dgm:t>
    </dgm:pt>
    <dgm:pt modelId="{8656D099-3C3C-473E-9A48-8BC527549A6A}" type="pres">
      <dgm:prSet presAssocID="{100A41DE-339B-4E31-B89F-57F7F5132BC0}" presName="nodeFollowingNodes" presStyleLbl="node1" presStyleIdx="4" presStyleCnt="6">
        <dgm:presLayoutVars>
          <dgm:bulletEnabled val="1"/>
        </dgm:presLayoutVars>
      </dgm:prSet>
      <dgm:spPr>
        <a:prstGeom prst="roundRect">
          <a:avLst/>
        </a:prstGeom>
      </dgm:spPr>
      <dgm:t>
        <a:bodyPr/>
        <a:lstStyle/>
        <a:p>
          <a:endParaRPr lang="en-US"/>
        </a:p>
      </dgm:t>
    </dgm:pt>
    <dgm:pt modelId="{CC328A9C-9E4D-430A-8ECB-E2D64DCE2E9F}" type="pres">
      <dgm:prSet presAssocID="{A794EA41-F60D-4401-A612-E4B567CDDD16}" presName="nodeFollowingNodes" presStyleLbl="node1" presStyleIdx="5" presStyleCnt="6">
        <dgm:presLayoutVars>
          <dgm:bulletEnabled val="1"/>
        </dgm:presLayoutVars>
      </dgm:prSet>
      <dgm:spPr>
        <a:prstGeom prst="roundRect">
          <a:avLst/>
        </a:prstGeom>
      </dgm:spPr>
      <dgm:t>
        <a:bodyPr/>
        <a:lstStyle/>
        <a:p>
          <a:endParaRPr lang="en-US"/>
        </a:p>
      </dgm:t>
    </dgm:pt>
  </dgm:ptLst>
  <dgm:cxnLst>
    <dgm:cxn modelId="{A49E111A-5833-4419-9E49-EC445D8ECAA8}" srcId="{FFE2E20E-7F0D-4E63-B72E-E95BD9F7D745}" destId="{DBE890A9-0AE1-41FC-B6B2-4CBEFF2C3769}" srcOrd="0" destOrd="0" parTransId="{6578EFA3-0757-465C-8045-F7BB618501D6}" sibTransId="{6F2BE56D-E9AF-440E-90C6-2F13729B5EA5}"/>
    <dgm:cxn modelId="{96C865D7-A90A-4C26-8261-E1DECCED616C}" type="presOf" srcId="{A794EA41-F60D-4401-A612-E4B567CDDD16}" destId="{CC328A9C-9E4D-430A-8ECB-E2D64DCE2E9F}" srcOrd="0" destOrd="0" presId="urn:microsoft.com/office/officeart/2005/8/layout/cycle3"/>
    <dgm:cxn modelId="{9E27F8E6-BBEF-498A-82DD-00F831B487FD}" srcId="{FFE2E20E-7F0D-4E63-B72E-E95BD9F7D745}" destId="{100A41DE-339B-4E31-B89F-57F7F5132BC0}" srcOrd="4" destOrd="0" parTransId="{943B7AC8-0504-4B34-971D-77384E37423F}" sibTransId="{1DEBE0DB-3CD7-4766-8234-6997578834DB}"/>
    <dgm:cxn modelId="{A95B9D92-8320-4C4D-8553-A5CBD8BA3524}" srcId="{FFE2E20E-7F0D-4E63-B72E-E95BD9F7D745}" destId="{A9590584-E732-4E29-BB23-BD1FA69D5112}" srcOrd="1" destOrd="0" parTransId="{A3DCCF14-373D-416D-8F85-82422411836A}" sibTransId="{7BB09333-B550-49F0-81D4-7C61B06BDC6A}"/>
    <dgm:cxn modelId="{F5D19A47-D2A6-4130-B76D-C935BDB18094}" type="presOf" srcId="{100A41DE-339B-4E31-B89F-57F7F5132BC0}" destId="{8656D099-3C3C-473E-9A48-8BC527549A6A}" srcOrd="0" destOrd="0" presId="urn:microsoft.com/office/officeart/2005/8/layout/cycle3"/>
    <dgm:cxn modelId="{9B20F399-91ED-4D0A-A69F-44CEB52205B4}" type="presOf" srcId="{6F2BE56D-E9AF-440E-90C6-2F13729B5EA5}" destId="{B3ACFE9B-1372-4F5A-A094-6225258184F4}" srcOrd="0" destOrd="0" presId="urn:microsoft.com/office/officeart/2005/8/layout/cycle3"/>
    <dgm:cxn modelId="{3284A201-8E31-43DA-9226-7525EE34E615}" type="presOf" srcId="{DBE890A9-0AE1-41FC-B6B2-4CBEFF2C3769}" destId="{ABCCD121-B904-4659-AE50-F9A431CB938E}" srcOrd="0" destOrd="0" presId="urn:microsoft.com/office/officeart/2005/8/layout/cycle3"/>
    <dgm:cxn modelId="{7FF50191-569D-48D6-83CD-E347150C893C}" type="presOf" srcId="{B2FF213F-3AB6-457F-85D5-9FB9979B54E0}" destId="{42D999B2-E9DE-479E-BC64-D378B79E7BBD}" srcOrd="0" destOrd="0" presId="urn:microsoft.com/office/officeart/2005/8/layout/cycle3"/>
    <dgm:cxn modelId="{CC752004-8580-47C4-951D-438D8F816163}" srcId="{FFE2E20E-7F0D-4E63-B72E-E95BD9F7D745}" destId="{5462B23A-0D0C-46DD-AFC2-E0FD52E20F8D}" srcOrd="3" destOrd="0" parTransId="{B95F324F-6241-4487-BD5B-40B7730E770D}" sibTransId="{427D8A82-DD8E-42EB-B004-F43867B707C9}"/>
    <dgm:cxn modelId="{B5A9301F-D772-42C4-93BE-BC9FB9041FDD}" srcId="{FFE2E20E-7F0D-4E63-B72E-E95BD9F7D745}" destId="{A794EA41-F60D-4401-A612-E4B567CDDD16}" srcOrd="5" destOrd="0" parTransId="{C9B73D84-6953-4A6D-B9D9-28DF24AF59AB}" sibTransId="{1A524267-978A-47A7-9453-C88532207539}"/>
    <dgm:cxn modelId="{DADFF626-651D-420F-897E-4C18C17411D6}" type="presOf" srcId="{5462B23A-0D0C-46DD-AFC2-E0FD52E20F8D}" destId="{7330135C-E4EC-4AAA-8C78-DE77421CD769}" srcOrd="0" destOrd="0" presId="urn:microsoft.com/office/officeart/2005/8/layout/cycle3"/>
    <dgm:cxn modelId="{F856D2EF-67C7-4DAF-8468-E0ADC141A3E6}" type="presOf" srcId="{A9590584-E732-4E29-BB23-BD1FA69D5112}" destId="{8B6AA6E6-C6F4-4073-9799-1CB0D405E7C5}" srcOrd="0" destOrd="0" presId="urn:microsoft.com/office/officeart/2005/8/layout/cycle3"/>
    <dgm:cxn modelId="{6BB63FF2-DF25-4BDD-8FFC-B76FFCD2E0D9}" type="presOf" srcId="{FFE2E20E-7F0D-4E63-B72E-E95BD9F7D745}" destId="{7362BA09-FB9A-439E-A2F5-5BBE2AA2DA6B}" srcOrd="0" destOrd="0" presId="urn:microsoft.com/office/officeart/2005/8/layout/cycle3"/>
    <dgm:cxn modelId="{A74E99A0-3CB7-43AC-9F51-7F3FE3388C99}" srcId="{FFE2E20E-7F0D-4E63-B72E-E95BD9F7D745}" destId="{B2FF213F-3AB6-457F-85D5-9FB9979B54E0}" srcOrd="2" destOrd="0" parTransId="{7F024F62-964F-42F6-9B37-39A428CA32F8}" sibTransId="{C3574810-C397-41BE-B495-2B06311C0103}"/>
    <dgm:cxn modelId="{3CD01BE3-96CD-486D-990B-36B85515E031}" type="presParOf" srcId="{7362BA09-FB9A-439E-A2F5-5BBE2AA2DA6B}" destId="{7E25AFA9-B44B-425E-B89C-6D45D33A7EA0}" srcOrd="0" destOrd="0" presId="urn:microsoft.com/office/officeart/2005/8/layout/cycle3"/>
    <dgm:cxn modelId="{6EC92B23-0ACF-41D0-9FE0-0AC69A932C44}" type="presParOf" srcId="{7E25AFA9-B44B-425E-B89C-6D45D33A7EA0}" destId="{ABCCD121-B904-4659-AE50-F9A431CB938E}" srcOrd="0" destOrd="0" presId="urn:microsoft.com/office/officeart/2005/8/layout/cycle3"/>
    <dgm:cxn modelId="{ED905B37-97B7-49EF-A1DB-5AA59315ADEE}" type="presParOf" srcId="{7E25AFA9-B44B-425E-B89C-6D45D33A7EA0}" destId="{B3ACFE9B-1372-4F5A-A094-6225258184F4}" srcOrd="1" destOrd="0" presId="urn:microsoft.com/office/officeart/2005/8/layout/cycle3"/>
    <dgm:cxn modelId="{1E9EEF2D-56AF-4CC7-8B52-70D8D93A84AC}" type="presParOf" srcId="{7E25AFA9-B44B-425E-B89C-6D45D33A7EA0}" destId="{8B6AA6E6-C6F4-4073-9799-1CB0D405E7C5}" srcOrd="2" destOrd="0" presId="urn:microsoft.com/office/officeart/2005/8/layout/cycle3"/>
    <dgm:cxn modelId="{797556DB-1F5D-46BA-AF0C-87EC41760DB1}" type="presParOf" srcId="{7E25AFA9-B44B-425E-B89C-6D45D33A7EA0}" destId="{42D999B2-E9DE-479E-BC64-D378B79E7BBD}" srcOrd="3" destOrd="0" presId="urn:microsoft.com/office/officeart/2005/8/layout/cycle3"/>
    <dgm:cxn modelId="{CCA260D2-1C19-410C-BF72-999D37F11851}" type="presParOf" srcId="{7E25AFA9-B44B-425E-B89C-6D45D33A7EA0}" destId="{7330135C-E4EC-4AAA-8C78-DE77421CD769}" srcOrd="4" destOrd="0" presId="urn:microsoft.com/office/officeart/2005/8/layout/cycle3"/>
    <dgm:cxn modelId="{D145A33F-C209-440F-BDD4-2392EDDF4656}" type="presParOf" srcId="{7E25AFA9-B44B-425E-B89C-6D45D33A7EA0}" destId="{8656D099-3C3C-473E-9A48-8BC527549A6A}" srcOrd="5" destOrd="0" presId="urn:microsoft.com/office/officeart/2005/8/layout/cycle3"/>
    <dgm:cxn modelId="{BB53820D-9AA1-45B2-9D58-C53A5926475F}" type="presParOf" srcId="{7E25AFA9-B44B-425E-B89C-6D45D33A7EA0}" destId="{CC328A9C-9E4D-430A-8ECB-E2D64DCE2E9F}" srcOrd="6"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26C496-FB82-4A92-82A8-9F544019FDA7}"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D4C393B-9D87-4766-B54D-2CDE14CD8EB6}">
      <dgm:prSet/>
      <dgm:spPr>
        <a:solidFill>
          <a:srgbClr val="0070C0">
            <a:alpha val="50000"/>
          </a:srgbClr>
        </a:solidFill>
      </dgm:spPr>
      <dgm:t>
        <a:bodyPr/>
        <a:lstStyle/>
        <a:p>
          <a:pPr rtl="0"/>
          <a:r>
            <a:rPr lang="en-US" dirty="0">
              <a:solidFill>
                <a:schemeClr val="bg1"/>
              </a:solidFill>
              <a:latin typeface="Arial Narrow" panose="020B0606020202030204" pitchFamily="34" charset="0"/>
            </a:rPr>
            <a:t>General education courses (resume writing, food preparation, career research, career portfolios)</a:t>
          </a:r>
        </a:p>
      </dgm:t>
      <dgm:extLst>
        <a:ext uri="{E40237B7-FDA0-4F09-8148-C483321AD2D9}">
          <dgm14:cNvPr xmlns:dgm14="http://schemas.microsoft.com/office/drawing/2010/diagram" id="0" name="" descr="General education courses (resume writing, food preparation, career research, career portfolios&#10;"/>
        </a:ext>
      </dgm:extLst>
    </dgm:pt>
    <dgm:pt modelId="{198381AA-EACC-48E7-B92E-EB6AB4D1C349}" type="parTrans" cxnId="{78CCAFB4-0C15-4CA2-914B-80232CCD341A}">
      <dgm:prSet/>
      <dgm:spPr/>
      <dgm:t>
        <a:bodyPr/>
        <a:lstStyle/>
        <a:p>
          <a:endParaRPr lang="en-US"/>
        </a:p>
      </dgm:t>
    </dgm:pt>
    <dgm:pt modelId="{4C4537F2-3AC7-4343-AF18-EC5589C9BB2A}" type="sibTrans" cxnId="{78CCAFB4-0C15-4CA2-914B-80232CCD341A}">
      <dgm:prSet/>
      <dgm:spPr/>
      <dgm:t>
        <a:bodyPr/>
        <a:lstStyle/>
        <a:p>
          <a:endParaRPr lang="en-US"/>
        </a:p>
      </dgm:t>
    </dgm:pt>
    <dgm:pt modelId="{3057CA4C-7740-4748-BD9D-94C4558BB234}">
      <dgm:prSet/>
      <dgm:spPr>
        <a:solidFill>
          <a:srgbClr val="FFC000">
            <a:alpha val="50000"/>
          </a:srgbClr>
        </a:solidFill>
      </dgm:spPr>
      <dgm:t>
        <a:bodyPr/>
        <a:lstStyle/>
        <a:p>
          <a:pPr rtl="0"/>
          <a:r>
            <a:rPr lang="en-US" dirty="0">
              <a:solidFill>
                <a:schemeClr val="bg1"/>
              </a:solidFill>
              <a:latin typeface="Arial Narrow" panose="020B0606020202030204" pitchFamily="34" charset="0"/>
            </a:rPr>
            <a:t>Guidance services</a:t>
          </a:r>
        </a:p>
      </dgm:t>
      <dgm:extLst>
        <a:ext uri="{E40237B7-FDA0-4F09-8148-C483321AD2D9}">
          <dgm14:cNvPr xmlns:dgm14="http://schemas.microsoft.com/office/drawing/2010/diagram" id="0" name="" descr="Guidance services&#10;"/>
        </a:ext>
      </dgm:extLst>
    </dgm:pt>
    <dgm:pt modelId="{FFDE7A6D-AE97-42B9-B390-33EE9078F0A5}" type="parTrans" cxnId="{E93A000D-1CE5-4067-B8DA-AF00847AC21E}">
      <dgm:prSet/>
      <dgm:spPr/>
      <dgm:t>
        <a:bodyPr/>
        <a:lstStyle/>
        <a:p>
          <a:endParaRPr lang="en-US"/>
        </a:p>
      </dgm:t>
    </dgm:pt>
    <dgm:pt modelId="{35D36C32-56F6-4E6D-8ADB-C14CDF2B5FAE}" type="sibTrans" cxnId="{E93A000D-1CE5-4067-B8DA-AF00847AC21E}">
      <dgm:prSet/>
      <dgm:spPr/>
      <dgm:t>
        <a:bodyPr/>
        <a:lstStyle/>
        <a:p>
          <a:endParaRPr lang="en-US"/>
        </a:p>
      </dgm:t>
    </dgm:pt>
    <dgm:pt modelId="{910DD163-B63C-43B7-A791-CFC816EBB05A}">
      <dgm:prSet/>
      <dgm:spPr>
        <a:solidFill>
          <a:srgbClr val="00B050">
            <a:alpha val="50000"/>
          </a:srgbClr>
        </a:solidFill>
      </dgm:spPr>
      <dgm:t>
        <a:bodyPr/>
        <a:lstStyle/>
        <a:p>
          <a:pPr rtl="0"/>
          <a:r>
            <a:rPr lang="en-US" dirty="0">
              <a:solidFill>
                <a:schemeClr val="bg1"/>
              </a:solidFill>
              <a:latin typeface="Arial Narrow" panose="020B0606020202030204" pitchFamily="34" charset="0"/>
            </a:rPr>
            <a:t>Other school activities</a:t>
          </a:r>
        </a:p>
      </dgm:t>
      <dgm:extLst>
        <a:ext uri="{E40237B7-FDA0-4F09-8148-C483321AD2D9}">
          <dgm14:cNvPr xmlns:dgm14="http://schemas.microsoft.com/office/drawing/2010/diagram" id="0" name="" descr="Other school activities&#10;"/>
        </a:ext>
      </dgm:extLst>
    </dgm:pt>
    <dgm:pt modelId="{F31B6C52-6CBF-41D5-8929-9C1EA164CFBB}" type="parTrans" cxnId="{B98E1E35-14FC-46F8-A5B0-ACE0295C92B5}">
      <dgm:prSet/>
      <dgm:spPr/>
      <dgm:t>
        <a:bodyPr/>
        <a:lstStyle/>
        <a:p>
          <a:endParaRPr lang="en-US"/>
        </a:p>
      </dgm:t>
    </dgm:pt>
    <dgm:pt modelId="{21C5970D-3AF8-4EBE-B2A6-737147AF17C2}" type="sibTrans" cxnId="{B98E1E35-14FC-46F8-A5B0-ACE0295C92B5}">
      <dgm:prSet/>
      <dgm:spPr/>
      <dgm:t>
        <a:bodyPr/>
        <a:lstStyle/>
        <a:p>
          <a:endParaRPr lang="en-US"/>
        </a:p>
      </dgm:t>
    </dgm:pt>
    <dgm:pt modelId="{65DBD2B8-0171-4F83-B360-11F8AF16ECB8}" type="pres">
      <dgm:prSet presAssocID="{A526C496-FB82-4A92-82A8-9F544019FDA7}" presName="Name0" presStyleCnt="0">
        <dgm:presLayoutVars>
          <dgm:dir/>
          <dgm:resizeHandles val="exact"/>
        </dgm:presLayoutVars>
      </dgm:prSet>
      <dgm:spPr/>
      <dgm:t>
        <a:bodyPr/>
        <a:lstStyle/>
        <a:p>
          <a:endParaRPr lang="en-US"/>
        </a:p>
      </dgm:t>
    </dgm:pt>
    <dgm:pt modelId="{0B56FAF3-6B82-4DCC-9F78-2AB3F1016175}" type="pres">
      <dgm:prSet presAssocID="{ED4C393B-9D87-4766-B54D-2CDE14CD8EB6}" presName="Name5" presStyleLbl="vennNode1" presStyleIdx="0" presStyleCnt="3">
        <dgm:presLayoutVars>
          <dgm:bulletEnabled val="1"/>
        </dgm:presLayoutVars>
      </dgm:prSet>
      <dgm:spPr/>
      <dgm:t>
        <a:bodyPr/>
        <a:lstStyle/>
        <a:p>
          <a:endParaRPr lang="en-US"/>
        </a:p>
      </dgm:t>
    </dgm:pt>
    <dgm:pt modelId="{AF7816B3-E1DA-4ABD-8041-141EDBF20380}" type="pres">
      <dgm:prSet presAssocID="{4C4537F2-3AC7-4343-AF18-EC5589C9BB2A}" presName="space" presStyleCnt="0"/>
      <dgm:spPr/>
    </dgm:pt>
    <dgm:pt modelId="{AC60037A-83BD-4812-A008-CF240CB38C2E}" type="pres">
      <dgm:prSet presAssocID="{3057CA4C-7740-4748-BD9D-94C4558BB234}" presName="Name5" presStyleLbl="vennNode1" presStyleIdx="1" presStyleCnt="3" custLinFactNeighborX="0">
        <dgm:presLayoutVars>
          <dgm:bulletEnabled val="1"/>
        </dgm:presLayoutVars>
      </dgm:prSet>
      <dgm:spPr/>
      <dgm:t>
        <a:bodyPr/>
        <a:lstStyle/>
        <a:p>
          <a:endParaRPr lang="en-US"/>
        </a:p>
      </dgm:t>
    </dgm:pt>
    <dgm:pt modelId="{15C0FC9B-B6FB-4981-A723-BFD2E25EAF77}" type="pres">
      <dgm:prSet presAssocID="{35D36C32-56F6-4E6D-8ADB-C14CDF2B5FAE}" presName="space" presStyleCnt="0"/>
      <dgm:spPr/>
    </dgm:pt>
    <dgm:pt modelId="{5CC19DBD-8ED8-4806-A397-A06CF4EF3293}" type="pres">
      <dgm:prSet presAssocID="{910DD163-B63C-43B7-A791-CFC816EBB05A}" presName="Name5" presStyleLbl="vennNode1" presStyleIdx="2" presStyleCnt="3">
        <dgm:presLayoutVars>
          <dgm:bulletEnabled val="1"/>
        </dgm:presLayoutVars>
      </dgm:prSet>
      <dgm:spPr/>
      <dgm:t>
        <a:bodyPr/>
        <a:lstStyle/>
        <a:p>
          <a:endParaRPr lang="en-US"/>
        </a:p>
      </dgm:t>
    </dgm:pt>
  </dgm:ptLst>
  <dgm:cxnLst>
    <dgm:cxn modelId="{E93A000D-1CE5-4067-B8DA-AF00847AC21E}" srcId="{A526C496-FB82-4A92-82A8-9F544019FDA7}" destId="{3057CA4C-7740-4748-BD9D-94C4558BB234}" srcOrd="1" destOrd="0" parTransId="{FFDE7A6D-AE97-42B9-B390-33EE9078F0A5}" sibTransId="{35D36C32-56F6-4E6D-8ADB-C14CDF2B5FAE}"/>
    <dgm:cxn modelId="{7447CBEC-F115-46C7-8289-F92CCBDE0882}" type="presOf" srcId="{ED4C393B-9D87-4766-B54D-2CDE14CD8EB6}" destId="{0B56FAF3-6B82-4DCC-9F78-2AB3F1016175}" srcOrd="0" destOrd="0" presId="urn:microsoft.com/office/officeart/2005/8/layout/venn3"/>
    <dgm:cxn modelId="{78CCAFB4-0C15-4CA2-914B-80232CCD341A}" srcId="{A526C496-FB82-4A92-82A8-9F544019FDA7}" destId="{ED4C393B-9D87-4766-B54D-2CDE14CD8EB6}" srcOrd="0" destOrd="0" parTransId="{198381AA-EACC-48E7-B92E-EB6AB4D1C349}" sibTransId="{4C4537F2-3AC7-4343-AF18-EC5589C9BB2A}"/>
    <dgm:cxn modelId="{B98E1E35-14FC-46F8-A5B0-ACE0295C92B5}" srcId="{A526C496-FB82-4A92-82A8-9F544019FDA7}" destId="{910DD163-B63C-43B7-A791-CFC816EBB05A}" srcOrd="2" destOrd="0" parTransId="{F31B6C52-6CBF-41D5-8929-9C1EA164CFBB}" sibTransId="{21C5970D-3AF8-4EBE-B2A6-737147AF17C2}"/>
    <dgm:cxn modelId="{803011AD-3E26-4362-8D10-EAFEC680DEC6}" type="presOf" srcId="{910DD163-B63C-43B7-A791-CFC816EBB05A}" destId="{5CC19DBD-8ED8-4806-A397-A06CF4EF3293}" srcOrd="0" destOrd="0" presId="urn:microsoft.com/office/officeart/2005/8/layout/venn3"/>
    <dgm:cxn modelId="{7C8852EC-0FC9-4D1F-8F49-4165B30470EA}" type="presOf" srcId="{3057CA4C-7740-4748-BD9D-94C4558BB234}" destId="{AC60037A-83BD-4812-A008-CF240CB38C2E}" srcOrd="0" destOrd="0" presId="urn:microsoft.com/office/officeart/2005/8/layout/venn3"/>
    <dgm:cxn modelId="{4D56D7A5-9B78-4973-8179-E9FA5313C2C6}" type="presOf" srcId="{A526C496-FB82-4A92-82A8-9F544019FDA7}" destId="{65DBD2B8-0171-4F83-B360-11F8AF16ECB8}" srcOrd="0" destOrd="0" presId="urn:microsoft.com/office/officeart/2005/8/layout/venn3"/>
    <dgm:cxn modelId="{7E708102-BC4E-49A4-8626-53496653B5C1}" type="presParOf" srcId="{65DBD2B8-0171-4F83-B360-11F8AF16ECB8}" destId="{0B56FAF3-6B82-4DCC-9F78-2AB3F1016175}" srcOrd="0" destOrd="0" presId="urn:microsoft.com/office/officeart/2005/8/layout/venn3"/>
    <dgm:cxn modelId="{6991B051-5E6A-4B4C-AB20-2C8D81ADCC0C}" type="presParOf" srcId="{65DBD2B8-0171-4F83-B360-11F8AF16ECB8}" destId="{AF7816B3-E1DA-4ABD-8041-141EDBF20380}" srcOrd="1" destOrd="0" presId="urn:microsoft.com/office/officeart/2005/8/layout/venn3"/>
    <dgm:cxn modelId="{9B44F063-6A05-481E-B386-21CB5302604F}" type="presParOf" srcId="{65DBD2B8-0171-4F83-B360-11F8AF16ECB8}" destId="{AC60037A-83BD-4812-A008-CF240CB38C2E}" srcOrd="2" destOrd="0" presId="urn:microsoft.com/office/officeart/2005/8/layout/venn3"/>
    <dgm:cxn modelId="{F29D529D-1AEC-4E6E-8728-F82B408356DC}" type="presParOf" srcId="{65DBD2B8-0171-4F83-B360-11F8AF16ECB8}" destId="{15C0FC9B-B6FB-4981-A723-BFD2E25EAF77}" srcOrd="3" destOrd="0" presId="urn:microsoft.com/office/officeart/2005/8/layout/venn3"/>
    <dgm:cxn modelId="{E2AC4C41-37EB-4DF2-B9C9-697B88CD07C1}" type="presParOf" srcId="{65DBD2B8-0171-4F83-B360-11F8AF16ECB8}" destId="{5CC19DBD-8ED8-4806-A397-A06CF4EF3293}"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E2E20E-7F0D-4E63-B72E-E95BD9F7D74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BE890A9-0AE1-41FC-B6B2-4CBEFF2C3769}">
      <dgm:prSet phldrT="[Text]"/>
      <dgm:spPr>
        <a:xfrm>
          <a:off x="3256880" y="2416"/>
          <a:ext cx="1715839" cy="857919"/>
        </a:xfrm>
        <a:solidFill>
          <a:srgbClr val="333399"/>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Assess </a:t>
          </a:r>
        </a:p>
      </dgm:t>
    </dgm:pt>
    <dgm:pt modelId="{6578EFA3-0757-465C-8045-F7BB618501D6}" type="parTrans" cxnId="{A49E111A-5833-4419-9E49-EC445D8ECAA8}">
      <dgm:prSet/>
      <dgm:spPr/>
      <dgm:t>
        <a:bodyPr/>
        <a:lstStyle/>
        <a:p>
          <a:endParaRPr lang="en-US"/>
        </a:p>
      </dgm:t>
    </dgm:pt>
    <dgm:pt modelId="{6F2BE56D-E9AF-440E-90C6-2F13729B5EA5}" type="sibTrans" cxnId="{A49E111A-5833-4419-9E49-EC445D8ECAA8}">
      <dgm:prSet/>
      <dgm:spPr>
        <a:xfrm>
          <a:off x="1857346" y="-3097"/>
          <a:ext cx="4514906" cy="4514906"/>
        </a:xfrm>
        <a:solidFill>
          <a:srgbClr val="FFFFFF">
            <a:lumMod val="65000"/>
          </a:srgbClr>
        </a:solidFill>
        <a:ln>
          <a:noFill/>
        </a:ln>
        <a:effectLst/>
      </dgm:spPr>
      <dgm:t>
        <a:bodyPr/>
        <a:lstStyle/>
        <a:p>
          <a:pPr algn="ctr"/>
          <a:endParaRPr lang="en-US"/>
        </a:p>
      </dgm:t>
    </dgm:pt>
    <dgm:pt modelId="{A9590584-E732-4E29-BB23-BD1FA69D5112}">
      <dgm:prSet phldrT="[Text]"/>
      <dgm:spPr>
        <a:xfrm>
          <a:off x="4843096" y="918219"/>
          <a:ext cx="1715839" cy="857919"/>
        </a:xfrm>
        <a:solidFill>
          <a:srgbClr val="7030A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Summarize </a:t>
          </a:r>
        </a:p>
        <a:p>
          <a:pPr>
            <a:buNone/>
          </a:pPr>
          <a:r>
            <a:rPr lang="en-US" dirty="0">
              <a:solidFill>
                <a:srgbClr val="FFFFFF"/>
              </a:solidFill>
              <a:latin typeface="Gill Sans MT"/>
              <a:ea typeface="+mn-ea"/>
              <a:cs typeface="+mn-cs"/>
            </a:rPr>
            <a:t>(PLAAFP) </a:t>
          </a:r>
        </a:p>
      </dgm:t>
    </dgm:pt>
    <dgm:pt modelId="{A3DCCF14-373D-416D-8F85-82422411836A}" type="parTrans" cxnId="{A95B9D92-8320-4C4D-8553-A5CBD8BA3524}">
      <dgm:prSet/>
      <dgm:spPr/>
      <dgm:t>
        <a:bodyPr/>
        <a:lstStyle/>
        <a:p>
          <a:endParaRPr lang="en-US"/>
        </a:p>
      </dgm:t>
    </dgm:pt>
    <dgm:pt modelId="{7BB09333-B550-49F0-81D4-7C61B06BDC6A}" type="sibTrans" cxnId="{A95B9D92-8320-4C4D-8553-A5CBD8BA3524}">
      <dgm:prSet/>
      <dgm:spPr/>
      <dgm:t>
        <a:bodyPr/>
        <a:lstStyle/>
        <a:p>
          <a:endParaRPr lang="en-US"/>
        </a:p>
      </dgm:t>
    </dgm:pt>
    <dgm:pt modelId="{B2FF213F-3AB6-457F-85D5-9FB9979B54E0}">
      <dgm:prSet phldrT="[Text]"/>
      <dgm:spPr>
        <a:xfrm>
          <a:off x="4843096" y="2749824"/>
          <a:ext cx="1715839" cy="857919"/>
        </a:xfrm>
        <a:solidFill>
          <a:srgbClr val="447C6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Invite and Involve </a:t>
          </a:r>
        </a:p>
      </dgm:t>
    </dgm:pt>
    <dgm:pt modelId="{7F024F62-964F-42F6-9B37-39A428CA32F8}" type="parTrans" cxnId="{A74E99A0-3CB7-43AC-9F51-7F3FE3388C99}">
      <dgm:prSet/>
      <dgm:spPr/>
      <dgm:t>
        <a:bodyPr/>
        <a:lstStyle/>
        <a:p>
          <a:endParaRPr lang="en-US"/>
        </a:p>
      </dgm:t>
    </dgm:pt>
    <dgm:pt modelId="{C3574810-C397-41BE-B495-2B06311C0103}" type="sibTrans" cxnId="{A74E99A0-3CB7-43AC-9F51-7F3FE3388C99}">
      <dgm:prSet/>
      <dgm:spPr/>
      <dgm:t>
        <a:bodyPr/>
        <a:lstStyle/>
        <a:p>
          <a:endParaRPr lang="en-US"/>
        </a:p>
      </dgm:t>
    </dgm:pt>
    <dgm:pt modelId="{5462B23A-0D0C-46DD-AFC2-E0FD52E20F8D}">
      <dgm:prSet phldrT="[Text]"/>
      <dgm:spPr>
        <a:xfrm>
          <a:off x="3256880" y="3665626"/>
          <a:ext cx="1715839" cy="857919"/>
        </a:xfrm>
        <a:solidFill>
          <a:srgbClr val="AC188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Transition Plan </a:t>
          </a:r>
        </a:p>
      </dgm:t>
    </dgm:pt>
    <dgm:pt modelId="{B95F324F-6241-4487-BD5B-40B7730E770D}" type="parTrans" cxnId="{CC752004-8580-47C4-951D-438D8F816163}">
      <dgm:prSet/>
      <dgm:spPr/>
      <dgm:t>
        <a:bodyPr/>
        <a:lstStyle/>
        <a:p>
          <a:endParaRPr lang="en-US"/>
        </a:p>
      </dgm:t>
    </dgm:pt>
    <dgm:pt modelId="{427D8A82-DD8E-42EB-B004-F43867B707C9}" type="sibTrans" cxnId="{CC752004-8580-47C4-951D-438D8F816163}">
      <dgm:prSet/>
      <dgm:spPr/>
      <dgm:t>
        <a:bodyPr/>
        <a:lstStyle/>
        <a:p>
          <a:endParaRPr lang="en-US"/>
        </a:p>
      </dgm:t>
    </dgm:pt>
    <dgm:pt modelId="{100A41DE-339B-4E31-B89F-57F7F5132BC0}">
      <dgm:prSet phldrT="[Text]"/>
      <dgm:spPr>
        <a:xfrm>
          <a:off x="1670663" y="2749824"/>
          <a:ext cx="1715839" cy="857919"/>
        </a:xfrm>
        <a:solidFill>
          <a:srgbClr val="C0000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Measurable Annual Goals </a:t>
          </a:r>
        </a:p>
      </dgm:t>
    </dgm:pt>
    <dgm:pt modelId="{943B7AC8-0504-4B34-971D-77384E37423F}" type="parTrans" cxnId="{9E27F8E6-BBEF-498A-82DD-00F831B487FD}">
      <dgm:prSet/>
      <dgm:spPr/>
      <dgm:t>
        <a:bodyPr/>
        <a:lstStyle/>
        <a:p>
          <a:endParaRPr lang="en-US"/>
        </a:p>
      </dgm:t>
    </dgm:pt>
    <dgm:pt modelId="{1DEBE0DB-3CD7-4766-8234-6997578834DB}" type="sibTrans" cxnId="{9E27F8E6-BBEF-498A-82DD-00F831B487FD}">
      <dgm:prSet/>
      <dgm:spPr/>
      <dgm:t>
        <a:bodyPr/>
        <a:lstStyle/>
        <a:p>
          <a:endParaRPr lang="en-US"/>
        </a:p>
      </dgm:t>
    </dgm:pt>
    <dgm:pt modelId="{A794EA41-F60D-4401-A612-E4B567CDDD16}">
      <dgm:prSet/>
      <dgm:spPr>
        <a:xfrm>
          <a:off x="1670663" y="918219"/>
          <a:ext cx="1715839" cy="857919"/>
        </a:xfrm>
        <a:solidFill>
          <a:srgbClr val="E88D28"/>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Monitor Progress </a:t>
          </a:r>
        </a:p>
      </dgm:t>
    </dgm:pt>
    <dgm:pt modelId="{C9B73D84-6953-4A6D-B9D9-28DF24AF59AB}" type="parTrans" cxnId="{B5A9301F-D772-42C4-93BE-BC9FB9041FDD}">
      <dgm:prSet/>
      <dgm:spPr/>
      <dgm:t>
        <a:bodyPr/>
        <a:lstStyle/>
        <a:p>
          <a:endParaRPr lang="en-US"/>
        </a:p>
      </dgm:t>
    </dgm:pt>
    <dgm:pt modelId="{1A524267-978A-47A7-9453-C88532207539}" type="sibTrans" cxnId="{B5A9301F-D772-42C4-93BE-BC9FB9041FDD}">
      <dgm:prSet/>
      <dgm:spPr/>
      <dgm:t>
        <a:bodyPr/>
        <a:lstStyle/>
        <a:p>
          <a:endParaRPr lang="en-US"/>
        </a:p>
      </dgm:t>
    </dgm:pt>
    <dgm:pt modelId="{7362BA09-FB9A-439E-A2F5-5BBE2AA2DA6B}" type="pres">
      <dgm:prSet presAssocID="{FFE2E20E-7F0D-4E63-B72E-E95BD9F7D745}" presName="Name0" presStyleCnt="0">
        <dgm:presLayoutVars>
          <dgm:dir/>
          <dgm:resizeHandles val="exact"/>
        </dgm:presLayoutVars>
      </dgm:prSet>
      <dgm:spPr/>
      <dgm:t>
        <a:bodyPr/>
        <a:lstStyle/>
        <a:p>
          <a:endParaRPr lang="en-US"/>
        </a:p>
      </dgm:t>
    </dgm:pt>
    <dgm:pt modelId="{7E25AFA9-B44B-425E-B89C-6D45D33A7EA0}" type="pres">
      <dgm:prSet presAssocID="{FFE2E20E-7F0D-4E63-B72E-E95BD9F7D745}" presName="cycle" presStyleCnt="0"/>
      <dgm:spPr/>
    </dgm:pt>
    <dgm:pt modelId="{ABCCD121-B904-4659-AE50-F9A431CB938E}" type="pres">
      <dgm:prSet presAssocID="{DBE890A9-0AE1-41FC-B6B2-4CBEFF2C3769}" presName="nodeFirstNode" presStyleLbl="node1" presStyleIdx="0" presStyleCnt="6">
        <dgm:presLayoutVars>
          <dgm:bulletEnabled val="1"/>
        </dgm:presLayoutVars>
      </dgm:prSet>
      <dgm:spPr>
        <a:prstGeom prst="roundRect">
          <a:avLst/>
        </a:prstGeom>
      </dgm:spPr>
      <dgm:t>
        <a:bodyPr/>
        <a:lstStyle/>
        <a:p>
          <a:endParaRPr lang="en-US"/>
        </a:p>
      </dgm:t>
    </dgm:pt>
    <dgm:pt modelId="{B3ACFE9B-1372-4F5A-A094-6225258184F4}" type="pres">
      <dgm:prSet presAssocID="{6F2BE56D-E9AF-440E-90C6-2F13729B5EA5}" presName="sibTransFirstNode" presStyleLbl="bgShp" presStyleIdx="0" presStyleCnt="1"/>
      <dgm:spPr>
        <a:prstGeom prst="circularArrow">
          <a:avLst>
            <a:gd name="adj1" fmla="val 5274"/>
            <a:gd name="adj2" fmla="val 312630"/>
            <a:gd name="adj3" fmla="val 14228845"/>
            <a:gd name="adj4" fmla="val 17126601"/>
            <a:gd name="adj5" fmla="val 5477"/>
          </a:avLst>
        </a:prstGeom>
      </dgm:spPr>
      <dgm:t>
        <a:bodyPr/>
        <a:lstStyle/>
        <a:p>
          <a:endParaRPr lang="en-US"/>
        </a:p>
      </dgm:t>
    </dgm:pt>
    <dgm:pt modelId="{8B6AA6E6-C6F4-4073-9799-1CB0D405E7C5}" type="pres">
      <dgm:prSet presAssocID="{A9590584-E732-4E29-BB23-BD1FA69D5112}" presName="nodeFollowingNodes" presStyleLbl="node1" presStyleIdx="1" presStyleCnt="6">
        <dgm:presLayoutVars>
          <dgm:bulletEnabled val="1"/>
        </dgm:presLayoutVars>
      </dgm:prSet>
      <dgm:spPr>
        <a:prstGeom prst="roundRect">
          <a:avLst/>
        </a:prstGeom>
      </dgm:spPr>
      <dgm:t>
        <a:bodyPr/>
        <a:lstStyle/>
        <a:p>
          <a:endParaRPr lang="en-US"/>
        </a:p>
      </dgm:t>
    </dgm:pt>
    <dgm:pt modelId="{42D999B2-E9DE-479E-BC64-D378B79E7BBD}" type="pres">
      <dgm:prSet presAssocID="{B2FF213F-3AB6-457F-85D5-9FB9979B54E0}" presName="nodeFollowingNodes" presStyleLbl="node1" presStyleIdx="2" presStyleCnt="6">
        <dgm:presLayoutVars>
          <dgm:bulletEnabled val="1"/>
        </dgm:presLayoutVars>
      </dgm:prSet>
      <dgm:spPr>
        <a:prstGeom prst="roundRect">
          <a:avLst/>
        </a:prstGeom>
      </dgm:spPr>
      <dgm:t>
        <a:bodyPr/>
        <a:lstStyle/>
        <a:p>
          <a:endParaRPr lang="en-US"/>
        </a:p>
      </dgm:t>
    </dgm:pt>
    <dgm:pt modelId="{7330135C-E4EC-4AAA-8C78-DE77421CD769}" type="pres">
      <dgm:prSet presAssocID="{5462B23A-0D0C-46DD-AFC2-E0FD52E20F8D}" presName="nodeFollowingNodes" presStyleLbl="node1" presStyleIdx="3" presStyleCnt="6">
        <dgm:presLayoutVars>
          <dgm:bulletEnabled val="1"/>
        </dgm:presLayoutVars>
      </dgm:prSet>
      <dgm:spPr>
        <a:prstGeom prst="roundRect">
          <a:avLst/>
        </a:prstGeom>
      </dgm:spPr>
      <dgm:t>
        <a:bodyPr/>
        <a:lstStyle/>
        <a:p>
          <a:endParaRPr lang="en-US"/>
        </a:p>
      </dgm:t>
    </dgm:pt>
    <dgm:pt modelId="{8656D099-3C3C-473E-9A48-8BC527549A6A}" type="pres">
      <dgm:prSet presAssocID="{100A41DE-339B-4E31-B89F-57F7F5132BC0}" presName="nodeFollowingNodes" presStyleLbl="node1" presStyleIdx="4" presStyleCnt="6">
        <dgm:presLayoutVars>
          <dgm:bulletEnabled val="1"/>
        </dgm:presLayoutVars>
      </dgm:prSet>
      <dgm:spPr>
        <a:prstGeom prst="roundRect">
          <a:avLst/>
        </a:prstGeom>
      </dgm:spPr>
      <dgm:t>
        <a:bodyPr/>
        <a:lstStyle/>
        <a:p>
          <a:endParaRPr lang="en-US"/>
        </a:p>
      </dgm:t>
    </dgm:pt>
    <dgm:pt modelId="{CC328A9C-9E4D-430A-8ECB-E2D64DCE2E9F}" type="pres">
      <dgm:prSet presAssocID="{A794EA41-F60D-4401-A612-E4B567CDDD16}" presName="nodeFollowingNodes" presStyleLbl="node1" presStyleIdx="5" presStyleCnt="6">
        <dgm:presLayoutVars>
          <dgm:bulletEnabled val="1"/>
        </dgm:presLayoutVars>
      </dgm:prSet>
      <dgm:spPr>
        <a:prstGeom prst="roundRect">
          <a:avLst/>
        </a:prstGeom>
      </dgm:spPr>
      <dgm:t>
        <a:bodyPr/>
        <a:lstStyle/>
        <a:p>
          <a:endParaRPr lang="en-US"/>
        </a:p>
      </dgm:t>
    </dgm:pt>
  </dgm:ptLst>
  <dgm:cxnLst>
    <dgm:cxn modelId="{A49E111A-5833-4419-9E49-EC445D8ECAA8}" srcId="{FFE2E20E-7F0D-4E63-B72E-E95BD9F7D745}" destId="{DBE890A9-0AE1-41FC-B6B2-4CBEFF2C3769}" srcOrd="0" destOrd="0" parTransId="{6578EFA3-0757-465C-8045-F7BB618501D6}" sibTransId="{6F2BE56D-E9AF-440E-90C6-2F13729B5EA5}"/>
    <dgm:cxn modelId="{96C865D7-A90A-4C26-8261-E1DECCED616C}" type="presOf" srcId="{A794EA41-F60D-4401-A612-E4B567CDDD16}" destId="{CC328A9C-9E4D-430A-8ECB-E2D64DCE2E9F}" srcOrd="0" destOrd="0" presId="urn:microsoft.com/office/officeart/2005/8/layout/cycle3"/>
    <dgm:cxn modelId="{9E27F8E6-BBEF-498A-82DD-00F831B487FD}" srcId="{FFE2E20E-7F0D-4E63-B72E-E95BD9F7D745}" destId="{100A41DE-339B-4E31-B89F-57F7F5132BC0}" srcOrd="4" destOrd="0" parTransId="{943B7AC8-0504-4B34-971D-77384E37423F}" sibTransId="{1DEBE0DB-3CD7-4766-8234-6997578834DB}"/>
    <dgm:cxn modelId="{A95B9D92-8320-4C4D-8553-A5CBD8BA3524}" srcId="{FFE2E20E-7F0D-4E63-B72E-E95BD9F7D745}" destId="{A9590584-E732-4E29-BB23-BD1FA69D5112}" srcOrd="1" destOrd="0" parTransId="{A3DCCF14-373D-416D-8F85-82422411836A}" sibTransId="{7BB09333-B550-49F0-81D4-7C61B06BDC6A}"/>
    <dgm:cxn modelId="{F5D19A47-D2A6-4130-B76D-C935BDB18094}" type="presOf" srcId="{100A41DE-339B-4E31-B89F-57F7F5132BC0}" destId="{8656D099-3C3C-473E-9A48-8BC527549A6A}" srcOrd="0" destOrd="0" presId="urn:microsoft.com/office/officeart/2005/8/layout/cycle3"/>
    <dgm:cxn modelId="{9B20F399-91ED-4D0A-A69F-44CEB52205B4}" type="presOf" srcId="{6F2BE56D-E9AF-440E-90C6-2F13729B5EA5}" destId="{B3ACFE9B-1372-4F5A-A094-6225258184F4}" srcOrd="0" destOrd="0" presId="urn:microsoft.com/office/officeart/2005/8/layout/cycle3"/>
    <dgm:cxn modelId="{3284A201-8E31-43DA-9226-7525EE34E615}" type="presOf" srcId="{DBE890A9-0AE1-41FC-B6B2-4CBEFF2C3769}" destId="{ABCCD121-B904-4659-AE50-F9A431CB938E}" srcOrd="0" destOrd="0" presId="urn:microsoft.com/office/officeart/2005/8/layout/cycle3"/>
    <dgm:cxn modelId="{7FF50191-569D-48D6-83CD-E347150C893C}" type="presOf" srcId="{B2FF213F-3AB6-457F-85D5-9FB9979B54E0}" destId="{42D999B2-E9DE-479E-BC64-D378B79E7BBD}" srcOrd="0" destOrd="0" presId="urn:microsoft.com/office/officeart/2005/8/layout/cycle3"/>
    <dgm:cxn modelId="{CC752004-8580-47C4-951D-438D8F816163}" srcId="{FFE2E20E-7F0D-4E63-B72E-E95BD9F7D745}" destId="{5462B23A-0D0C-46DD-AFC2-E0FD52E20F8D}" srcOrd="3" destOrd="0" parTransId="{B95F324F-6241-4487-BD5B-40B7730E770D}" sibTransId="{427D8A82-DD8E-42EB-B004-F43867B707C9}"/>
    <dgm:cxn modelId="{B5A9301F-D772-42C4-93BE-BC9FB9041FDD}" srcId="{FFE2E20E-7F0D-4E63-B72E-E95BD9F7D745}" destId="{A794EA41-F60D-4401-A612-E4B567CDDD16}" srcOrd="5" destOrd="0" parTransId="{C9B73D84-6953-4A6D-B9D9-28DF24AF59AB}" sibTransId="{1A524267-978A-47A7-9453-C88532207539}"/>
    <dgm:cxn modelId="{DADFF626-651D-420F-897E-4C18C17411D6}" type="presOf" srcId="{5462B23A-0D0C-46DD-AFC2-E0FD52E20F8D}" destId="{7330135C-E4EC-4AAA-8C78-DE77421CD769}" srcOrd="0" destOrd="0" presId="urn:microsoft.com/office/officeart/2005/8/layout/cycle3"/>
    <dgm:cxn modelId="{F856D2EF-67C7-4DAF-8468-E0ADC141A3E6}" type="presOf" srcId="{A9590584-E732-4E29-BB23-BD1FA69D5112}" destId="{8B6AA6E6-C6F4-4073-9799-1CB0D405E7C5}" srcOrd="0" destOrd="0" presId="urn:microsoft.com/office/officeart/2005/8/layout/cycle3"/>
    <dgm:cxn modelId="{6BB63FF2-DF25-4BDD-8FFC-B76FFCD2E0D9}" type="presOf" srcId="{FFE2E20E-7F0D-4E63-B72E-E95BD9F7D745}" destId="{7362BA09-FB9A-439E-A2F5-5BBE2AA2DA6B}" srcOrd="0" destOrd="0" presId="urn:microsoft.com/office/officeart/2005/8/layout/cycle3"/>
    <dgm:cxn modelId="{A74E99A0-3CB7-43AC-9F51-7F3FE3388C99}" srcId="{FFE2E20E-7F0D-4E63-B72E-E95BD9F7D745}" destId="{B2FF213F-3AB6-457F-85D5-9FB9979B54E0}" srcOrd="2" destOrd="0" parTransId="{7F024F62-964F-42F6-9B37-39A428CA32F8}" sibTransId="{C3574810-C397-41BE-B495-2B06311C0103}"/>
    <dgm:cxn modelId="{3CD01BE3-96CD-486D-990B-36B85515E031}" type="presParOf" srcId="{7362BA09-FB9A-439E-A2F5-5BBE2AA2DA6B}" destId="{7E25AFA9-B44B-425E-B89C-6D45D33A7EA0}" srcOrd="0" destOrd="0" presId="urn:microsoft.com/office/officeart/2005/8/layout/cycle3"/>
    <dgm:cxn modelId="{6EC92B23-0ACF-41D0-9FE0-0AC69A932C44}" type="presParOf" srcId="{7E25AFA9-B44B-425E-B89C-6D45D33A7EA0}" destId="{ABCCD121-B904-4659-AE50-F9A431CB938E}" srcOrd="0" destOrd="0" presId="urn:microsoft.com/office/officeart/2005/8/layout/cycle3"/>
    <dgm:cxn modelId="{ED905B37-97B7-49EF-A1DB-5AA59315ADEE}" type="presParOf" srcId="{7E25AFA9-B44B-425E-B89C-6D45D33A7EA0}" destId="{B3ACFE9B-1372-4F5A-A094-6225258184F4}" srcOrd="1" destOrd="0" presId="urn:microsoft.com/office/officeart/2005/8/layout/cycle3"/>
    <dgm:cxn modelId="{1E9EEF2D-56AF-4CC7-8B52-70D8D93A84AC}" type="presParOf" srcId="{7E25AFA9-B44B-425E-B89C-6D45D33A7EA0}" destId="{8B6AA6E6-C6F4-4073-9799-1CB0D405E7C5}" srcOrd="2" destOrd="0" presId="urn:microsoft.com/office/officeart/2005/8/layout/cycle3"/>
    <dgm:cxn modelId="{797556DB-1F5D-46BA-AF0C-87EC41760DB1}" type="presParOf" srcId="{7E25AFA9-B44B-425E-B89C-6D45D33A7EA0}" destId="{42D999B2-E9DE-479E-BC64-D378B79E7BBD}" srcOrd="3" destOrd="0" presId="urn:microsoft.com/office/officeart/2005/8/layout/cycle3"/>
    <dgm:cxn modelId="{CCA260D2-1C19-410C-BF72-999D37F11851}" type="presParOf" srcId="{7E25AFA9-B44B-425E-B89C-6D45D33A7EA0}" destId="{7330135C-E4EC-4AAA-8C78-DE77421CD769}" srcOrd="4" destOrd="0" presId="urn:microsoft.com/office/officeart/2005/8/layout/cycle3"/>
    <dgm:cxn modelId="{D145A33F-C209-440F-BDD4-2392EDDF4656}" type="presParOf" srcId="{7E25AFA9-B44B-425E-B89C-6D45D33A7EA0}" destId="{8656D099-3C3C-473E-9A48-8BC527549A6A}" srcOrd="5" destOrd="0" presId="urn:microsoft.com/office/officeart/2005/8/layout/cycle3"/>
    <dgm:cxn modelId="{BB53820D-9AA1-45B2-9D58-C53A5926475F}" type="presParOf" srcId="{7E25AFA9-B44B-425E-B89C-6D45D33A7EA0}" destId="{CC328A9C-9E4D-430A-8ECB-E2D64DCE2E9F}" srcOrd="6"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E2E20E-7F0D-4E63-B72E-E95BD9F7D74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BE890A9-0AE1-41FC-B6B2-4CBEFF2C3769}">
      <dgm:prSet phldrT="[Text]"/>
      <dgm:spPr>
        <a:xfrm>
          <a:off x="3256880" y="2416"/>
          <a:ext cx="1715839" cy="857919"/>
        </a:xfrm>
        <a:solidFill>
          <a:srgbClr val="333399"/>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Assess </a:t>
          </a:r>
        </a:p>
      </dgm:t>
    </dgm:pt>
    <dgm:pt modelId="{6578EFA3-0757-465C-8045-F7BB618501D6}" type="parTrans" cxnId="{A49E111A-5833-4419-9E49-EC445D8ECAA8}">
      <dgm:prSet/>
      <dgm:spPr/>
      <dgm:t>
        <a:bodyPr/>
        <a:lstStyle/>
        <a:p>
          <a:endParaRPr lang="en-US"/>
        </a:p>
      </dgm:t>
    </dgm:pt>
    <dgm:pt modelId="{6F2BE56D-E9AF-440E-90C6-2F13729B5EA5}" type="sibTrans" cxnId="{A49E111A-5833-4419-9E49-EC445D8ECAA8}">
      <dgm:prSet/>
      <dgm:spPr>
        <a:xfrm>
          <a:off x="1857346" y="-3097"/>
          <a:ext cx="4514906" cy="4514906"/>
        </a:xfrm>
        <a:solidFill>
          <a:srgbClr val="FFFFFF">
            <a:lumMod val="65000"/>
          </a:srgbClr>
        </a:solidFill>
        <a:ln>
          <a:noFill/>
        </a:ln>
        <a:effectLst/>
      </dgm:spPr>
      <dgm:t>
        <a:bodyPr/>
        <a:lstStyle/>
        <a:p>
          <a:pPr algn="ctr"/>
          <a:endParaRPr lang="en-US"/>
        </a:p>
      </dgm:t>
    </dgm:pt>
    <dgm:pt modelId="{A9590584-E732-4E29-BB23-BD1FA69D5112}">
      <dgm:prSet phldrT="[Text]"/>
      <dgm:spPr>
        <a:xfrm>
          <a:off x="4843096" y="918219"/>
          <a:ext cx="1715839" cy="857919"/>
        </a:xfrm>
        <a:solidFill>
          <a:srgbClr val="7030A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Summarize </a:t>
          </a:r>
        </a:p>
        <a:p>
          <a:pPr>
            <a:buNone/>
          </a:pPr>
          <a:r>
            <a:rPr lang="en-US" dirty="0">
              <a:solidFill>
                <a:srgbClr val="FFFFFF"/>
              </a:solidFill>
              <a:latin typeface="Gill Sans MT"/>
              <a:ea typeface="+mn-ea"/>
              <a:cs typeface="+mn-cs"/>
            </a:rPr>
            <a:t>(PLAAFP) </a:t>
          </a:r>
        </a:p>
      </dgm:t>
    </dgm:pt>
    <dgm:pt modelId="{A3DCCF14-373D-416D-8F85-82422411836A}" type="parTrans" cxnId="{A95B9D92-8320-4C4D-8553-A5CBD8BA3524}">
      <dgm:prSet/>
      <dgm:spPr/>
      <dgm:t>
        <a:bodyPr/>
        <a:lstStyle/>
        <a:p>
          <a:endParaRPr lang="en-US"/>
        </a:p>
      </dgm:t>
    </dgm:pt>
    <dgm:pt modelId="{7BB09333-B550-49F0-81D4-7C61B06BDC6A}" type="sibTrans" cxnId="{A95B9D92-8320-4C4D-8553-A5CBD8BA3524}">
      <dgm:prSet/>
      <dgm:spPr/>
      <dgm:t>
        <a:bodyPr/>
        <a:lstStyle/>
        <a:p>
          <a:endParaRPr lang="en-US"/>
        </a:p>
      </dgm:t>
    </dgm:pt>
    <dgm:pt modelId="{B2FF213F-3AB6-457F-85D5-9FB9979B54E0}">
      <dgm:prSet phldrT="[Text]"/>
      <dgm:spPr>
        <a:xfrm>
          <a:off x="4843096" y="2749824"/>
          <a:ext cx="1715839" cy="857919"/>
        </a:xfrm>
        <a:solidFill>
          <a:srgbClr val="447C6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Invite and Involve </a:t>
          </a:r>
        </a:p>
      </dgm:t>
    </dgm:pt>
    <dgm:pt modelId="{7F024F62-964F-42F6-9B37-39A428CA32F8}" type="parTrans" cxnId="{A74E99A0-3CB7-43AC-9F51-7F3FE3388C99}">
      <dgm:prSet/>
      <dgm:spPr/>
      <dgm:t>
        <a:bodyPr/>
        <a:lstStyle/>
        <a:p>
          <a:endParaRPr lang="en-US"/>
        </a:p>
      </dgm:t>
    </dgm:pt>
    <dgm:pt modelId="{C3574810-C397-41BE-B495-2B06311C0103}" type="sibTrans" cxnId="{A74E99A0-3CB7-43AC-9F51-7F3FE3388C99}">
      <dgm:prSet/>
      <dgm:spPr/>
      <dgm:t>
        <a:bodyPr/>
        <a:lstStyle/>
        <a:p>
          <a:endParaRPr lang="en-US"/>
        </a:p>
      </dgm:t>
    </dgm:pt>
    <dgm:pt modelId="{5462B23A-0D0C-46DD-AFC2-E0FD52E20F8D}">
      <dgm:prSet phldrT="[Text]"/>
      <dgm:spPr>
        <a:xfrm>
          <a:off x="3256880" y="3665626"/>
          <a:ext cx="1715839" cy="857919"/>
        </a:xfrm>
        <a:solidFill>
          <a:srgbClr val="AC188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Transition Plan </a:t>
          </a:r>
        </a:p>
      </dgm:t>
    </dgm:pt>
    <dgm:pt modelId="{B95F324F-6241-4487-BD5B-40B7730E770D}" type="parTrans" cxnId="{CC752004-8580-47C4-951D-438D8F816163}">
      <dgm:prSet/>
      <dgm:spPr/>
      <dgm:t>
        <a:bodyPr/>
        <a:lstStyle/>
        <a:p>
          <a:endParaRPr lang="en-US"/>
        </a:p>
      </dgm:t>
    </dgm:pt>
    <dgm:pt modelId="{427D8A82-DD8E-42EB-B004-F43867B707C9}" type="sibTrans" cxnId="{CC752004-8580-47C4-951D-438D8F816163}">
      <dgm:prSet/>
      <dgm:spPr/>
      <dgm:t>
        <a:bodyPr/>
        <a:lstStyle/>
        <a:p>
          <a:endParaRPr lang="en-US"/>
        </a:p>
      </dgm:t>
    </dgm:pt>
    <dgm:pt modelId="{100A41DE-339B-4E31-B89F-57F7F5132BC0}">
      <dgm:prSet phldrT="[Text]"/>
      <dgm:spPr>
        <a:xfrm>
          <a:off x="1670663" y="2749824"/>
          <a:ext cx="1715839" cy="857919"/>
        </a:xfrm>
        <a:solidFill>
          <a:srgbClr val="C0000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Measurable Annual Goals </a:t>
          </a:r>
        </a:p>
      </dgm:t>
    </dgm:pt>
    <dgm:pt modelId="{943B7AC8-0504-4B34-971D-77384E37423F}" type="parTrans" cxnId="{9E27F8E6-BBEF-498A-82DD-00F831B487FD}">
      <dgm:prSet/>
      <dgm:spPr/>
      <dgm:t>
        <a:bodyPr/>
        <a:lstStyle/>
        <a:p>
          <a:endParaRPr lang="en-US"/>
        </a:p>
      </dgm:t>
    </dgm:pt>
    <dgm:pt modelId="{1DEBE0DB-3CD7-4766-8234-6997578834DB}" type="sibTrans" cxnId="{9E27F8E6-BBEF-498A-82DD-00F831B487FD}">
      <dgm:prSet/>
      <dgm:spPr/>
      <dgm:t>
        <a:bodyPr/>
        <a:lstStyle/>
        <a:p>
          <a:endParaRPr lang="en-US"/>
        </a:p>
      </dgm:t>
    </dgm:pt>
    <dgm:pt modelId="{A794EA41-F60D-4401-A612-E4B567CDDD16}">
      <dgm:prSet/>
      <dgm:spPr>
        <a:xfrm>
          <a:off x="1670663" y="918219"/>
          <a:ext cx="1715839" cy="857919"/>
        </a:xfrm>
        <a:solidFill>
          <a:srgbClr val="E88D28"/>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Monitor Progress </a:t>
          </a:r>
        </a:p>
      </dgm:t>
    </dgm:pt>
    <dgm:pt modelId="{C9B73D84-6953-4A6D-B9D9-28DF24AF59AB}" type="parTrans" cxnId="{B5A9301F-D772-42C4-93BE-BC9FB9041FDD}">
      <dgm:prSet/>
      <dgm:spPr/>
      <dgm:t>
        <a:bodyPr/>
        <a:lstStyle/>
        <a:p>
          <a:endParaRPr lang="en-US"/>
        </a:p>
      </dgm:t>
    </dgm:pt>
    <dgm:pt modelId="{1A524267-978A-47A7-9453-C88532207539}" type="sibTrans" cxnId="{B5A9301F-D772-42C4-93BE-BC9FB9041FDD}">
      <dgm:prSet/>
      <dgm:spPr/>
      <dgm:t>
        <a:bodyPr/>
        <a:lstStyle/>
        <a:p>
          <a:endParaRPr lang="en-US"/>
        </a:p>
      </dgm:t>
    </dgm:pt>
    <dgm:pt modelId="{7362BA09-FB9A-439E-A2F5-5BBE2AA2DA6B}" type="pres">
      <dgm:prSet presAssocID="{FFE2E20E-7F0D-4E63-B72E-E95BD9F7D745}" presName="Name0" presStyleCnt="0">
        <dgm:presLayoutVars>
          <dgm:dir/>
          <dgm:resizeHandles val="exact"/>
        </dgm:presLayoutVars>
      </dgm:prSet>
      <dgm:spPr/>
      <dgm:t>
        <a:bodyPr/>
        <a:lstStyle/>
        <a:p>
          <a:endParaRPr lang="en-US"/>
        </a:p>
      </dgm:t>
    </dgm:pt>
    <dgm:pt modelId="{7E25AFA9-B44B-425E-B89C-6D45D33A7EA0}" type="pres">
      <dgm:prSet presAssocID="{FFE2E20E-7F0D-4E63-B72E-E95BD9F7D745}" presName="cycle" presStyleCnt="0"/>
      <dgm:spPr/>
    </dgm:pt>
    <dgm:pt modelId="{ABCCD121-B904-4659-AE50-F9A431CB938E}" type="pres">
      <dgm:prSet presAssocID="{DBE890A9-0AE1-41FC-B6B2-4CBEFF2C3769}" presName="nodeFirstNode" presStyleLbl="node1" presStyleIdx="0" presStyleCnt="6">
        <dgm:presLayoutVars>
          <dgm:bulletEnabled val="1"/>
        </dgm:presLayoutVars>
      </dgm:prSet>
      <dgm:spPr>
        <a:prstGeom prst="roundRect">
          <a:avLst/>
        </a:prstGeom>
      </dgm:spPr>
      <dgm:t>
        <a:bodyPr/>
        <a:lstStyle/>
        <a:p>
          <a:endParaRPr lang="en-US"/>
        </a:p>
      </dgm:t>
    </dgm:pt>
    <dgm:pt modelId="{B3ACFE9B-1372-4F5A-A094-6225258184F4}" type="pres">
      <dgm:prSet presAssocID="{6F2BE56D-E9AF-440E-90C6-2F13729B5EA5}" presName="sibTransFirstNode" presStyleLbl="bgShp" presStyleIdx="0" presStyleCnt="1"/>
      <dgm:spPr>
        <a:prstGeom prst="circularArrow">
          <a:avLst>
            <a:gd name="adj1" fmla="val 5274"/>
            <a:gd name="adj2" fmla="val 312630"/>
            <a:gd name="adj3" fmla="val 14228845"/>
            <a:gd name="adj4" fmla="val 17126601"/>
            <a:gd name="adj5" fmla="val 5477"/>
          </a:avLst>
        </a:prstGeom>
      </dgm:spPr>
      <dgm:t>
        <a:bodyPr/>
        <a:lstStyle/>
        <a:p>
          <a:endParaRPr lang="en-US"/>
        </a:p>
      </dgm:t>
    </dgm:pt>
    <dgm:pt modelId="{8B6AA6E6-C6F4-4073-9799-1CB0D405E7C5}" type="pres">
      <dgm:prSet presAssocID="{A9590584-E732-4E29-BB23-BD1FA69D5112}" presName="nodeFollowingNodes" presStyleLbl="node1" presStyleIdx="1" presStyleCnt="6">
        <dgm:presLayoutVars>
          <dgm:bulletEnabled val="1"/>
        </dgm:presLayoutVars>
      </dgm:prSet>
      <dgm:spPr>
        <a:prstGeom prst="roundRect">
          <a:avLst/>
        </a:prstGeom>
      </dgm:spPr>
      <dgm:t>
        <a:bodyPr/>
        <a:lstStyle/>
        <a:p>
          <a:endParaRPr lang="en-US"/>
        </a:p>
      </dgm:t>
    </dgm:pt>
    <dgm:pt modelId="{42D999B2-E9DE-479E-BC64-D378B79E7BBD}" type="pres">
      <dgm:prSet presAssocID="{B2FF213F-3AB6-457F-85D5-9FB9979B54E0}" presName="nodeFollowingNodes" presStyleLbl="node1" presStyleIdx="2" presStyleCnt="6">
        <dgm:presLayoutVars>
          <dgm:bulletEnabled val="1"/>
        </dgm:presLayoutVars>
      </dgm:prSet>
      <dgm:spPr>
        <a:prstGeom prst="roundRect">
          <a:avLst/>
        </a:prstGeom>
      </dgm:spPr>
      <dgm:t>
        <a:bodyPr/>
        <a:lstStyle/>
        <a:p>
          <a:endParaRPr lang="en-US"/>
        </a:p>
      </dgm:t>
    </dgm:pt>
    <dgm:pt modelId="{7330135C-E4EC-4AAA-8C78-DE77421CD769}" type="pres">
      <dgm:prSet presAssocID="{5462B23A-0D0C-46DD-AFC2-E0FD52E20F8D}" presName="nodeFollowingNodes" presStyleLbl="node1" presStyleIdx="3" presStyleCnt="6">
        <dgm:presLayoutVars>
          <dgm:bulletEnabled val="1"/>
        </dgm:presLayoutVars>
      </dgm:prSet>
      <dgm:spPr>
        <a:prstGeom prst="roundRect">
          <a:avLst/>
        </a:prstGeom>
      </dgm:spPr>
      <dgm:t>
        <a:bodyPr/>
        <a:lstStyle/>
        <a:p>
          <a:endParaRPr lang="en-US"/>
        </a:p>
      </dgm:t>
    </dgm:pt>
    <dgm:pt modelId="{8656D099-3C3C-473E-9A48-8BC527549A6A}" type="pres">
      <dgm:prSet presAssocID="{100A41DE-339B-4E31-B89F-57F7F5132BC0}" presName="nodeFollowingNodes" presStyleLbl="node1" presStyleIdx="4" presStyleCnt="6">
        <dgm:presLayoutVars>
          <dgm:bulletEnabled val="1"/>
        </dgm:presLayoutVars>
      </dgm:prSet>
      <dgm:spPr>
        <a:prstGeom prst="roundRect">
          <a:avLst/>
        </a:prstGeom>
      </dgm:spPr>
      <dgm:t>
        <a:bodyPr/>
        <a:lstStyle/>
        <a:p>
          <a:endParaRPr lang="en-US"/>
        </a:p>
      </dgm:t>
    </dgm:pt>
    <dgm:pt modelId="{CC328A9C-9E4D-430A-8ECB-E2D64DCE2E9F}" type="pres">
      <dgm:prSet presAssocID="{A794EA41-F60D-4401-A612-E4B567CDDD16}" presName="nodeFollowingNodes" presStyleLbl="node1" presStyleIdx="5" presStyleCnt="6">
        <dgm:presLayoutVars>
          <dgm:bulletEnabled val="1"/>
        </dgm:presLayoutVars>
      </dgm:prSet>
      <dgm:spPr>
        <a:prstGeom prst="roundRect">
          <a:avLst/>
        </a:prstGeom>
      </dgm:spPr>
      <dgm:t>
        <a:bodyPr/>
        <a:lstStyle/>
        <a:p>
          <a:endParaRPr lang="en-US"/>
        </a:p>
      </dgm:t>
    </dgm:pt>
  </dgm:ptLst>
  <dgm:cxnLst>
    <dgm:cxn modelId="{A49E111A-5833-4419-9E49-EC445D8ECAA8}" srcId="{FFE2E20E-7F0D-4E63-B72E-E95BD9F7D745}" destId="{DBE890A9-0AE1-41FC-B6B2-4CBEFF2C3769}" srcOrd="0" destOrd="0" parTransId="{6578EFA3-0757-465C-8045-F7BB618501D6}" sibTransId="{6F2BE56D-E9AF-440E-90C6-2F13729B5EA5}"/>
    <dgm:cxn modelId="{96C865D7-A90A-4C26-8261-E1DECCED616C}" type="presOf" srcId="{A794EA41-F60D-4401-A612-E4B567CDDD16}" destId="{CC328A9C-9E4D-430A-8ECB-E2D64DCE2E9F}" srcOrd="0" destOrd="0" presId="urn:microsoft.com/office/officeart/2005/8/layout/cycle3"/>
    <dgm:cxn modelId="{9E27F8E6-BBEF-498A-82DD-00F831B487FD}" srcId="{FFE2E20E-7F0D-4E63-B72E-E95BD9F7D745}" destId="{100A41DE-339B-4E31-B89F-57F7F5132BC0}" srcOrd="4" destOrd="0" parTransId="{943B7AC8-0504-4B34-971D-77384E37423F}" sibTransId="{1DEBE0DB-3CD7-4766-8234-6997578834DB}"/>
    <dgm:cxn modelId="{A95B9D92-8320-4C4D-8553-A5CBD8BA3524}" srcId="{FFE2E20E-7F0D-4E63-B72E-E95BD9F7D745}" destId="{A9590584-E732-4E29-BB23-BD1FA69D5112}" srcOrd="1" destOrd="0" parTransId="{A3DCCF14-373D-416D-8F85-82422411836A}" sibTransId="{7BB09333-B550-49F0-81D4-7C61B06BDC6A}"/>
    <dgm:cxn modelId="{F5D19A47-D2A6-4130-B76D-C935BDB18094}" type="presOf" srcId="{100A41DE-339B-4E31-B89F-57F7F5132BC0}" destId="{8656D099-3C3C-473E-9A48-8BC527549A6A}" srcOrd="0" destOrd="0" presId="urn:microsoft.com/office/officeart/2005/8/layout/cycle3"/>
    <dgm:cxn modelId="{9B20F399-91ED-4D0A-A69F-44CEB52205B4}" type="presOf" srcId="{6F2BE56D-E9AF-440E-90C6-2F13729B5EA5}" destId="{B3ACFE9B-1372-4F5A-A094-6225258184F4}" srcOrd="0" destOrd="0" presId="urn:microsoft.com/office/officeart/2005/8/layout/cycle3"/>
    <dgm:cxn modelId="{3284A201-8E31-43DA-9226-7525EE34E615}" type="presOf" srcId="{DBE890A9-0AE1-41FC-B6B2-4CBEFF2C3769}" destId="{ABCCD121-B904-4659-AE50-F9A431CB938E}" srcOrd="0" destOrd="0" presId="urn:microsoft.com/office/officeart/2005/8/layout/cycle3"/>
    <dgm:cxn modelId="{7FF50191-569D-48D6-83CD-E347150C893C}" type="presOf" srcId="{B2FF213F-3AB6-457F-85D5-9FB9979B54E0}" destId="{42D999B2-E9DE-479E-BC64-D378B79E7BBD}" srcOrd="0" destOrd="0" presId="urn:microsoft.com/office/officeart/2005/8/layout/cycle3"/>
    <dgm:cxn modelId="{CC752004-8580-47C4-951D-438D8F816163}" srcId="{FFE2E20E-7F0D-4E63-B72E-E95BD9F7D745}" destId="{5462B23A-0D0C-46DD-AFC2-E0FD52E20F8D}" srcOrd="3" destOrd="0" parTransId="{B95F324F-6241-4487-BD5B-40B7730E770D}" sibTransId="{427D8A82-DD8E-42EB-B004-F43867B707C9}"/>
    <dgm:cxn modelId="{B5A9301F-D772-42C4-93BE-BC9FB9041FDD}" srcId="{FFE2E20E-7F0D-4E63-B72E-E95BD9F7D745}" destId="{A794EA41-F60D-4401-A612-E4B567CDDD16}" srcOrd="5" destOrd="0" parTransId="{C9B73D84-6953-4A6D-B9D9-28DF24AF59AB}" sibTransId="{1A524267-978A-47A7-9453-C88532207539}"/>
    <dgm:cxn modelId="{DADFF626-651D-420F-897E-4C18C17411D6}" type="presOf" srcId="{5462B23A-0D0C-46DD-AFC2-E0FD52E20F8D}" destId="{7330135C-E4EC-4AAA-8C78-DE77421CD769}" srcOrd="0" destOrd="0" presId="urn:microsoft.com/office/officeart/2005/8/layout/cycle3"/>
    <dgm:cxn modelId="{F856D2EF-67C7-4DAF-8468-E0ADC141A3E6}" type="presOf" srcId="{A9590584-E732-4E29-BB23-BD1FA69D5112}" destId="{8B6AA6E6-C6F4-4073-9799-1CB0D405E7C5}" srcOrd="0" destOrd="0" presId="urn:microsoft.com/office/officeart/2005/8/layout/cycle3"/>
    <dgm:cxn modelId="{6BB63FF2-DF25-4BDD-8FFC-B76FFCD2E0D9}" type="presOf" srcId="{FFE2E20E-7F0D-4E63-B72E-E95BD9F7D745}" destId="{7362BA09-FB9A-439E-A2F5-5BBE2AA2DA6B}" srcOrd="0" destOrd="0" presId="urn:microsoft.com/office/officeart/2005/8/layout/cycle3"/>
    <dgm:cxn modelId="{A74E99A0-3CB7-43AC-9F51-7F3FE3388C99}" srcId="{FFE2E20E-7F0D-4E63-B72E-E95BD9F7D745}" destId="{B2FF213F-3AB6-457F-85D5-9FB9979B54E0}" srcOrd="2" destOrd="0" parTransId="{7F024F62-964F-42F6-9B37-39A428CA32F8}" sibTransId="{C3574810-C397-41BE-B495-2B06311C0103}"/>
    <dgm:cxn modelId="{3CD01BE3-96CD-486D-990B-36B85515E031}" type="presParOf" srcId="{7362BA09-FB9A-439E-A2F5-5BBE2AA2DA6B}" destId="{7E25AFA9-B44B-425E-B89C-6D45D33A7EA0}" srcOrd="0" destOrd="0" presId="urn:microsoft.com/office/officeart/2005/8/layout/cycle3"/>
    <dgm:cxn modelId="{6EC92B23-0ACF-41D0-9FE0-0AC69A932C44}" type="presParOf" srcId="{7E25AFA9-B44B-425E-B89C-6D45D33A7EA0}" destId="{ABCCD121-B904-4659-AE50-F9A431CB938E}" srcOrd="0" destOrd="0" presId="urn:microsoft.com/office/officeart/2005/8/layout/cycle3"/>
    <dgm:cxn modelId="{ED905B37-97B7-49EF-A1DB-5AA59315ADEE}" type="presParOf" srcId="{7E25AFA9-B44B-425E-B89C-6D45D33A7EA0}" destId="{B3ACFE9B-1372-4F5A-A094-6225258184F4}" srcOrd="1" destOrd="0" presId="urn:microsoft.com/office/officeart/2005/8/layout/cycle3"/>
    <dgm:cxn modelId="{1E9EEF2D-56AF-4CC7-8B52-70D8D93A84AC}" type="presParOf" srcId="{7E25AFA9-B44B-425E-B89C-6D45D33A7EA0}" destId="{8B6AA6E6-C6F4-4073-9799-1CB0D405E7C5}" srcOrd="2" destOrd="0" presId="urn:microsoft.com/office/officeart/2005/8/layout/cycle3"/>
    <dgm:cxn modelId="{797556DB-1F5D-46BA-AF0C-87EC41760DB1}" type="presParOf" srcId="{7E25AFA9-B44B-425E-B89C-6D45D33A7EA0}" destId="{42D999B2-E9DE-479E-BC64-D378B79E7BBD}" srcOrd="3" destOrd="0" presId="urn:microsoft.com/office/officeart/2005/8/layout/cycle3"/>
    <dgm:cxn modelId="{CCA260D2-1C19-410C-BF72-999D37F11851}" type="presParOf" srcId="{7E25AFA9-B44B-425E-B89C-6D45D33A7EA0}" destId="{7330135C-E4EC-4AAA-8C78-DE77421CD769}" srcOrd="4" destOrd="0" presId="urn:microsoft.com/office/officeart/2005/8/layout/cycle3"/>
    <dgm:cxn modelId="{D145A33F-C209-440F-BDD4-2392EDDF4656}" type="presParOf" srcId="{7E25AFA9-B44B-425E-B89C-6D45D33A7EA0}" destId="{8656D099-3C3C-473E-9A48-8BC527549A6A}" srcOrd="5" destOrd="0" presId="urn:microsoft.com/office/officeart/2005/8/layout/cycle3"/>
    <dgm:cxn modelId="{BB53820D-9AA1-45B2-9D58-C53A5926475F}" type="presParOf" srcId="{7E25AFA9-B44B-425E-B89C-6D45D33A7EA0}" destId="{CC328A9C-9E4D-430A-8ECB-E2D64DCE2E9F}" srcOrd="6"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3C8DF37-5216-4499-A261-DD9F2D9107C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E4884A4-C0D0-4701-87BE-792709D353A6}">
      <dgm:prSet phldrT="[Text]" custT="1"/>
      <dgm:spPr>
        <a:solidFill>
          <a:srgbClr val="C00000"/>
        </a:solidFill>
      </dgm:spPr>
      <dgm:t>
        <a:bodyPr/>
        <a:lstStyle/>
        <a:p>
          <a:r>
            <a:rPr lang="en-US" sz="1400" b="1" dirty="0"/>
            <a:t>PLAAFP</a:t>
          </a:r>
          <a:endParaRPr lang="en-US" sz="1100" b="1" dirty="0"/>
        </a:p>
      </dgm:t>
    </dgm:pt>
    <dgm:pt modelId="{0CAC12DE-1D0F-4B37-8666-F898681B6517}" type="parTrans" cxnId="{E291F39C-5E61-40C9-92A4-2DF47D4DB476}">
      <dgm:prSet/>
      <dgm:spPr/>
      <dgm:t>
        <a:bodyPr/>
        <a:lstStyle/>
        <a:p>
          <a:endParaRPr lang="en-US"/>
        </a:p>
      </dgm:t>
    </dgm:pt>
    <dgm:pt modelId="{233B72E3-89E6-440E-A6B5-85C8A6E883D7}" type="sibTrans" cxnId="{E291F39C-5E61-40C9-92A4-2DF47D4DB476}">
      <dgm:prSet/>
      <dgm:spPr/>
      <dgm:t>
        <a:bodyPr/>
        <a:lstStyle/>
        <a:p>
          <a:endParaRPr lang="en-US"/>
        </a:p>
      </dgm:t>
    </dgm:pt>
    <dgm:pt modelId="{854480E9-E9DB-479B-A3F2-67B992A33A3B}">
      <dgm:prSet phldrT="[Text]"/>
      <dgm:spPr/>
      <dgm:t>
        <a:bodyPr/>
        <a:lstStyle/>
        <a:p>
          <a:r>
            <a:rPr lang="en-US" dirty="0"/>
            <a:t>Present Levels of Academic Achievement and Functional Performance :  Baseline information that gives a starting point.</a:t>
          </a:r>
        </a:p>
      </dgm:t>
    </dgm:pt>
    <dgm:pt modelId="{2E3B73CA-B4C2-4F55-A85D-C061735EC659}" type="parTrans" cxnId="{F09E09EE-FD20-498C-84C1-B85C7942B625}">
      <dgm:prSet/>
      <dgm:spPr/>
      <dgm:t>
        <a:bodyPr/>
        <a:lstStyle/>
        <a:p>
          <a:endParaRPr lang="en-US"/>
        </a:p>
      </dgm:t>
    </dgm:pt>
    <dgm:pt modelId="{5A2E74F7-20BD-4BFE-82CA-719CFEA5F59D}" type="sibTrans" cxnId="{F09E09EE-FD20-498C-84C1-B85C7942B625}">
      <dgm:prSet/>
      <dgm:spPr/>
      <dgm:t>
        <a:bodyPr/>
        <a:lstStyle/>
        <a:p>
          <a:endParaRPr lang="en-US"/>
        </a:p>
      </dgm:t>
    </dgm:pt>
    <dgm:pt modelId="{2C0DC3C2-BCD5-4AAA-A056-CF0B52C099A2}">
      <dgm:prSet phldrT="[Text]" custT="1"/>
      <dgm:spPr>
        <a:solidFill>
          <a:srgbClr val="669900"/>
        </a:solidFill>
      </dgm:spPr>
      <dgm:t>
        <a:bodyPr/>
        <a:lstStyle/>
        <a:p>
          <a:r>
            <a:rPr lang="en-US" sz="2000" b="1" dirty="0"/>
            <a:t>Needs</a:t>
          </a:r>
          <a:endParaRPr lang="en-US" sz="1100" b="1" dirty="0"/>
        </a:p>
      </dgm:t>
    </dgm:pt>
    <dgm:pt modelId="{26C5423E-ACBF-445B-BCF2-8E758D728039}" type="parTrans" cxnId="{5387D271-3E4C-48B5-BA4F-933921037A6E}">
      <dgm:prSet/>
      <dgm:spPr/>
      <dgm:t>
        <a:bodyPr/>
        <a:lstStyle/>
        <a:p>
          <a:endParaRPr lang="en-US"/>
        </a:p>
      </dgm:t>
    </dgm:pt>
    <dgm:pt modelId="{BDA18DF2-8BC8-465B-BDA9-D7A104F67AE4}" type="sibTrans" cxnId="{5387D271-3E4C-48B5-BA4F-933921037A6E}">
      <dgm:prSet/>
      <dgm:spPr/>
      <dgm:t>
        <a:bodyPr/>
        <a:lstStyle/>
        <a:p>
          <a:endParaRPr lang="en-US"/>
        </a:p>
      </dgm:t>
    </dgm:pt>
    <dgm:pt modelId="{1822122C-8B66-4F25-B52A-A719AA548E4D}">
      <dgm:prSet phldrT="[Text]"/>
      <dgm:spPr/>
      <dgm:t>
        <a:bodyPr/>
        <a:lstStyle/>
        <a:p>
          <a:r>
            <a:rPr lang="en-US" dirty="0"/>
            <a:t>Needs:  Areas of need that must be addressed in the IEP</a:t>
          </a:r>
          <a:endParaRPr lang="en-US" i="1" dirty="0"/>
        </a:p>
      </dgm:t>
    </dgm:pt>
    <dgm:pt modelId="{26885639-9E39-49BE-9187-DEBC08B47CB8}" type="parTrans" cxnId="{D4F996E2-7E04-4E10-914C-6776A12D7ED5}">
      <dgm:prSet/>
      <dgm:spPr/>
      <dgm:t>
        <a:bodyPr/>
        <a:lstStyle/>
        <a:p>
          <a:endParaRPr lang="en-US"/>
        </a:p>
      </dgm:t>
    </dgm:pt>
    <dgm:pt modelId="{50C1A333-E664-4F6A-AD4B-A726BCB7850C}" type="sibTrans" cxnId="{D4F996E2-7E04-4E10-914C-6776A12D7ED5}">
      <dgm:prSet/>
      <dgm:spPr/>
      <dgm:t>
        <a:bodyPr/>
        <a:lstStyle/>
        <a:p>
          <a:endParaRPr lang="en-US"/>
        </a:p>
      </dgm:t>
    </dgm:pt>
    <dgm:pt modelId="{A250AB41-C277-4902-B766-383583689157}">
      <dgm:prSet phldrT="[Text]" custT="1"/>
      <dgm:spPr>
        <a:solidFill>
          <a:srgbClr val="9900CC"/>
        </a:solidFill>
      </dgm:spPr>
      <dgm:t>
        <a:bodyPr/>
        <a:lstStyle/>
        <a:p>
          <a:r>
            <a:rPr lang="en-US" sz="2000" b="1" dirty="0"/>
            <a:t>Grid</a:t>
          </a:r>
          <a:endParaRPr lang="en-US" sz="1100" b="1" dirty="0"/>
        </a:p>
      </dgm:t>
    </dgm:pt>
    <dgm:pt modelId="{7C4DEC9D-68BE-4CE6-B66B-A8C93C062D24}" type="parTrans" cxnId="{2BD65A53-2007-4F4D-ABF7-D858E689F1D1}">
      <dgm:prSet/>
      <dgm:spPr/>
      <dgm:t>
        <a:bodyPr/>
        <a:lstStyle/>
        <a:p>
          <a:endParaRPr lang="en-US"/>
        </a:p>
      </dgm:t>
    </dgm:pt>
    <dgm:pt modelId="{B6D00DA9-2368-46CE-8DC1-83ABA9537418}" type="sibTrans" cxnId="{2BD65A53-2007-4F4D-ABF7-D858E689F1D1}">
      <dgm:prSet/>
      <dgm:spPr/>
      <dgm:t>
        <a:bodyPr/>
        <a:lstStyle/>
        <a:p>
          <a:endParaRPr lang="en-US"/>
        </a:p>
      </dgm:t>
    </dgm:pt>
    <dgm:pt modelId="{6A88A258-AFDB-4096-A83C-F5145484C89D}">
      <dgm:prSet phldrT="[Text]"/>
      <dgm:spPr/>
      <dgm:t>
        <a:bodyPr/>
        <a:lstStyle/>
        <a:p>
          <a:r>
            <a:rPr lang="en-US" dirty="0"/>
            <a:t>Grid:  Services or Activities listed in the Transition Grid that will help the student to achieve his/her post-secondary goals</a:t>
          </a:r>
        </a:p>
      </dgm:t>
    </dgm:pt>
    <dgm:pt modelId="{08B92B35-01EB-4017-9F75-A8D1721F1DFD}" type="parTrans" cxnId="{4CC7A098-6FF7-44BE-9CBC-1F4D6D61D216}">
      <dgm:prSet/>
      <dgm:spPr/>
      <dgm:t>
        <a:bodyPr/>
        <a:lstStyle/>
        <a:p>
          <a:endParaRPr lang="en-US"/>
        </a:p>
      </dgm:t>
    </dgm:pt>
    <dgm:pt modelId="{435F662B-7FA5-4A4C-B7A3-DE9AE8023493}" type="sibTrans" cxnId="{4CC7A098-6FF7-44BE-9CBC-1F4D6D61D216}">
      <dgm:prSet/>
      <dgm:spPr/>
      <dgm:t>
        <a:bodyPr/>
        <a:lstStyle/>
        <a:p>
          <a:endParaRPr lang="en-US"/>
        </a:p>
      </dgm:t>
    </dgm:pt>
    <dgm:pt modelId="{698798E9-87B3-44F7-8179-E334258474A2}">
      <dgm:prSet custT="1"/>
      <dgm:spPr>
        <a:solidFill>
          <a:srgbClr val="0099FF"/>
        </a:solidFill>
      </dgm:spPr>
      <dgm:t>
        <a:bodyPr/>
        <a:lstStyle/>
        <a:p>
          <a:r>
            <a:rPr lang="en-US" sz="2000" b="1" dirty="0"/>
            <a:t>MAGs</a:t>
          </a:r>
        </a:p>
      </dgm:t>
    </dgm:pt>
    <dgm:pt modelId="{54F6CD8A-960A-400F-8B2B-3CD1EEB3BC65}" type="parTrans" cxnId="{89721E3C-F911-4AE2-832B-AC36643B4AD1}">
      <dgm:prSet/>
      <dgm:spPr/>
      <dgm:t>
        <a:bodyPr/>
        <a:lstStyle/>
        <a:p>
          <a:endParaRPr lang="en-US"/>
        </a:p>
      </dgm:t>
    </dgm:pt>
    <dgm:pt modelId="{02B182C5-030A-4608-BEE3-B81C8ED40EF9}" type="sibTrans" cxnId="{89721E3C-F911-4AE2-832B-AC36643B4AD1}">
      <dgm:prSet/>
      <dgm:spPr/>
      <dgm:t>
        <a:bodyPr/>
        <a:lstStyle/>
        <a:p>
          <a:endParaRPr lang="en-US"/>
        </a:p>
      </dgm:t>
    </dgm:pt>
    <dgm:pt modelId="{C17B917F-C2EA-4EDD-B51B-18B764741E72}">
      <dgm:prSet/>
      <dgm:spPr/>
      <dgm:t>
        <a:bodyPr/>
        <a:lstStyle/>
        <a:p>
          <a:r>
            <a:rPr lang="en-US" dirty="0"/>
            <a:t>Measurable Annual Goals:  Specific areas of skill deficits that will be targeted for instruction and monitoring</a:t>
          </a:r>
        </a:p>
      </dgm:t>
    </dgm:pt>
    <dgm:pt modelId="{85F97050-8D98-4DF5-9EB0-D4C7CA245E18}" type="parTrans" cxnId="{45011FCF-C5A7-42DB-9640-DCEBCABDD1BF}">
      <dgm:prSet/>
      <dgm:spPr/>
      <dgm:t>
        <a:bodyPr/>
        <a:lstStyle/>
        <a:p>
          <a:endParaRPr lang="en-US"/>
        </a:p>
      </dgm:t>
    </dgm:pt>
    <dgm:pt modelId="{7DEC354F-4B9D-4433-820D-9AA4F15326E9}" type="sibTrans" cxnId="{45011FCF-C5A7-42DB-9640-DCEBCABDD1BF}">
      <dgm:prSet/>
      <dgm:spPr/>
      <dgm:t>
        <a:bodyPr/>
        <a:lstStyle/>
        <a:p>
          <a:endParaRPr lang="en-US"/>
        </a:p>
      </dgm:t>
    </dgm:pt>
    <dgm:pt modelId="{59C786BB-4973-4A9B-ADD3-D6B4122E8EC7}">
      <dgm:prSet custT="1"/>
      <dgm:spPr>
        <a:solidFill>
          <a:srgbClr val="FF3300"/>
        </a:solidFill>
      </dgm:spPr>
      <dgm:t>
        <a:bodyPr/>
        <a:lstStyle/>
        <a:p>
          <a:r>
            <a:rPr lang="en-US" sz="1200" b="1" dirty="0"/>
            <a:t>Progress Monitoring</a:t>
          </a:r>
        </a:p>
      </dgm:t>
    </dgm:pt>
    <dgm:pt modelId="{2924EB60-58C2-42ED-8677-1A785DB58602}" type="parTrans" cxnId="{406F1892-0F29-444D-9EBF-103786AF6C3B}">
      <dgm:prSet/>
      <dgm:spPr/>
      <dgm:t>
        <a:bodyPr/>
        <a:lstStyle/>
        <a:p>
          <a:endParaRPr lang="en-US"/>
        </a:p>
      </dgm:t>
    </dgm:pt>
    <dgm:pt modelId="{FCFE7A86-5B12-4D24-9163-F8EEF09D3FED}" type="sibTrans" cxnId="{406F1892-0F29-444D-9EBF-103786AF6C3B}">
      <dgm:prSet/>
      <dgm:spPr/>
      <dgm:t>
        <a:bodyPr/>
        <a:lstStyle/>
        <a:p>
          <a:endParaRPr lang="en-US"/>
        </a:p>
      </dgm:t>
    </dgm:pt>
    <dgm:pt modelId="{0022F44C-A86C-42E2-A883-B508E51E6A9D}">
      <dgm:prSet/>
      <dgm:spPr/>
      <dgm:t>
        <a:bodyPr/>
        <a:lstStyle/>
        <a:p>
          <a:r>
            <a:rPr lang="en-US" dirty="0"/>
            <a:t>Progress Monitoring:  How, and how often, we will monitor the skill to ensure that student is on track to achieve the goal.</a:t>
          </a:r>
        </a:p>
      </dgm:t>
    </dgm:pt>
    <dgm:pt modelId="{497F8C99-C7E4-40F7-82A0-053C45F66ABF}" type="parTrans" cxnId="{3AE7C338-BD3F-42C4-B2E1-10DAD3AB8E36}">
      <dgm:prSet/>
      <dgm:spPr/>
      <dgm:t>
        <a:bodyPr/>
        <a:lstStyle/>
        <a:p>
          <a:endParaRPr lang="en-US"/>
        </a:p>
      </dgm:t>
    </dgm:pt>
    <dgm:pt modelId="{BE25132C-9566-42F9-BDD6-F3C4A9C1D36D}" type="sibTrans" cxnId="{3AE7C338-BD3F-42C4-B2E1-10DAD3AB8E36}">
      <dgm:prSet/>
      <dgm:spPr/>
      <dgm:t>
        <a:bodyPr/>
        <a:lstStyle/>
        <a:p>
          <a:endParaRPr lang="en-US"/>
        </a:p>
      </dgm:t>
    </dgm:pt>
    <dgm:pt modelId="{09228193-3812-46B9-8E88-1D66FFCE77D4}" type="pres">
      <dgm:prSet presAssocID="{E3C8DF37-5216-4499-A261-DD9F2D9107C9}" presName="linearFlow" presStyleCnt="0">
        <dgm:presLayoutVars>
          <dgm:dir/>
          <dgm:animLvl val="lvl"/>
          <dgm:resizeHandles val="exact"/>
        </dgm:presLayoutVars>
      </dgm:prSet>
      <dgm:spPr/>
      <dgm:t>
        <a:bodyPr/>
        <a:lstStyle/>
        <a:p>
          <a:endParaRPr lang="en-US"/>
        </a:p>
      </dgm:t>
    </dgm:pt>
    <dgm:pt modelId="{9E7D4237-E39B-48E0-8625-B24FD225FE7D}" type="pres">
      <dgm:prSet presAssocID="{DE4884A4-C0D0-4701-87BE-792709D353A6}" presName="composite" presStyleCnt="0"/>
      <dgm:spPr/>
    </dgm:pt>
    <dgm:pt modelId="{CBDBE7FC-C422-4C0E-BD99-B3766623FDAA}" type="pres">
      <dgm:prSet presAssocID="{DE4884A4-C0D0-4701-87BE-792709D353A6}" presName="parentText" presStyleLbl="alignNode1" presStyleIdx="0" presStyleCnt="5" custScaleX="110561">
        <dgm:presLayoutVars>
          <dgm:chMax val="1"/>
          <dgm:bulletEnabled val="1"/>
        </dgm:presLayoutVars>
      </dgm:prSet>
      <dgm:spPr/>
      <dgm:t>
        <a:bodyPr/>
        <a:lstStyle/>
        <a:p>
          <a:endParaRPr lang="en-US"/>
        </a:p>
      </dgm:t>
    </dgm:pt>
    <dgm:pt modelId="{ABF03608-E367-4FCD-8448-1D14509CA36B}" type="pres">
      <dgm:prSet presAssocID="{DE4884A4-C0D0-4701-87BE-792709D353A6}" presName="descendantText" presStyleLbl="alignAcc1" presStyleIdx="0" presStyleCnt="5">
        <dgm:presLayoutVars>
          <dgm:bulletEnabled val="1"/>
        </dgm:presLayoutVars>
      </dgm:prSet>
      <dgm:spPr/>
      <dgm:t>
        <a:bodyPr/>
        <a:lstStyle/>
        <a:p>
          <a:endParaRPr lang="en-US"/>
        </a:p>
      </dgm:t>
    </dgm:pt>
    <dgm:pt modelId="{9F07BD10-377C-48BA-A94F-6C5EB4CE7CA1}" type="pres">
      <dgm:prSet presAssocID="{233B72E3-89E6-440E-A6B5-85C8A6E883D7}" presName="sp" presStyleCnt="0"/>
      <dgm:spPr/>
    </dgm:pt>
    <dgm:pt modelId="{498B3303-0EAE-450A-83BB-797BBF67AC6A}" type="pres">
      <dgm:prSet presAssocID="{2C0DC3C2-BCD5-4AAA-A056-CF0B52C099A2}" presName="composite" presStyleCnt="0"/>
      <dgm:spPr/>
    </dgm:pt>
    <dgm:pt modelId="{288ABBFF-1E34-4D2A-B2D0-88D6BE013562}" type="pres">
      <dgm:prSet presAssocID="{2C0DC3C2-BCD5-4AAA-A056-CF0B52C099A2}" presName="parentText" presStyleLbl="alignNode1" presStyleIdx="1" presStyleCnt="5" custScaleX="116788">
        <dgm:presLayoutVars>
          <dgm:chMax val="1"/>
          <dgm:bulletEnabled val="1"/>
        </dgm:presLayoutVars>
      </dgm:prSet>
      <dgm:spPr/>
      <dgm:t>
        <a:bodyPr/>
        <a:lstStyle/>
        <a:p>
          <a:endParaRPr lang="en-US"/>
        </a:p>
      </dgm:t>
    </dgm:pt>
    <dgm:pt modelId="{803F5356-B81B-4209-8A97-740AD96A705C}" type="pres">
      <dgm:prSet presAssocID="{2C0DC3C2-BCD5-4AAA-A056-CF0B52C099A2}" presName="descendantText" presStyleLbl="alignAcc1" presStyleIdx="1" presStyleCnt="5">
        <dgm:presLayoutVars>
          <dgm:bulletEnabled val="1"/>
        </dgm:presLayoutVars>
      </dgm:prSet>
      <dgm:spPr/>
      <dgm:t>
        <a:bodyPr/>
        <a:lstStyle/>
        <a:p>
          <a:endParaRPr lang="en-US"/>
        </a:p>
      </dgm:t>
    </dgm:pt>
    <dgm:pt modelId="{7A5211DC-6A40-4BA5-96A6-270EE485DB73}" type="pres">
      <dgm:prSet presAssocID="{BDA18DF2-8BC8-465B-BDA9-D7A104F67AE4}" presName="sp" presStyleCnt="0"/>
      <dgm:spPr/>
    </dgm:pt>
    <dgm:pt modelId="{C0F20970-4E4B-4127-8753-9CF0679C1D13}" type="pres">
      <dgm:prSet presAssocID="{A250AB41-C277-4902-B766-383583689157}" presName="composite" presStyleCnt="0"/>
      <dgm:spPr/>
    </dgm:pt>
    <dgm:pt modelId="{9F56DBE6-D63A-4998-B428-836FE5059739}" type="pres">
      <dgm:prSet presAssocID="{A250AB41-C277-4902-B766-383583689157}" presName="parentText" presStyleLbl="alignNode1" presStyleIdx="2" presStyleCnt="5" custScaleX="116788">
        <dgm:presLayoutVars>
          <dgm:chMax val="1"/>
          <dgm:bulletEnabled val="1"/>
        </dgm:presLayoutVars>
      </dgm:prSet>
      <dgm:spPr/>
      <dgm:t>
        <a:bodyPr/>
        <a:lstStyle/>
        <a:p>
          <a:endParaRPr lang="en-US"/>
        </a:p>
      </dgm:t>
    </dgm:pt>
    <dgm:pt modelId="{E7840639-2C35-41D1-8A2A-A0F211D85B94}" type="pres">
      <dgm:prSet presAssocID="{A250AB41-C277-4902-B766-383583689157}" presName="descendantText" presStyleLbl="alignAcc1" presStyleIdx="2" presStyleCnt="5">
        <dgm:presLayoutVars>
          <dgm:bulletEnabled val="1"/>
        </dgm:presLayoutVars>
      </dgm:prSet>
      <dgm:spPr/>
      <dgm:t>
        <a:bodyPr/>
        <a:lstStyle/>
        <a:p>
          <a:endParaRPr lang="en-US"/>
        </a:p>
      </dgm:t>
    </dgm:pt>
    <dgm:pt modelId="{DB69842F-E920-4937-A494-794A0BB0A8D1}" type="pres">
      <dgm:prSet presAssocID="{B6D00DA9-2368-46CE-8DC1-83ABA9537418}" presName="sp" presStyleCnt="0"/>
      <dgm:spPr/>
    </dgm:pt>
    <dgm:pt modelId="{26F24177-2181-4D53-8A57-94A958217C5D}" type="pres">
      <dgm:prSet presAssocID="{698798E9-87B3-44F7-8179-E334258474A2}" presName="composite" presStyleCnt="0"/>
      <dgm:spPr/>
    </dgm:pt>
    <dgm:pt modelId="{C0CD997A-58F3-49F7-9DC1-4825E6EFB4F4}" type="pres">
      <dgm:prSet presAssocID="{698798E9-87B3-44F7-8179-E334258474A2}" presName="parentText" presStyleLbl="alignNode1" presStyleIdx="3" presStyleCnt="5" custScaleX="123015">
        <dgm:presLayoutVars>
          <dgm:chMax val="1"/>
          <dgm:bulletEnabled val="1"/>
        </dgm:presLayoutVars>
      </dgm:prSet>
      <dgm:spPr/>
      <dgm:t>
        <a:bodyPr/>
        <a:lstStyle/>
        <a:p>
          <a:endParaRPr lang="en-US"/>
        </a:p>
      </dgm:t>
    </dgm:pt>
    <dgm:pt modelId="{9D935A50-BEDD-4BA4-84DD-7F375B8F4CCA}" type="pres">
      <dgm:prSet presAssocID="{698798E9-87B3-44F7-8179-E334258474A2}" presName="descendantText" presStyleLbl="alignAcc1" presStyleIdx="3" presStyleCnt="5">
        <dgm:presLayoutVars>
          <dgm:bulletEnabled val="1"/>
        </dgm:presLayoutVars>
      </dgm:prSet>
      <dgm:spPr/>
      <dgm:t>
        <a:bodyPr/>
        <a:lstStyle/>
        <a:p>
          <a:endParaRPr lang="en-US"/>
        </a:p>
      </dgm:t>
    </dgm:pt>
    <dgm:pt modelId="{E6F2B2E1-0725-46A8-A7B0-09DF6732981A}" type="pres">
      <dgm:prSet presAssocID="{02B182C5-030A-4608-BEE3-B81C8ED40EF9}" presName="sp" presStyleCnt="0"/>
      <dgm:spPr/>
    </dgm:pt>
    <dgm:pt modelId="{E698135C-97B0-4959-AD33-AE5AE6D35F48}" type="pres">
      <dgm:prSet presAssocID="{59C786BB-4973-4A9B-ADD3-D6B4122E8EC7}" presName="composite" presStyleCnt="0"/>
      <dgm:spPr/>
    </dgm:pt>
    <dgm:pt modelId="{0E6BD270-59AB-42BC-9210-F75BF1EDD955}" type="pres">
      <dgm:prSet presAssocID="{59C786BB-4973-4A9B-ADD3-D6B4122E8EC7}" presName="parentText" presStyleLbl="alignNode1" presStyleIdx="4" presStyleCnt="5" custScaleX="125721">
        <dgm:presLayoutVars>
          <dgm:chMax val="1"/>
          <dgm:bulletEnabled val="1"/>
        </dgm:presLayoutVars>
      </dgm:prSet>
      <dgm:spPr/>
      <dgm:t>
        <a:bodyPr/>
        <a:lstStyle/>
        <a:p>
          <a:endParaRPr lang="en-US"/>
        </a:p>
      </dgm:t>
    </dgm:pt>
    <dgm:pt modelId="{5A929F96-FC72-4B58-83AD-42B019A66F7C}" type="pres">
      <dgm:prSet presAssocID="{59C786BB-4973-4A9B-ADD3-D6B4122E8EC7}" presName="descendantText" presStyleLbl="alignAcc1" presStyleIdx="4" presStyleCnt="5">
        <dgm:presLayoutVars>
          <dgm:bulletEnabled val="1"/>
        </dgm:presLayoutVars>
      </dgm:prSet>
      <dgm:spPr/>
      <dgm:t>
        <a:bodyPr/>
        <a:lstStyle/>
        <a:p>
          <a:endParaRPr lang="en-US"/>
        </a:p>
      </dgm:t>
    </dgm:pt>
  </dgm:ptLst>
  <dgm:cxnLst>
    <dgm:cxn modelId="{3AE7C338-BD3F-42C4-B2E1-10DAD3AB8E36}" srcId="{59C786BB-4973-4A9B-ADD3-D6B4122E8EC7}" destId="{0022F44C-A86C-42E2-A883-B508E51E6A9D}" srcOrd="0" destOrd="0" parTransId="{497F8C99-C7E4-40F7-82A0-053C45F66ABF}" sibTransId="{BE25132C-9566-42F9-BDD6-F3C4A9C1D36D}"/>
    <dgm:cxn modelId="{23ED2594-ECAF-4833-9200-7F26E8183E3F}" type="presOf" srcId="{DE4884A4-C0D0-4701-87BE-792709D353A6}" destId="{CBDBE7FC-C422-4C0E-BD99-B3766623FDAA}" srcOrd="0" destOrd="0" presId="urn:microsoft.com/office/officeart/2005/8/layout/chevron2"/>
    <dgm:cxn modelId="{45011FCF-C5A7-42DB-9640-DCEBCABDD1BF}" srcId="{698798E9-87B3-44F7-8179-E334258474A2}" destId="{C17B917F-C2EA-4EDD-B51B-18B764741E72}" srcOrd="0" destOrd="0" parTransId="{85F97050-8D98-4DF5-9EB0-D4C7CA245E18}" sibTransId="{7DEC354F-4B9D-4433-820D-9AA4F15326E9}"/>
    <dgm:cxn modelId="{E291F39C-5E61-40C9-92A4-2DF47D4DB476}" srcId="{E3C8DF37-5216-4499-A261-DD9F2D9107C9}" destId="{DE4884A4-C0D0-4701-87BE-792709D353A6}" srcOrd="0" destOrd="0" parTransId="{0CAC12DE-1D0F-4B37-8666-F898681B6517}" sibTransId="{233B72E3-89E6-440E-A6B5-85C8A6E883D7}"/>
    <dgm:cxn modelId="{EB3C28F5-6AFC-4ABF-A882-E6E23ADB5E0A}" type="presOf" srcId="{2C0DC3C2-BCD5-4AAA-A056-CF0B52C099A2}" destId="{288ABBFF-1E34-4D2A-B2D0-88D6BE013562}" srcOrd="0" destOrd="0" presId="urn:microsoft.com/office/officeart/2005/8/layout/chevron2"/>
    <dgm:cxn modelId="{5387D271-3E4C-48B5-BA4F-933921037A6E}" srcId="{E3C8DF37-5216-4499-A261-DD9F2D9107C9}" destId="{2C0DC3C2-BCD5-4AAA-A056-CF0B52C099A2}" srcOrd="1" destOrd="0" parTransId="{26C5423E-ACBF-445B-BCF2-8E758D728039}" sibTransId="{BDA18DF2-8BC8-465B-BDA9-D7A104F67AE4}"/>
    <dgm:cxn modelId="{63FE1EBB-E3CB-4DBF-BF92-6B1222F352ED}" type="presOf" srcId="{698798E9-87B3-44F7-8179-E334258474A2}" destId="{C0CD997A-58F3-49F7-9DC1-4825E6EFB4F4}" srcOrd="0" destOrd="0" presId="urn:microsoft.com/office/officeart/2005/8/layout/chevron2"/>
    <dgm:cxn modelId="{74A03773-35C9-4E80-BF1D-8FA40A6C3C1B}" type="presOf" srcId="{1822122C-8B66-4F25-B52A-A719AA548E4D}" destId="{803F5356-B81B-4209-8A97-740AD96A705C}" srcOrd="0" destOrd="0" presId="urn:microsoft.com/office/officeart/2005/8/layout/chevron2"/>
    <dgm:cxn modelId="{F4A04A2A-63D8-4E30-90D8-0EBB6F1A8179}" type="presOf" srcId="{0022F44C-A86C-42E2-A883-B508E51E6A9D}" destId="{5A929F96-FC72-4B58-83AD-42B019A66F7C}" srcOrd="0" destOrd="0" presId="urn:microsoft.com/office/officeart/2005/8/layout/chevron2"/>
    <dgm:cxn modelId="{B61C9C9A-4BEA-454D-9739-FA1EC300A2AE}" type="presOf" srcId="{E3C8DF37-5216-4499-A261-DD9F2D9107C9}" destId="{09228193-3812-46B9-8E88-1D66FFCE77D4}" srcOrd="0" destOrd="0" presId="urn:microsoft.com/office/officeart/2005/8/layout/chevron2"/>
    <dgm:cxn modelId="{F09E09EE-FD20-498C-84C1-B85C7942B625}" srcId="{DE4884A4-C0D0-4701-87BE-792709D353A6}" destId="{854480E9-E9DB-479B-A3F2-67B992A33A3B}" srcOrd="0" destOrd="0" parTransId="{2E3B73CA-B4C2-4F55-A85D-C061735EC659}" sibTransId="{5A2E74F7-20BD-4BFE-82CA-719CFEA5F59D}"/>
    <dgm:cxn modelId="{4CC7A098-6FF7-44BE-9CBC-1F4D6D61D216}" srcId="{A250AB41-C277-4902-B766-383583689157}" destId="{6A88A258-AFDB-4096-A83C-F5145484C89D}" srcOrd="0" destOrd="0" parTransId="{08B92B35-01EB-4017-9F75-A8D1721F1DFD}" sibTransId="{435F662B-7FA5-4A4C-B7A3-DE9AE8023493}"/>
    <dgm:cxn modelId="{406F1892-0F29-444D-9EBF-103786AF6C3B}" srcId="{E3C8DF37-5216-4499-A261-DD9F2D9107C9}" destId="{59C786BB-4973-4A9B-ADD3-D6B4122E8EC7}" srcOrd="4" destOrd="0" parTransId="{2924EB60-58C2-42ED-8677-1A785DB58602}" sibTransId="{FCFE7A86-5B12-4D24-9163-F8EEF09D3FED}"/>
    <dgm:cxn modelId="{19F296DD-2DEE-48C6-8C3F-917F1A158C36}" type="presOf" srcId="{59C786BB-4973-4A9B-ADD3-D6B4122E8EC7}" destId="{0E6BD270-59AB-42BC-9210-F75BF1EDD955}" srcOrd="0" destOrd="0" presId="urn:microsoft.com/office/officeart/2005/8/layout/chevron2"/>
    <dgm:cxn modelId="{C7B37691-51F2-4B0C-BFBE-88FA65656D23}" type="presOf" srcId="{A250AB41-C277-4902-B766-383583689157}" destId="{9F56DBE6-D63A-4998-B428-836FE5059739}" srcOrd="0" destOrd="0" presId="urn:microsoft.com/office/officeart/2005/8/layout/chevron2"/>
    <dgm:cxn modelId="{D61B0722-45DA-4176-94B6-564FFCB565CB}" type="presOf" srcId="{854480E9-E9DB-479B-A3F2-67B992A33A3B}" destId="{ABF03608-E367-4FCD-8448-1D14509CA36B}" srcOrd="0" destOrd="0" presId="urn:microsoft.com/office/officeart/2005/8/layout/chevron2"/>
    <dgm:cxn modelId="{857E0606-7E68-4084-89D8-70A7DC039380}" type="presOf" srcId="{6A88A258-AFDB-4096-A83C-F5145484C89D}" destId="{E7840639-2C35-41D1-8A2A-A0F211D85B94}" srcOrd="0" destOrd="0" presId="urn:microsoft.com/office/officeart/2005/8/layout/chevron2"/>
    <dgm:cxn modelId="{D4F996E2-7E04-4E10-914C-6776A12D7ED5}" srcId="{2C0DC3C2-BCD5-4AAA-A056-CF0B52C099A2}" destId="{1822122C-8B66-4F25-B52A-A719AA548E4D}" srcOrd="0" destOrd="0" parTransId="{26885639-9E39-49BE-9187-DEBC08B47CB8}" sibTransId="{50C1A333-E664-4F6A-AD4B-A726BCB7850C}"/>
    <dgm:cxn modelId="{89721E3C-F911-4AE2-832B-AC36643B4AD1}" srcId="{E3C8DF37-5216-4499-A261-DD9F2D9107C9}" destId="{698798E9-87B3-44F7-8179-E334258474A2}" srcOrd="3" destOrd="0" parTransId="{54F6CD8A-960A-400F-8B2B-3CD1EEB3BC65}" sibTransId="{02B182C5-030A-4608-BEE3-B81C8ED40EF9}"/>
    <dgm:cxn modelId="{2314EE56-26A0-47F1-ACCC-6F31BBB11648}" type="presOf" srcId="{C17B917F-C2EA-4EDD-B51B-18B764741E72}" destId="{9D935A50-BEDD-4BA4-84DD-7F375B8F4CCA}" srcOrd="0" destOrd="0" presId="urn:microsoft.com/office/officeart/2005/8/layout/chevron2"/>
    <dgm:cxn modelId="{2BD65A53-2007-4F4D-ABF7-D858E689F1D1}" srcId="{E3C8DF37-5216-4499-A261-DD9F2D9107C9}" destId="{A250AB41-C277-4902-B766-383583689157}" srcOrd="2" destOrd="0" parTransId="{7C4DEC9D-68BE-4CE6-B66B-A8C93C062D24}" sibTransId="{B6D00DA9-2368-46CE-8DC1-83ABA9537418}"/>
    <dgm:cxn modelId="{EEC541F7-A13F-4D3D-A384-8E50B6B204C2}" type="presParOf" srcId="{09228193-3812-46B9-8E88-1D66FFCE77D4}" destId="{9E7D4237-E39B-48E0-8625-B24FD225FE7D}" srcOrd="0" destOrd="0" presId="urn:microsoft.com/office/officeart/2005/8/layout/chevron2"/>
    <dgm:cxn modelId="{091440AA-7057-476B-B86C-4215361F5932}" type="presParOf" srcId="{9E7D4237-E39B-48E0-8625-B24FD225FE7D}" destId="{CBDBE7FC-C422-4C0E-BD99-B3766623FDAA}" srcOrd="0" destOrd="0" presId="urn:microsoft.com/office/officeart/2005/8/layout/chevron2"/>
    <dgm:cxn modelId="{3A3F2233-321A-40D9-A2E8-E37FE85F874C}" type="presParOf" srcId="{9E7D4237-E39B-48E0-8625-B24FD225FE7D}" destId="{ABF03608-E367-4FCD-8448-1D14509CA36B}" srcOrd="1" destOrd="0" presId="urn:microsoft.com/office/officeart/2005/8/layout/chevron2"/>
    <dgm:cxn modelId="{0A01E0C5-7D51-498C-A31E-682DEDA8D336}" type="presParOf" srcId="{09228193-3812-46B9-8E88-1D66FFCE77D4}" destId="{9F07BD10-377C-48BA-A94F-6C5EB4CE7CA1}" srcOrd="1" destOrd="0" presId="urn:microsoft.com/office/officeart/2005/8/layout/chevron2"/>
    <dgm:cxn modelId="{2A09DCCE-74B2-4CAE-A8BD-35980BFB4F21}" type="presParOf" srcId="{09228193-3812-46B9-8E88-1D66FFCE77D4}" destId="{498B3303-0EAE-450A-83BB-797BBF67AC6A}" srcOrd="2" destOrd="0" presId="urn:microsoft.com/office/officeart/2005/8/layout/chevron2"/>
    <dgm:cxn modelId="{C7118841-AABC-4D8E-8EE3-73151484CBA5}" type="presParOf" srcId="{498B3303-0EAE-450A-83BB-797BBF67AC6A}" destId="{288ABBFF-1E34-4D2A-B2D0-88D6BE013562}" srcOrd="0" destOrd="0" presId="urn:microsoft.com/office/officeart/2005/8/layout/chevron2"/>
    <dgm:cxn modelId="{7EE6D865-1D17-489C-B4CE-10A6F98FBA23}" type="presParOf" srcId="{498B3303-0EAE-450A-83BB-797BBF67AC6A}" destId="{803F5356-B81B-4209-8A97-740AD96A705C}" srcOrd="1" destOrd="0" presId="urn:microsoft.com/office/officeart/2005/8/layout/chevron2"/>
    <dgm:cxn modelId="{816E1950-2428-4B01-B209-D9A1B6AC2BB7}" type="presParOf" srcId="{09228193-3812-46B9-8E88-1D66FFCE77D4}" destId="{7A5211DC-6A40-4BA5-96A6-270EE485DB73}" srcOrd="3" destOrd="0" presId="urn:microsoft.com/office/officeart/2005/8/layout/chevron2"/>
    <dgm:cxn modelId="{30FEFFE7-FD60-40EB-AC32-A6034F5F92D3}" type="presParOf" srcId="{09228193-3812-46B9-8E88-1D66FFCE77D4}" destId="{C0F20970-4E4B-4127-8753-9CF0679C1D13}" srcOrd="4" destOrd="0" presId="urn:microsoft.com/office/officeart/2005/8/layout/chevron2"/>
    <dgm:cxn modelId="{F6838EAF-6D0C-498C-A8FB-49E6CCBD3DD2}" type="presParOf" srcId="{C0F20970-4E4B-4127-8753-9CF0679C1D13}" destId="{9F56DBE6-D63A-4998-B428-836FE5059739}" srcOrd="0" destOrd="0" presId="urn:microsoft.com/office/officeart/2005/8/layout/chevron2"/>
    <dgm:cxn modelId="{F74B0F41-75FE-4E3E-AF67-5C4FDDE608CF}" type="presParOf" srcId="{C0F20970-4E4B-4127-8753-9CF0679C1D13}" destId="{E7840639-2C35-41D1-8A2A-A0F211D85B94}" srcOrd="1" destOrd="0" presId="urn:microsoft.com/office/officeart/2005/8/layout/chevron2"/>
    <dgm:cxn modelId="{47BEEF28-6B05-45BE-95E2-93DBC4500761}" type="presParOf" srcId="{09228193-3812-46B9-8E88-1D66FFCE77D4}" destId="{DB69842F-E920-4937-A494-794A0BB0A8D1}" srcOrd="5" destOrd="0" presId="urn:microsoft.com/office/officeart/2005/8/layout/chevron2"/>
    <dgm:cxn modelId="{3A02E72D-0AAC-452D-9539-1371826401F6}" type="presParOf" srcId="{09228193-3812-46B9-8E88-1D66FFCE77D4}" destId="{26F24177-2181-4D53-8A57-94A958217C5D}" srcOrd="6" destOrd="0" presId="urn:microsoft.com/office/officeart/2005/8/layout/chevron2"/>
    <dgm:cxn modelId="{D81F7811-DEBD-4271-BB01-BE1A869D31BC}" type="presParOf" srcId="{26F24177-2181-4D53-8A57-94A958217C5D}" destId="{C0CD997A-58F3-49F7-9DC1-4825E6EFB4F4}" srcOrd="0" destOrd="0" presId="urn:microsoft.com/office/officeart/2005/8/layout/chevron2"/>
    <dgm:cxn modelId="{6DD57CC1-77E3-4F40-905A-22E98A49E529}" type="presParOf" srcId="{26F24177-2181-4D53-8A57-94A958217C5D}" destId="{9D935A50-BEDD-4BA4-84DD-7F375B8F4CCA}" srcOrd="1" destOrd="0" presId="urn:microsoft.com/office/officeart/2005/8/layout/chevron2"/>
    <dgm:cxn modelId="{7D21330A-DB38-49E4-A759-7AC773B02AE0}" type="presParOf" srcId="{09228193-3812-46B9-8E88-1D66FFCE77D4}" destId="{E6F2B2E1-0725-46A8-A7B0-09DF6732981A}" srcOrd="7" destOrd="0" presId="urn:microsoft.com/office/officeart/2005/8/layout/chevron2"/>
    <dgm:cxn modelId="{99D28068-EA71-4732-B852-6857FAB79B0D}" type="presParOf" srcId="{09228193-3812-46B9-8E88-1D66FFCE77D4}" destId="{E698135C-97B0-4959-AD33-AE5AE6D35F48}" srcOrd="8" destOrd="0" presId="urn:microsoft.com/office/officeart/2005/8/layout/chevron2"/>
    <dgm:cxn modelId="{E00912F3-BA49-499B-915A-E06227932917}" type="presParOf" srcId="{E698135C-97B0-4959-AD33-AE5AE6D35F48}" destId="{0E6BD270-59AB-42BC-9210-F75BF1EDD955}" srcOrd="0" destOrd="0" presId="urn:microsoft.com/office/officeart/2005/8/layout/chevron2"/>
    <dgm:cxn modelId="{953B8D22-CA99-4401-869F-A5BEB4CA59EC}" type="presParOf" srcId="{E698135C-97B0-4959-AD33-AE5AE6D35F48}" destId="{5A929F96-FC72-4B58-83AD-42B019A66F7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2E20E-7F0D-4E63-B72E-E95BD9F7D74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BE890A9-0AE1-41FC-B6B2-4CBEFF2C3769}">
      <dgm:prSet phldrT="[Text]"/>
      <dgm:spPr>
        <a:xfrm>
          <a:off x="3256880" y="0"/>
          <a:ext cx="1715839" cy="857919"/>
        </a:xfrm>
        <a:prstGeom prst="roundRect">
          <a:avLst/>
        </a:prstGeom>
        <a:solidFill>
          <a:srgbClr val="333399"/>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Assess </a:t>
          </a:r>
        </a:p>
      </dgm:t>
    </dgm:pt>
    <dgm:pt modelId="{6578EFA3-0757-465C-8045-F7BB618501D6}" type="parTrans" cxnId="{A49E111A-5833-4419-9E49-EC445D8ECAA8}">
      <dgm:prSet/>
      <dgm:spPr/>
      <dgm:t>
        <a:bodyPr/>
        <a:lstStyle/>
        <a:p>
          <a:endParaRPr lang="en-US"/>
        </a:p>
      </dgm:t>
    </dgm:pt>
    <dgm:pt modelId="{6F2BE56D-E9AF-440E-90C6-2F13729B5EA5}" type="sibTrans" cxnId="{A49E111A-5833-4419-9E49-EC445D8ECAA8}">
      <dgm:prSet/>
      <dgm:spPr>
        <a:xfrm>
          <a:off x="1857346" y="-5513"/>
          <a:ext cx="4514906" cy="4514906"/>
        </a:xfrm>
        <a:prstGeom prst="circularArrow">
          <a:avLst>
            <a:gd name="adj1" fmla="val 5274"/>
            <a:gd name="adj2" fmla="val 312630"/>
            <a:gd name="adj3" fmla="val 14228845"/>
            <a:gd name="adj4" fmla="val 17126601"/>
            <a:gd name="adj5" fmla="val 5477"/>
          </a:avLst>
        </a:prstGeom>
        <a:solidFill>
          <a:srgbClr val="FFFFFF">
            <a:lumMod val="65000"/>
          </a:srgbClr>
        </a:solidFill>
        <a:ln>
          <a:noFill/>
        </a:ln>
        <a:effectLst/>
      </dgm:spPr>
      <dgm:t>
        <a:bodyPr/>
        <a:lstStyle/>
        <a:p>
          <a:pPr algn="ctr"/>
          <a:endParaRPr lang="en-US"/>
        </a:p>
      </dgm:t>
    </dgm:pt>
    <dgm:pt modelId="{A9590584-E732-4E29-BB23-BD1FA69D5112}">
      <dgm:prSet phldrT="[Text]"/>
      <dgm:spPr>
        <a:xfrm>
          <a:off x="4843096" y="918219"/>
          <a:ext cx="1715839" cy="857919"/>
        </a:xfrm>
        <a:prstGeom prst="roundRect">
          <a:avLst/>
        </a:prstGeom>
        <a:solidFill>
          <a:srgbClr val="7030A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Summarize </a:t>
          </a:r>
        </a:p>
        <a:p>
          <a:pPr>
            <a:buNone/>
          </a:pPr>
          <a:r>
            <a:rPr lang="en-US" dirty="0">
              <a:solidFill>
                <a:srgbClr val="FFFFFF"/>
              </a:solidFill>
              <a:latin typeface="Gill Sans MT"/>
              <a:ea typeface="+mn-ea"/>
              <a:cs typeface="+mn-cs"/>
            </a:rPr>
            <a:t>(PLAAFP) </a:t>
          </a:r>
        </a:p>
      </dgm:t>
    </dgm:pt>
    <dgm:pt modelId="{A3DCCF14-373D-416D-8F85-82422411836A}" type="parTrans" cxnId="{A95B9D92-8320-4C4D-8553-A5CBD8BA3524}">
      <dgm:prSet/>
      <dgm:spPr/>
      <dgm:t>
        <a:bodyPr/>
        <a:lstStyle/>
        <a:p>
          <a:endParaRPr lang="en-US"/>
        </a:p>
      </dgm:t>
    </dgm:pt>
    <dgm:pt modelId="{7BB09333-B550-49F0-81D4-7C61B06BDC6A}" type="sibTrans" cxnId="{A95B9D92-8320-4C4D-8553-A5CBD8BA3524}">
      <dgm:prSet/>
      <dgm:spPr/>
      <dgm:t>
        <a:bodyPr/>
        <a:lstStyle/>
        <a:p>
          <a:endParaRPr lang="en-US"/>
        </a:p>
      </dgm:t>
    </dgm:pt>
    <dgm:pt modelId="{B2FF213F-3AB6-457F-85D5-9FB9979B54E0}">
      <dgm:prSet phldrT="[Text]"/>
      <dgm:spPr>
        <a:xfrm>
          <a:off x="4843096" y="2749824"/>
          <a:ext cx="1715839" cy="857919"/>
        </a:xfrm>
        <a:prstGeom prst="roundRect">
          <a:avLst/>
        </a:prstGeom>
        <a:solidFill>
          <a:srgbClr val="447C6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Invite and Involve </a:t>
          </a:r>
        </a:p>
      </dgm:t>
    </dgm:pt>
    <dgm:pt modelId="{7F024F62-964F-42F6-9B37-39A428CA32F8}" type="parTrans" cxnId="{A74E99A0-3CB7-43AC-9F51-7F3FE3388C99}">
      <dgm:prSet/>
      <dgm:spPr/>
      <dgm:t>
        <a:bodyPr/>
        <a:lstStyle/>
        <a:p>
          <a:endParaRPr lang="en-US"/>
        </a:p>
      </dgm:t>
    </dgm:pt>
    <dgm:pt modelId="{C3574810-C397-41BE-B495-2B06311C0103}" type="sibTrans" cxnId="{A74E99A0-3CB7-43AC-9F51-7F3FE3388C99}">
      <dgm:prSet/>
      <dgm:spPr/>
      <dgm:t>
        <a:bodyPr/>
        <a:lstStyle/>
        <a:p>
          <a:endParaRPr lang="en-US"/>
        </a:p>
      </dgm:t>
    </dgm:pt>
    <dgm:pt modelId="{5462B23A-0D0C-46DD-AFC2-E0FD52E20F8D}">
      <dgm:prSet phldrT="[Text]"/>
      <dgm:spPr>
        <a:xfrm>
          <a:off x="3256880" y="3665626"/>
          <a:ext cx="1715839" cy="857919"/>
        </a:xfrm>
        <a:prstGeom prst="roundRect">
          <a:avLst/>
        </a:prstGeom>
        <a:solidFill>
          <a:srgbClr val="AC188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Transition Plan </a:t>
          </a:r>
        </a:p>
      </dgm:t>
    </dgm:pt>
    <dgm:pt modelId="{B95F324F-6241-4487-BD5B-40B7730E770D}" type="parTrans" cxnId="{CC752004-8580-47C4-951D-438D8F816163}">
      <dgm:prSet/>
      <dgm:spPr/>
      <dgm:t>
        <a:bodyPr/>
        <a:lstStyle/>
        <a:p>
          <a:endParaRPr lang="en-US"/>
        </a:p>
      </dgm:t>
    </dgm:pt>
    <dgm:pt modelId="{427D8A82-DD8E-42EB-B004-F43867B707C9}" type="sibTrans" cxnId="{CC752004-8580-47C4-951D-438D8F816163}">
      <dgm:prSet/>
      <dgm:spPr/>
      <dgm:t>
        <a:bodyPr/>
        <a:lstStyle/>
        <a:p>
          <a:endParaRPr lang="en-US"/>
        </a:p>
      </dgm:t>
    </dgm:pt>
    <dgm:pt modelId="{100A41DE-339B-4E31-B89F-57F7F5132BC0}">
      <dgm:prSet phldrT="[Text]"/>
      <dgm:spPr>
        <a:xfrm>
          <a:off x="1670663" y="2749824"/>
          <a:ext cx="1715839" cy="857919"/>
        </a:xfrm>
        <a:prstGeom prst="roundRect">
          <a:avLst/>
        </a:prstGeom>
        <a:solidFill>
          <a:srgbClr val="C0000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Measurable Annual Goals </a:t>
          </a:r>
        </a:p>
      </dgm:t>
    </dgm:pt>
    <dgm:pt modelId="{943B7AC8-0504-4B34-971D-77384E37423F}" type="parTrans" cxnId="{9E27F8E6-BBEF-498A-82DD-00F831B487FD}">
      <dgm:prSet/>
      <dgm:spPr/>
      <dgm:t>
        <a:bodyPr/>
        <a:lstStyle/>
        <a:p>
          <a:endParaRPr lang="en-US"/>
        </a:p>
      </dgm:t>
    </dgm:pt>
    <dgm:pt modelId="{1DEBE0DB-3CD7-4766-8234-6997578834DB}" type="sibTrans" cxnId="{9E27F8E6-BBEF-498A-82DD-00F831B487FD}">
      <dgm:prSet/>
      <dgm:spPr/>
      <dgm:t>
        <a:bodyPr/>
        <a:lstStyle/>
        <a:p>
          <a:endParaRPr lang="en-US"/>
        </a:p>
      </dgm:t>
    </dgm:pt>
    <dgm:pt modelId="{A794EA41-F60D-4401-A612-E4B567CDDD16}">
      <dgm:prSet/>
      <dgm:spPr>
        <a:xfrm>
          <a:off x="1670663" y="918219"/>
          <a:ext cx="1715839" cy="857919"/>
        </a:xfrm>
        <a:prstGeom prst="roundRect">
          <a:avLst/>
        </a:prstGeom>
        <a:solidFill>
          <a:srgbClr val="E88D28"/>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Monitor Progress </a:t>
          </a:r>
        </a:p>
      </dgm:t>
    </dgm:pt>
    <dgm:pt modelId="{C9B73D84-6953-4A6D-B9D9-28DF24AF59AB}" type="parTrans" cxnId="{B5A9301F-D772-42C4-93BE-BC9FB9041FDD}">
      <dgm:prSet/>
      <dgm:spPr/>
      <dgm:t>
        <a:bodyPr/>
        <a:lstStyle/>
        <a:p>
          <a:endParaRPr lang="en-US"/>
        </a:p>
      </dgm:t>
    </dgm:pt>
    <dgm:pt modelId="{1A524267-978A-47A7-9453-C88532207539}" type="sibTrans" cxnId="{B5A9301F-D772-42C4-93BE-BC9FB9041FDD}">
      <dgm:prSet/>
      <dgm:spPr/>
      <dgm:t>
        <a:bodyPr/>
        <a:lstStyle/>
        <a:p>
          <a:endParaRPr lang="en-US"/>
        </a:p>
      </dgm:t>
    </dgm:pt>
    <dgm:pt modelId="{7362BA09-FB9A-439E-A2F5-5BBE2AA2DA6B}" type="pres">
      <dgm:prSet presAssocID="{FFE2E20E-7F0D-4E63-B72E-E95BD9F7D745}" presName="Name0" presStyleCnt="0">
        <dgm:presLayoutVars>
          <dgm:dir/>
          <dgm:resizeHandles val="exact"/>
        </dgm:presLayoutVars>
      </dgm:prSet>
      <dgm:spPr/>
      <dgm:t>
        <a:bodyPr/>
        <a:lstStyle/>
        <a:p>
          <a:endParaRPr lang="en-US"/>
        </a:p>
      </dgm:t>
    </dgm:pt>
    <dgm:pt modelId="{7E25AFA9-B44B-425E-B89C-6D45D33A7EA0}" type="pres">
      <dgm:prSet presAssocID="{FFE2E20E-7F0D-4E63-B72E-E95BD9F7D745}" presName="cycle" presStyleCnt="0"/>
      <dgm:spPr/>
    </dgm:pt>
    <dgm:pt modelId="{ABCCD121-B904-4659-AE50-F9A431CB938E}" type="pres">
      <dgm:prSet presAssocID="{DBE890A9-0AE1-41FC-B6B2-4CBEFF2C3769}" presName="nodeFirstNode" presStyleLbl="node1" presStyleIdx="0" presStyleCnt="6" custRadScaleRad="101389">
        <dgm:presLayoutVars>
          <dgm:bulletEnabled val="1"/>
        </dgm:presLayoutVars>
      </dgm:prSet>
      <dgm:spPr/>
      <dgm:t>
        <a:bodyPr/>
        <a:lstStyle/>
        <a:p>
          <a:endParaRPr lang="en-US"/>
        </a:p>
      </dgm:t>
    </dgm:pt>
    <dgm:pt modelId="{B3ACFE9B-1372-4F5A-A094-6225258184F4}" type="pres">
      <dgm:prSet presAssocID="{6F2BE56D-E9AF-440E-90C6-2F13729B5EA5}" presName="sibTransFirstNode" presStyleLbl="bgShp" presStyleIdx="0" presStyleCnt="1"/>
      <dgm:spPr/>
      <dgm:t>
        <a:bodyPr/>
        <a:lstStyle/>
        <a:p>
          <a:endParaRPr lang="en-US"/>
        </a:p>
      </dgm:t>
    </dgm:pt>
    <dgm:pt modelId="{8B6AA6E6-C6F4-4073-9799-1CB0D405E7C5}" type="pres">
      <dgm:prSet presAssocID="{A9590584-E732-4E29-BB23-BD1FA69D5112}" presName="nodeFollowingNodes" presStyleLbl="node1" presStyleIdx="1" presStyleCnt="6">
        <dgm:presLayoutVars>
          <dgm:bulletEnabled val="1"/>
        </dgm:presLayoutVars>
      </dgm:prSet>
      <dgm:spPr/>
      <dgm:t>
        <a:bodyPr/>
        <a:lstStyle/>
        <a:p>
          <a:endParaRPr lang="en-US"/>
        </a:p>
      </dgm:t>
    </dgm:pt>
    <dgm:pt modelId="{42D999B2-E9DE-479E-BC64-D378B79E7BBD}" type="pres">
      <dgm:prSet presAssocID="{B2FF213F-3AB6-457F-85D5-9FB9979B54E0}" presName="nodeFollowingNodes" presStyleLbl="node1" presStyleIdx="2" presStyleCnt="6">
        <dgm:presLayoutVars>
          <dgm:bulletEnabled val="1"/>
        </dgm:presLayoutVars>
      </dgm:prSet>
      <dgm:spPr/>
      <dgm:t>
        <a:bodyPr/>
        <a:lstStyle/>
        <a:p>
          <a:endParaRPr lang="en-US"/>
        </a:p>
      </dgm:t>
    </dgm:pt>
    <dgm:pt modelId="{7330135C-E4EC-4AAA-8C78-DE77421CD769}" type="pres">
      <dgm:prSet presAssocID="{5462B23A-0D0C-46DD-AFC2-E0FD52E20F8D}" presName="nodeFollowingNodes" presStyleLbl="node1" presStyleIdx="3" presStyleCnt="6">
        <dgm:presLayoutVars>
          <dgm:bulletEnabled val="1"/>
        </dgm:presLayoutVars>
      </dgm:prSet>
      <dgm:spPr/>
      <dgm:t>
        <a:bodyPr/>
        <a:lstStyle/>
        <a:p>
          <a:endParaRPr lang="en-US"/>
        </a:p>
      </dgm:t>
    </dgm:pt>
    <dgm:pt modelId="{8656D099-3C3C-473E-9A48-8BC527549A6A}" type="pres">
      <dgm:prSet presAssocID="{100A41DE-339B-4E31-B89F-57F7F5132BC0}" presName="nodeFollowingNodes" presStyleLbl="node1" presStyleIdx="4" presStyleCnt="6">
        <dgm:presLayoutVars>
          <dgm:bulletEnabled val="1"/>
        </dgm:presLayoutVars>
      </dgm:prSet>
      <dgm:spPr/>
      <dgm:t>
        <a:bodyPr/>
        <a:lstStyle/>
        <a:p>
          <a:endParaRPr lang="en-US"/>
        </a:p>
      </dgm:t>
    </dgm:pt>
    <dgm:pt modelId="{CC328A9C-9E4D-430A-8ECB-E2D64DCE2E9F}" type="pres">
      <dgm:prSet presAssocID="{A794EA41-F60D-4401-A612-E4B567CDDD16}" presName="nodeFollowingNodes" presStyleLbl="node1" presStyleIdx="5" presStyleCnt="6">
        <dgm:presLayoutVars>
          <dgm:bulletEnabled val="1"/>
        </dgm:presLayoutVars>
      </dgm:prSet>
      <dgm:spPr/>
      <dgm:t>
        <a:bodyPr/>
        <a:lstStyle/>
        <a:p>
          <a:endParaRPr lang="en-US"/>
        </a:p>
      </dgm:t>
    </dgm:pt>
  </dgm:ptLst>
  <dgm:cxnLst>
    <dgm:cxn modelId="{A49E111A-5833-4419-9E49-EC445D8ECAA8}" srcId="{FFE2E20E-7F0D-4E63-B72E-E95BD9F7D745}" destId="{DBE890A9-0AE1-41FC-B6B2-4CBEFF2C3769}" srcOrd="0" destOrd="0" parTransId="{6578EFA3-0757-465C-8045-F7BB618501D6}" sibTransId="{6F2BE56D-E9AF-440E-90C6-2F13729B5EA5}"/>
    <dgm:cxn modelId="{13879BE0-AF51-4F5A-900C-F1552BEED049}" type="presOf" srcId="{B2FF213F-3AB6-457F-85D5-9FB9979B54E0}" destId="{42D999B2-E9DE-479E-BC64-D378B79E7BBD}" srcOrd="0" destOrd="0" presId="urn:microsoft.com/office/officeart/2005/8/layout/cycle3"/>
    <dgm:cxn modelId="{9E27F8E6-BBEF-498A-82DD-00F831B487FD}" srcId="{FFE2E20E-7F0D-4E63-B72E-E95BD9F7D745}" destId="{100A41DE-339B-4E31-B89F-57F7F5132BC0}" srcOrd="4" destOrd="0" parTransId="{943B7AC8-0504-4B34-971D-77384E37423F}" sibTransId="{1DEBE0DB-3CD7-4766-8234-6997578834DB}"/>
    <dgm:cxn modelId="{A6D7C3AD-39F5-4D6C-8A7D-FBB69BF170D8}" type="presOf" srcId="{5462B23A-0D0C-46DD-AFC2-E0FD52E20F8D}" destId="{7330135C-E4EC-4AAA-8C78-DE77421CD769}" srcOrd="0" destOrd="0" presId="urn:microsoft.com/office/officeart/2005/8/layout/cycle3"/>
    <dgm:cxn modelId="{A95B9D92-8320-4C4D-8553-A5CBD8BA3524}" srcId="{FFE2E20E-7F0D-4E63-B72E-E95BD9F7D745}" destId="{A9590584-E732-4E29-BB23-BD1FA69D5112}" srcOrd="1" destOrd="0" parTransId="{A3DCCF14-373D-416D-8F85-82422411836A}" sibTransId="{7BB09333-B550-49F0-81D4-7C61B06BDC6A}"/>
    <dgm:cxn modelId="{0D058084-3644-4527-BB4F-0EB6CE8218E1}" type="presOf" srcId="{FFE2E20E-7F0D-4E63-B72E-E95BD9F7D745}" destId="{7362BA09-FB9A-439E-A2F5-5BBE2AA2DA6B}" srcOrd="0" destOrd="0" presId="urn:microsoft.com/office/officeart/2005/8/layout/cycle3"/>
    <dgm:cxn modelId="{A97D2D08-14EB-4670-A92E-62CD839030AF}" type="presOf" srcId="{A794EA41-F60D-4401-A612-E4B567CDDD16}" destId="{CC328A9C-9E4D-430A-8ECB-E2D64DCE2E9F}" srcOrd="0" destOrd="0" presId="urn:microsoft.com/office/officeart/2005/8/layout/cycle3"/>
    <dgm:cxn modelId="{2DB3FF00-A036-4E13-8D17-3EBE02ECA868}" type="presOf" srcId="{100A41DE-339B-4E31-B89F-57F7F5132BC0}" destId="{8656D099-3C3C-473E-9A48-8BC527549A6A}" srcOrd="0" destOrd="0" presId="urn:microsoft.com/office/officeart/2005/8/layout/cycle3"/>
    <dgm:cxn modelId="{A386662E-7864-4083-883E-DB7EFCF6DC2B}" type="presOf" srcId="{A9590584-E732-4E29-BB23-BD1FA69D5112}" destId="{8B6AA6E6-C6F4-4073-9799-1CB0D405E7C5}" srcOrd="0" destOrd="0" presId="urn:microsoft.com/office/officeart/2005/8/layout/cycle3"/>
    <dgm:cxn modelId="{CC752004-8580-47C4-951D-438D8F816163}" srcId="{FFE2E20E-7F0D-4E63-B72E-E95BD9F7D745}" destId="{5462B23A-0D0C-46DD-AFC2-E0FD52E20F8D}" srcOrd="3" destOrd="0" parTransId="{B95F324F-6241-4487-BD5B-40B7730E770D}" sibTransId="{427D8A82-DD8E-42EB-B004-F43867B707C9}"/>
    <dgm:cxn modelId="{B5A9301F-D772-42C4-93BE-BC9FB9041FDD}" srcId="{FFE2E20E-7F0D-4E63-B72E-E95BD9F7D745}" destId="{A794EA41-F60D-4401-A612-E4B567CDDD16}" srcOrd="5" destOrd="0" parTransId="{C9B73D84-6953-4A6D-B9D9-28DF24AF59AB}" sibTransId="{1A524267-978A-47A7-9453-C88532207539}"/>
    <dgm:cxn modelId="{FEB62AD1-4705-42E4-A144-F54E2566FD19}" type="presOf" srcId="{DBE890A9-0AE1-41FC-B6B2-4CBEFF2C3769}" destId="{ABCCD121-B904-4659-AE50-F9A431CB938E}" srcOrd="0" destOrd="0" presId="urn:microsoft.com/office/officeart/2005/8/layout/cycle3"/>
    <dgm:cxn modelId="{E60CC921-B16F-4BEE-9975-CD94A0B85DCC}" type="presOf" srcId="{6F2BE56D-E9AF-440E-90C6-2F13729B5EA5}" destId="{B3ACFE9B-1372-4F5A-A094-6225258184F4}" srcOrd="0" destOrd="0" presId="urn:microsoft.com/office/officeart/2005/8/layout/cycle3"/>
    <dgm:cxn modelId="{A74E99A0-3CB7-43AC-9F51-7F3FE3388C99}" srcId="{FFE2E20E-7F0D-4E63-B72E-E95BD9F7D745}" destId="{B2FF213F-3AB6-457F-85D5-9FB9979B54E0}" srcOrd="2" destOrd="0" parTransId="{7F024F62-964F-42F6-9B37-39A428CA32F8}" sibTransId="{C3574810-C397-41BE-B495-2B06311C0103}"/>
    <dgm:cxn modelId="{63E61322-1CAC-4F4A-A64D-A02987C5BE86}" type="presParOf" srcId="{7362BA09-FB9A-439E-A2F5-5BBE2AA2DA6B}" destId="{7E25AFA9-B44B-425E-B89C-6D45D33A7EA0}" srcOrd="0" destOrd="0" presId="urn:microsoft.com/office/officeart/2005/8/layout/cycle3"/>
    <dgm:cxn modelId="{0708EC62-C8C3-4A80-B33A-91168B5C9D39}" type="presParOf" srcId="{7E25AFA9-B44B-425E-B89C-6D45D33A7EA0}" destId="{ABCCD121-B904-4659-AE50-F9A431CB938E}" srcOrd="0" destOrd="0" presId="urn:microsoft.com/office/officeart/2005/8/layout/cycle3"/>
    <dgm:cxn modelId="{69783A8D-5B06-403A-A446-42A808496434}" type="presParOf" srcId="{7E25AFA9-B44B-425E-B89C-6D45D33A7EA0}" destId="{B3ACFE9B-1372-4F5A-A094-6225258184F4}" srcOrd="1" destOrd="0" presId="urn:microsoft.com/office/officeart/2005/8/layout/cycle3"/>
    <dgm:cxn modelId="{85613919-1068-4298-906D-C455C722F8AC}" type="presParOf" srcId="{7E25AFA9-B44B-425E-B89C-6D45D33A7EA0}" destId="{8B6AA6E6-C6F4-4073-9799-1CB0D405E7C5}" srcOrd="2" destOrd="0" presId="urn:microsoft.com/office/officeart/2005/8/layout/cycle3"/>
    <dgm:cxn modelId="{376B1940-9311-4F49-9B5B-E5056EC0D7CA}" type="presParOf" srcId="{7E25AFA9-B44B-425E-B89C-6D45D33A7EA0}" destId="{42D999B2-E9DE-479E-BC64-D378B79E7BBD}" srcOrd="3" destOrd="0" presId="urn:microsoft.com/office/officeart/2005/8/layout/cycle3"/>
    <dgm:cxn modelId="{8EF88D23-69F3-4506-BAB2-07A5A6FB158A}" type="presParOf" srcId="{7E25AFA9-B44B-425E-B89C-6D45D33A7EA0}" destId="{7330135C-E4EC-4AAA-8C78-DE77421CD769}" srcOrd="4" destOrd="0" presId="urn:microsoft.com/office/officeart/2005/8/layout/cycle3"/>
    <dgm:cxn modelId="{0493FEE3-A4AE-47C0-820A-8A96A105DC00}" type="presParOf" srcId="{7E25AFA9-B44B-425E-B89C-6D45D33A7EA0}" destId="{8656D099-3C3C-473E-9A48-8BC527549A6A}" srcOrd="5" destOrd="0" presId="urn:microsoft.com/office/officeart/2005/8/layout/cycle3"/>
    <dgm:cxn modelId="{C1DD580D-79E3-497B-86C3-267ACCF6D62A}" type="presParOf" srcId="{7E25AFA9-B44B-425E-B89C-6D45D33A7EA0}" destId="{CC328A9C-9E4D-430A-8ECB-E2D64DCE2E9F}" srcOrd="6"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E2E20E-7F0D-4E63-B72E-E95BD9F7D74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BE890A9-0AE1-41FC-B6B2-4CBEFF2C3769}">
      <dgm:prSet phldrT="[Text]"/>
      <dgm:spPr>
        <a:xfrm>
          <a:off x="3256880" y="2416"/>
          <a:ext cx="1715839" cy="857919"/>
        </a:xfrm>
        <a:solidFill>
          <a:srgbClr val="333399"/>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Assess </a:t>
          </a:r>
        </a:p>
      </dgm:t>
    </dgm:pt>
    <dgm:pt modelId="{6578EFA3-0757-465C-8045-F7BB618501D6}" type="parTrans" cxnId="{A49E111A-5833-4419-9E49-EC445D8ECAA8}">
      <dgm:prSet/>
      <dgm:spPr/>
      <dgm:t>
        <a:bodyPr/>
        <a:lstStyle/>
        <a:p>
          <a:endParaRPr lang="en-US"/>
        </a:p>
      </dgm:t>
    </dgm:pt>
    <dgm:pt modelId="{6F2BE56D-E9AF-440E-90C6-2F13729B5EA5}" type="sibTrans" cxnId="{A49E111A-5833-4419-9E49-EC445D8ECAA8}">
      <dgm:prSet/>
      <dgm:spPr>
        <a:xfrm>
          <a:off x="1857346" y="-3097"/>
          <a:ext cx="4514906" cy="4514906"/>
        </a:xfrm>
        <a:solidFill>
          <a:srgbClr val="FFFFFF">
            <a:lumMod val="65000"/>
          </a:srgbClr>
        </a:solidFill>
        <a:ln>
          <a:noFill/>
        </a:ln>
        <a:effectLst/>
      </dgm:spPr>
      <dgm:t>
        <a:bodyPr/>
        <a:lstStyle/>
        <a:p>
          <a:pPr algn="ctr"/>
          <a:endParaRPr lang="en-US"/>
        </a:p>
      </dgm:t>
    </dgm:pt>
    <dgm:pt modelId="{A9590584-E732-4E29-BB23-BD1FA69D5112}">
      <dgm:prSet phldrT="[Text]"/>
      <dgm:spPr>
        <a:xfrm>
          <a:off x="4843096" y="918219"/>
          <a:ext cx="1715839" cy="857919"/>
        </a:xfrm>
        <a:solidFill>
          <a:srgbClr val="7030A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Summarize </a:t>
          </a:r>
        </a:p>
        <a:p>
          <a:pPr>
            <a:buNone/>
          </a:pPr>
          <a:r>
            <a:rPr lang="en-US" dirty="0">
              <a:solidFill>
                <a:srgbClr val="FFFFFF"/>
              </a:solidFill>
              <a:latin typeface="Gill Sans MT"/>
              <a:ea typeface="+mn-ea"/>
              <a:cs typeface="+mn-cs"/>
            </a:rPr>
            <a:t>(PLAAFP) </a:t>
          </a:r>
        </a:p>
      </dgm:t>
    </dgm:pt>
    <dgm:pt modelId="{A3DCCF14-373D-416D-8F85-82422411836A}" type="parTrans" cxnId="{A95B9D92-8320-4C4D-8553-A5CBD8BA3524}">
      <dgm:prSet/>
      <dgm:spPr/>
      <dgm:t>
        <a:bodyPr/>
        <a:lstStyle/>
        <a:p>
          <a:endParaRPr lang="en-US"/>
        </a:p>
      </dgm:t>
    </dgm:pt>
    <dgm:pt modelId="{7BB09333-B550-49F0-81D4-7C61B06BDC6A}" type="sibTrans" cxnId="{A95B9D92-8320-4C4D-8553-A5CBD8BA3524}">
      <dgm:prSet/>
      <dgm:spPr/>
      <dgm:t>
        <a:bodyPr/>
        <a:lstStyle/>
        <a:p>
          <a:endParaRPr lang="en-US"/>
        </a:p>
      </dgm:t>
    </dgm:pt>
    <dgm:pt modelId="{B2FF213F-3AB6-457F-85D5-9FB9979B54E0}">
      <dgm:prSet phldrT="[Text]"/>
      <dgm:spPr>
        <a:xfrm>
          <a:off x="4843096" y="2749824"/>
          <a:ext cx="1715839" cy="857919"/>
        </a:xfrm>
        <a:solidFill>
          <a:srgbClr val="447C6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Invite and Involve </a:t>
          </a:r>
        </a:p>
      </dgm:t>
    </dgm:pt>
    <dgm:pt modelId="{7F024F62-964F-42F6-9B37-39A428CA32F8}" type="parTrans" cxnId="{A74E99A0-3CB7-43AC-9F51-7F3FE3388C99}">
      <dgm:prSet/>
      <dgm:spPr/>
      <dgm:t>
        <a:bodyPr/>
        <a:lstStyle/>
        <a:p>
          <a:endParaRPr lang="en-US"/>
        </a:p>
      </dgm:t>
    </dgm:pt>
    <dgm:pt modelId="{C3574810-C397-41BE-B495-2B06311C0103}" type="sibTrans" cxnId="{A74E99A0-3CB7-43AC-9F51-7F3FE3388C99}">
      <dgm:prSet/>
      <dgm:spPr/>
      <dgm:t>
        <a:bodyPr/>
        <a:lstStyle/>
        <a:p>
          <a:endParaRPr lang="en-US"/>
        </a:p>
      </dgm:t>
    </dgm:pt>
    <dgm:pt modelId="{5462B23A-0D0C-46DD-AFC2-E0FD52E20F8D}">
      <dgm:prSet phldrT="[Text]"/>
      <dgm:spPr>
        <a:xfrm>
          <a:off x="3256880" y="3665626"/>
          <a:ext cx="1715839" cy="857919"/>
        </a:xfrm>
        <a:solidFill>
          <a:srgbClr val="AC188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Transition Plan </a:t>
          </a:r>
        </a:p>
      </dgm:t>
    </dgm:pt>
    <dgm:pt modelId="{B95F324F-6241-4487-BD5B-40B7730E770D}" type="parTrans" cxnId="{CC752004-8580-47C4-951D-438D8F816163}">
      <dgm:prSet/>
      <dgm:spPr/>
      <dgm:t>
        <a:bodyPr/>
        <a:lstStyle/>
        <a:p>
          <a:endParaRPr lang="en-US"/>
        </a:p>
      </dgm:t>
    </dgm:pt>
    <dgm:pt modelId="{427D8A82-DD8E-42EB-B004-F43867B707C9}" type="sibTrans" cxnId="{CC752004-8580-47C4-951D-438D8F816163}">
      <dgm:prSet/>
      <dgm:spPr/>
      <dgm:t>
        <a:bodyPr/>
        <a:lstStyle/>
        <a:p>
          <a:endParaRPr lang="en-US"/>
        </a:p>
      </dgm:t>
    </dgm:pt>
    <dgm:pt modelId="{100A41DE-339B-4E31-B89F-57F7F5132BC0}">
      <dgm:prSet phldrT="[Text]"/>
      <dgm:spPr>
        <a:xfrm>
          <a:off x="1670663" y="2749824"/>
          <a:ext cx="1715839" cy="857919"/>
        </a:xfrm>
        <a:solidFill>
          <a:srgbClr val="C0000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Measurable Annual Goals </a:t>
          </a:r>
        </a:p>
      </dgm:t>
    </dgm:pt>
    <dgm:pt modelId="{943B7AC8-0504-4B34-971D-77384E37423F}" type="parTrans" cxnId="{9E27F8E6-BBEF-498A-82DD-00F831B487FD}">
      <dgm:prSet/>
      <dgm:spPr/>
      <dgm:t>
        <a:bodyPr/>
        <a:lstStyle/>
        <a:p>
          <a:endParaRPr lang="en-US"/>
        </a:p>
      </dgm:t>
    </dgm:pt>
    <dgm:pt modelId="{1DEBE0DB-3CD7-4766-8234-6997578834DB}" type="sibTrans" cxnId="{9E27F8E6-BBEF-498A-82DD-00F831B487FD}">
      <dgm:prSet/>
      <dgm:spPr/>
      <dgm:t>
        <a:bodyPr/>
        <a:lstStyle/>
        <a:p>
          <a:endParaRPr lang="en-US"/>
        </a:p>
      </dgm:t>
    </dgm:pt>
    <dgm:pt modelId="{A794EA41-F60D-4401-A612-E4B567CDDD16}">
      <dgm:prSet/>
      <dgm:spPr>
        <a:xfrm>
          <a:off x="1670663" y="918219"/>
          <a:ext cx="1715839" cy="857919"/>
        </a:xfrm>
        <a:solidFill>
          <a:srgbClr val="E88D28"/>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Monitor Progress </a:t>
          </a:r>
        </a:p>
      </dgm:t>
    </dgm:pt>
    <dgm:pt modelId="{C9B73D84-6953-4A6D-B9D9-28DF24AF59AB}" type="parTrans" cxnId="{B5A9301F-D772-42C4-93BE-BC9FB9041FDD}">
      <dgm:prSet/>
      <dgm:spPr/>
      <dgm:t>
        <a:bodyPr/>
        <a:lstStyle/>
        <a:p>
          <a:endParaRPr lang="en-US"/>
        </a:p>
      </dgm:t>
    </dgm:pt>
    <dgm:pt modelId="{1A524267-978A-47A7-9453-C88532207539}" type="sibTrans" cxnId="{B5A9301F-D772-42C4-93BE-BC9FB9041FDD}">
      <dgm:prSet/>
      <dgm:spPr/>
      <dgm:t>
        <a:bodyPr/>
        <a:lstStyle/>
        <a:p>
          <a:endParaRPr lang="en-US"/>
        </a:p>
      </dgm:t>
    </dgm:pt>
    <dgm:pt modelId="{7362BA09-FB9A-439E-A2F5-5BBE2AA2DA6B}" type="pres">
      <dgm:prSet presAssocID="{FFE2E20E-7F0D-4E63-B72E-E95BD9F7D745}" presName="Name0" presStyleCnt="0">
        <dgm:presLayoutVars>
          <dgm:dir/>
          <dgm:resizeHandles val="exact"/>
        </dgm:presLayoutVars>
      </dgm:prSet>
      <dgm:spPr/>
      <dgm:t>
        <a:bodyPr/>
        <a:lstStyle/>
        <a:p>
          <a:endParaRPr lang="en-US"/>
        </a:p>
      </dgm:t>
    </dgm:pt>
    <dgm:pt modelId="{7E25AFA9-B44B-425E-B89C-6D45D33A7EA0}" type="pres">
      <dgm:prSet presAssocID="{FFE2E20E-7F0D-4E63-B72E-E95BD9F7D745}" presName="cycle" presStyleCnt="0"/>
      <dgm:spPr/>
    </dgm:pt>
    <dgm:pt modelId="{ABCCD121-B904-4659-AE50-F9A431CB938E}" type="pres">
      <dgm:prSet presAssocID="{DBE890A9-0AE1-41FC-B6B2-4CBEFF2C3769}" presName="nodeFirstNode" presStyleLbl="node1" presStyleIdx="0" presStyleCnt="6">
        <dgm:presLayoutVars>
          <dgm:bulletEnabled val="1"/>
        </dgm:presLayoutVars>
      </dgm:prSet>
      <dgm:spPr>
        <a:prstGeom prst="roundRect">
          <a:avLst/>
        </a:prstGeom>
      </dgm:spPr>
      <dgm:t>
        <a:bodyPr/>
        <a:lstStyle/>
        <a:p>
          <a:endParaRPr lang="en-US"/>
        </a:p>
      </dgm:t>
    </dgm:pt>
    <dgm:pt modelId="{B3ACFE9B-1372-4F5A-A094-6225258184F4}" type="pres">
      <dgm:prSet presAssocID="{6F2BE56D-E9AF-440E-90C6-2F13729B5EA5}" presName="sibTransFirstNode" presStyleLbl="bgShp" presStyleIdx="0" presStyleCnt="1"/>
      <dgm:spPr>
        <a:prstGeom prst="circularArrow">
          <a:avLst>
            <a:gd name="adj1" fmla="val 5274"/>
            <a:gd name="adj2" fmla="val 312630"/>
            <a:gd name="adj3" fmla="val 14228845"/>
            <a:gd name="adj4" fmla="val 17126601"/>
            <a:gd name="adj5" fmla="val 5477"/>
          </a:avLst>
        </a:prstGeom>
      </dgm:spPr>
      <dgm:t>
        <a:bodyPr/>
        <a:lstStyle/>
        <a:p>
          <a:endParaRPr lang="en-US"/>
        </a:p>
      </dgm:t>
    </dgm:pt>
    <dgm:pt modelId="{8B6AA6E6-C6F4-4073-9799-1CB0D405E7C5}" type="pres">
      <dgm:prSet presAssocID="{A9590584-E732-4E29-BB23-BD1FA69D5112}" presName="nodeFollowingNodes" presStyleLbl="node1" presStyleIdx="1" presStyleCnt="6">
        <dgm:presLayoutVars>
          <dgm:bulletEnabled val="1"/>
        </dgm:presLayoutVars>
      </dgm:prSet>
      <dgm:spPr>
        <a:prstGeom prst="roundRect">
          <a:avLst/>
        </a:prstGeom>
      </dgm:spPr>
      <dgm:t>
        <a:bodyPr/>
        <a:lstStyle/>
        <a:p>
          <a:endParaRPr lang="en-US"/>
        </a:p>
      </dgm:t>
    </dgm:pt>
    <dgm:pt modelId="{42D999B2-E9DE-479E-BC64-D378B79E7BBD}" type="pres">
      <dgm:prSet presAssocID="{B2FF213F-3AB6-457F-85D5-9FB9979B54E0}" presName="nodeFollowingNodes" presStyleLbl="node1" presStyleIdx="2" presStyleCnt="6">
        <dgm:presLayoutVars>
          <dgm:bulletEnabled val="1"/>
        </dgm:presLayoutVars>
      </dgm:prSet>
      <dgm:spPr>
        <a:prstGeom prst="roundRect">
          <a:avLst/>
        </a:prstGeom>
      </dgm:spPr>
      <dgm:t>
        <a:bodyPr/>
        <a:lstStyle/>
        <a:p>
          <a:endParaRPr lang="en-US"/>
        </a:p>
      </dgm:t>
    </dgm:pt>
    <dgm:pt modelId="{7330135C-E4EC-4AAA-8C78-DE77421CD769}" type="pres">
      <dgm:prSet presAssocID="{5462B23A-0D0C-46DD-AFC2-E0FD52E20F8D}" presName="nodeFollowingNodes" presStyleLbl="node1" presStyleIdx="3" presStyleCnt="6">
        <dgm:presLayoutVars>
          <dgm:bulletEnabled val="1"/>
        </dgm:presLayoutVars>
      </dgm:prSet>
      <dgm:spPr>
        <a:prstGeom prst="roundRect">
          <a:avLst/>
        </a:prstGeom>
      </dgm:spPr>
      <dgm:t>
        <a:bodyPr/>
        <a:lstStyle/>
        <a:p>
          <a:endParaRPr lang="en-US"/>
        </a:p>
      </dgm:t>
    </dgm:pt>
    <dgm:pt modelId="{8656D099-3C3C-473E-9A48-8BC527549A6A}" type="pres">
      <dgm:prSet presAssocID="{100A41DE-339B-4E31-B89F-57F7F5132BC0}" presName="nodeFollowingNodes" presStyleLbl="node1" presStyleIdx="4" presStyleCnt="6">
        <dgm:presLayoutVars>
          <dgm:bulletEnabled val="1"/>
        </dgm:presLayoutVars>
      </dgm:prSet>
      <dgm:spPr>
        <a:prstGeom prst="roundRect">
          <a:avLst/>
        </a:prstGeom>
      </dgm:spPr>
      <dgm:t>
        <a:bodyPr/>
        <a:lstStyle/>
        <a:p>
          <a:endParaRPr lang="en-US"/>
        </a:p>
      </dgm:t>
    </dgm:pt>
    <dgm:pt modelId="{CC328A9C-9E4D-430A-8ECB-E2D64DCE2E9F}" type="pres">
      <dgm:prSet presAssocID="{A794EA41-F60D-4401-A612-E4B567CDDD16}" presName="nodeFollowingNodes" presStyleLbl="node1" presStyleIdx="5" presStyleCnt="6">
        <dgm:presLayoutVars>
          <dgm:bulletEnabled val="1"/>
        </dgm:presLayoutVars>
      </dgm:prSet>
      <dgm:spPr>
        <a:prstGeom prst="roundRect">
          <a:avLst/>
        </a:prstGeom>
      </dgm:spPr>
      <dgm:t>
        <a:bodyPr/>
        <a:lstStyle/>
        <a:p>
          <a:endParaRPr lang="en-US"/>
        </a:p>
      </dgm:t>
    </dgm:pt>
  </dgm:ptLst>
  <dgm:cxnLst>
    <dgm:cxn modelId="{ACBEFAE1-C235-4B80-A94F-E9984F7687F4}" type="presOf" srcId="{FFE2E20E-7F0D-4E63-B72E-E95BD9F7D745}" destId="{7362BA09-FB9A-439E-A2F5-5BBE2AA2DA6B}" srcOrd="0" destOrd="0" presId="urn:microsoft.com/office/officeart/2005/8/layout/cycle3"/>
    <dgm:cxn modelId="{CC752004-8580-47C4-951D-438D8F816163}" srcId="{FFE2E20E-7F0D-4E63-B72E-E95BD9F7D745}" destId="{5462B23A-0D0C-46DD-AFC2-E0FD52E20F8D}" srcOrd="3" destOrd="0" parTransId="{B95F324F-6241-4487-BD5B-40B7730E770D}" sibTransId="{427D8A82-DD8E-42EB-B004-F43867B707C9}"/>
    <dgm:cxn modelId="{15F7CCCB-A94E-4BAC-981B-96EC42C1BBB5}" type="presOf" srcId="{5462B23A-0D0C-46DD-AFC2-E0FD52E20F8D}" destId="{7330135C-E4EC-4AAA-8C78-DE77421CD769}" srcOrd="0" destOrd="0" presId="urn:microsoft.com/office/officeart/2005/8/layout/cycle3"/>
    <dgm:cxn modelId="{0227A0E3-114E-4E8B-B8F6-CEE0EB3B574D}" type="presOf" srcId="{6F2BE56D-E9AF-440E-90C6-2F13729B5EA5}" destId="{B3ACFE9B-1372-4F5A-A094-6225258184F4}" srcOrd="0" destOrd="0" presId="urn:microsoft.com/office/officeart/2005/8/layout/cycle3"/>
    <dgm:cxn modelId="{A49E111A-5833-4419-9E49-EC445D8ECAA8}" srcId="{FFE2E20E-7F0D-4E63-B72E-E95BD9F7D745}" destId="{DBE890A9-0AE1-41FC-B6B2-4CBEFF2C3769}" srcOrd="0" destOrd="0" parTransId="{6578EFA3-0757-465C-8045-F7BB618501D6}" sibTransId="{6F2BE56D-E9AF-440E-90C6-2F13729B5EA5}"/>
    <dgm:cxn modelId="{B5A9301F-D772-42C4-93BE-BC9FB9041FDD}" srcId="{FFE2E20E-7F0D-4E63-B72E-E95BD9F7D745}" destId="{A794EA41-F60D-4401-A612-E4B567CDDD16}" srcOrd="5" destOrd="0" parTransId="{C9B73D84-6953-4A6D-B9D9-28DF24AF59AB}" sibTransId="{1A524267-978A-47A7-9453-C88532207539}"/>
    <dgm:cxn modelId="{A74E99A0-3CB7-43AC-9F51-7F3FE3388C99}" srcId="{FFE2E20E-7F0D-4E63-B72E-E95BD9F7D745}" destId="{B2FF213F-3AB6-457F-85D5-9FB9979B54E0}" srcOrd="2" destOrd="0" parTransId="{7F024F62-964F-42F6-9B37-39A428CA32F8}" sibTransId="{C3574810-C397-41BE-B495-2B06311C0103}"/>
    <dgm:cxn modelId="{DDBF9B60-6008-4A0B-8CC0-74C7AA714A61}" type="presOf" srcId="{100A41DE-339B-4E31-B89F-57F7F5132BC0}" destId="{8656D099-3C3C-473E-9A48-8BC527549A6A}" srcOrd="0" destOrd="0" presId="urn:microsoft.com/office/officeart/2005/8/layout/cycle3"/>
    <dgm:cxn modelId="{69E065A2-0182-4424-947D-8C7F1D06E2AF}" type="presOf" srcId="{A9590584-E732-4E29-BB23-BD1FA69D5112}" destId="{8B6AA6E6-C6F4-4073-9799-1CB0D405E7C5}" srcOrd="0" destOrd="0" presId="urn:microsoft.com/office/officeart/2005/8/layout/cycle3"/>
    <dgm:cxn modelId="{9E27F8E6-BBEF-498A-82DD-00F831B487FD}" srcId="{FFE2E20E-7F0D-4E63-B72E-E95BD9F7D745}" destId="{100A41DE-339B-4E31-B89F-57F7F5132BC0}" srcOrd="4" destOrd="0" parTransId="{943B7AC8-0504-4B34-971D-77384E37423F}" sibTransId="{1DEBE0DB-3CD7-4766-8234-6997578834DB}"/>
    <dgm:cxn modelId="{2A106C14-A20F-43A8-9C59-ADD55E6F5537}" type="presOf" srcId="{DBE890A9-0AE1-41FC-B6B2-4CBEFF2C3769}" destId="{ABCCD121-B904-4659-AE50-F9A431CB938E}" srcOrd="0" destOrd="0" presId="urn:microsoft.com/office/officeart/2005/8/layout/cycle3"/>
    <dgm:cxn modelId="{1584A606-5039-4729-9815-8A54BFCA8202}" type="presOf" srcId="{B2FF213F-3AB6-457F-85D5-9FB9979B54E0}" destId="{42D999B2-E9DE-479E-BC64-D378B79E7BBD}" srcOrd="0" destOrd="0" presId="urn:microsoft.com/office/officeart/2005/8/layout/cycle3"/>
    <dgm:cxn modelId="{1B3E6B25-4103-4EBA-A7D3-916A84FEBC23}" type="presOf" srcId="{A794EA41-F60D-4401-A612-E4B567CDDD16}" destId="{CC328A9C-9E4D-430A-8ECB-E2D64DCE2E9F}" srcOrd="0" destOrd="0" presId="urn:microsoft.com/office/officeart/2005/8/layout/cycle3"/>
    <dgm:cxn modelId="{A95B9D92-8320-4C4D-8553-A5CBD8BA3524}" srcId="{FFE2E20E-7F0D-4E63-B72E-E95BD9F7D745}" destId="{A9590584-E732-4E29-BB23-BD1FA69D5112}" srcOrd="1" destOrd="0" parTransId="{A3DCCF14-373D-416D-8F85-82422411836A}" sibTransId="{7BB09333-B550-49F0-81D4-7C61B06BDC6A}"/>
    <dgm:cxn modelId="{4A9C854A-1FE6-4D44-8B61-744EAF1D96B5}" type="presParOf" srcId="{7362BA09-FB9A-439E-A2F5-5BBE2AA2DA6B}" destId="{7E25AFA9-B44B-425E-B89C-6D45D33A7EA0}" srcOrd="0" destOrd="0" presId="urn:microsoft.com/office/officeart/2005/8/layout/cycle3"/>
    <dgm:cxn modelId="{739C09F3-B9B3-40EE-A084-E76FC1640593}" type="presParOf" srcId="{7E25AFA9-B44B-425E-B89C-6D45D33A7EA0}" destId="{ABCCD121-B904-4659-AE50-F9A431CB938E}" srcOrd="0" destOrd="0" presId="urn:microsoft.com/office/officeart/2005/8/layout/cycle3"/>
    <dgm:cxn modelId="{8AB6AA56-C023-4839-85FC-F51FB080621C}" type="presParOf" srcId="{7E25AFA9-B44B-425E-B89C-6D45D33A7EA0}" destId="{B3ACFE9B-1372-4F5A-A094-6225258184F4}" srcOrd="1" destOrd="0" presId="urn:microsoft.com/office/officeart/2005/8/layout/cycle3"/>
    <dgm:cxn modelId="{448CCDF9-35C3-451C-9DF3-92F768D2BC3C}" type="presParOf" srcId="{7E25AFA9-B44B-425E-B89C-6D45D33A7EA0}" destId="{8B6AA6E6-C6F4-4073-9799-1CB0D405E7C5}" srcOrd="2" destOrd="0" presId="urn:microsoft.com/office/officeart/2005/8/layout/cycle3"/>
    <dgm:cxn modelId="{E0A3CC2E-9045-478C-ABF2-1F7E73BF8284}" type="presParOf" srcId="{7E25AFA9-B44B-425E-B89C-6D45D33A7EA0}" destId="{42D999B2-E9DE-479E-BC64-D378B79E7BBD}" srcOrd="3" destOrd="0" presId="urn:microsoft.com/office/officeart/2005/8/layout/cycle3"/>
    <dgm:cxn modelId="{30E4D4B8-9124-4B3A-85CC-779BCBBE2E54}" type="presParOf" srcId="{7E25AFA9-B44B-425E-B89C-6D45D33A7EA0}" destId="{7330135C-E4EC-4AAA-8C78-DE77421CD769}" srcOrd="4" destOrd="0" presId="urn:microsoft.com/office/officeart/2005/8/layout/cycle3"/>
    <dgm:cxn modelId="{645691A2-EED5-4C20-ABF3-BF167156C1BB}" type="presParOf" srcId="{7E25AFA9-B44B-425E-B89C-6D45D33A7EA0}" destId="{8656D099-3C3C-473E-9A48-8BC527549A6A}" srcOrd="5" destOrd="0" presId="urn:microsoft.com/office/officeart/2005/8/layout/cycle3"/>
    <dgm:cxn modelId="{B683CED3-BE39-4BBF-8490-E3B4CBF55AA5}" type="presParOf" srcId="{7E25AFA9-B44B-425E-B89C-6D45D33A7EA0}" destId="{CC328A9C-9E4D-430A-8ECB-E2D64DCE2E9F}" srcOrd="6"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2AA14-27E7-4BDC-9816-2DFECF92DEC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6FA9FD8-07B1-4856-83F7-3642129C66C5}">
      <dgm:prSet phldrT="[Text]"/>
      <dgm:spPr/>
      <dgm:t>
        <a:bodyPr/>
        <a:lstStyle/>
        <a:p>
          <a:r>
            <a:rPr lang="en-US" dirty="0"/>
            <a:t>PLAAFP &amp; Post Secondary Goals</a:t>
          </a:r>
        </a:p>
      </dgm:t>
      <dgm:extLst>
        <a:ext uri="{E40237B7-FDA0-4F09-8148-C483321AD2D9}">
          <dgm14:cNvPr xmlns:dgm14="http://schemas.microsoft.com/office/drawing/2010/diagram" id="0" name="" descr="PLAAFP &amp; Post Secondary Goals&#10;"/>
        </a:ext>
      </dgm:extLst>
    </dgm:pt>
    <dgm:pt modelId="{D38C532E-5147-4AAB-8049-F18BC0C6C7A0}" type="parTrans" cxnId="{61B1C10C-1C54-43B5-833A-4BDFC4890A24}">
      <dgm:prSet/>
      <dgm:spPr/>
      <dgm:t>
        <a:bodyPr/>
        <a:lstStyle/>
        <a:p>
          <a:endParaRPr lang="en-US"/>
        </a:p>
      </dgm:t>
    </dgm:pt>
    <dgm:pt modelId="{156519A0-90A9-4DB7-9C38-689F71940385}" type="sibTrans" cxnId="{61B1C10C-1C54-43B5-833A-4BDFC4890A24}">
      <dgm:prSet/>
      <dgm:spPr/>
      <dgm:t>
        <a:bodyPr/>
        <a:lstStyle/>
        <a:p>
          <a:endParaRPr lang="en-US"/>
        </a:p>
      </dgm:t>
    </dgm:pt>
    <dgm:pt modelId="{50DE97CE-21EE-4C31-9568-92E10BA2EDCF}">
      <dgm:prSet phldrT="[Text]"/>
      <dgm:spPr>
        <a:ln w="6350">
          <a:solidFill>
            <a:schemeClr val="bg1"/>
          </a:solidFill>
        </a:ln>
      </dgm:spPr>
      <dgm:t>
        <a:bodyPr/>
        <a:lstStyle/>
        <a:p>
          <a:r>
            <a:rPr lang="en-US" dirty="0"/>
            <a:t>Interests, Preferences, Skills, Aptitudes </a:t>
          </a:r>
        </a:p>
      </dgm:t>
      <dgm:extLst>
        <a:ext uri="{E40237B7-FDA0-4F09-8148-C483321AD2D9}">
          <dgm14:cNvPr xmlns:dgm14="http://schemas.microsoft.com/office/drawing/2010/diagram" id="0" name="" descr="Interests, Preferences, Skills, Aptitudes &#10;"/>
        </a:ext>
      </dgm:extLst>
    </dgm:pt>
    <dgm:pt modelId="{1FF6FA65-4A7E-4FB6-B53F-FD9A0ADEF349}" type="parTrans" cxnId="{EFA3C15D-366A-4E86-AD38-50C527260022}">
      <dgm:prSet/>
      <dgm:spPr/>
      <dgm:t>
        <a:bodyPr/>
        <a:lstStyle/>
        <a:p>
          <a:endParaRPr lang="en-US"/>
        </a:p>
      </dgm:t>
    </dgm:pt>
    <dgm:pt modelId="{DD18FCC9-69FD-42D8-9522-096B8210304F}" type="sibTrans" cxnId="{EFA3C15D-366A-4E86-AD38-50C527260022}">
      <dgm:prSet/>
      <dgm:spPr/>
      <dgm:t>
        <a:bodyPr/>
        <a:lstStyle/>
        <a:p>
          <a:endParaRPr lang="en-US"/>
        </a:p>
      </dgm:t>
    </dgm:pt>
    <dgm:pt modelId="{BA57061B-C2A7-49C6-BB60-8BB85328276D}">
      <dgm:prSet phldrT="[Text]"/>
      <dgm:spPr/>
      <dgm:t>
        <a:bodyPr/>
        <a:lstStyle/>
        <a:p>
          <a:r>
            <a:rPr lang="en-US" dirty="0"/>
            <a:t>Academic Achievement 	</a:t>
          </a:r>
        </a:p>
      </dgm:t>
      <dgm:extLst>
        <a:ext uri="{E40237B7-FDA0-4F09-8148-C483321AD2D9}">
          <dgm14:cNvPr xmlns:dgm14="http://schemas.microsoft.com/office/drawing/2010/diagram" id="0" name="" descr="Academic Achievement &#10;"/>
        </a:ext>
      </dgm:extLst>
    </dgm:pt>
    <dgm:pt modelId="{5F82B8F1-7FC5-4E3B-A0BD-ADCFB27F840B}" type="parTrans" cxnId="{FF1046BB-9172-4793-A5C7-031AE9826156}">
      <dgm:prSet/>
      <dgm:spPr/>
      <dgm:t>
        <a:bodyPr/>
        <a:lstStyle/>
        <a:p>
          <a:endParaRPr lang="en-US"/>
        </a:p>
      </dgm:t>
    </dgm:pt>
    <dgm:pt modelId="{5CC3F328-9017-4645-953D-A42890713A0C}" type="sibTrans" cxnId="{FF1046BB-9172-4793-A5C7-031AE9826156}">
      <dgm:prSet/>
      <dgm:spPr/>
      <dgm:t>
        <a:bodyPr/>
        <a:lstStyle/>
        <a:p>
          <a:endParaRPr lang="en-US"/>
        </a:p>
      </dgm:t>
    </dgm:pt>
    <dgm:pt modelId="{DAD52788-5200-42A5-8896-B5F3E698887A}">
      <dgm:prSet phldrT="[Text]"/>
      <dgm:spPr/>
      <dgm:t>
        <a:bodyPr/>
        <a:lstStyle/>
        <a:p>
          <a:r>
            <a:rPr lang="en-US" dirty="0"/>
            <a:t>Functional Performance </a:t>
          </a:r>
        </a:p>
      </dgm:t>
      <dgm:extLst>
        <a:ext uri="{E40237B7-FDA0-4F09-8148-C483321AD2D9}">
          <dgm14:cNvPr xmlns:dgm14="http://schemas.microsoft.com/office/drawing/2010/diagram" id="0" name="" descr="Functional Performance &#10;"/>
        </a:ext>
      </dgm:extLst>
    </dgm:pt>
    <dgm:pt modelId="{ED1A2ABA-81E6-4A47-9A1B-F94A3DAC6A7A}" type="parTrans" cxnId="{D4A48802-913A-418D-A01C-32823484FECD}">
      <dgm:prSet/>
      <dgm:spPr/>
      <dgm:t>
        <a:bodyPr/>
        <a:lstStyle/>
        <a:p>
          <a:endParaRPr lang="en-US"/>
        </a:p>
      </dgm:t>
    </dgm:pt>
    <dgm:pt modelId="{80BE6D11-A3ED-4B12-A95D-F56C8E9F357E}" type="sibTrans" cxnId="{D4A48802-913A-418D-A01C-32823484FECD}">
      <dgm:prSet/>
      <dgm:spPr/>
      <dgm:t>
        <a:bodyPr/>
        <a:lstStyle/>
        <a:p>
          <a:endParaRPr lang="en-US"/>
        </a:p>
      </dgm:t>
    </dgm:pt>
    <dgm:pt modelId="{01E585D4-9604-43D5-9737-DFE0C8648849}" type="pres">
      <dgm:prSet presAssocID="{ABB2AA14-27E7-4BDC-9816-2DFECF92DECB}" presName="cycle" presStyleCnt="0">
        <dgm:presLayoutVars>
          <dgm:chMax val="1"/>
          <dgm:dir/>
          <dgm:animLvl val="ctr"/>
          <dgm:resizeHandles val="exact"/>
        </dgm:presLayoutVars>
      </dgm:prSet>
      <dgm:spPr/>
      <dgm:t>
        <a:bodyPr/>
        <a:lstStyle/>
        <a:p>
          <a:endParaRPr lang="en-US"/>
        </a:p>
      </dgm:t>
    </dgm:pt>
    <dgm:pt modelId="{616A408E-F0E6-4845-853A-3EEBDBD8D2EE}" type="pres">
      <dgm:prSet presAssocID="{66FA9FD8-07B1-4856-83F7-3642129C66C5}" presName="centerShape" presStyleLbl="node0" presStyleIdx="0" presStyleCnt="1"/>
      <dgm:spPr/>
      <dgm:t>
        <a:bodyPr/>
        <a:lstStyle/>
        <a:p>
          <a:endParaRPr lang="en-US"/>
        </a:p>
      </dgm:t>
    </dgm:pt>
    <dgm:pt modelId="{27E5BFF3-D5BA-4636-A929-556D4FA2DD72}" type="pres">
      <dgm:prSet presAssocID="{1FF6FA65-4A7E-4FB6-B53F-FD9A0ADEF349}" presName="parTrans" presStyleLbl="bgSibTrans2D1" presStyleIdx="0" presStyleCnt="3"/>
      <dgm:spPr/>
      <dgm:t>
        <a:bodyPr/>
        <a:lstStyle/>
        <a:p>
          <a:endParaRPr lang="en-US"/>
        </a:p>
      </dgm:t>
    </dgm:pt>
    <dgm:pt modelId="{4D86DBED-8873-49A2-B06B-9AD7EAC2C168}" type="pres">
      <dgm:prSet presAssocID="{50DE97CE-21EE-4C31-9568-92E10BA2EDCF}" presName="node" presStyleLbl="node1" presStyleIdx="0" presStyleCnt="3" custScaleX="84051" custScaleY="95451">
        <dgm:presLayoutVars>
          <dgm:bulletEnabled val="1"/>
        </dgm:presLayoutVars>
      </dgm:prSet>
      <dgm:spPr/>
      <dgm:t>
        <a:bodyPr/>
        <a:lstStyle/>
        <a:p>
          <a:endParaRPr lang="en-US"/>
        </a:p>
      </dgm:t>
    </dgm:pt>
    <dgm:pt modelId="{CE3896AD-8E9D-4B3F-9369-3F97410AEC5F}" type="pres">
      <dgm:prSet presAssocID="{5F82B8F1-7FC5-4E3B-A0BD-ADCFB27F840B}" presName="parTrans" presStyleLbl="bgSibTrans2D1" presStyleIdx="1" presStyleCnt="3"/>
      <dgm:spPr/>
      <dgm:t>
        <a:bodyPr/>
        <a:lstStyle/>
        <a:p>
          <a:endParaRPr lang="en-US"/>
        </a:p>
      </dgm:t>
    </dgm:pt>
    <dgm:pt modelId="{8E33AFD3-C3A7-4BE1-A57B-99F3111ABFBE}" type="pres">
      <dgm:prSet presAssocID="{BA57061B-C2A7-49C6-BB60-8BB85328276D}" presName="node" presStyleLbl="node1" presStyleIdx="1" presStyleCnt="3" custScaleX="95158" custScaleY="84222">
        <dgm:presLayoutVars>
          <dgm:bulletEnabled val="1"/>
        </dgm:presLayoutVars>
      </dgm:prSet>
      <dgm:spPr/>
      <dgm:t>
        <a:bodyPr/>
        <a:lstStyle/>
        <a:p>
          <a:endParaRPr lang="en-US"/>
        </a:p>
      </dgm:t>
    </dgm:pt>
    <dgm:pt modelId="{F402D08A-B640-444A-8901-81D74A52CAEF}" type="pres">
      <dgm:prSet presAssocID="{ED1A2ABA-81E6-4A47-9A1B-F94A3DAC6A7A}" presName="parTrans" presStyleLbl="bgSibTrans2D1" presStyleIdx="2" presStyleCnt="3"/>
      <dgm:spPr/>
      <dgm:t>
        <a:bodyPr/>
        <a:lstStyle/>
        <a:p>
          <a:endParaRPr lang="en-US"/>
        </a:p>
      </dgm:t>
    </dgm:pt>
    <dgm:pt modelId="{87434750-8149-4F2F-86D7-0B1B12FFC28E}" type="pres">
      <dgm:prSet presAssocID="{DAD52788-5200-42A5-8896-B5F3E698887A}" presName="node" presStyleLbl="node1" presStyleIdx="2" presStyleCnt="3" custScaleX="87452" custScaleY="89236">
        <dgm:presLayoutVars>
          <dgm:bulletEnabled val="1"/>
        </dgm:presLayoutVars>
      </dgm:prSet>
      <dgm:spPr/>
      <dgm:t>
        <a:bodyPr/>
        <a:lstStyle/>
        <a:p>
          <a:endParaRPr lang="en-US"/>
        </a:p>
      </dgm:t>
    </dgm:pt>
  </dgm:ptLst>
  <dgm:cxnLst>
    <dgm:cxn modelId="{FF1046BB-9172-4793-A5C7-031AE9826156}" srcId="{66FA9FD8-07B1-4856-83F7-3642129C66C5}" destId="{BA57061B-C2A7-49C6-BB60-8BB85328276D}" srcOrd="1" destOrd="0" parTransId="{5F82B8F1-7FC5-4E3B-A0BD-ADCFB27F840B}" sibTransId="{5CC3F328-9017-4645-953D-A42890713A0C}"/>
    <dgm:cxn modelId="{1AA4EB5F-9C0A-4817-A416-A048E4B4F397}" type="presOf" srcId="{5F82B8F1-7FC5-4E3B-A0BD-ADCFB27F840B}" destId="{CE3896AD-8E9D-4B3F-9369-3F97410AEC5F}" srcOrd="0" destOrd="0" presId="urn:microsoft.com/office/officeart/2005/8/layout/radial4"/>
    <dgm:cxn modelId="{F7FF906C-75BD-4228-8771-CEE0F8B12186}" type="presOf" srcId="{BA57061B-C2A7-49C6-BB60-8BB85328276D}" destId="{8E33AFD3-C3A7-4BE1-A57B-99F3111ABFBE}" srcOrd="0" destOrd="0" presId="urn:microsoft.com/office/officeart/2005/8/layout/radial4"/>
    <dgm:cxn modelId="{C25DB1C3-6F25-4723-8406-DD20B45D8037}" type="presOf" srcId="{66FA9FD8-07B1-4856-83F7-3642129C66C5}" destId="{616A408E-F0E6-4845-853A-3EEBDBD8D2EE}" srcOrd="0" destOrd="0" presId="urn:microsoft.com/office/officeart/2005/8/layout/radial4"/>
    <dgm:cxn modelId="{D4A48802-913A-418D-A01C-32823484FECD}" srcId="{66FA9FD8-07B1-4856-83F7-3642129C66C5}" destId="{DAD52788-5200-42A5-8896-B5F3E698887A}" srcOrd="2" destOrd="0" parTransId="{ED1A2ABA-81E6-4A47-9A1B-F94A3DAC6A7A}" sibTransId="{80BE6D11-A3ED-4B12-A95D-F56C8E9F357E}"/>
    <dgm:cxn modelId="{EFA3C15D-366A-4E86-AD38-50C527260022}" srcId="{66FA9FD8-07B1-4856-83F7-3642129C66C5}" destId="{50DE97CE-21EE-4C31-9568-92E10BA2EDCF}" srcOrd="0" destOrd="0" parTransId="{1FF6FA65-4A7E-4FB6-B53F-FD9A0ADEF349}" sibTransId="{DD18FCC9-69FD-42D8-9522-096B8210304F}"/>
    <dgm:cxn modelId="{61B1C10C-1C54-43B5-833A-4BDFC4890A24}" srcId="{ABB2AA14-27E7-4BDC-9816-2DFECF92DECB}" destId="{66FA9FD8-07B1-4856-83F7-3642129C66C5}" srcOrd="0" destOrd="0" parTransId="{D38C532E-5147-4AAB-8049-F18BC0C6C7A0}" sibTransId="{156519A0-90A9-4DB7-9C38-689F71940385}"/>
    <dgm:cxn modelId="{3A96E5E3-EF2D-4BF2-B2EB-B86A0E9FD63C}" type="presOf" srcId="{50DE97CE-21EE-4C31-9568-92E10BA2EDCF}" destId="{4D86DBED-8873-49A2-B06B-9AD7EAC2C168}" srcOrd="0" destOrd="0" presId="urn:microsoft.com/office/officeart/2005/8/layout/radial4"/>
    <dgm:cxn modelId="{6C551737-911E-4A78-A2CD-07ED01D58ECD}" type="presOf" srcId="{ED1A2ABA-81E6-4A47-9A1B-F94A3DAC6A7A}" destId="{F402D08A-B640-444A-8901-81D74A52CAEF}" srcOrd="0" destOrd="0" presId="urn:microsoft.com/office/officeart/2005/8/layout/radial4"/>
    <dgm:cxn modelId="{76CADAE3-0559-4D07-BDF5-87D530AF7AFB}" type="presOf" srcId="{ABB2AA14-27E7-4BDC-9816-2DFECF92DECB}" destId="{01E585D4-9604-43D5-9737-DFE0C8648849}" srcOrd="0" destOrd="0" presId="urn:microsoft.com/office/officeart/2005/8/layout/radial4"/>
    <dgm:cxn modelId="{E5A06613-4946-43DD-A03D-17F8CE83D278}" type="presOf" srcId="{DAD52788-5200-42A5-8896-B5F3E698887A}" destId="{87434750-8149-4F2F-86D7-0B1B12FFC28E}" srcOrd="0" destOrd="0" presId="urn:microsoft.com/office/officeart/2005/8/layout/radial4"/>
    <dgm:cxn modelId="{8F836B8D-A76A-464C-A86D-06F6C250A87B}" type="presOf" srcId="{1FF6FA65-4A7E-4FB6-B53F-FD9A0ADEF349}" destId="{27E5BFF3-D5BA-4636-A929-556D4FA2DD72}" srcOrd="0" destOrd="0" presId="urn:microsoft.com/office/officeart/2005/8/layout/radial4"/>
    <dgm:cxn modelId="{A0BA8B4F-1876-4D68-97D5-B2BFC3A3A8CE}" type="presParOf" srcId="{01E585D4-9604-43D5-9737-DFE0C8648849}" destId="{616A408E-F0E6-4845-853A-3EEBDBD8D2EE}" srcOrd="0" destOrd="0" presId="urn:microsoft.com/office/officeart/2005/8/layout/radial4"/>
    <dgm:cxn modelId="{B6AE632A-02FC-47BC-BC62-E6372B571761}" type="presParOf" srcId="{01E585D4-9604-43D5-9737-DFE0C8648849}" destId="{27E5BFF3-D5BA-4636-A929-556D4FA2DD72}" srcOrd="1" destOrd="0" presId="urn:microsoft.com/office/officeart/2005/8/layout/radial4"/>
    <dgm:cxn modelId="{1A37A49F-E9D5-486F-9E7E-38F3E55744A1}" type="presParOf" srcId="{01E585D4-9604-43D5-9737-DFE0C8648849}" destId="{4D86DBED-8873-49A2-B06B-9AD7EAC2C168}" srcOrd="2" destOrd="0" presId="urn:microsoft.com/office/officeart/2005/8/layout/radial4"/>
    <dgm:cxn modelId="{B15746D1-DD12-46C9-9E33-D65639329FE2}" type="presParOf" srcId="{01E585D4-9604-43D5-9737-DFE0C8648849}" destId="{CE3896AD-8E9D-4B3F-9369-3F97410AEC5F}" srcOrd="3" destOrd="0" presId="urn:microsoft.com/office/officeart/2005/8/layout/radial4"/>
    <dgm:cxn modelId="{737EB7E7-DA3D-473F-80B5-3086C178FDDD}" type="presParOf" srcId="{01E585D4-9604-43D5-9737-DFE0C8648849}" destId="{8E33AFD3-C3A7-4BE1-A57B-99F3111ABFBE}" srcOrd="4" destOrd="0" presId="urn:microsoft.com/office/officeart/2005/8/layout/radial4"/>
    <dgm:cxn modelId="{62D3209E-4625-49BB-B951-902769EB4851}" type="presParOf" srcId="{01E585D4-9604-43D5-9737-DFE0C8648849}" destId="{F402D08A-B640-444A-8901-81D74A52CAEF}" srcOrd="5" destOrd="0" presId="urn:microsoft.com/office/officeart/2005/8/layout/radial4"/>
    <dgm:cxn modelId="{92A0EE60-289F-4D1D-ACA2-4C48C82E286D}" type="presParOf" srcId="{01E585D4-9604-43D5-9737-DFE0C8648849}" destId="{87434750-8149-4F2F-86D7-0B1B12FFC28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B2AA14-27E7-4BDC-9816-2DFECF92DEC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6FA9FD8-07B1-4856-83F7-3642129C66C5}">
      <dgm:prSet phldrT="[Text]"/>
      <dgm:spPr/>
      <dgm:t>
        <a:bodyPr/>
        <a:lstStyle/>
        <a:p>
          <a:r>
            <a:rPr lang="en-US" dirty="0"/>
            <a:t>PLAAFP &amp; Post Secondary Goals</a:t>
          </a:r>
        </a:p>
      </dgm:t>
      <dgm:extLst>
        <a:ext uri="{E40237B7-FDA0-4F09-8148-C483321AD2D9}">
          <dgm14:cNvPr xmlns:dgm14="http://schemas.microsoft.com/office/drawing/2010/diagram" id="0" name="" descr="PLAAFP &amp; Post Secondary Goals&#10;"/>
        </a:ext>
      </dgm:extLst>
    </dgm:pt>
    <dgm:pt modelId="{D38C532E-5147-4AAB-8049-F18BC0C6C7A0}" type="parTrans" cxnId="{61B1C10C-1C54-43B5-833A-4BDFC4890A24}">
      <dgm:prSet/>
      <dgm:spPr/>
      <dgm:t>
        <a:bodyPr/>
        <a:lstStyle/>
        <a:p>
          <a:endParaRPr lang="en-US"/>
        </a:p>
      </dgm:t>
    </dgm:pt>
    <dgm:pt modelId="{156519A0-90A9-4DB7-9C38-689F71940385}" type="sibTrans" cxnId="{61B1C10C-1C54-43B5-833A-4BDFC4890A24}">
      <dgm:prSet/>
      <dgm:spPr/>
      <dgm:t>
        <a:bodyPr/>
        <a:lstStyle/>
        <a:p>
          <a:endParaRPr lang="en-US"/>
        </a:p>
      </dgm:t>
    </dgm:pt>
    <dgm:pt modelId="{50DE97CE-21EE-4C31-9568-92E10BA2EDCF}">
      <dgm:prSet phldrT="[Text]"/>
      <dgm:spPr>
        <a:ln w="57150">
          <a:solidFill>
            <a:schemeClr val="accent5">
              <a:lumMod val="60000"/>
              <a:lumOff val="40000"/>
            </a:schemeClr>
          </a:solidFill>
        </a:ln>
      </dgm:spPr>
      <dgm:t>
        <a:bodyPr/>
        <a:lstStyle/>
        <a:p>
          <a:r>
            <a:rPr lang="en-US" dirty="0"/>
            <a:t>Interests, Preferences, Skills, Aptitudes </a:t>
          </a:r>
        </a:p>
      </dgm:t>
      <dgm:extLst>
        <a:ext uri="{E40237B7-FDA0-4F09-8148-C483321AD2D9}">
          <dgm14:cNvPr xmlns:dgm14="http://schemas.microsoft.com/office/drawing/2010/diagram" id="0" name="" descr="Interests, Preferences, Skills, Aptitudes &#10;"/>
        </a:ext>
      </dgm:extLst>
    </dgm:pt>
    <dgm:pt modelId="{1FF6FA65-4A7E-4FB6-B53F-FD9A0ADEF349}" type="parTrans" cxnId="{EFA3C15D-366A-4E86-AD38-50C527260022}">
      <dgm:prSet/>
      <dgm:spPr/>
      <dgm:t>
        <a:bodyPr/>
        <a:lstStyle/>
        <a:p>
          <a:endParaRPr lang="en-US"/>
        </a:p>
      </dgm:t>
    </dgm:pt>
    <dgm:pt modelId="{DD18FCC9-69FD-42D8-9522-096B8210304F}" type="sibTrans" cxnId="{EFA3C15D-366A-4E86-AD38-50C527260022}">
      <dgm:prSet/>
      <dgm:spPr/>
      <dgm:t>
        <a:bodyPr/>
        <a:lstStyle/>
        <a:p>
          <a:endParaRPr lang="en-US"/>
        </a:p>
      </dgm:t>
    </dgm:pt>
    <dgm:pt modelId="{BA57061B-C2A7-49C6-BB60-8BB85328276D}">
      <dgm:prSet phldrT="[Text]"/>
      <dgm:spPr/>
      <dgm:t>
        <a:bodyPr/>
        <a:lstStyle/>
        <a:p>
          <a:r>
            <a:rPr lang="en-US" dirty="0"/>
            <a:t>Academic Achievement 	</a:t>
          </a:r>
        </a:p>
      </dgm:t>
      <dgm:extLst>
        <a:ext uri="{E40237B7-FDA0-4F09-8148-C483321AD2D9}">
          <dgm14:cNvPr xmlns:dgm14="http://schemas.microsoft.com/office/drawing/2010/diagram" id="0" name="" descr="Academic Achievement &#10;"/>
        </a:ext>
      </dgm:extLst>
    </dgm:pt>
    <dgm:pt modelId="{5F82B8F1-7FC5-4E3B-A0BD-ADCFB27F840B}" type="parTrans" cxnId="{FF1046BB-9172-4793-A5C7-031AE9826156}">
      <dgm:prSet/>
      <dgm:spPr/>
      <dgm:t>
        <a:bodyPr/>
        <a:lstStyle/>
        <a:p>
          <a:endParaRPr lang="en-US"/>
        </a:p>
      </dgm:t>
    </dgm:pt>
    <dgm:pt modelId="{5CC3F328-9017-4645-953D-A42890713A0C}" type="sibTrans" cxnId="{FF1046BB-9172-4793-A5C7-031AE9826156}">
      <dgm:prSet/>
      <dgm:spPr/>
      <dgm:t>
        <a:bodyPr/>
        <a:lstStyle/>
        <a:p>
          <a:endParaRPr lang="en-US"/>
        </a:p>
      </dgm:t>
    </dgm:pt>
    <dgm:pt modelId="{DAD52788-5200-42A5-8896-B5F3E698887A}">
      <dgm:prSet phldrT="[Text]"/>
      <dgm:spPr/>
      <dgm:t>
        <a:bodyPr/>
        <a:lstStyle/>
        <a:p>
          <a:r>
            <a:rPr lang="en-US" dirty="0"/>
            <a:t>Functional Performance </a:t>
          </a:r>
        </a:p>
      </dgm:t>
      <dgm:extLst>
        <a:ext uri="{E40237B7-FDA0-4F09-8148-C483321AD2D9}">
          <dgm14:cNvPr xmlns:dgm14="http://schemas.microsoft.com/office/drawing/2010/diagram" id="0" name="" descr="Functional Performance &#10;"/>
        </a:ext>
      </dgm:extLst>
    </dgm:pt>
    <dgm:pt modelId="{ED1A2ABA-81E6-4A47-9A1B-F94A3DAC6A7A}" type="parTrans" cxnId="{D4A48802-913A-418D-A01C-32823484FECD}">
      <dgm:prSet/>
      <dgm:spPr/>
      <dgm:t>
        <a:bodyPr/>
        <a:lstStyle/>
        <a:p>
          <a:endParaRPr lang="en-US"/>
        </a:p>
      </dgm:t>
    </dgm:pt>
    <dgm:pt modelId="{80BE6D11-A3ED-4B12-A95D-F56C8E9F357E}" type="sibTrans" cxnId="{D4A48802-913A-418D-A01C-32823484FECD}">
      <dgm:prSet/>
      <dgm:spPr/>
      <dgm:t>
        <a:bodyPr/>
        <a:lstStyle/>
        <a:p>
          <a:endParaRPr lang="en-US"/>
        </a:p>
      </dgm:t>
    </dgm:pt>
    <dgm:pt modelId="{01E585D4-9604-43D5-9737-DFE0C8648849}" type="pres">
      <dgm:prSet presAssocID="{ABB2AA14-27E7-4BDC-9816-2DFECF92DECB}" presName="cycle" presStyleCnt="0">
        <dgm:presLayoutVars>
          <dgm:chMax val="1"/>
          <dgm:dir/>
          <dgm:animLvl val="ctr"/>
          <dgm:resizeHandles val="exact"/>
        </dgm:presLayoutVars>
      </dgm:prSet>
      <dgm:spPr/>
      <dgm:t>
        <a:bodyPr/>
        <a:lstStyle/>
        <a:p>
          <a:endParaRPr lang="en-US"/>
        </a:p>
      </dgm:t>
    </dgm:pt>
    <dgm:pt modelId="{616A408E-F0E6-4845-853A-3EEBDBD8D2EE}" type="pres">
      <dgm:prSet presAssocID="{66FA9FD8-07B1-4856-83F7-3642129C66C5}" presName="centerShape" presStyleLbl="node0" presStyleIdx="0" presStyleCnt="1"/>
      <dgm:spPr/>
      <dgm:t>
        <a:bodyPr/>
        <a:lstStyle/>
        <a:p>
          <a:endParaRPr lang="en-US"/>
        </a:p>
      </dgm:t>
    </dgm:pt>
    <dgm:pt modelId="{27E5BFF3-D5BA-4636-A929-556D4FA2DD72}" type="pres">
      <dgm:prSet presAssocID="{1FF6FA65-4A7E-4FB6-B53F-FD9A0ADEF349}" presName="parTrans" presStyleLbl="bgSibTrans2D1" presStyleIdx="0" presStyleCnt="3"/>
      <dgm:spPr/>
      <dgm:t>
        <a:bodyPr/>
        <a:lstStyle/>
        <a:p>
          <a:endParaRPr lang="en-US"/>
        </a:p>
      </dgm:t>
    </dgm:pt>
    <dgm:pt modelId="{4D86DBED-8873-49A2-B06B-9AD7EAC2C168}" type="pres">
      <dgm:prSet presAssocID="{50DE97CE-21EE-4C31-9568-92E10BA2EDCF}" presName="node" presStyleLbl="node1" presStyleIdx="0" presStyleCnt="3" custScaleX="84051" custScaleY="95451">
        <dgm:presLayoutVars>
          <dgm:bulletEnabled val="1"/>
        </dgm:presLayoutVars>
      </dgm:prSet>
      <dgm:spPr/>
      <dgm:t>
        <a:bodyPr/>
        <a:lstStyle/>
        <a:p>
          <a:endParaRPr lang="en-US"/>
        </a:p>
      </dgm:t>
    </dgm:pt>
    <dgm:pt modelId="{CE3896AD-8E9D-4B3F-9369-3F97410AEC5F}" type="pres">
      <dgm:prSet presAssocID="{5F82B8F1-7FC5-4E3B-A0BD-ADCFB27F840B}" presName="parTrans" presStyleLbl="bgSibTrans2D1" presStyleIdx="1" presStyleCnt="3"/>
      <dgm:spPr/>
      <dgm:t>
        <a:bodyPr/>
        <a:lstStyle/>
        <a:p>
          <a:endParaRPr lang="en-US"/>
        </a:p>
      </dgm:t>
    </dgm:pt>
    <dgm:pt modelId="{8E33AFD3-C3A7-4BE1-A57B-99F3111ABFBE}" type="pres">
      <dgm:prSet presAssocID="{BA57061B-C2A7-49C6-BB60-8BB85328276D}" presName="node" presStyleLbl="node1" presStyleIdx="1" presStyleCnt="3" custScaleX="95158" custScaleY="84222">
        <dgm:presLayoutVars>
          <dgm:bulletEnabled val="1"/>
        </dgm:presLayoutVars>
      </dgm:prSet>
      <dgm:spPr/>
      <dgm:t>
        <a:bodyPr/>
        <a:lstStyle/>
        <a:p>
          <a:endParaRPr lang="en-US"/>
        </a:p>
      </dgm:t>
    </dgm:pt>
    <dgm:pt modelId="{F402D08A-B640-444A-8901-81D74A52CAEF}" type="pres">
      <dgm:prSet presAssocID="{ED1A2ABA-81E6-4A47-9A1B-F94A3DAC6A7A}" presName="parTrans" presStyleLbl="bgSibTrans2D1" presStyleIdx="2" presStyleCnt="3"/>
      <dgm:spPr/>
      <dgm:t>
        <a:bodyPr/>
        <a:lstStyle/>
        <a:p>
          <a:endParaRPr lang="en-US"/>
        </a:p>
      </dgm:t>
    </dgm:pt>
    <dgm:pt modelId="{87434750-8149-4F2F-86D7-0B1B12FFC28E}" type="pres">
      <dgm:prSet presAssocID="{DAD52788-5200-42A5-8896-B5F3E698887A}" presName="node" presStyleLbl="node1" presStyleIdx="2" presStyleCnt="3" custScaleX="87452" custScaleY="89236">
        <dgm:presLayoutVars>
          <dgm:bulletEnabled val="1"/>
        </dgm:presLayoutVars>
      </dgm:prSet>
      <dgm:spPr/>
      <dgm:t>
        <a:bodyPr/>
        <a:lstStyle/>
        <a:p>
          <a:endParaRPr lang="en-US"/>
        </a:p>
      </dgm:t>
    </dgm:pt>
  </dgm:ptLst>
  <dgm:cxnLst>
    <dgm:cxn modelId="{FF1046BB-9172-4793-A5C7-031AE9826156}" srcId="{66FA9FD8-07B1-4856-83F7-3642129C66C5}" destId="{BA57061B-C2A7-49C6-BB60-8BB85328276D}" srcOrd="1" destOrd="0" parTransId="{5F82B8F1-7FC5-4E3B-A0BD-ADCFB27F840B}" sibTransId="{5CC3F328-9017-4645-953D-A42890713A0C}"/>
    <dgm:cxn modelId="{1AA4EB5F-9C0A-4817-A416-A048E4B4F397}" type="presOf" srcId="{5F82B8F1-7FC5-4E3B-A0BD-ADCFB27F840B}" destId="{CE3896AD-8E9D-4B3F-9369-3F97410AEC5F}" srcOrd="0" destOrd="0" presId="urn:microsoft.com/office/officeart/2005/8/layout/radial4"/>
    <dgm:cxn modelId="{F7FF906C-75BD-4228-8771-CEE0F8B12186}" type="presOf" srcId="{BA57061B-C2A7-49C6-BB60-8BB85328276D}" destId="{8E33AFD3-C3A7-4BE1-A57B-99F3111ABFBE}" srcOrd="0" destOrd="0" presId="urn:microsoft.com/office/officeart/2005/8/layout/radial4"/>
    <dgm:cxn modelId="{C25DB1C3-6F25-4723-8406-DD20B45D8037}" type="presOf" srcId="{66FA9FD8-07B1-4856-83F7-3642129C66C5}" destId="{616A408E-F0E6-4845-853A-3EEBDBD8D2EE}" srcOrd="0" destOrd="0" presId="urn:microsoft.com/office/officeart/2005/8/layout/radial4"/>
    <dgm:cxn modelId="{D4A48802-913A-418D-A01C-32823484FECD}" srcId="{66FA9FD8-07B1-4856-83F7-3642129C66C5}" destId="{DAD52788-5200-42A5-8896-B5F3E698887A}" srcOrd="2" destOrd="0" parTransId="{ED1A2ABA-81E6-4A47-9A1B-F94A3DAC6A7A}" sibTransId="{80BE6D11-A3ED-4B12-A95D-F56C8E9F357E}"/>
    <dgm:cxn modelId="{EFA3C15D-366A-4E86-AD38-50C527260022}" srcId="{66FA9FD8-07B1-4856-83F7-3642129C66C5}" destId="{50DE97CE-21EE-4C31-9568-92E10BA2EDCF}" srcOrd="0" destOrd="0" parTransId="{1FF6FA65-4A7E-4FB6-B53F-FD9A0ADEF349}" sibTransId="{DD18FCC9-69FD-42D8-9522-096B8210304F}"/>
    <dgm:cxn modelId="{61B1C10C-1C54-43B5-833A-4BDFC4890A24}" srcId="{ABB2AA14-27E7-4BDC-9816-2DFECF92DECB}" destId="{66FA9FD8-07B1-4856-83F7-3642129C66C5}" srcOrd="0" destOrd="0" parTransId="{D38C532E-5147-4AAB-8049-F18BC0C6C7A0}" sibTransId="{156519A0-90A9-4DB7-9C38-689F71940385}"/>
    <dgm:cxn modelId="{3A96E5E3-EF2D-4BF2-B2EB-B86A0E9FD63C}" type="presOf" srcId="{50DE97CE-21EE-4C31-9568-92E10BA2EDCF}" destId="{4D86DBED-8873-49A2-B06B-9AD7EAC2C168}" srcOrd="0" destOrd="0" presId="urn:microsoft.com/office/officeart/2005/8/layout/radial4"/>
    <dgm:cxn modelId="{6C551737-911E-4A78-A2CD-07ED01D58ECD}" type="presOf" srcId="{ED1A2ABA-81E6-4A47-9A1B-F94A3DAC6A7A}" destId="{F402D08A-B640-444A-8901-81D74A52CAEF}" srcOrd="0" destOrd="0" presId="urn:microsoft.com/office/officeart/2005/8/layout/radial4"/>
    <dgm:cxn modelId="{76CADAE3-0559-4D07-BDF5-87D530AF7AFB}" type="presOf" srcId="{ABB2AA14-27E7-4BDC-9816-2DFECF92DECB}" destId="{01E585D4-9604-43D5-9737-DFE0C8648849}" srcOrd="0" destOrd="0" presId="urn:microsoft.com/office/officeart/2005/8/layout/radial4"/>
    <dgm:cxn modelId="{E5A06613-4946-43DD-A03D-17F8CE83D278}" type="presOf" srcId="{DAD52788-5200-42A5-8896-B5F3E698887A}" destId="{87434750-8149-4F2F-86D7-0B1B12FFC28E}" srcOrd="0" destOrd="0" presId="urn:microsoft.com/office/officeart/2005/8/layout/radial4"/>
    <dgm:cxn modelId="{8F836B8D-A76A-464C-A86D-06F6C250A87B}" type="presOf" srcId="{1FF6FA65-4A7E-4FB6-B53F-FD9A0ADEF349}" destId="{27E5BFF3-D5BA-4636-A929-556D4FA2DD72}" srcOrd="0" destOrd="0" presId="urn:microsoft.com/office/officeart/2005/8/layout/radial4"/>
    <dgm:cxn modelId="{A0BA8B4F-1876-4D68-97D5-B2BFC3A3A8CE}" type="presParOf" srcId="{01E585D4-9604-43D5-9737-DFE0C8648849}" destId="{616A408E-F0E6-4845-853A-3EEBDBD8D2EE}" srcOrd="0" destOrd="0" presId="urn:microsoft.com/office/officeart/2005/8/layout/radial4"/>
    <dgm:cxn modelId="{B6AE632A-02FC-47BC-BC62-E6372B571761}" type="presParOf" srcId="{01E585D4-9604-43D5-9737-DFE0C8648849}" destId="{27E5BFF3-D5BA-4636-A929-556D4FA2DD72}" srcOrd="1" destOrd="0" presId="urn:microsoft.com/office/officeart/2005/8/layout/radial4"/>
    <dgm:cxn modelId="{1A37A49F-E9D5-486F-9E7E-38F3E55744A1}" type="presParOf" srcId="{01E585D4-9604-43D5-9737-DFE0C8648849}" destId="{4D86DBED-8873-49A2-B06B-9AD7EAC2C168}" srcOrd="2" destOrd="0" presId="urn:microsoft.com/office/officeart/2005/8/layout/radial4"/>
    <dgm:cxn modelId="{B15746D1-DD12-46C9-9E33-D65639329FE2}" type="presParOf" srcId="{01E585D4-9604-43D5-9737-DFE0C8648849}" destId="{CE3896AD-8E9D-4B3F-9369-3F97410AEC5F}" srcOrd="3" destOrd="0" presId="urn:microsoft.com/office/officeart/2005/8/layout/radial4"/>
    <dgm:cxn modelId="{737EB7E7-DA3D-473F-80B5-3086C178FDDD}" type="presParOf" srcId="{01E585D4-9604-43D5-9737-DFE0C8648849}" destId="{8E33AFD3-C3A7-4BE1-A57B-99F3111ABFBE}" srcOrd="4" destOrd="0" presId="urn:microsoft.com/office/officeart/2005/8/layout/radial4"/>
    <dgm:cxn modelId="{62D3209E-4625-49BB-B951-902769EB4851}" type="presParOf" srcId="{01E585D4-9604-43D5-9737-DFE0C8648849}" destId="{F402D08A-B640-444A-8901-81D74A52CAEF}" srcOrd="5" destOrd="0" presId="urn:microsoft.com/office/officeart/2005/8/layout/radial4"/>
    <dgm:cxn modelId="{92A0EE60-289F-4D1D-ACA2-4C48C82E286D}" type="presParOf" srcId="{01E585D4-9604-43D5-9737-DFE0C8648849}" destId="{87434750-8149-4F2F-86D7-0B1B12FFC28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B2AA14-27E7-4BDC-9816-2DFECF92DEC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6FA9FD8-07B1-4856-83F7-3642129C66C5}">
      <dgm:prSet phldrT="[Text]"/>
      <dgm:spPr/>
      <dgm:t>
        <a:bodyPr/>
        <a:lstStyle/>
        <a:p>
          <a:r>
            <a:rPr lang="en-US" dirty="0"/>
            <a:t>PLAAFP &amp; Post Secondary Goals</a:t>
          </a:r>
        </a:p>
      </dgm:t>
      <dgm:extLst>
        <a:ext uri="{E40237B7-FDA0-4F09-8148-C483321AD2D9}">
          <dgm14:cNvPr xmlns:dgm14="http://schemas.microsoft.com/office/drawing/2010/diagram" id="0" name="" descr="PLAAFP &amp; Post Secondary Goals&#10;"/>
        </a:ext>
      </dgm:extLst>
    </dgm:pt>
    <dgm:pt modelId="{D38C532E-5147-4AAB-8049-F18BC0C6C7A0}" type="parTrans" cxnId="{61B1C10C-1C54-43B5-833A-4BDFC4890A24}">
      <dgm:prSet/>
      <dgm:spPr/>
      <dgm:t>
        <a:bodyPr/>
        <a:lstStyle/>
        <a:p>
          <a:endParaRPr lang="en-US"/>
        </a:p>
      </dgm:t>
    </dgm:pt>
    <dgm:pt modelId="{156519A0-90A9-4DB7-9C38-689F71940385}" type="sibTrans" cxnId="{61B1C10C-1C54-43B5-833A-4BDFC4890A24}">
      <dgm:prSet/>
      <dgm:spPr/>
      <dgm:t>
        <a:bodyPr/>
        <a:lstStyle/>
        <a:p>
          <a:endParaRPr lang="en-US"/>
        </a:p>
      </dgm:t>
    </dgm:pt>
    <dgm:pt modelId="{50DE97CE-21EE-4C31-9568-92E10BA2EDCF}">
      <dgm:prSet phldrT="[Text]"/>
      <dgm:spPr>
        <a:ln w="3175">
          <a:solidFill>
            <a:schemeClr val="bg1"/>
          </a:solidFill>
        </a:ln>
      </dgm:spPr>
      <dgm:t>
        <a:bodyPr/>
        <a:lstStyle/>
        <a:p>
          <a:r>
            <a:rPr lang="en-US" dirty="0"/>
            <a:t>Interests, Preferences, Skills, Aptitudes </a:t>
          </a:r>
        </a:p>
      </dgm:t>
      <dgm:extLst>
        <a:ext uri="{E40237B7-FDA0-4F09-8148-C483321AD2D9}">
          <dgm14:cNvPr xmlns:dgm14="http://schemas.microsoft.com/office/drawing/2010/diagram" id="0" name="" descr="Interests, Preferences, Skills, Aptitudes &#10;"/>
        </a:ext>
      </dgm:extLst>
    </dgm:pt>
    <dgm:pt modelId="{1FF6FA65-4A7E-4FB6-B53F-FD9A0ADEF349}" type="parTrans" cxnId="{EFA3C15D-366A-4E86-AD38-50C527260022}">
      <dgm:prSet/>
      <dgm:spPr/>
      <dgm:t>
        <a:bodyPr/>
        <a:lstStyle/>
        <a:p>
          <a:endParaRPr lang="en-US"/>
        </a:p>
      </dgm:t>
    </dgm:pt>
    <dgm:pt modelId="{DD18FCC9-69FD-42D8-9522-096B8210304F}" type="sibTrans" cxnId="{EFA3C15D-366A-4E86-AD38-50C527260022}">
      <dgm:prSet/>
      <dgm:spPr/>
      <dgm:t>
        <a:bodyPr/>
        <a:lstStyle/>
        <a:p>
          <a:endParaRPr lang="en-US"/>
        </a:p>
      </dgm:t>
    </dgm:pt>
    <dgm:pt modelId="{BA57061B-C2A7-49C6-BB60-8BB85328276D}">
      <dgm:prSet phldrT="[Text]"/>
      <dgm:spPr>
        <a:ln w="76200">
          <a:solidFill>
            <a:schemeClr val="accent5">
              <a:lumMod val="40000"/>
              <a:lumOff val="60000"/>
            </a:schemeClr>
          </a:solidFill>
        </a:ln>
      </dgm:spPr>
      <dgm:t>
        <a:bodyPr/>
        <a:lstStyle/>
        <a:p>
          <a:r>
            <a:rPr lang="en-US" dirty="0"/>
            <a:t>Academic Achievement 	</a:t>
          </a:r>
        </a:p>
      </dgm:t>
      <dgm:extLst>
        <a:ext uri="{E40237B7-FDA0-4F09-8148-C483321AD2D9}">
          <dgm14:cNvPr xmlns:dgm14="http://schemas.microsoft.com/office/drawing/2010/diagram" id="0" name="" descr="Academic Achievement &#10;"/>
        </a:ext>
      </dgm:extLst>
    </dgm:pt>
    <dgm:pt modelId="{5F82B8F1-7FC5-4E3B-A0BD-ADCFB27F840B}" type="parTrans" cxnId="{FF1046BB-9172-4793-A5C7-031AE9826156}">
      <dgm:prSet/>
      <dgm:spPr/>
      <dgm:t>
        <a:bodyPr/>
        <a:lstStyle/>
        <a:p>
          <a:endParaRPr lang="en-US"/>
        </a:p>
      </dgm:t>
    </dgm:pt>
    <dgm:pt modelId="{5CC3F328-9017-4645-953D-A42890713A0C}" type="sibTrans" cxnId="{FF1046BB-9172-4793-A5C7-031AE9826156}">
      <dgm:prSet/>
      <dgm:spPr/>
      <dgm:t>
        <a:bodyPr/>
        <a:lstStyle/>
        <a:p>
          <a:endParaRPr lang="en-US"/>
        </a:p>
      </dgm:t>
    </dgm:pt>
    <dgm:pt modelId="{DAD52788-5200-42A5-8896-B5F3E698887A}">
      <dgm:prSet phldrT="[Text]"/>
      <dgm:spPr>
        <a:ln w="3175">
          <a:solidFill>
            <a:schemeClr val="bg1"/>
          </a:solidFill>
        </a:ln>
      </dgm:spPr>
      <dgm:t>
        <a:bodyPr/>
        <a:lstStyle/>
        <a:p>
          <a:r>
            <a:rPr lang="en-US" dirty="0"/>
            <a:t>Functional Performance </a:t>
          </a:r>
        </a:p>
      </dgm:t>
      <dgm:extLst>
        <a:ext uri="{E40237B7-FDA0-4F09-8148-C483321AD2D9}">
          <dgm14:cNvPr xmlns:dgm14="http://schemas.microsoft.com/office/drawing/2010/diagram" id="0" name="" descr="Functional Performance &#10;"/>
        </a:ext>
      </dgm:extLst>
    </dgm:pt>
    <dgm:pt modelId="{ED1A2ABA-81E6-4A47-9A1B-F94A3DAC6A7A}" type="parTrans" cxnId="{D4A48802-913A-418D-A01C-32823484FECD}">
      <dgm:prSet/>
      <dgm:spPr/>
      <dgm:t>
        <a:bodyPr/>
        <a:lstStyle/>
        <a:p>
          <a:endParaRPr lang="en-US"/>
        </a:p>
      </dgm:t>
    </dgm:pt>
    <dgm:pt modelId="{80BE6D11-A3ED-4B12-A95D-F56C8E9F357E}" type="sibTrans" cxnId="{D4A48802-913A-418D-A01C-32823484FECD}">
      <dgm:prSet/>
      <dgm:spPr/>
      <dgm:t>
        <a:bodyPr/>
        <a:lstStyle/>
        <a:p>
          <a:endParaRPr lang="en-US"/>
        </a:p>
      </dgm:t>
    </dgm:pt>
    <dgm:pt modelId="{01E585D4-9604-43D5-9737-DFE0C8648849}" type="pres">
      <dgm:prSet presAssocID="{ABB2AA14-27E7-4BDC-9816-2DFECF92DECB}" presName="cycle" presStyleCnt="0">
        <dgm:presLayoutVars>
          <dgm:chMax val="1"/>
          <dgm:dir/>
          <dgm:animLvl val="ctr"/>
          <dgm:resizeHandles val="exact"/>
        </dgm:presLayoutVars>
      </dgm:prSet>
      <dgm:spPr/>
      <dgm:t>
        <a:bodyPr/>
        <a:lstStyle/>
        <a:p>
          <a:endParaRPr lang="en-US"/>
        </a:p>
      </dgm:t>
    </dgm:pt>
    <dgm:pt modelId="{616A408E-F0E6-4845-853A-3EEBDBD8D2EE}" type="pres">
      <dgm:prSet presAssocID="{66FA9FD8-07B1-4856-83F7-3642129C66C5}" presName="centerShape" presStyleLbl="node0" presStyleIdx="0" presStyleCnt="1"/>
      <dgm:spPr/>
      <dgm:t>
        <a:bodyPr/>
        <a:lstStyle/>
        <a:p>
          <a:endParaRPr lang="en-US"/>
        </a:p>
      </dgm:t>
    </dgm:pt>
    <dgm:pt modelId="{27E5BFF3-D5BA-4636-A929-556D4FA2DD72}" type="pres">
      <dgm:prSet presAssocID="{1FF6FA65-4A7E-4FB6-B53F-FD9A0ADEF349}" presName="parTrans" presStyleLbl="bgSibTrans2D1" presStyleIdx="0" presStyleCnt="3"/>
      <dgm:spPr/>
      <dgm:t>
        <a:bodyPr/>
        <a:lstStyle/>
        <a:p>
          <a:endParaRPr lang="en-US"/>
        </a:p>
      </dgm:t>
    </dgm:pt>
    <dgm:pt modelId="{4D86DBED-8873-49A2-B06B-9AD7EAC2C168}" type="pres">
      <dgm:prSet presAssocID="{50DE97CE-21EE-4C31-9568-92E10BA2EDCF}" presName="node" presStyleLbl="node1" presStyleIdx="0" presStyleCnt="3" custScaleX="84051" custScaleY="95451">
        <dgm:presLayoutVars>
          <dgm:bulletEnabled val="1"/>
        </dgm:presLayoutVars>
      </dgm:prSet>
      <dgm:spPr/>
      <dgm:t>
        <a:bodyPr/>
        <a:lstStyle/>
        <a:p>
          <a:endParaRPr lang="en-US"/>
        </a:p>
      </dgm:t>
    </dgm:pt>
    <dgm:pt modelId="{CE3896AD-8E9D-4B3F-9369-3F97410AEC5F}" type="pres">
      <dgm:prSet presAssocID="{5F82B8F1-7FC5-4E3B-A0BD-ADCFB27F840B}" presName="parTrans" presStyleLbl="bgSibTrans2D1" presStyleIdx="1" presStyleCnt="3"/>
      <dgm:spPr/>
      <dgm:t>
        <a:bodyPr/>
        <a:lstStyle/>
        <a:p>
          <a:endParaRPr lang="en-US"/>
        </a:p>
      </dgm:t>
    </dgm:pt>
    <dgm:pt modelId="{8E33AFD3-C3A7-4BE1-A57B-99F3111ABFBE}" type="pres">
      <dgm:prSet presAssocID="{BA57061B-C2A7-49C6-BB60-8BB85328276D}" presName="node" presStyleLbl="node1" presStyleIdx="1" presStyleCnt="3" custScaleX="95158" custScaleY="84222">
        <dgm:presLayoutVars>
          <dgm:bulletEnabled val="1"/>
        </dgm:presLayoutVars>
      </dgm:prSet>
      <dgm:spPr/>
      <dgm:t>
        <a:bodyPr/>
        <a:lstStyle/>
        <a:p>
          <a:endParaRPr lang="en-US"/>
        </a:p>
      </dgm:t>
    </dgm:pt>
    <dgm:pt modelId="{F402D08A-B640-444A-8901-81D74A52CAEF}" type="pres">
      <dgm:prSet presAssocID="{ED1A2ABA-81E6-4A47-9A1B-F94A3DAC6A7A}" presName="parTrans" presStyleLbl="bgSibTrans2D1" presStyleIdx="2" presStyleCnt="3"/>
      <dgm:spPr/>
      <dgm:t>
        <a:bodyPr/>
        <a:lstStyle/>
        <a:p>
          <a:endParaRPr lang="en-US"/>
        </a:p>
      </dgm:t>
    </dgm:pt>
    <dgm:pt modelId="{87434750-8149-4F2F-86D7-0B1B12FFC28E}" type="pres">
      <dgm:prSet presAssocID="{DAD52788-5200-42A5-8896-B5F3E698887A}" presName="node" presStyleLbl="node1" presStyleIdx="2" presStyleCnt="3" custScaleX="87452" custScaleY="89236">
        <dgm:presLayoutVars>
          <dgm:bulletEnabled val="1"/>
        </dgm:presLayoutVars>
      </dgm:prSet>
      <dgm:spPr/>
      <dgm:t>
        <a:bodyPr/>
        <a:lstStyle/>
        <a:p>
          <a:endParaRPr lang="en-US"/>
        </a:p>
      </dgm:t>
    </dgm:pt>
  </dgm:ptLst>
  <dgm:cxnLst>
    <dgm:cxn modelId="{FF1046BB-9172-4793-A5C7-031AE9826156}" srcId="{66FA9FD8-07B1-4856-83F7-3642129C66C5}" destId="{BA57061B-C2A7-49C6-BB60-8BB85328276D}" srcOrd="1" destOrd="0" parTransId="{5F82B8F1-7FC5-4E3B-A0BD-ADCFB27F840B}" sibTransId="{5CC3F328-9017-4645-953D-A42890713A0C}"/>
    <dgm:cxn modelId="{1AA4EB5F-9C0A-4817-A416-A048E4B4F397}" type="presOf" srcId="{5F82B8F1-7FC5-4E3B-A0BD-ADCFB27F840B}" destId="{CE3896AD-8E9D-4B3F-9369-3F97410AEC5F}" srcOrd="0" destOrd="0" presId="urn:microsoft.com/office/officeart/2005/8/layout/radial4"/>
    <dgm:cxn modelId="{F7FF906C-75BD-4228-8771-CEE0F8B12186}" type="presOf" srcId="{BA57061B-C2A7-49C6-BB60-8BB85328276D}" destId="{8E33AFD3-C3A7-4BE1-A57B-99F3111ABFBE}" srcOrd="0" destOrd="0" presId="urn:microsoft.com/office/officeart/2005/8/layout/radial4"/>
    <dgm:cxn modelId="{C25DB1C3-6F25-4723-8406-DD20B45D8037}" type="presOf" srcId="{66FA9FD8-07B1-4856-83F7-3642129C66C5}" destId="{616A408E-F0E6-4845-853A-3EEBDBD8D2EE}" srcOrd="0" destOrd="0" presId="urn:microsoft.com/office/officeart/2005/8/layout/radial4"/>
    <dgm:cxn modelId="{D4A48802-913A-418D-A01C-32823484FECD}" srcId="{66FA9FD8-07B1-4856-83F7-3642129C66C5}" destId="{DAD52788-5200-42A5-8896-B5F3E698887A}" srcOrd="2" destOrd="0" parTransId="{ED1A2ABA-81E6-4A47-9A1B-F94A3DAC6A7A}" sibTransId="{80BE6D11-A3ED-4B12-A95D-F56C8E9F357E}"/>
    <dgm:cxn modelId="{EFA3C15D-366A-4E86-AD38-50C527260022}" srcId="{66FA9FD8-07B1-4856-83F7-3642129C66C5}" destId="{50DE97CE-21EE-4C31-9568-92E10BA2EDCF}" srcOrd="0" destOrd="0" parTransId="{1FF6FA65-4A7E-4FB6-B53F-FD9A0ADEF349}" sibTransId="{DD18FCC9-69FD-42D8-9522-096B8210304F}"/>
    <dgm:cxn modelId="{61B1C10C-1C54-43B5-833A-4BDFC4890A24}" srcId="{ABB2AA14-27E7-4BDC-9816-2DFECF92DECB}" destId="{66FA9FD8-07B1-4856-83F7-3642129C66C5}" srcOrd="0" destOrd="0" parTransId="{D38C532E-5147-4AAB-8049-F18BC0C6C7A0}" sibTransId="{156519A0-90A9-4DB7-9C38-689F71940385}"/>
    <dgm:cxn modelId="{3A96E5E3-EF2D-4BF2-B2EB-B86A0E9FD63C}" type="presOf" srcId="{50DE97CE-21EE-4C31-9568-92E10BA2EDCF}" destId="{4D86DBED-8873-49A2-B06B-9AD7EAC2C168}" srcOrd="0" destOrd="0" presId="urn:microsoft.com/office/officeart/2005/8/layout/radial4"/>
    <dgm:cxn modelId="{6C551737-911E-4A78-A2CD-07ED01D58ECD}" type="presOf" srcId="{ED1A2ABA-81E6-4A47-9A1B-F94A3DAC6A7A}" destId="{F402D08A-B640-444A-8901-81D74A52CAEF}" srcOrd="0" destOrd="0" presId="urn:microsoft.com/office/officeart/2005/8/layout/radial4"/>
    <dgm:cxn modelId="{76CADAE3-0559-4D07-BDF5-87D530AF7AFB}" type="presOf" srcId="{ABB2AA14-27E7-4BDC-9816-2DFECF92DECB}" destId="{01E585D4-9604-43D5-9737-DFE0C8648849}" srcOrd="0" destOrd="0" presId="urn:microsoft.com/office/officeart/2005/8/layout/radial4"/>
    <dgm:cxn modelId="{E5A06613-4946-43DD-A03D-17F8CE83D278}" type="presOf" srcId="{DAD52788-5200-42A5-8896-B5F3E698887A}" destId="{87434750-8149-4F2F-86D7-0B1B12FFC28E}" srcOrd="0" destOrd="0" presId="urn:microsoft.com/office/officeart/2005/8/layout/radial4"/>
    <dgm:cxn modelId="{8F836B8D-A76A-464C-A86D-06F6C250A87B}" type="presOf" srcId="{1FF6FA65-4A7E-4FB6-B53F-FD9A0ADEF349}" destId="{27E5BFF3-D5BA-4636-A929-556D4FA2DD72}" srcOrd="0" destOrd="0" presId="urn:microsoft.com/office/officeart/2005/8/layout/radial4"/>
    <dgm:cxn modelId="{A0BA8B4F-1876-4D68-97D5-B2BFC3A3A8CE}" type="presParOf" srcId="{01E585D4-9604-43D5-9737-DFE0C8648849}" destId="{616A408E-F0E6-4845-853A-3EEBDBD8D2EE}" srcOrd="0" destOrd="0" presId="urn:microsoft.com/office/officeart/2005/8/layout/radial4"/>
    <dgm:cxn modelId="{B6AE632A-02FC-47BC-BC62-E6372B571761}" type="presParOf" srcId="{01E585D4-9604-43D5-9737-DFE0C8648849}" destId="{27E5BFF3-D5BA-4636-A929-556D4FA2DD72}" srcOrd="1" destOrd="0" presId="urn:microsoft.com/office/officeart/2005/8/layout/radial4"/>
    <dgm:cxn modelId="{1A37A49F-E9D5-486F-9E7E-38F3E55744A1}" type="presParOf" srcId="{01E585D4-9604-43D5-9737-DFE0C8648849}" destId="{4D86DBED-8873-49A2-B06B-9AD7EAC2C168}" srcOrd="2" destOrd="0" presId="urn:microsoft.com/office/officeart/2005/8/layout/radial4"/>
    <dgm:cxn modelId="{B15746D1-DD12-46C9-9E33-D65639329FE2}" type="presParOf" srcId="{01E585D4-9604-43D5-9737-DFE0C8648849}" destId="{CE3896AD-8E9D-4B3F-9369-3F97410AEC5F}" srcOrd="3" destOrd="0" presId="urn:microsoft.com/office/officeart/2005/8/layout/radial4"/>
    <dgm:cxn modelId="{737EB7E7-DA3D-473F-80B5-3086C178FDDD}" type="presParOf" srcId="{01E585D4-9604-43D5-9737-DFE0C8648849}" destId="{8E33AFD3-C3A7-4BE1-A57B-99F3111ABFBE}" srcOrd="4" destOrd="0" presId="urn:microsoft.com/office/officeart/2005/8/layout/radial4"/>
    <dgm:cxn modelId="{62D3209E-4625-49BB-B951-902769EB4851}" type="presParOf" srcId="{01E585D4-9604-43D5-9737-DFE0C8648849}" destId="{F402D08A-B640-444A-8901-81D74A52CAEF}" srcOrd="5" destOrd="0" presId="urn:microsoft.com/office/officeart/2005/8/layout/radial4"/>
    <dgm:cxn modelId="{92A0EE60-289F-4D1D-ACA2-4C48C82E286D}" type="presParOf" srcId="{01E585D4-9604-43D5-9737-DFE0C8648849}" destId="{87434750-8149-4F2F-86D7-0B1B12FFC28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B622FA-91FC-4A08-81D7-C4B3391CA7AD}"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en-US"/>
        </a:p>
      </dgm:t>
    </dgm:pt>
    <dgm:pt modelId="{7AE42A69-B4B4-4596-91B2-11D87A0F644C}">
      <dgm:prSet phldrT="[Text]"/>
      <dgm:spPr/>
      <dgm:t>
        <a:bodyPr/>
        <a:lstStyle/>
        <a:p>
          <a:r>
            <a:rPr lang="en-US" dirty="0"/>
            <a:t>Assessment</a:t>
          </a:r>
        </a:p>
      </dgm:t>
    </dgm:pt>
    <dgm:pt modelId="{B33184D4-946D-4B04-A6E7-2377A34882D7}" type="parTrans" cxnId="{320C53DA-2AE1-4B3B-B3C5-47AF0D885ACD}">
      <dgm:prSet/>
      <dgm:spPr/>
      <dgm:t>
        <a:bodyPr/>
        <a:lstStyle/>
        <a:p>
          <a:endParaRPr lang="en-US"/>
        </a:p>
      </dgm:t>
    </dgm:pt>
    <dgm:pt modelId="{210E4475-9D8B-451B-BEC8-9E33EE170290}" type="sibTrans" cxnId="{320C53DA-2AE1-4B3B-B3C5-47AF0D885ACD}">
      <dgm:prSet/>
      <dgm:spPr/>
      <dgm:t>
        <a:bodyPr/>
        <a:lstStyle/>
        <a:p>
          <a:endParaRPr lang="en-US"/>
        </a:p>
      </dgm:t>
    </dgm:pt>
    <dgm:pt modelId="{54A04735-EFB2-4D7B-9201-E0FEF9EE3E5E}">
      <dgm:prSet phldrT="[Text]"/>
      <dgm:spPr/>
      <dgm:t>
        <a:bodyPr/>
        <a:lstStyle/>
        <a:p>
          <a:r>
            <a:rPr lang="en-US"/>
            <a:t>Summative </a:t>
          </a:r>
          <a:endParaRPr lang="en-US" dirty="0"/>
        </a:p>
      </dgm:t>
    </dgm:pt>
    <dgm:pt modelId="{7AF80FD8-067A-4AE2-BBBF-8F8355BC466A}" type="parTrans" cxnId="{6932707F-5F92-4AF0-84EE-EB494154C73A}">
      <dgm:prSet/>
      <dgm:spPr/>
      <dgm:t>
        <a:bodyPr/>
        <a:lstStyle/>
        <a:p>
          <a:endParaRPr lang="en-US"/>
        </a:p>
      </dgm:t>
    </dgm:pt>
    <dgm:pt modelId="{A3ACE07D-1063-469E-A88A-C7C16BD8D05B}" type="sibTrans" cxnId="{6932707F-5F92-4AF0-84EE-EB494154C73A}">
      <dgm:prSet/>
      <dgm:spPr/>
      <dgm:t>
        <a:bodyPr/>
        <a:lstStyle/>
        <a:p>
          <a:endParaRPr lang="en-US"/>
        </a:p>
      </dgm:t>
    </dgm:pt>
    <dgm:pt modelId="{D814E58C-1300-4C1D-8C27-B006F2CBD3A4}">
      <dgm:prSet phldrT="[Text]"/>
      <dgm:spPr/>
      <dgm:t>
        <a:bodyPr/>
        <a:lstStyle/>
        <a:p>
          <a:r>
            <a:rPr lang="en-US"/>
            <a:t>Formative</a:t>
          </a:r>
          <a:endParaRPr lang="en-US" dirty="0"/>
        </a:p>
      </dgm:t>
    </dgm:pt>
    <dgm:pt modelId="{08DC95BA-FAB5-4B52-AA44-E0CDDBF9BFB6}" type="parTrans" cxnId="{8927FBF6-3767-4714-8A15-98A13BB9CBA7}">
      <dgm:prSet/>
      <dgm:spPr/>
      <dgm:t>
        <a:bodyPr/>
        <a:lstStyle/>
        <a:p>
          <a:endParaRPr lang="en-US"/>
        </a:p>
      </dgm:t>
    </dgm:pt>
    <dgm:pt modelId="{A35584C1-BD42-4AAB-AEEF-0EA40A755BB7}" type="sibTrans" cxnId="{8927FBF6-3767-4714-8A15-98A13BB9CBA7}">
      <dgm:prSet/>
      <dgm:spPr/>
      <dgm:t>
        <a:bodyPr/>
        <a:lstStyle/>
        <a:p>
          <a:endParaRPr lang="en-US"/>
        </a:p>
      </dgm:t>
    </dgm:pt>
    <dgm:pt modelId="{082F2C86-57D4-4DE8-A0C5-B0CC55715BB7}">
      <dgm:prSet phldrT="[Text]"/>
      <dgm:spPr/>
      <dgm:t>
        <a:bodyPr/>
        <a:lstStyle/>
        <a:p>
          <a:r>
            <a:rPr lang="en-US"/>
            <a:t>Diagnostic</a:t>
          </a:r>
          <a:endParaRPr lang="en-US" dirty="0"/>
        </a:p>
      </dgm:t>
    </dgm:pt>
    <dgm:pt modelId="{03503BC9-C186-4951-9642-0477BCC98BF7}" type="parTrans" cxnId="{586155DA-FBB8-403C-8325-3A31EC7B8711}">
      <dgm:prSet/>
      <dgm:spPr/>
      <dgm:t>
        <a:bodyPr/>
        <a:lstStyle/>
        <a:p>
          <a:endParaRPr lang="en-US"/>
        </a:p>
      </dgm:t>
    </dgm:pt>
    <dgm:pt modelId="{06E5E018-B6E5-404F-8DD6-AC1C285A5511}" type="sibTrans" cxnId="{586155DA-FBB8-403C-8325-3A31EC7B8711}">
      <dgm:prSet/>
      <dgm:spPr/>
      <dgm:t>
        <a:bodyPr/>
        <a:lstStyle/>
        <a:p>
          <a:endParaRPr lang="en-US"/>
        </a:p>
      </dgm:t>
    </dgm:pt>
    <dgm:pt modelId="{2F7150C6-3683-43AD-A4D3-8855C84DFFFD}">
      <dgm:prSet phldrT="[Text]"/>
      <dgm:spPr/>
      <dgm:t>
        <a:bodyPr/>
        <a:lstStyle/>
        <a:p>
          <a:r>
            <a:rPr lang="en-US" dirty="0"/>
            <a:t>Benchmark</a:t>
          </a:r>
        </a:p>
      </dgm:t>
    </dgm:pt>
    <dgm:pt modelId="{02442356-3F48-4E19-92CA-2E5E339AECE7}" type="parTrans" cxnId="{D89C740B-55FC-40C6-A393-0337D9AC8D42}">
      <dgm:prSet/>
      <dgm:spPr/>
      <dgm:t>
        <a:bodyPr/>
        <a:lstStyle/>
        <a:p>
          <a:endParaRPr lang="en-US"/>
        </a:p>
      </dgm:t>
    </dgm:pt>
    <dgm:pt modelId="{A3739D15-E853-4FCC-8F0E-66C1F5134264}" type="sibTrans" cxnId="{D89C740B-55FC-40C6-A393-0337D9AC8D42}">
      <dgm:prSet/>
      <dgm:spPr/>
      <dgm:t>
        <a:bodyPr/>
        <a:lstStyle/>
        <a:p>
          <a:endParaRPr lang="en-US"/>
        </a:p>
      </dgm:t>
    </dgm:pt>
    <dgm:pt modelId="{3E613AD5-BFC5-4E02-9CE9-E0008AB660CE}" type="pres">
      <dgm:prSet presAssocID="{CBB622FA-91FC-4A08-81D7-C4B3391CA7AD}" presName="diagram" presStyleCnt="0">
        <dgm:presLayoutVars>
          <dgm:chMax val="1"/>
          <dgm:dir/>
          <dgm:animLvl val="ctr"/>
          <dgm:resizeHandles val="exact"/>
        </dgm:presLayoutVars>
      </dgm:prSet>
      <dgm:spPr/>
      <dgm:t>
        <a:bodyPr/>
        <a:lstStyle/>
        <a:p>
          <a:endParaRPr lang="en-US"/>
        </a:p>
      </dgm:t>
    </dgm:pt>
    <dgm:pt modelId="{FE81704A-E76C-49F4-90C0-9B1E2456626B}" type="pres">
      <dgm:prSet presAssocID="{CBB622FA-91FC-4A08-81D7-C4B3391CA7AD}" presName="matrix" presStyleCnt="0"/>
      <dgm:spPr/>
    </dgm:pt>
    <dgm:pt modelId="{B0131F3A-33BB-46FE-87B9-CEDA3CE437CB}" type="pres">
      <dgm:prSet presAssocID="{CBB622FA-91FC-4A08-81D7-C4B3391CA7AD}" presName="tile1" presStyleLbl="node1" presStyleIdx="0" presStyleCnt="4" custLinFactNeighborX="359"/>
      <dgm:spPr/>
      <dgm:t>
        <a:bodyPr/>
        <a:lstStyle/>
        <a:p>
          <a:endParaRPr lang="en-US"/>
        </a:p>
      </dgm:t>
    </dgm:pt>
    <dgm:pt modelId="{04E2FDC8-7680-42C1-8DDF-CC9C68D66FD0}" type="pres">
      <dgm:prSet presAssocID="{CBB622FA-91FC-4A08-81D7-C4B3391CA7AD}" presName="tile1text" presStyleLbl="node1" presStyleIdx="0" presStyleCnt="4">
        <dgm:presLayoutVars>
          <dgm:chMax val="0"/>
          <dgm:chPref val="0"/>
          <dgm:bulletEnabled val="1"/>
        </dgm:presLayoutVars>
      </dgm:prSet>
      <dgm:spPr/>
      <dgm:t>
        <a:bodyPr/>
        <a:lstStyle/>
        <a:p>
          <a:endParaRPr lang="en-US"/>
        </a:p>
      </dgm:t>
    </dgm:pt>
    <dgm:pt modelId="{9083CA90-E21F-403D-9C6D-F1D3C5C89401}" type="pres">
      <dgm:prSet presAssocID="{CBB622FA-91FC-4A08-81D7-C4B3391CA7AD}" presName="tile2" presStyleLbl="node1" presStyleIdx="1" presStyleCnt="4"/>
      <dgm:spPr/>
      <dgm:t>
        <a:bodyPr/>
        <a:lstStyle/>
        <a:p>
          <a:endParaRPr lang="en-US"/>
        </a:p>
      </dgm:t>
    </dgm:pt>
    <dgm:pt modelId="{1415DD59-26C8-452A-8EFE-ADBB28A5AB38}" type="pres">
      <dgm:prSet presAssocID="{CBB622FA-91FC-4A08-81D7-C4B3391CA7AD}" presName="tile2text" presStyleLbl="node1" presStyleIdx="1" presStyleCnt="4">
        <dgm:presLayoutVars>
          <dgm:chMax val="0"/>
          <dgm:chPref val="0"/>
          <dgm:bulletEnabled val="1"/>
        </dgm:presLayoutVars>
      </dgm:prSet>
      <dgm:spPr/>
      <dgm:t>
        <a:bodyPr/>
        <a:lstStyle/>
        <a:p>
          <a:endParaRPr lang="en-US"/>
        </a:p>
      </dgm:t>
    </dgm:pt>
    <dgm:pt modelId="{A5E72E2D-C6F1-4666-B6F0-EAE5E532E629}" type="pres">
      <dgm:prSet presAssocID="{CBB622FA-91FC-4A08-81D7-C4B3391CA7AD}" presName="tile3" presStyleLbl="node1" presStyleIdx="2" presStyleCnt="4" custLinFactNeighborX="1077" custLinFactNeighborY="1662"/>
      <dgm:spPr/>
      <dgm:t>
        <a:bodyPr/>
        <a:lstStyle/>
        <a:p>
          <a:endParaRPr lang="en-US"/>
        </a:p>
      </dgm:t>
    </dgm:pt>
    <dgm:pt modelId="{F17778FF-5815-4D7F-82B8-54347C971D90}" type="pres">
      <dgm:prSet presAssocID="{CBB622FA-91FC-4A08-81D7-C4B3391CA7AD}" presName="tile3text" presStyleLbl="node1" presStyleIdx="2" presStyleCnt="4">
        <dgm:presLayoutVars>
          <dgm:chMax val="0"/>
          <dgm:chPref val="0"/>
          <dgm:bulletEnabled val="1"/>
        </dgm:presLayoutVars>
      </dgm:prSet>
      <dgm:spPr/>
      <dgm:t>
        <a:bodyPr/>
        <a:lstStyle/>
        <a:p>
          <a:endParaRPr lang="en-US"/>
        </a:p>
      </dgm:t>
    </dgm:pt>
    <dgm:pt modelId="{2431357F-39DC-4CBE-B12C-682CEBF3318B}" type="pres">
      <dgm:prSet presAssocID="{CBB622FA-91FC-4A08-81D7-C4B3391CA7AD}" presName="tile4" presStyleLbl="node1" presStyleIdx="3" presStyleCnt="4"/>
      <dgm:spPr/>
      <dgm:t>
        <a:bodyPr/>
        <a:lstStyle/>
        <a:p>
          <a:endParaRPr lang="en-US"/>
        </a:p>
      </dgm:t>
    </dgm:pt>
    <dgm:pt modelId="{486A74AE-05F6-4D89-AC2F-4AEDD3DC6154}" type="pres">
      <dgm:prSet presAssocID="{CBB622FA-91FC-4A08-81D7-C4B3391CA7AD}" presName="tile4text" presStyleLbl="node1" presStyleIdx="3" presStyleCnt="4">
        <dgm:presLayoutVars>
          <dgm:chMax val="0"/>
          <dgm:chPref val="0"/>
          <dgm:bulletEnabled val="1"/>
        </dgm:presLayoutVars>
      </dgm:prSet>
      <dgm:spPr/>
      <dgm:t>
        <a:bodyPr/>
        <a:lstStyle/>
        <a:p>
          <a:endParaRPr lang="en-US"/>
        </a:p>
      </dgm:t>
    </dgm:pt>
    <dgm:pt modelId="{CAC9357C-3BBD-468C-B59C-6FC21AA396A9}" type="pres">
      <dgm:prSet presAssocID="{CBB622FA-91FC-4A08-81D7-C4B3391CA7AD}" presName="centerTile" presStyleLbl="fgShp" presStyleIdx="0" presStyleCnt="1" custLinFactNeighborX="1825" custLinFactNeighborY="-4478">
        <dgm:presLayoutVars>
          <dgm:chMax val="0"/>
          <dgm:chPref val="0"/>
        </dgm:presLayoutVars>
      </dgm:prSet>
      <dgm:spPr/>
      <dgm:t>
        <a:bodyPr/>
        <a:lstStyle/>
        <a:p>
          <a:endParaRPr lang="en-US"/>
        </a:p>
      </dgm:t>
    </dgm:pt>
  </dgm:ptLst>
  <dgm:cxnLst>
    <dgm:cxn modelId="{320C53DA-2AE1-4B3B-B3C5-47AF0D885ACD}" srcId="{CBB622FA-91FC-4A08-81D7-C4B3391CA7AD}" destId="{7AE42A69-B4B4-4596-91B2-11D87A0F644C}" srcOrd="0" destOrd="0" parTransId="{B33184D4-946D-4B04-A6E7-2377A34882D7}" sibTransId="{210E4475-9D8B-451B-BEC8-9E33EE170290}"/>
    <dgm:cxn modelId="{8ADFE8FC-CC9C-4040-AEDB-75C71E9095EE}" type="presOf" srcId="{54A04735-EFB2-4D7B-9201-E0FEF9EE3E5E}" destId="{B0131F3A-33BB-46FE-87B9-CEDA3CE437CB}" srcOrd="0" destOrd="0" presId="urn:microsoft.com/office/officeart/2005/8/layout/matrix1"/>
    <dgm:cxn modelId="{8927FBF6-3767-4714-8A15-98A13BB9CBA7}" srcId="{7AE42A69-B4B4-4596-91B2-11D87A0F644C}" destId="{D814E58C-1300-4C1D-8C27-B006F2CBD3A4}" srcOrd="1" destOrd="0" parTransId="{08DC95BA-FAB5-4B52-AA44-E0CDDBF9BFB6}" sibTransId="{A35584C1-BD42-4AAB-AEEF-0EA40A755BB7}"/>
    <dgm:cxn modelId="{D89C740B-55FC-40C6-A393-0337D9AC8D42}" srcId="{7AE42A69-B4B4-4596-91B2-11D87A0F644C}" destId="{2F7150C6-3683-43AD-A4D3-8855C84DFFFD}" srcOrd="3" destOrd="0" parTransId="{02442356-3F48-4E19-92CA-2E5E339AECE7}" sibTransId="{A3739D15-E853-4FCC-8F0E-66C1F5134264}"/>
    <dgm:cxn modelId="{1F52B8D2-85FD-4C94-BA54-A7BB35D19BA2}" type="presOf" srcId="{2F7150C6-3683-43AD-A4D3-8855C84DFFFD}" destId="{486A74AE-05F6-4D89-AC2F-4AEDD3DC6154}" srcOrd="1" destOrd="0" presId="urn:microsoft.com/office/officeart/2005/8/layout/matrix1"/>
    <dgm:cxn modelId="{20FB373E-8ABD-4771-A816-65031B77FBB8}" type="presOf" srcId="{D814E58C-1300-4C1D-8C27-B006F2CBD3A4}" destId="{9083CA90-E21F-403D-9C6D-F1D3C5C89401}" srcOrd="0" destOrd="0" presId="urn:microsoft.com/office/officeart/2005/8/layout/matrix1"/>
    <dgm:cxn modelId="{9F76649A-317A-4D7A-A3E4-4686E9DFD10C}" type="presOf" srcId="{082F2C86-57D4-4DE8-A0C5-B0CC55715BB7}" destId="{A5E72E2D-C6F1-4666-B6F0-EAE5E532E629}" srcOrd="0" destOrd="0" presId="urn:microsoft.com/office/officeart/2005/8/layout/matrix1"/>
    <dgm:cxn modelId="{AD0937E4-2EBA-450D-B6F2-1AE5AC3ADFC0}" type="presOf" srcId="{7AE42A69-B4B4-4596-91B2-11D87A0F644C}" destId="{CAC9357C-3BBD-468C-B59C-6FC21AA396A9}" srcOrd="0" destOrd="0" presId="urn:microsoft.com/office/officeart/2005/8/layout/matrix1"/>
    <dgm:cxn modelId="{05860FC7-8A5B-4660-98E6-E3B73D312227}" type="presOf" srcId="{54A04735-EFB2-4D7B-9201-E0FEF9EE3E5E}" destId="{04E2FDC8-7680-42C1-8DDF-CC9C68D66FD0}" srcOrd="1" destOrd="0" presId="urn:microsoft.com/office/officeart/2005/8/layout/matrix1"/>
    <dgm:cxn modelId="{298FC62F-AA1E-4FB2-BF01-37805A3670D8}" type="presOf" srcId="{D814E58C-1300-4C1D-8C27-B006F2CBD3A4}" destId="{1415DD59-26C8-452A-8EFE-ADBB28A5AB38}" srcOrd="1" destOrd="0" presId="urn:microsoft.com/office/officeart/2005/8/layout/matrix1"/>
    <dgm:cxn modelId="{8B9AD65D-96EF-4209-B8E3-53E111D4BA85}" type="presOf" srcId="{082F2C86-57D4-4DE8-A0C5-B0CC55715BB7}" destId="{F17778FF-5815-4D7F-82B8-54347C971D90}" srcOrd="1" destOrd="0" presId="urn:microsoft.com/office/officeart/2005/8/layout/matrix1"/>
    <dgm:cxn modelId="{586155DA-FBB8-403C-8325-3A31EC7B8711}" srcId="{7AE42A69-B4B4-4596-91B2-11D87A0F644C}" destId="{082F2C86-57D4-4DE8-A0C5-B0CC55715BB7}" srcOrd="2" destOrd="0" parTransId="{03503BC9-C186-4951-9642-0477BCC98BF7}" sibTransId="{06E5E018-B6E5-404F-8DD6-AC1C285A5511}"/>
    <dgm:cxn modelId="{7D534B4D-E749-4928-BC87-15E02BC055FA}" type="presOf" srcId="{CBB622FA-91FC-4A08-81D7-C4B3391CA7AD}" destId="{3E613AD5-BFC5-4E02-9CE9-E0008AB660CE}" srcOrd="0" destOrd="0" presId="urn:microsoft.com/office/officeart/2005/8/layout/matrix1"/>
    <dgm:cxn modelId="{6932707F-5F92-4AF0-84EE-EB494154C73A}" srcId="{7AE42A69-B4B4-4596-91B2-11D87A0F644C}" destId="{54A04735-EFB2-4D7B-9201-E0FEF9EE3E5E}" srcOrd="0" destOrd="0" parTransId="{7AF80FD8-067A-4AE2-BBBF-8F8355BC466A}" sibTransId="{A3ACE07D-1063-469E-A88A-C7C16BD8D05B}"/>
    <dgm:cxn modelId="{EF5D5FDD-BF90-4C67-BD99-478CDA49FEA1}" type="presOf" srcId="{2F7150C6-3683-43AD-A4D3-8855C84DFFFD}" destId="{2431357F-39DC-4CBE-B12C-682CEBF3318B}" srcOrd="0" destOrd="0" presId="urn:microsoft.com/office/officeart/2005/8/layout/matrix1"/>
    <dgm:cxn modelId="{0B0F4BD1-FE39-47DE-8850-BD733DA1CD8F}" type="presParOf" srcId="{3E613AD5-BFC5-4E02-9CE9-E0008AB660CE}" destId="{FE81704A-E76C-49F4-90C0-9B1E2456626B}" srcOrd="0" destOrd="0" presId="urn:microsoft.com/office/officeart/2005/8/layout/matrix1"/>
    <dgm:cxn modelId="{9331D957-0CF6-4281-95E4-FE9C774A7DE9}" type="presParOf" srcId="{FE81704A-E76C-49F4-90C0-9B1E2456626B}" destId="{B0131F3A-33BB-46FE-87B9-CEDA3CE437CB}" srcOrd="0" destOrd="0" presId="urn:microsoft.com/office/officeart/2005/8/layout/matrix1"/>
    <dgm:cxn modelId="{0369A4BA-5CE5-4328-A4D5-2EFC3D019334}" type="presParOf" srcId="{FE81704A-E76C-49F4-90C0-9B1E2456626B}" destId="{04E2FDC8-7680-42C1-8DDF-CC9C68D66FD0}" srcOrd="1" destOrd="0" presId="urn:microsoft.com/office/officeart/2005/8/layout/matrix1"/>
    <dgm:cxn modelId="{C3F8FA87-FA81-43F4-B1EB-219A9490E53D}" type="presParOf" srcId="{FE81704A-E76C-49F4-90C0-9B1E2456626B}" destId="{9083CA90-E21F-403D-9C6D-F1D3C5C89401}" srcOrd="2" destOrd="0" presId="urn:microsoft.com/office/officeart/2005/8/layout/matrix1"/>
    <dgm:cxn modelId="{EAC85AFF-0AF8-4054-B458-70AFA73066FA}" type="presParOf" srcId="{FE81704A-E76C-49F4-90C0-9B1E2456626B}" destId="{1415DD59-26C8-452A-8EFE-ADBB28A5AB38}" srcOrd="3" destOrd="0" presId="urn:microsoft.com/office/officeart/2005/8/layout/matrix1"/>
    <dgm:cxn modelId="{4B824D63-471D-498E-B16A-901A4D37ABEB}" type="presParOf" srcId="{FE81704A-E76C-49F4-90C0-9B1E2456626B}" destId="{A5E72E2D-C6F1-4666-B6F0-EAE5E532E629}" srcOrd="4" destOrd="0" presId="urn:microsoft.com/office/officeart/2005/8/layout/matrix1"/>
    <dgm:cxn modelId="{316610FB-0A9D-4EC5-9CCE-CF85A9A217AC}" type="presParOf" srcId="{FE81704A-E76C-49F4-90C0-9B1E2456626B}" destId="{F17778FF-5815-4D7F-82B8-54347C971D90}" srcOrd="5" destOrd="0" presId="urn:microsoft.com/office/officeart/2005/8/layout/matrix1"/>
    <dgm:cxn modelId="{1C07A750-2D87-452B-810E-3C715D0FC6E8}" type="presParOf" srcId="{FE81704A-E76C-49F4-90C0-9B1E2456626B}" destId="{2431357F-39DC-4CBE-B12C-682CEBF3318B}" srcOrd="6" destOrd="0" presId="urn:microsoft.com/office/officeart/2005/8/layout/matrix1"/>
    <dgm:cxn modelId="{E12ADFA1-5433-4BED-9D7F-52FE6B19E374}" type="presParOf" srcId="{FE81704A-E76C-49F4-90C0-9B1E2456626B}" destId="{486A74AE-05F6-4D89-AC2F-4AEDD3DC6154}" srcOrd="7" destOrd="0" presId="urn:microsoft.com/office/officeart/2005/8/layout/matrix1"/>
    <dgm:cxn modelId="{44D255B2-B8C6-4741-8FA9-D95E6C3FD0FC}" type="presParOf" srcId="{3E613AD5-BFC5-4E02-9CE9-E0008AB660CE}" destId="{CAC9357C-3BBD-468C-B59C-6FC21AA396A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B2AA14-27E7-4BDC-9816-2DFECF92DEC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6FA9FD8-07B1-4856-83F7-3642129C66C5}">
      <dgm:prSet phldrT="[Text]"/>
      <dgm:spPr/>
      <dgm:t>
        <a:bodyPr/>
        <a:lstStyle/>
        <a:p>
          <a:r>
            <a:rPr lang="en-US" dirty="0"/>
            <a:t>PLAAFP &amp; Post Secondary Goals</a:t>
          </a:r>
        </a:p>
      </dgm:t>
      <dgm:extLst>
        <a:ext uri="{E40237B7-FDA0-4F09-8148-C483321AD2D9}">
          <dgm14:cNvPr xmlns:dgm14="http://schemas.microsoft.com/office/drawing/2010/diagram" id="0" name="" descr="PLAAFP &amp; Post Secondary Goals&#10;"/>
        </a:ext>
      </dgm:extLst>
    </dgm:pt>
    <dgm:pt modelId="{D38C532E-5147-4AAB-8049-F18BC0C6C7A0}" type="parTrans" cxnId="{61B1C10C-1C54-43B5-833A-4BDFC4890A24}">
      <dgm:prSet/>
      <dgm:spPr/>
      <dgm:t>
        <a:bodyPr/>
        <a:lstStyle/>
        <a:p>
          <a:endParaRPr lang="en-US"/>
        </a:p>
      </dgm:t>
    </dgm:pt>
    <dgm:pt modelId="{156519A0-90A9-4DB7-9C38-689F71940385}" type="sibTrans" cxnId="{61B1C10C-1C54-43B5-833A-4BDFC4890A24}">
      <dgm:prSet/>
      <dgm:spPr/>
      <dgm:t>
        <a:bodyPr/>
        <a:lstStyle/>
        <a:p>
          <a:endParaRPr lang="en-US"/>
        </a:p>
      </dgm:t>
    </dgm:pt>
    <dgm:pt modelId="{50DE97CE-21EE-4C31-9568-92E10BA2EDCF}">
      <dgm:prSet phldrT="[Text]"/>
      <dgm:spPr>
        <a:ln>
          <a:solidFill>
            <a:schemeClr val="bg1"/>
          </a:solidFill>
        </a:ln>
      </dgm:spPr>
      <dgm:t>
        <a:bodyPr/>
        <a:lstStyle/>
        <a:p>
          <a:r>
            <a:rPr lang="en-US" dirty="0"/>
            <a:t>Interests, Preferences, Skills, Aptitudes </a:t>
          </a:r>
        </a:p>
      </dgm:t>
      <dgm:extLst>
        <a:ext uri="{E40237B7-FDA0-4F09-8148-C483321AD2D9}">
          <dgm14:cNvPr xmlns:dgm14="http://schemas.microsoft.com/office/drawing/2010/diagram" id="0" name="" descr="Interests, Preferences, Skills, Aptitudes &#10;"/>
        </a:ext>
      </dgm:extLst>
    </dgm:pt>
    <dgm:pt modelId="{1FF6FA65-4A7E-4FB6-B53F-FD9A0ADEF349}" type="parTrans" cxnId="{EFA3C15D-366A-4E86-AD38-50C527260022}">
      <dgm:prSet/>
      <dgm:spPr/>
      <dgm:t>
        <a:bodyPr/>
        <a:lstStyle/>
        <a:p>
          <a:endParaRPr lang="en-US"/>
        </a:p>
      </dgm:t>
    </dgm:pt>
    <dgm:pt modelId="{DD18FCC9-69FD-42D8-9522-096B8210304F}" type="sibTrans" cxnId="{EFA3C15D-366A-4E86-AD38-50C527260022}">
      <dgm:prSet/>
      <dgm:spPr/>
      <dgm:t>
        <a:bodyPr/>
        <a:lstStyle/>
        <a:p>
          <a:endParaRPr lang="en-US"/>
        </a:p>
      </dgm:t>
    </dgm:pt>
    <dgm:pt modelId="{BA57061B-C2A7-49C6-BB60-8BB85328276D}">
      <dgm:prSet phldrT="[Text]"/>
      <dgm:spPr>
        <a:ln w="3175">
          <a:solidFill>
            <a:schemeClr val="bg2"/>
          </a:solidFill>
        </a:ln>
      </dgm:spPr>
      <dgm:t>
        <a:bodyPr/>
        <a:lstStyle/>
        <a:p>
          <a:r>
            <a:rPr lang="en-US" dirty="0"/>
            <a:t>Academic Achievement 	</a:t>
          </a:r>
        </a:p>
      </dgm:t>
      <dgm:extLst>
        <a:ext uri="{E40237B7-FDA0-4F09-8148-C483321AD2D9}">
          <dgm14:cNvPr xmlns:dgm14="http://schemas.microsoft.com/office/drawing/2010/diagram" id="0" name="" descr="Academic Achievement &#10;"/>
        </a:ext>
      </dgm:extLst>
    </dgm:pt>
    <dgm:pt modelId="{5F82B8F1-7FC5-4E3B-A0BD-ADCFB27F840B}" type="parTrans" cxnId="{FF1046BB-9172-4793-A5C7-031AE9826156}">
      <dgm:prSet/>
      <dgm:spPr/>
      <dgm:t>
        <a:bodyPr/>
        <a:lstStyle/>
        <a:p>
          <a:endParaRPr lang="en-US"/>
        </a:p>
      </dgm:t>
    </dgm:pt>
    <dgm:pt modelId="{5CC3F328-9017-4645-953D-A42890713A0C}" type="sibTrans" cxnId="{FF1046BB-9172-4793-A5C7-031AE9826156}">
      <dgm:prSet/>
      <dgm:spPr/>
      <dgm:t>
        <a:bodyPr/>
        <a:lstStyle/>
        <a:p>
          <a:endParaRPr lang="en-US"/>
        </a:p>
      </dgm:t>
    </dgm:pt>
    <dgm:pt modelId="{DAD52788-5200-42A5-8896-B5F3E698887A}">
      <dgm:prSet phldrT="[Text]"/>
      <dgm:spPr>
        <a:ln w="76200">
          <a:solidFill>
            <a:schemeClr val="accent5">
              <a:lumMod val="40000"/>
              <a:lumOff val="60000"/>
            </a:schemeClr>
          </a:solidFill>
        </a:ln>
      </dgm:spPr>
      <dgm:t>
        <a:bodyPr/>
        <a:lstStyle/>
        <a:p>
          <a:r>
            <a:rPr lang="en-US" dirty="0"/>
            <a:t>Functional Performance </a:t>
          </a:r>
        </a:p>
      </dgm:t>
      <dgm:extLst>
        <a:ext uri="{E40237B7-FDA0-4F09-8148-C483321AD2D9}">
          <dgm14:cNvPr xmlns:dgm14="http://schemas.microsoft.com/office/drawing/2010/diagram" id="0" name="" descr="Functional Performance &#10;"/>
        </a:ext>
      </dgm:extLst>
    </dgm:pt>
    <dgm:pt modelId="{ED1A2ABA-81E6-4A47-9A1B-F94A3DAC6A7A}" type="parTrans" cxnId="{D4A48802-913A-418D-A01C-32823484FECD}">
      <dgm:prSet/>
      <dgm:spPr/>
      <dgm:t>
        <a:bodyPr/>
        <a:lstStyle/>
        <a:p>
          <a:endParaRPr lang="en-US"/>
        </a:p>
      </dgm:t>
    </dgm:pt>
    <dgm:pt modelId="{80BE6D11-A3ED-4B12-A95D-F56C8E9F357E}" type="sibTrans" cxnId="{D4A48802-913A-418D-A01C-32823484FECD}">
      <dgm:prSet/>
      <dgm:spPr/>
      <dgm:t>
        <a:bodyPr/>
        <a:lstStyle/>
        <a:p>
          <a:endParaRPr lang="en-US"/>
        </a:p>
      </dgm:t>
    </dgm:pt>
    <dgm:pt modelId="{01E585D4-9604-43D5-9737-DFE0C8648849}" type="pres">
      <dgm:prSet presAssocID="{ABB2AA14-27E7-4BDC-9816-2DFECF92DECB}" presName="cycle" presStyleCnt="0">
        <dgm:presLayoutVars>
          <dgm:chMax val="1"/>
          <dgm:dir/>
          <dgm:animLvl val="ctr"/>
          <dgm:resizeHandles val="exact"/>
        </dgm:presLayoutVars>
      </dgm:prSet>
      <dgm:spPr/>
      <dgm:t>
        <a:bodyPr/>
        <a:lstStyle/>
        <a:p>
          <a:endParaRPr lang="en-US"/>
        </a:p>
      </dgm:t>
    </dgm:pt>
    <dgm:pt modelId="{616A408E-F0E6-4845-853A-3EEBDBD8D2EE}" type="pres">
      <dgm:prSet presAssocID="{66FA9FD8-07B1-4856-83F7-3642129C66C5}" presName="centerShape" presStyleLbl="node0" presStyleIdx="0" presStyleCnt="1"/>
      <dgm:spPr/>
      <dgm:t>
        <a:bodyPr/>
        <a:lstStyle/>
        <a:p>
          <a:endParaRPr lang="en-US"/>
        </a:p>
      </dgm:t>
    </dgm:pt>
    <dgm:pt modelId="{27E5BFF3-D5BA-4636-A929-556D4FA2DD72}" type="pres">
      <dgm:prSet presAssocID="{1FF6FA65-4A7E-4FB6-B53F-FD9A0ADEF349}" presName="parTrans" presStyleLbl="bgSibTrans2D1" presStyleIdx="0" presStyleCnt="3"/>
      <dgm:spPr/>
      <dgm:t>
        <a:bodyPr/>
        <a:lstStyle/>
        <a:p>
          <a:endParaRPr lang="en-US"/>
        </a:p>
      </dgm:t>
    </dgm:pt>
    <dgm:pt modelId="{4D86DBED-8873-49A2-B06B-9AD7EAC2C168}" type="pres">
      <dgm:prSet presAssocID="{50DE97CE-21EE-4C31-9568-92E10BA2EDCF}" presName="node" presStyleLbl="node1" presStyleIdx="0" presStyleCnt="3" custScaleX="84051" custScaleY="95451">
        <dgm:presLayoutVars>
          <dgm:bulletEnabled val="1"/>
        </dgm:presLayoutVars>
      </dgm:prSet>
      <dgm:spPr/>
      <dgm:t>
        <a:bodyPr/>
        <a:lstStyle/>
        <a:p>
          <a:endParaRPr lang="en-US"/>
        </a:p>
      </dgm:t>
    </dgm:pt>
    <dgm:pt modelId="{CE3896AD-8E9D-4B3F-9369-3F97410AEC5F}" type="pres">
      <dgm:prSet presAssocID="{5F82B8F1-7FC5-4E3B-A0BD-ADCFB27F840B}" presName="parTrans" presStyleLbl="bgSibTrans2D1" presStyleIdx="1" presStyleCnt="3"/>
      <dgm:spPr/>
      <dgm:t>
        <a:bodyPr/>
        <a:lstStyle/>
        <a:p>
          <a:endParaRPr lang="en-US"/>
        </a:p>
      </dgm:t>
    </dgm:pt>
    <dgm:pt modelId="{8E33AFD3-C3A7-4BE1-A57B-99F3111ABFBE}" type="pres">
      <dgm:prSet presAssocID="{BA57061B-C2A7-49C6-BB60-8BB85328276D}" presName="node" presStyleLbl="node1" presStyleIdx="1" presStyleCnt="3" custScaleX="95158" custScaleY="84222">
        <dgm:presLayoutVars>
          <dgm:bulletEnabled val="1"/>
        </dgm:presLayoutVars>
      </dgm:prSet>
      <dgm:spPr/>
      <dgm:t>
        <a:bodyPr/>
        <a:lstStyle/>
        <a:p>
          <a:endParaRPr lang="en-US"/>
        </a:p>
      </dgm:t>
    </dgm:pt>
    <dgm:pt modelId="{F402D08A-B640-444A-8901-81D74A52CAEF}" type="pres">
      <dgm:prSet presAssocID="{ED1A2ABA-81E6-4A47-9A1B-F94A3DAC6A7A}" presName="parTrans" presStyleLbl="bgSibTrans2D1" presStyleIdx="2" presStyleCnt="3"/>
      <dgm:spPr/>
      <dgm:t>
        <a:bodyPr/>
        <a:lstStyle/>
        <a:p>
          <a:endParaRPr lang="en-US"/>
        </a:p>
      </dgm:t>
    </dgm:pt>
    <dgm:pt modelId="{87434750-8149-4F2F-86D7-0B1B12FFC28E}" type="pres">
      <dgm:prSet presAssocID="{DAD52788-5200-42A5-8896-B5F3E698887A}" presName="node" presStyleLbl="node1" presStyleIdx="2" presStyleCnt="3" custScaleX="87452" custScaleY="89236">
        <dgm:presLayoutVars>
          <dgm:bulletEnabled val="1"/>
        </dgm:presLayoutVars>
      </dgm:prSet>
      <dgm:spPr/>
      <dgm:t>
        <a:bodyPr/>
        <a:lstStyle/>
        <a:p>
          <a:endParaRPr lang="en-US"/>
        </a:p>
      </dgm:t>
    </dgm:pt>
  </dgm:ptLst>
  <dgm:cxnLst>
    <dgm:cxn modelId="{FF1046BB-9172-4793-A5C7-031AE9826156}" srcId="{66FA9FD8-07B1-4856-83F7-3642129C66C5}" destId="{BA57061B-C2A7-49C6-BB60-8BB85328276D}" srcOrd="1" destOrd="0" parTransId="{5F82B8F1-7FC5-4E3B-A0BD-ADCFB27F840B}" sibTransId="{5CC3F328-9017-4645-953D-A42890713A0C}"/>
    <dgm:cxn modelId="{1AA4EB5F-9C0A-4817-A416-A048E4B4F397}" type="presOf" srcId="{5F82B8F1-7FC5-4E3B-A0BD-ADCFB27F840B}" destId="{CE3896AD-8E9D-4B3F-9369-3F97410AEC5F}" srcOrd="0" destOrd="0" presId="urn:microsoft.com/office/officeart/2005/8/layout/radial4"/>
    <dgm:cxn modelId="{F7FF906C-75BD-4228-8771-CEE0F8B12186}" type="presOf" srcId="{BA57061B-C2A7-49C6-BB60-8BB85328276D}" destId="{8E33AFD3-C3A7-4BE1-A57B-99F3111ABFBE}" srcOrd="0" destOrd="0" presId="urn:microsoft.com/office/officeart/2005/8/layout/radial4"/>
    <dgm:cxn modelId="{C25DB1C3-6F25-4723-8406-DD20B45D8037}" type="presOf" srcId="{66FA9FD8-07B1-4856-83F7-3642129C66C5}" destId="{616A408E-F0E6-4845-853A-3EEBDBD8D2EE}" srcOrd="0" destOrd="0" presId="urn:microsoft.com/office/officeart/2005/8/layout/radial4"/>
    <dgm:cxn modelId="{D4A48802-913A-418D-A01C-32823484FECD}" srcId="{66FA9FD8-07B1-4856-83F7-3642129C66C5}" destId="{DAD52788-5200-42A5-8896-B5F3E698887A}" srcOrd="2" destOrd="0" parTransId="{ED1A2ABA-81E6-4A47-9A1B-F94A3DAC6A7A}" sibTransId="{80BE6D11-A3ED-4B12-A95D-F56C8E9F357E}"/>
    <dgm:cxn modelId="{EFA3C15D-366A-4E86-AD38-50C527260022}" srcId="{66FA9FD8-07B1-4856-83F7-3642129C66C5}" destId="{50DE97CE-21EE-4C31-9568-92E10BA2EDCF}" srcOrd="0" destOrd="0" parTransId="{1FF6FA65-4A7E-4FB6-B53F-FD9A0ADEF349}" sibTransId="{DD18FCC9-69FD-42D8-9522-096B8210304F}"/>
    <dgm:cxn modelId="{61B1C10C-1C54-43B5-833A-4BDFC4890A24}" srcId="{ABB2AA14-27E7-4BDC-9816-2DFECF92DECB}" destId="{66FA9FD8-07B1-4856-83F7-3642129C66C5}" srcOrd="0" destOrd="0" parTransId="{D38C532E-5147-4AAB-8049-F18BC0C6C7A0}" sibTransId="{156519A0-90A9-4DB7-9C38-689F71940385}"/>
    <dgm:cxn modelId="{3A96E5E3-EF2D-4BF2-B2EB-B86A0E9FD63C}" type="presOf" srcId="{50DE97CE-21EE-4C31-9568-92E10BA2EDCF}" destId="{4D86DBED-8873-49A2-B06B-9AD7EAC2C168}" srcOrd="0" destOrd="0" presId="urn:microsoft.com/office/officeart/2005/8/layout/radial4"/>
    <dgm:cxn modelId="{6C551737-911E-4A78-A2CD-07ED01D58ECD}" type="presOf" srcId="{ED1A2ABA-81E6-4A47-9A1B-F94A3DAC6A7A}" destId="{F402D08A-B640-444A-8901-81D74A52CAEF}" srcOrd="0" destOrd="0" presId="urn:microsoft.com/office/officeart/2005/8/layout/radial4"/>
    <dgm:cxn modelId="{76CADAE3-0559-4D07-BDF5-87D530AF7AFB}" type="presOf" srcId="{ABB2AA14-27E7-4BDC-9816-2DFECF92DECB}" destId="{01E585D4-9604-43D5-9737-DFE0C8648849}" srcOrd="0" destOrd="0" presId="urn:microsoft.com/office/officeart/2005/8/layout/radial4"/>
    <dgm:cxn modelId="{E5A06613-4946-43DD-A03D-17F8CE83D278}" type="presOf" srcId="{DAD52788-5200-42A5-8896-B5F3E698887A}" destId="{87434750-8149-4F2F-86D7-0B1B12FFC28E}" srcOrd="0" destOrd="0" presId="urn:microsoft.com/office/officeart/2005/8/layout/radial4"/>
    <dgm:cxn modelId="{8F836B8D-A76A-464C-A86D-06F6C250A87B}" type="presOf" srcId="{1FF6FA65-4A7E-4FB6-B53F-FD9A0ADEF349}" destId="{27E5BFF3-D5BA-4636-A929-556D4FA2DD72}" srcOrd="0" destOrd="0" presId="urn:microsoft.com/office/officeart/2005/8/layout/radial4"/>
    <dgm:cxn modelId="{A0BA8B4F-1876-4D68-97D5-B2BFC3A3A8CE}" type="presParOf" srcId="{01E585D4-9604-43D5-9737-DFE0C8648849}" destId="{616A408E-F0E6-4845-853A-3EEBDBD8D2EE}" srcOrd="0" destOrd="0" presId="urn:microsoft.com/office/officeart/2005/8/layout/radial4"/>
    <dgm:cxn modelId="{B6AE632A-02FC-47BC-BC62-E6372B571761}" type="presParOf" srcId="{01E585D4-9604-43D5-9737-DFE0C8648849}" destId="{27E5BFF3-D5BA-4636-A929-556D4FA2DD72}" srcOrd="1" destOrd="0" presId="urn:microsoft.com/office/officeart/2005/8/layout/radial4"/>
    <dgm:cxn modelId="{1A37A49F-E9D5-486F-9E7E-38F3E55744A1}" type="presParOf" srcId="{01E585D4-9604-43D5-9737-DFE0C8648849}" destId="{4D86DBED-8873-49A2-B06B-9AD7EAC2C168}" srcOrd="2" destOrd="0" presId="urn:microsoft.com/office/officeart/2005/8/layout/radial4"/>
    <dgm:cxn modelId="{B15746D1-DD12-46C9-9E33-D65639329FE2}" type="presParOf" srcId="{01E585D4-9604-43D5-9737-DFE0C8648849}" destId="{CE3896AD-8E9D-4B3F-9369-3F97410AEC5F}" srcOrd="3" destOrd="0" presId="urn:microsoft.com/office/officeart/2005/8/layout/radial4"/>
    <dgm:cxn modelId="{737EB7E7-DA3D-473F-80B5-3086C178FDDD}" type="presParOf" srcId="{01E585D4-9604-43D5-9737-DFE0C8648849}" destId="{8E33AFD3-C3A7-4BE1-A57B-99F3111ABFBE}" srcOrd="4" destOrd="0" presId="urn:microsoft.com/office/officeart/2005/8/layout/radial4"/>
    <dgm:cxn modelId="{62D3209E-4625-49BB-B951-902769EB4851}" type="presParOf" srcId="{01E585D4-9604-43D5-9737-DFE0C8648849}" destId="{F402D08A-B640-444A-8901-81D74A52CAEF}" srcOrd="5" destOrd="0" presId="urn:microsoft.com/office/officeart/2005/8/layout/radial4"/>
    <dgm:cxn modelId="{92A0EE60-289F-4D1D-ACA2-4C48C82E286D}" type="presParOf" srcId="{01E585D4-9604-43D5-9737-DFE0C8648849}" destId="{87434750-8149-4F2F-86D7-0B1B12FFC28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E2E20E-7F0D-4E63-B72E-E95BD9F7D74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BE890A9-0AE1-41FC-B6B2-4CBEFF2C3769}">
      <dgm:prSet phldrT="[Text]"/>
      <dgm:spPr>
        <a:xfrm>
          <a:off x="3256880" y="2416"/>
          <a:ext cx="1715839" cy="857919"/>
        </a:xfrm>
        <a:solidFill>
          <a:srgbClr val="333399"/>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Assess </a:t>
          </a:r>
        </a:p>
      </dgm:t>
    </dgm:pt>
    <dgm:pt modelId="{6578EFA3-0757-465C-8045-F7BB618501D6}" type="parTrans" cxnId="{A49E111A-5833-4419-9E49-EC445D8ECAA8}">
      <dgm:prSet/>
      <dgm:spPr/>
      <dgm:t>
        <a:bodyPr/>
        <a:lstStyle/>
        <a:p>
          <a:endParaRPr lang="en-US"/>
        </a:p>
      </dgm:t>
    </dgm:pt>
    <dgm:pt modelId="{6F2BE56D-E9AF-440E-90C6-2F13729B5EA5}" type="sibTrans" cxnId="{A49E111A-5833-4419-9E49-EC445D8ECAA8}">
      <dgm:prSet/>
      <dgm:spPr>
        <a:xfrm>
          <a:off x="1857346" y="-3097"/>
          <a:ext cx="4514906" cy="4514906"/>
        </a:xfrm>
        <a:solidFill>
          <a:srgbClr val="FFFFFF">
            <a:lumMod val="65000"/>
          </a:srgbClr>
        </a:solidFill>
        <a:ln>
          <a:noFill/>
        </a:ln>
        <a:effectLst/>
      </dgm:spPr>
      <dgm:t>
        <a:bodyPr/>
        <a:lstStyle/>
        <a:p>
          <a:pPr algn="ctr"/>
          <a:endParaRPr lang="en-US"/>
        </a:p>
      </dgm:t>
    </dgm:pt>
    <dgm:pt modelId="{A9590584-E732-4E29-BB23-BD1FA69D5112}">
      <dgm:prSet phldrT="[Text]"/>
      <dgm:spPr>
        <a:xfrm>
          <a:off x="4843096" y="918219"/>
          <a:ext cx="1715839" cy="857919"/>
        </a:xfrm>
        <a:solidFill>
          <a:srgbClr val="7030A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Summarize </a:t>
          </a:r>
        </a:p>
        <a:p>
          <a:pPr>
            <a:buNone/>
          </a:pPr>
          <a:r>
            <a:rPr lang="en-US" dirty="0">
              <a:solidFill>
                <a:srgbClr val="FFFFFF"/>
              </a:solidFill>
              <a:latin typeface="Gill Sans MT"/>
              <a:ea typeface="+mn-ea"/>
              <a:cs typeface="+mn-cs"/>
            </a:rPr>
            <a:t>(PLAAFP) </a:t>
          </a:r>
        </a:p>
      </dgm:t>
    </dgm:pt>
    <dgm:pt modelId="{A3DCCF14-373D-416D-8F85-82422411836A}" type="parTrans" cxnId="{A95B9D92-8320-4C4D-8553-A5CBD8BA3524}">
      <dgm:prSet/>
      <dgm:spPr/>
      <dgm:t>
        <a:bodyPr/>
        <a:lstStyle/>
        <a:p>
          <a:endParaRPr lang="en-US"/>
        </a:p>
      </dgm:t>
    </dgm:pt>
    <dgm:pt modelId="{7BB09333-B550-49F0-81D4-7C61B06BDC6A}" type="sibTrans" cxnId="{A95B9D92-8320-4C4D-8553-A5CBD8BA3524}">
      <dgm:prSet/>
      <dgm:spPr/>
      <dgm:t>
        <a:bodyPr/>
        <a:lstStyle/>
        <a:p>
          <a:endParaRPr lang="en-US"/>
        </a:p>
      </dgm:t>
    </dgm:pt>
    <dgm:pt modelId="{B2FF213F-3AB6-457F-85D5-9FB9979B54E0}">
      <dgm:prSet phldrT="[Text]"/>
      <dgm:spPr>
        <a:xfrm>
          <a:off x="4843096" y="2749824"/>
          <a:ext cx="1715839" cy="857919"/>
        </a:xfrm>
        <a:solidFill>
          <a:srgbClr val="447C6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Invite and Involve </a:t>
          </a:r>
        </a:p>
      </dgm:t>
    </dgm:pt>
    <dgm:pt modelId="{7F024F62-964F-42F6-9B37-39A428CA32F8}" type="parTrans" cxnId="{A74E99A0-3CB7-43AC-9F51-7F3FE3388C99}">
      <dgm:prSet/>
      <dgm:spPr/>
      <dgm:t>
        <a:bodyPr/>
        <a:lstStyle/>
        <a:p>
          <a:endParaRPr lang="en-US"/>
        </a:p>
      </dgm:t>
    </dgm:pt>
    <dgm:pt modelId="{C3574810-C397-41BE-B495-2B06311C0103}" type="sibTrans" cxnId="{A74E99A0-3CB7-43AC-9F51-7F3FE3388C99}">
      <dgm:prSet/>
      <dgm:spPr/>
      <dgm:t>
        <a:bodyPr/>
        <a:lstStyle/>
        <a:p>
          <a:endParaRPr lang="en-US"/>
        </a:p>
      </dgm:t>
    </dgm:pt>
    <dgm:pt modelId="{5462B23A-0D0C-46DD-AFC2-E0FD52E20F8D}">
      <dgm:prSet phldrT="[Text]"/>
      <dgm:spPr>
        <a:xfrm>
          <a:off x="3256880" y="3665626"/>
          <a:ext cx="1715839" cy="857919"/>
        </a:xfrm>
        <a:solidFill>
          <a:srgbClr val="AC1885"/>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Transition Plan </a:t>
          </a:r>
        </a:p>
      </dgm:t>
    </dgm:pt>
    <dgm:pt modelId="{B95F324F-6241-4487-BD5B-40B7730E770D}" type="parTrans" cxnId="{CC752004-8580-47C4-951D-438D8F816163}">
      <dgm:prSet/>
      <dgm:spPr/>
      <dgm:t>
        <a:bodyPr/>
        <a:lstStyle/>
        <a:p>
          <a:endParaRPr lang="en-US"/>
        </a:p>
      </dgm:t>
    </dgm:pt>
    <dgm:pt modelId="{427D8A82-DD8E-42EB-B004-F43867B707C9}" type="sibTrans" cxnId="{CC752004-8580-47C4-951D-438D8F816163}">
      <dgm:prSet/>
      <dgm:spPr/>
      <dgm:t>
        <a:bodyPr/>
        <a:lstStyle/>
        <a:p>
          <a:endParaRPr lang="en-US"/>
        </a:p>
      </dgm:t>
    </dgm:pt>
    <dgm:pt modelId="{100A41DE-339B-4E31-B89F-57F7F5132BC0}">
      <dgm:prSet phldrT="[Text]"/>
      <dgm:spPr>
        <a:xfrm>
          <a:off x="1670663" y="2749824"/>
          <a:ext cx="1715839" cy="857919"/>
        </a:xfrm>
        <a:solidFill>
          <a:srgbClr val="C0000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Measurable Annual Goals </a:t>
          </a:r>
        </a:p>
      </dgm:t>
    </dgm:pt>
    <dgm:pt modelId="{943B7AC8-0504-4B34-971D-77384E37423F}" type="parTrans" cxnId="{9E27F8E6-BBEF-498A-82DD-00F831B487FD}">
      <dgm:prSet/>
      <dgm:spPr/>
      <dgm:t>
        <a:bodyPr/>
        <a:lstStyle/>
        <a:p>
          <a:endParaRPr lang="en-US"/>
        </a:p>
      </dgm:t>
    </dgm:pt>
    <dgm:pt modelId="{1DEBE0DB-3CD7-4766-8234-6997578834DB}" type="sibTrans" cxnId="{9E27F8E6-BBEF-498A-82DD-00F831B487FD}">
      <dgm:prSet/>
      <dgm:spPr/>
      <dgm:t>
        <a:bodyPr/>
        <a:lstStyle/>
        <a:p>
          <a:endParaRPr lang="en-US"/>
        </a:p>
      </dgm:t>
    </dgm:pt>
    <dgm:pt modelId="{A794EA41-F60D-4401-A612-E4B567CDDD16}">
      <dgm:prSet/>
      <dgm:spPr>
        <a:xfrm>
          <a:off x="1670663" y="918219"/>
          <a:ext cx="1715839" cy="857919"/>
        </a:xfrm>
        <a:solidFill>
          <a:srgbClr val="E88D28"/>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Gill Sans MT"/>
              <a:ea typeface="+mn-ea"/>
              <a:cs typeface="+mn-cs"/>
            </a:rPr>
            <a:t>Monitor Progress </a:t>
          </a:r>
        </a:p>
      </dgm:t>
    </dgm:pt>
    <dgm:pt modelId="{C9B73D84-6953-4A6D-B9D9-28DF24AF59AB}" type="parTrans" cxnId="{B5A9301F-D772-42C4-93BE-BC9FB9041FDD}">
      <dgm:prSet/>
      <dgm:spPr/>
      <dgm:t>
        <a:bodyPr/>
        <a:lstStyle/>
        <a:p>
          <a:endParaRPr lang="en-US"/>
        </a:p>
      </dgm:t>
    </dgm:pt>
    <dgm:pt modelId="{1A524267-978A-47A7-9453-C88532207539}" type="sibTrans" cxnId="{B5A9301F-D772-42C4-93BE-BC9FB9041FDD}">
      <dgm:prSet/>
      <dgm:spPr/>
      <dgm:t>
        <a:bodyPr/>
        <a:lstStyle/>
        <a:p>
          <a:endParaRPr lang="en-US"/>
        </a:p>
      </dgm:t>
    </dgm:pt>
    <dgm:pt modelId="{7362BA09-FB9A-439E-A2F5-5BBE2AA2DA6B}" type="pres">
      <dgm:prSet presAssocID="{FFE2E20E-7F0D-4E63-B72E-E95BD9F7D745}" presName="Name0" presStyleCnt="0">
        <dgm:presLayoutVars>
          <dgm:dir/>
          <dgm:resizeHandles val="exact"/>
        </dgm:presLayoutVars>
      </dgm:prSet>
      <dgm:spPr/>
      <dgm:t>
        <a:bodyPr/>
        <a:lstStyle/>
        <a:p>
          <a:endParaRPr lang="en-US"/>
        </a:p>
      </dgm:t>
    </dgm:pt>
    <dgm:pt modelId="{7E25AFA9-B44B-425E-B89C-6D45D33A7EA0}" type="pres">
      <dgm:prSet presAssocID="{FFE2E20E-7F0D-4E63-B72E-E95BD9F7D745}" presName="cycle" presStyleCnt="0"/>
      <dgm:spPr/>
    </dgm:pt>
    <dgm:pt modelId="{ABCCD121-B904-4659-AE50-F9A431CB938E}" type="pres">
      <dgm:prSet presAssocID="{DBE890A9-0AE1-41FC-B6B2-4CBEFF2C3769}" presName="nodeFirstNode" presStyleLbl="node1" presStyleIdx="0" presStyleCnt="6">
        <dgm:presLayoutVars>
          <dgm:bulletEnabled val="1"/>
        </dgm:presLayoutVars>
      </dgm:prSet>
      <dgm:spPr>
        <a:prstGeom prst="roundRect">
          <a:avLst/>
        </a:prstGeom>
      </dgm:spPr>
      <dgm:t>
        <a:bodyPr/>
        <a:lstStyle/>
        <a:p>
          <a:endParaRPr lang="en-US"/>
        </a:p>
      </dgm:t>
    </dgm:pt>
    <dgm:pt modelId="{B3ACFE9B-1372-4F5A-A094-6225258184F4}" type="pres">
      <dgm:prSet presAssocID="{6F2BE56D-E9AF-440E-90C6-2F13729B5EA5}" presName="sibTransFirstNode" presStyleLbl="bgShp" presStyleIdx="0" presStyleCnt="1"/>
      <dgm:spPr>
        <a:prstGeom prst="circularArrow">
          <a:avLst>
            <a:gd name="adj1" fmla="val 5274"/>
            <a:gd name="adj2" fmla="val 312630"/>
            <a:gd name="adj3" fmla="val 14228845"/>
            <a:gd name="adj4" fmla="val 17126601"/>
            <a:gd name="adj5" fmla="val 5477"/>
          </a:avLst>
        </a:prstGeom>
      </dgm:spPr>
      <dgm:t>
        <a:bodyPr/>
        <a:lstStyle/>
        <a:p>
          <a:endParaRPr lang="en-US"/>
        </a:p>
      </dgm:t>
    </dgm:pt>
    <dgm:pt modelId="{8B6AA6E6-C6F4-4073-9799-1CB0D405E7C5}" type="pres">
      <dgm:prSet presAssocID="{A9590584-E732-4E29-BB23-BD1FA69D5112}" presName="nodeFollowingNodes" presStyleLbl="node1" presStyleIdx="1" presStyleCnt="6">
        <dgm:presLayoutVars>
          <dgm:bulletEnabled val="1"/>
        </dgm:presLayoutVars>
      </dgm:prSet>
      <dgm:spPr>
        <a:prstGeom prst="roundRect">
          <a:avLst/>
        </a:prstGeom>
      </dgm:spPr>
      <dgm:t>
        <a:bodyPr/>
        <a:lstStyle/>
        <a:p>
          <a:endParaRPr lang="en-US"/>
        </a:p>
      </dgm:t>
    </dgm:pt>
    <dgm:pt modelId="{42D999B2-E9DE-479E-BC64-D378B79E7BBD}" type="pres">
      <dgm:prSet presAssocID="{B2FF213F-3AB6-457F-85D5-9FB9979B54E0}" presName="nodeFollowingNodes" presStyleLbl="node1" presStyleIdx="2" presStyleCnt="6">
        <dgm:presLayoutVars>
          <dgm:bulletEnabled val="1"/>
        </dgm:presLayoutVars>
      </dgm:prSet>
      <dgm:spPr>
        <a:prstGeom prst="roundRect">
          <a:avLst/>
        </a:prstGeom>
      </dgm:spPr>
      <dgm:t>
        <a:bodyPr/>
        <a:lstStyle/>
        <a:p>
          <a:endParaRPr lang="en-US"/>
        </a:p>
      </dgm:t>
    </dgm:pt>
    <dgm:pt modelId="{7330135C-E4EC-4AAA-8C78-DE77421CD769}" type="pres">
      <dgm:prSet presAssocID="{5462B23A-0D0C-46DD-AFC2-E0FD52E20F8D}" presName="nodeFollowingNodes" presStyleLbl="node1" presStyleIdx="3" presStyleCnt="6">
        <dgm:presLayoutVars>
          <dgm:bulletEnabled val="1"/>
        </dgm:presLayoutVars>
      </dgm:prSet>
      <dgm:spPr>
        <a:prstGeom prst="roundRect">
          <a:avLst/>
        </a:prstGeom>
      </dgm:spPr>
      <dgm:t>
        <a:bodyPr/>
        <a:lstStyle/>
        <a:p>
          <a:endParaRPr lang="en-US"/>
        </a:p>
      </dgm:t>
    </dgm:pt>
    <dgm:pt modelId="{8656D099-3C3C-473E-9A48-8BC527549A6A}" type="pres">
      <dgm:prSet presAssocID="{100A41DE-339B-4E31-B89F-57F7F5132BC0}" presName="nodeFollowingNodes" presStyleLbl="node1" presStyleIdx="4" presStyleCnt="6">
        <dgm:presLayoutVars>
          <dgm:bulletEnabled val="1"/>
        </dgm:presLayoutVars>
      </dgm:prSet>
      <dgm:spPr>
        <a:prstGeom prst="roundRect">
          <a:avLst/>
        </a:prstGeom>
      </dgm:spPr>
      <dgm:t>
        <a:bodyPr/>
        <a:lstStyle/>
        <a:p>
          <a:endParaRPr lang="en-US"/>
        </a:p>
      </dgm:t>
    </dgm:pt>
    <dgm:pt modelId="{CC328A9C-9E4D-430A-8ECB-E2D64DCE2E9F}" type="pres">
      <dgm:prSet presAssocID="{A794EA41-F60D-4401-A612-E4B567CDDD16}" presName="nodeFollowingNodes" presStyleLbl="node1" presStyleIdx="5" presStyleCnt="6">
        <dgm:presLayoutVars>
          <dgm:bulletEnabled val="1"/>
        </dgm:presLayoutVars>
      </dgm:prSet>
      <dgm:spPr>
        <a:prstGeom prst="roundRect">
          <a:avLst/>
        </a:prstGeom>
      </dgm:spPr>
      <dgm:t>
        <a:bodyPr/>
        <a:lstStyle/>
        <a:p>
          <a:endParaRPr lang="en-US"/>
        </a:p>
      </dgm:t>
    </dgm:pt>
  </dgm:ptLst>
  <dgm:cxnLst>
    <dgm:cxn modelId="{A49E111A-5833-4419-9E49-EC445D8ECAA8}" srcId="{FFE2E20E-7F0D-4E63-B72E-E95BD9F7D745}" destId="{DBE890A9-0AE1-41FC-B6B2-4CBEFF2C3769}" srcOrd="0" destOrd="0" parTransId="{6578EFA3-0757-465C-8045-F7BB618501D6}" sibTransId="{6F2BE56D-E9AF-440E-90C6-2F13729B5EA5}"/>
    <dgm:cxn modelId="{9E27F8E6-BBEF-498A-82DD-00F831B487FD}" srcId="{FFE2E20E-7F0D-4E63-B72E-E95BD9F7D745}" destId="{100A41DE-339B-4E31-B89F-57F7F5132BC0}" srcOrd="4" destOrd="0" parTransId="{943B7AC8-0504-4B34-971D-77384E37423F}" sibTransId="{1DEBE0DB-3CD7-4766-8234-6997578834DB}"/>
    <dgm:cxn modelId="{C5F2B9FC-7033-424B-BDCA-E30D3E494412}" type="presOf" srcId="{A794EA41-F60D-4401-A612-E4B567CDDD16}" destId="{CC328A9C-9E4D-430A-8ECB-E2D64DCE2E9F}" srcOrd="0" destOrd="0" presId="urn:microsoft.com/office/officeart/2005/8/layout/cycle3"/>
    <dgm:cxn modelId="{A95B9D92-8320-4C4D-8553-A5CBD8BA3524}" srcId="{FFE2E20E-7F0D-4E63-B72E-E95BD9F7D745}" destId="{A9590584-E732-4E29-BB23-BD1FA69D5112}" srcOrd="1" destOrd="0" parTransId="{A3DCCF14-373D-416D-8F85-82422411836A}" sibTransId="{7BB09333-B550-49F0-81D4-7C61B06BDC6A}"/>
    <dgm:cxn modelId="{0FC785F7-5FE1-429B-A4B0-8342E269C938}" type="presOf" srcId="{6F2BE56D-E9AF-440E-90C6-2F13729B5EA5}" destId="{B3ACFE9B-1372-4F5A-A094-6225258184F4}" srcOrd="0" destOrd="0" presId="urn:microsoft.com/office/officeart/2005/8/layout/cycle3"/>
    <dgm:cxn modelId="{04946BBE-219F-4902-9893-397B848883D9}" type="presOf" srcId="{A9590584-E732-4E29-BB23-BD1FA69D5112}" destId="{8B6AA6E6-C6F4-4073-9799-1CB0D405E7C5}" srcOrd="0" destOrd="0" presId="urn:microsoft.com/office/officeart/2005/8/layout/cycle3"/>
    <dgm:cxn modelId="{CC752004-8580-47C4-951D-438D8F816163}" srcId="{FFE2E20E-7F0D-4E63-B72E-E95BD9F7D745}" destId="{5462B23A-0D0C-46DD-AFC2-E0FD52E20F8D}" srcOrd="3" destOrd="0" parTransId="{B95F324F-6241-4487-BD5B-40B7730E770D}" sibTransId="{427D8A82-DD8E-42EB-B004-F43867B707C9}"/>
    <dgm:cxn modelId="{B5A9301F-D772-42C4-93BE-BC9FB9041FDD}" srcId="{FFE2E20E-7F0D-4E63-B72E-E95BD9F7D745}" destId="{A794EA41-F60D-4401-A612-E4B567CDDD16}" srcOrd="5" destOrd="0" parTransId="{C9B73D84-6953-4A6D-B9D9-28DF24AF59AB}" sibTransId="{1A524267-978A-47A7-9453-C88532207539}"/>
    <dgm:cxn modelId="{D5DBEA7A-9436-4F2D-8D21-DB7D6E39DF62}" type="presOf" srcId="{FFE2E20E-7F0D-4E63-B72E-E95BD9F7D745}" destId="{7362BA09-FB9A-439E-A2F5-5BBE2AA2DA6B}" srcOrd="0" destOrd="0" presId="urn:microsoft.com/office/officeart/2005/8/layout/cycle3"/>
    <dgm:cxn modelId="{E6AB9F2E-5304-4608-AB5F-DB08728DEB11}" type="presOf" srcId="{100A41DE-339B-4E31-B89F-57F7F5132BC0}" destId="{8656D099-3C3C-473E-9A48-8BC527549A6A}" srcOrd="0" destOrd="0" presId="urn:microsoft.com/office/officeart/2005/8/layout/cycle3"/>
    <dgm:cxn modelId="{A74E99A0-3CB7-43AC-9F51-7F3FE3388C99}" srcId="{FFE2E20E-7F0D-4E63-B72E-E95BD9F7D745}" destId="{B2FF213F-3AB6-457F-85D5-9FB9979B54E0}" srcOrd="2" destOrd="0" parTransId="{7F024F62-964F-42F6-9B37-39A428CA32F8}" sibTransId="{C3574810-C397-41BE-B495-2B06311C0103}"/>
    <dgm:cxn modelId="{1D45ECD1-D2C7-4D65-BD1F-BCAB67E01F18}" type="presOf" srcId="{DBE890A9-0AE1-41FC-B6B2-4CBEFF2C3769}" destId="{ABCCD121-B904-4659-AE50-F9A431CB938E}" srcOrd="0" destOrd="0" presId="urn:microsoft.com/office/officeart/2005/8/layout/cycle3"/>
    <dgm:cxn modelId="{8A6CD4BD-DEDB-456D-B479-2E86A14BE6F6}" type="presOf" srcId="{5462B23A-0D0C-46DD-AFC2-E0FD52E20F8D}" destId="{7330135C-E4EC-4AAA-8C78-DE77421CD769}" srcOrd="0" destOrd="0" presId="urn:microsoft.com/office/officeart/2005/8/layout/cycle3"/>
    <dgm:cxn modelId="{0F2807E7-46A1-45EB-8B2E-C93C6E0C2EB4}" type="presOf" srcId="{B2FF213F-3AB6-457F-85D5-9FB9979B54E0}" destId="{42D999B2-E9DE-479E-BC64-D378B79E7BBD}" srcOrd="0" destOrd="0" presId="urn:microsoft.com/office/officeart/2005/8/layout/cycle3"/>
    <dgm:cxn modelId="{DDC176FD-30D4-4851-BCDD-33C3C9858EE9}" type="presParOf" srcId="{7362BA09-FB9A-439E-A2F5-5BBE2AA2DA6B}" destId="{7E25AFA9-B44B-425E-B89C-6D45D33A7EA0}" srcOrd="0" destOrd="0" presId="urn:microsoft.com/office/officeart/2005/8/layout/cycle3"/>
    <dgm:cxn modelId="{70D7EFA5-7D4A-484D-8936-BD400FFB1748}" type="presParOf" srcId="{7E25AFA9-B44B-425E-B89C-6D45D33A7EA0}" destId="{ABCCD121-B904-4659-AE50-F9A431CB938E}" srcOrd="0" destOrd="0" presId="urn:microsoft.com/office/officeart/2005/8/layout/cycle3"/>
    <dgm:cxn modelId="{B5BB9D68-6C26-441C-AF54-CD832AFE60AC}" type="presParOf" srcId="{7E25AFA9-B44B-425E-B89C-6D45D33A7EA0}" destId="{B3ACFE9B-1372-4F5A-A094-6225258184F4}" srcOrd="1" destOrd="0" presId="urn:microsoft.com/office/officeart/2005/8/layout/cycle3"/>
    <dgm:cxn modelId="{D1ED7D63-9BC6-493F-B85D-A6ACD4E14172}" type="presParOf" srcId="{7E25AFA9-B44B-425E-B89C-6D45D33A7EA0}" destId="{8B6AA6E6-C6F4-4073-9799-1CB0D405E7C5}" srcOrd="2" destOrd="0" presId="urn:microsoft.com/office/officeart/2005/8/layout/cycle3"/>
    <dgm:cxn modelId="{A01548EC-6402-4F12-887B-8429B9489F7C}" type="presParOf" srcId="{7E25AFA9-B44B-425E-B89C-6D45D33A7EA0}" destId="{42D999B2-E9DE-479E-BC64-D378B79E7BBD}" srcOrd="3" destOrd="0" presId="urn:microsoft.com/office/officeart/2005/8/layout/cycle3"/>
    <dgm:cxn modelId="{27DA8D37-F0CD-40D9-9C76-0AA655FE1E39}" type="presParOf" srcId="{7E25AFA9-B44B-425E-B89C-6D45D33A7EA0}" destId="{7330135C-E4EC-4AAA-8C78-DE77421CD769}" srcOrd="4" destOrd="0" presId="urn:microsoft.com/office/officeart/2005/8/layout/cycle3"/>
    <dgm:cxn modelId="{B06A5AD4-69FB-44A5-B3CC-1CD404066F8F}" type="presParOf" srcId="{7E25AFA9-B44B-425E-B89C-6D45D33A7EA0}" destId="{8656D099-3C3C-473E-9A48-8BC527549A6A}" srcOrd="5" destOrd="0" presId="urn:microsoft.com/office/officeart/2005/8/layout/cycle3"/>
    <dgm:cxn modelId="{F893FA6F-409F-4A38-B423-BF595AEE86B8}" type="presParOf" srcId="{7E25AFA9-B44B-425E-B89C-6D45D33A7EA0}" destId="{CC328A9C-9E4D-430A-8ECB-E2D64DCE2E9F}" srcOrd="6"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1" y="0"/>
            <a:ext cx="3043343" cy="465455"/>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5455"/>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30258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www.pattan.net/Videos/Browse/Training%20Series/Indicator+13:+Compliance+Module+Series" TargetMode="External"/><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Hello and Welcome to today’s webinar, “Indicator 13: What LEAs Need to Know for CMCI</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My name is Hillary Mangis and I work with the Pennsylvania Training and Technical Assistance Network on the secondary transition initiative.  Also presenting today are Ryan Romanoski from our Harrisburg office in the Central Region, and Kim Cole from our office in the Eastern Region.</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943"/>
              <a:buFont typeface="Calibri"/>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Participants on this call should be representatives from those LEAs who will be participating in cyclical monitoring for continuous improvement as identified on the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July </a:t>
            </a: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Pr>
              <a:t>5,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2019 Penn Link.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lvl="0" indent="0" algn="l" rtl="0">
              <a:spcBef>
                <a:spcPts val="0"/>
              </a:spcBef>
              <a:spcAft>
                <a:spcPts val="0"/>
              </a:spcAft>
              <a:buNone/>
            </a:pPr>
            <a:endParaRPr dirty="0"/>
          </a:p>
        </p:txBody>
      </p:sp>
      <p:sp>
        <p:nvSpPr>
          <p:cNvPr id="1126" name="Google Shape;1126;p1: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57129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9:notes"/>
          <p:cNvSpPr txBox="1"/>
          <p:nvPr/>
        </p:nvSpPr>
        <p:spPr>
          <a:xfrm>
            <a:off x="3978131" y="8841885"/>
            <a:ext cx="3043343" cy="465616"/>
          </a:xfrm>
          <a:prstGeom prst="rect">
            <a:avLst/>
          </a:prstGeom>
          <a:noFill/>
          <a:ln>
            <a:noFill/>
          </a:ln>
        </p:spPr>
        <p:txBody>
          <a:bodyPr spcFirstLastPara="1" wrap="square" lIns="93825" tIns="46900" rIns="93825" bIns="469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
        <p:nvSpPr>
          <p:cNvPr id="1183" name="Google Shape;1183;p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4" name="Google Shape;1184;p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Noto Sans Symbols"/>
              <a:buNone/>
            </a:pPr>
            <a:r>
              <a:rPr lang="en-US" sz="1200" b="0" i="0" u="none" strike="noStrike" cap="none">
                <a:solidFill>
                  <a:schemeClr val="dk1"/>
                </a:solidFill>
                <a:latin typeface="Arial"/>
                <a:ea typeface="Arial"/>
                <a:cs typeface="Arial"/>
                <a:sym typeface="Arial"/>
              </a:rPr>
              <a:t>With regard to transition, Chapter 14 (PA Special Ed Code) only varies from the federal regulations in one area: age.  In pa Sec Transition must begin at age 14, not like the federal age of 16.  </a:t>
            </a:r>
            <a:endParaRPr/>
          </a:p>
          <a:p>
            <a:pPr marL="0" marR="0" lvl="0" indent="0" algn="l" rtl="0">
              <a:spcBef>
                <a:spcPts val="0"/>
              </a:spcBef>
              <a:spcAft>
                <a:spcPts val="0"/>
              </a:spcAft>
              <a:buClr>
                <a:schemeClr val="dk1"/>
              </a:buClr>
              <a:buSzPts val="1200"/>
              <a:buFont typeface="Noto Sans Symbols"/>
              <a:buNone/>
            </a:pPr>
            <a:r>
              <a:rPr lang="en-US" sz="1200" b="0" i="0" u="none" strike="noStrike" cap="none">
                <a:solidFill>
                  <a:schemeClr val="dk1"/>
                </a:solidFill>
                <a:latin typeface="Arial"/>
                <a:ea typeface="Arial"/>
                <a:cs typeface="Arial"/>
                <a:sym typeface="Arial"/>
              </a:rPr>
              <a:t>Process of preparing students for life after they leave high school, including participation in post-secondary education or training, employment, and community living.</a:t>
            </a:r>
            <a:endParaRPr/>
          </a:p>
        </p:txBody>
      </p:sp>
      <p:sp>
        <p:nvSpPr>
          <p:cNvPr id="1185" name="Google Shape;1185;p9:notes"/>
          <p:cNvSpPr txBox="1"/>
          <p:nvPr/>
        </p:nvSpPr>
        <p:spPr>
          <a:xfrm>
            <a:off x="3978131" y="8841885"/>
            <a:ext cx="3043343" cy="465616"/>
          </a:xfrm>
          <a:prstGeom prst="rect">
            <a:avLst/>
          </a:prstGeom>
          <a:noFill/>
          <a:ln>
            <a:noFill/>
          </a:ln>
        </p:spPr>
        <p:txBody>
          <a:bodyPr spcFirstLastPara="1" wrap="square" lIns="93825" tIns="46900" rIns="93825" bIns="469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0098023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09575" y="698500"/>
            <a:ext cx="6203950" cy="3490913"/>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spcAft>
                <a:spcPts val="1000"/>
              </a:spcAft>
            </a:pPr>
            <a:r>
              <a:rPr lang="en-US" altLang="en-US">
                <a:latin typeface="Calibri" pitchFamily="34" charset="0"/>
                <a:ea typeface="Calibri" pitchFamily="34" charset="0"/>
                <a:cs typeface="Times New Roman" pitchFamily="18" charset="0"/>
              </a:rPr>
              <a:t>Note the following for each area listed:</a:t>
            </a:r>
          </a:p>
          <a:p>
            <a:pPr>
              <a:lnSpc>
                <a:spcPct val="115000"/>
              </a:lnSpc>
              <a:spcBef>
                <a:spcPct val="0"/>
              </a:spcBef>
              <a:spcAft>
                <a:spcPts val="1000"/>
              </a:spcAft>
            </a:pPr>
            <a:endParaRPr lang="en-US" altLang="en-US">
              <a:latin typeface="Calibri" pitchFamily="34" charset="0"/>
              <a:ea typeface="Calibri" pitchFamily="34" charset="0"/>
              <a:cs typeface="Times New Roman" pitchFamily="18" charset="0"/>
            </a:endParaRPr>
          </a:p>
          <a:p>
            <a:pPr>
              <a:lnSpc>
                <a:spcPct val="115000"/>
              </a:lnSpc>
              <a:spcBef>
                <a:spcPct val="0"/>
              </a:spcBef>
              <a:spcAft>
                <a:spcPts val="1000"/>
              </a:spcAft>
            </a:pPr>
            <a:r>
              <a:rPr lang="en-US" altLang="en-US">
                <a:latin typeface="Calibri" pitchFamily="34" charset="0"/>
                <a:ea typeface="Calibri" pitchFamily="34" charset="0"/>
                <a:cs typeface="Times New Roman" pitchFamily="18" charset="0"/>
              </a:rPr>
              <a:t>1. NOT curriculum- do not list all of the skills for 8</a:t>
            </a:r>
            <a:r>
              <a:rPr lang="en-US" altLang="en-US" baseline="30000">
                <a:latin typeface="Calibri" pitchFamily="34" charset="0"/>
                <a:ea typeface="Calibri" pitchFamily="34" charset="0"/>
                <a:cs typeface="Times New Roman" pitchFamily="18" charset="0"/>
              </a:rPr>
              <a:t>th</a:t>
            </a:r>
            <a:r>
              <a:rPr lang="en-US" altLang="en-US">
                <a:latin typeface="Calibri" pitchFamily="34" charset="0"/>
                <a:ea typeface="Calibri" pitchFamily="34" charset="0"/>
                <a:cs typeface="Times New Roman" pitchFamily="18" charset="0"/>
              </a:rPr>
              <a:t> grade math i.e.</a:t>
            </a:r>
          </a:p>
          <a:p>
            <a:pPr>
              <a:lnSpc>
                <a:spcPct val="115000"/>
              </a:lnSpc>
              <a:spcBef>
                <a:spcPct val="0"/>
              </a:spcBef>
              <a:spcAft>
                <a:spcPts val="1000"/>
              </a:spcAft>
            </a:pPr>
            <a:r>
              <a:rPr lang="en-US" altLang="en-US">
                <a:latin typeface="Calibri" pitchFamily="34" charset="0"/>
                <a:ea typeface="Calibri" pitchFamily="34" charset="0"/>
                <a:cs typeface="Times New Roman" pitchFamily="18" charset="0"/>
              </a:rPr>
              <a:t>Student will be able to complete: fractions, decimals, percentages, algebraic expressions</a:t>
            </a:r>
          </a:p>
          <a:p>
            <a:pPr>
              <a:lnSpc>
                <a:spcPct val="115000"/>
              </a:lnSpc>
              <a:spcBef>
                <a:spcPct val="0"/>
              </a:spcBef>
              <a:spcAft>
                <a:spcPts val="1000"/>
              </a:spcAft>
            </a:pPr>
            <a:endParaRPr lang="en-US" altLang="en-US">
              <a:latin typeface="Calibri" pitchFamily="34" charset="0"/>
              <a:ea typeface="Calibri" pitchFamily="34" charset="0"/>
              <a:cs typeface="Times New Roman" pitchFamily="18" charset="0"/>
            </a:endParaRPr>
          </a:p>
          <a:p>
            <a:pPr>
              <a:lnSpc>
                <a:spcPct val="115000"/>
              </a:lnSpc>
              <a:spcBef>
                <a:spcPct val="0"/>
              </a:spcBef>
              <a:spcAft>
                <a:spcPts val="1000"/>
              </a:spcAft>
            </a:pPr>
            <a:r>
              <a:rPr lang="en-US" altLang="en-US">
                <a:latin typeface="Calibri" pitchFamily="34" charset="0"/>
                <a:ea typeface="Calibri" pitchFamily="34" charset="0"/>
                <a:cs typeface="Times New Roman" pitchFamily="18" charset="0"/>
              </a:rPr>
              <a:t>2. NOT for subject areas- do not list- gain fluency in social studies and science class</a:t>
            </a:r>
          </a:p>
          <a:p>
            <a:pPr>
              <a:lnSpc>
                <a:spcPct val="115000"/>
              </a:lnSpc>
              <a:spcBef>
                <a:spcPct val="0"/>
              </a:spcBef>
              <a:spcAft>
                <a:spcPts val="1000"/>
              </a:spcAft>
            </a:pPr>
            <a:endParaRPr lang="en-US" altLang="en-US">
              <a:latin typeface="Calibri" pitchFamily="34" charset="0"/>
              <a:ea typeface="Calibri" pitchFamily="34" charset="0"/>
              <a:cs typeface="Times New Roman" pitchFamily="18" charset="0"/>
            </a:endParaRPr>
          </a:p>
          <a:p>
            <a:pPr>
              <a:lnSpc>
                <a:spcPct val="115000"/>
              </a:lnSpc>
              <a:spcBef>
                <a:spcPct val="0"/>
              </a:spcBef>
              <a:spcAft>
                <a:spcPts val="1000"/>
              </a:spcAft>
            </a:pPr>
            <a:r>
              <a:rPr lang="en-US" altLang="en-US">
                <a:latin typeface="Calibri" pitchFamily="34" charset="0"/>
                <a:ea typeface="Calibri" pitchFamily="34" charset="0"/>
                <a:cs typeface="Times New Roman" pitchFamily="18" charset="0"/>
              </a:rPr>
              <a:t>3. NOT </a:t>
            </a:r>
            <a:r>
              <a:rPr lang="en-US" altLang="en-US" u="sng">
                <a:latin typeface="Calibri" pitchFamily="34" charset="0"/>
                <a:ea typeface="Calibri" pitchFamily="34" charset="0"/>
                <a:cs typeface="Times New Roman" pitchFamily="18" charset="0"/>
              </a:rPr>
              <a:t>grade </a:t>
            </a:r>
            <a:r>
              <a:rPr lang="en-US" altLang="en-US">
                <a:latin typeface="Calibri" pitchFamily="34" charset="0"/>
                <a:ea typeface="Calibri" pitchFamily="34" charset="0"/>
                <a:cs typeface="Times New Roman" pitchFamily="18" charset="0"/>
              </a:rPr>
              <a:t>averages……- do not list- receive at least a D in all subjects</a:t>
            </a:r>
          </a:p>
          <a:p>
            <a:pPr>
              <a:lnSpc>
                <a:spcPct val="115000"/>
              </a:lnSpc>
              <a:spcBef>
                <a:spcPct val="0"/>
              </a:spcBef>
              <a:spcAft>
                <a:spcPts val="1000"/>
              </a:spcAft>
            </a:pPr>
            <a:endParaRPr lang="en-US" altLang="en-US">
              <a:latin typeface="Calibri" pitchFamily="34" charset="0"/>
              <a:ea typeface="Calibri" pitchFamily="34" charset="0"/>
              <a:cs typeface="Times New Roman" pitchFamily="18" charset="0"/>
            </a:endParaRPr>
          </a:p>
          <a:p>
            <a:pPr>
              <a:lnSpc>
                <a:spcPct val="115000"/>
              </a:lnSpc>
              <a:spcBef>
                <a:spcPct val="0"/>
              </a:spcBef>
              <a:spcAft>
                <a:spcPts val="1000"/>
              </a:spcAft>
            </a:pPr>
            <a:r>
              <a:rPr lang="en-US" altLang="en-US">
                <a:latin typeface="Calibri" pitchFamily="34" charset="0"/>
                <a:ea typeface="Calibri" pitchFamily="34" charset="0"/>
                <a:cs typeface="Times New Roman" pitchFamily="18" charset="0"/>
              </a:rPr>
              <a:t>4.NOT only for students….do not list- student will achieve an 80% when answering questions in the resource room</a:t>
            </a:r>
          </a:p>
          <a:p>
            <a:pPr>
              <a:lnSpc>
                <a:spcPct val="115000"/>
              </a:lnSpc>
              <a:spcBef>
                <a:spcPct val="0"/>
              </a:spcBef>
              <a:spcAft>
                <a:spcPts val="1000"/>
              </a:spcAft>
            </a:pPr>
            <a:endParaRPr lang="en-US" altLang="en-US">
              <a:latin typeface="Calibri" pitchFamily="34" charset="0"/>
              <a:ea typeface="Calibri" pitchFamily="34" charset="0"/>
              <a:cs typeface="Times New Roman" pitchFamily="18" charset="0"/>
            </a:endParaRPr>
          </a:p>
          <a:p>
            <a:pPr>
              <a:lnSpc>
                <a:spcPct val="115000"/>
              </a:lnSpc>
              <a:spcBef>
                <a:spcPct val="0"/>
              </a:spcBef>
              <a:spcAft>
                <a:spcPts val="1000"/>
              </a:spcAft>
            </a:pPr>
            <a:r>
              <a:rPr lang="en-US" altLang="en-US">
                <a:latin typeface="Calibri" pitchFamily="34" charset="0"/>
                <a:ea typeface="Calibri" pitchFamily="34" charset="0"/>
                <a:cs typeface="Times New Roman" pitchFamily="18" charset="0"/>
              </a:rPr>
              <a:t>5. NOT </a:t>
            </a:r>
            <a:r>
              <a:rPr lang="en-US" altLang="en-US" u="sng">
                <a:latin typeface="Calibri" pitchFamily="34" charset="0"/>
                <a:ea typeface="Calibri" pitchFamily="34" charset="0"/>
                <a:cs typeface="Times New Roman" pitchFamily="18" charset="0"/>
              </a:rPr>
              <a:t>activities</a:t>
            </a:r>
            <a:r>
              <a:rPr lang="en-US" altLang="en-US">
                <a:latin typeface="Calibri" pitchFamily="34" charset="0"/>
                <a:ea typeface="Calibri" pitchFamily="34" charset="0"/>
                <a:cs typeface="Times New Roman" pitchFamily="18" charset="0"/>
              </a:rPr>
              <a:t> such as……- do not list activities that are not going to be monitored</a:t>
            </a:r>
          </a:p>
          <a:p>
            <a:pPr>
              <a:lnSpc>
                <a:spcPct val="115000"/>
              </a:lnSpc>
              <a:spcBef>
                <a:spcPct val="0"/>
              </a:spcBef>
              <a:spcAft>
                <a:spcPts val="1000"/>
              </a:spcAft>
            </a:pPr>
            <a:endParaRPr lang="en-US" altLang="en-US">
              <a:latin typeface="Calibri" pitchFamily="34" charset="0"/>
              <a:ea typeface="Calibri" pitchFamily="34" charset="0"/>
              <a:cs typeface="Times New Roman" pitchFamily="18" charset="0"/>
            </a:endParaRPr>
          </a:p>
          <a:p>
            <a:endParaRPr lang="en-US" altLang="en-US">
              <a:latin typeface="Arial" pitchFamily="34" charset="0"/>
              <a:ea typeface="Calibri" pitchFamily="34" charset="0"/>
              <a:cs typeface="Times New Roman" pitchFamily="18" charset="0"/>
            </a:endParaRPr>
          </a:p>
        </p:txBody>
      </p:sp>
      <p:sp>
        <p:nvSpPr>
          <p:cNvPr id="1034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6725" indent="-287202" eaLnBrk="0" hangingPunct="0">
              <a:defRPr>
                <a:solidFill>
                  <a:schemeClr val="tx1"/>
                </a:solidFill>
                <a:latin typeface="Arial" pitchFamily="34" charset="0"/>
              </a:defRPr>
            </a:lvl2pPr>
            <a:lvl3pPr marL="1148808" indent="-229762" eaLnBrk="0" hangingPunct="0">
              <a:defRPr>
                <a:solidFill>
                  <a:schemeClr val="tx1"/>
                </a:solidFill>
                <a:latin typeface="Arial" pitchFamily="34" charset="0"/>
              </a:defRPr>
            </a:lvl3pPr>
            <a:lvl4pPr marL="1608331" indent="-229762" eaLnBrk="0" hangingPunct="0">
              <a:defRPr>
                <a:solidFill>
                  <a:schemeClr val="tx1"/>
                </a:solidFill>
                <a:latin typeface="Arial" pitchFamily="34" charset="0"/>
              </a:defRPr>
            </a:lvl4pPr>
            <a:lvl5pPr marL="2067854" indent="-229762" eaLnBrk="0" hangingPunct="0">
              <a:defRPr>
                <a:solidFill>
                  <a:schemeClr val="tx1"/>
                </a:solidFill>
                <a:latin typeface="Arial" pitchFamily="34" charset="0"/>
              </a:defRPr>
            </a:lvl5pPr>
            <a:lvl6pPr marL="2527377" indent="-229762" eaLnBrk="0" fontAlgn="base" hangingPunct="0">
              <a:spcBef>
                <a:spcPct val="0"/>
              </a:spcBef>
              <a:spcAft>
                <a:spcPct val="0"/>
              </a:spcAft>
              <a:defRPr>
                <a:solidFill>
                  <a:schemeClr val="tx1"/>
                </a:solidFill>
                <a:latin typeface="Arial" pitchFamily="34" charset="0"/>
              </a:defRPr>
            </a:lvl6pPr>
            <a:lvl7pPr marL="2986900" indent="-229762" eaLnBrk="0" fontAlgn="base" hangingPunct="0">
              <a:spcBef>
                <a:spcPct val="0"/>
              </a:spcBef>
              <a:spcAft>
                <a:spcPct val="0"/>
              </a:spcAft>
              <a:defRPr>
                <a:solidFill>
                  <a:schemeClr val="tx1"/>
                </a:solidFill>
                <a:latin typeface="Arial" pitchFamily="34" charset="0"/>
              </a:defRPr>
            </a:lvl7pPr>
            <a:lvl8pPr marL="3446423" indent="-229762" eaLnBrk="0" fontAlgn="base" hangingPunct="0">
              <a:spcBef>
                <a:spcPct val="0"/>
              </a:spcBef>
              <a:spcAft>
                <a:spcPct val="0"/>
              </a:spcAft>
              <a:defRPr>
                <a:solidFill>
                  <a:schemeClr val="tx1"/>
                </a:solidFill>
                <a:latin typeface="Arial" pitchFamily="34" charset="0"/>
              </a:defRPr>
            </a:lvl8pPr>
            <a:lvl9pPr marL="3905946" indent="-229762"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5DED40-5F64-4511-8AC8-C5F883DB4E8C}"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71466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p11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3" name="Google Shape;2113;p11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1" indent="0" algn="l" rtl="0">
              <a:spcBef>
                <a:spcPts val="0"/>
              </a:spcBef>
              <a:spcAft>
                <a:spcPts val="0"/>
              </a:spcAft>
              <a:buNone/>
            </a:pPr>
            <a:r>
              <a:rPr lang="en-US">
                <a:latin typeface="Arial"/>
                <a:ea typeface="Arial"/>
                <a:cs typeface="Arial"/>
                <a:sym typeface="Arial"/>
              </a:rPr>
              <a:t>What specific skill should we target for instruction and measurement?</a:t>
            </a:r>
            <a:endParaRPr>
              <a:solidFill>
                <a:srgbClr val="000000"/>
              </a:solidFill>
              <a:latin typeface="Arial"/>
              <a:ea typeface="Arial"/>
              <a:cs typeface="Arial"/>
              <a:sym typeface="Arial"/>
            </a:endParaRPr>
          </a:p>
          <a:p>
            <a:pPr marL="0" lvl="1" indent="0" algn="l" rtl="0">
              <a:spcBef>
                <a:spcPts val="0"/>
              </a:spcBef>
              <a:spcAft>
                <a:spcPts val="0"/>
              </a:spcAft>
              <a:buNone/>
            </a:pPr>
            <a:r>
              <a:rPr lang="en-US">
                <a:solidFill>
                  <a:srgbClr val="000000"/>
                </a:solidFill>
                <a:latin typeface="Arial"/>
                <a:ea typeface="Arial"/>
                <a:cs typeface="Arial"/>
                <a:sym typeface="Arial"/>
              </a:rPr>
              <a:t>PRIORITIZE: Select skills that will have </a:t>
            </a:r>
            <a:endParaRPr/>
          </a:p>
          <a:p>
            <a:pPr marL="225397" lvl="2" indent="-76200" algn="l" rtl="0">
              <a:spcBef>
                <a:spcPts val="0"/>
              </a:spcBef>
              <a:spcAft>
                <a:spcPts val="0"/>
              </a:spcAft>
              <a:buClr>
                <a:srgbClr val="000000"/>
              </a:buClr>
              <a:buSzPts val="1200"/>
              <a:buFont typeface="Arial"/>
              <a:buChar char="•"/>
            </a:pPr>
            <a:r>
              <a:rPr lang="en-US">
                <a:solidFill>
                  <a:srgbClr val="000000"/>
                </a:solidFill>
                <a:latin typeface="Arial"/>
                <a:ea typeface="Arial"/>
                <a:cs typeface="Arial"/>
                <a:sym typeface="Arial"/>
              </a:rPr>
              <a:t>Endurance</a:t>
            </a:r>
            <a:endParaRPr/>
          </a:p>
          <a:p>
            <a:pPr marL="225397" lvl="2" indent="-76200" algn="l" rtl="0">
              <a:spcBef>
                <a:spcPts val="0"/>
              </a:spcBef>
              <a:spcAft>
                <a:spcPts val="0"/>
              </a:spcAft>
              <a:buClr>
                <a:srgbClr val="000000"/>
              </a:buClr>
              <a:buSzPts val="1200"/>
              <a:buFont typeface="Arial"/>
              <a:buChar char="•"/>
            </a:pPr>
            <a:r>
              <a:rPr lang="en-US">
                <a:solidFill>
                  <a:srgbClr val="000000"/>
                </a:solidFill>
                <a:latin typeface="Arial"/>
                <a:ea typeface="Arial"/>
                <a:cs typeface="Arial"/>
                <a:sym typeface="Arial"/>
              </a:rPr>
              <a:t>Leverage</a:t>
            </a:r>
            <a:endParaRPr/>
          </a:p>
          <a:p>
            <a:pPr marL="225397" lvl="2" indent="-76200" algn="l" rtl="0">
              <a:spcBef>
                <a:spcPts val="0"/>
              </a:spcBef>
              <a:spcAft>
                <a:spcPts val="0"/>
              </a:spcAft>
              <a:buClr>
                <a:srgbClr val="000000"/>
              </a:buClr>
              <a:buSzPts val="1200"/>
              <a:buFont typeface="Arial"/>
              <a:buChar char="•"/>
            </a:pPr>
            <a:r>
              <a:rPr lang="en-US">
                <a:solidFill>
                  <a:srgbClr val="000000"/>
                </a:solidFill>
                <a:latin typeface="Arial"/>
                <a:ea typeface="Arial"/>
                <a:cs typeface="Arial"/>
                <a:sym typeface="Arial"/>
              </a:rPr>
              <a:t>Necessity</a:t>
            </a:r>
            <a:endParaRPr>
              <a:latin typeface="Arial"/>
              <a:ea typeface="Arial"/>
              <a:cs typeface="Arial"/>
              <a:sym typeface="Arial"/>
            </a:endParaRPr>
          </a:p>
        </p:txBody>
      </p:sp>
      <p:sp>
        <p:nvSpPr>
          <p:cNvPr id="2114" name="Google Shape;2114;p110: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105</a:t>
            </a:fld>
            <a:endParaRPr sz="1300">
              <a:solidFill>
                <a:srgbClr val="000000"/>
              </a:solidFill>
              <a:latin typeface="Arial"/>
              <a:ea typeface="Arial"/>
              <a:cs typeface="Arial"/>
              <a:sym typeface="Arial"/>
            </a:endParaRPr>
          </a:p>
        </p:txBody>
      </p:sp>
    </p:spTree>
    <p:extLst>
      <p:ext uri="{BB962C8B-B14F-4D97-AF65-F5344CB8AC3E}">
        <p14:creationId xmlns:p14="http://schemas.microsoft.com/office/powerpoint/2010/main" val="4602882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Google Shape;2119;p11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0" name="Google Shape;2120;p11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latin typeface="Arial"/>
                <a:ea typeface="Arial"/>
                <a:cs typeface="Arial"/>
                <a:sym typeface="Arial"/>
              </a:rPr>
              <a:t>ALWAYS KEEP IN MIND THE INDIVIDUALITY OF THE STUDENT.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 student in need of skill building related to communication looks very different, and will require different skill building goals, if his/her disability is in the Sensory/Hearing category, Autism spectrum, or is a Communications Impairment.</a:t>
            </a:r>
            <a:endParaRPr/>
          </a:p>
          <a:p>
            <a:pPr marL="0" lvl="0" indent="0" algn="l" rtl="0">
              <a:spcBef>
                <a:spcPts val="0"/>
              </a:spcBef>
              <a:spcAft>
                <a:spcPts val="0"/>
              </a:spcAft>
              <a:buNone/>
            </a:pPr>
            <a:endParaRPr>
              <a:latin typeface="Arial"/>
              <a:ea typeface="Arial"/>
              <a:cs typeface="Arial"/>
              <a:sym typeface="Arial"/>
            </a:endParaRPr>
          </a:p>
        </p:txBody>
      </p:sp>
      <p:sp>
        <p:nvSpPr>
          <p:cNvPr id="2121" name="Google Shape;2121;p111: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106</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302434076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409575" y="698500"/>
            <a:ext cx="6203950" cy="3490913"/>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Handout: </a:t>
            </a:r>
            <a:r>
              <a:rPr lang="en-US" altLang="en-US" i="1" u="sng" dirty="0">
                <a:latin typeface="Arial" pitchFamily="34" charset="0"/>
              </a:rPr>
              <a:t>Steps for Developing a Standards-Aligned Measurable Annual Goal (MAG)</a:t>
            </a:r>
          </a:p>
          <a:p>
            <a:r>
              <a:rPr lang="en-US" altLang="en-US" i="0" u="none" dirty="0">
                <a:latin typeface="Arial" pitchFamily="34" charset="0"/>
              </a:rPr>
              <a:t>It is often important to point out to teachers that the skill is something that can be used in the future to support the PSGs of the student. So it would NOT be ok to have a goal that says “ Name will raise his score from 70-80% or will score 7/10 on a reading comprehension probe” as the actual skill we want the student to master.  That is really performance criteria not a skill.  </a:t>
            </a:r>
            <a:r>
              <a:rPr lang="en-US" altLang="en-US" i="1" u="none" dirty="0">
                <a:latin typeface="Arial" pitchFamily="34" charset="0"/>
              </a:rPr>
              <a:t>Read 7</a:t>
            </a:r>
            <a:r>
              <a:rPr lang="en-US" altLang="en-US" i="1" u="none" baseline="30000" dirty="0">
                <a:latin typeface="Arial" pitchFamily="34" charset="0"/>
              </a:rPr>
              <a:t>th</a:t>
            </a:r>
            <a:r>
              <a:rPr lang="en-US" altLang="en-US" i="1" u="none" dirty="0">
                <a:latin typeface="Arial" pitchFamily="34" charset="0"/>
              </a:rPr>
              <a:t> grade level text with comprehension </a:t>
            </a:r>
            <a:r>
              <a:rPr lang="en-US" altLang="en-US" i="0" u="none" dirty="0">
                <a:latin typeface="Arial" pitchFamily="34" charset="0"/>
              </a:rPr>
              <a:t>might be a skill or </a:t>
            </a:r>
            <a:r>
              <a:rPr lang="en-US" altLang="en-US" i="1" u="none" dirty="0">
                <a:latin typeface="Arial" pitchFamily="34" charset="0"/>
              </a:rPr>
              <a:t>solving algebraic expressions </a:t>
            </a:r>
          </a:p>
          <a:p>
            <a:endParaRPr lang="en-US" altLang="en-US" i="1" u="none" dirty="0">
              <a:latin typeface="Arial" pitchFamily="34" charset="0"/>
            </a:endParaRPr>
          </a:p>
        </p:txBody>
      </p:sp>
      <p:sp>
        <p:nvSpPr>
          <p:cNvPr id="1146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6725" indent="-287202" eaLnBrk="0" hangingPunct="0">
              <a:defRPr>
                <a:solidFill>
                  <a:schemeClr val="tx1"/>
                </a:solidFill>
                <a:latin typeface="Arial" pitchFamily="34" charset="0"/>
              </a:defRPr>
            </a:lvl2pPr>
            <a:lvl3pPr marL="1148808" indent="-229762" eaLnBrk="0" hangingPunct="0">
              <a:defRPr>
                <a:solidFill>
                  <a:schemeClr val="tx1"/>
                </a:solidFill>
                <a:latin typeface="Arial" pitchFamily="34" charset="0"/>
              </a:defRPr>
            </a:lvl3pPr>
            <a:lvl4pPr marL="1608331" indent="-229762" eaLnBrk="0" hangingPunct="0">
              <a:defRPr>
                <a:solidFill>
                  <a:schemeClr val="tx1"/>
                </a:solidFill>
                <a:latin typeface="Arial" pitchFamily="34" charset="0"/>
              </a:defRPr>
            </a:lvl4pPr>
            <a:lvl5pPr marL="2067854" indent="-229762" eaLnBrk="0" hangingPunct="0">
              <a:defRPr>
                <a:solidFill>
                  <a:schemeClr val="tx1"/>
                </a:solidFill>
                <a:latin typeface="Arial" pitchFamily="34" charset="0"/>
              </a:defRPr>
            </a:lvl5pPr>
            <a:lvl6pPr marL="2527377" indent="-229762" eaLnBrk="0" fontAlgn="base" hangingPunct="0">
              <a:spcBef>
                <a:spcPct val="0"/>
              </a:spcBef>
              <a:spcAft>
                <a:spcPct val="0"/>
              </a:spcAft>
              <a:defRPr>
                <a:solidFill>
                  <a:schemeClr val="tx1"/>
                </a:solidFill>
                <a:latin typeface="Arial" pitchFamily="34" charset="0"/>
              </a:defRPr>
            </a:lvl6pPr>
            <a:lvl7pPr marL="2986900" indent="-229762" eaLnBrk="0" fontAlgn="base" hangingPunct="0">
              <a:spcBef>
                <a:spcPct val="0"/>
              </a:spcBef>
              <a:spcAft>
                <a:spcPct val="0"/>
              </a:spcAft>
              <a:defRPr>
                <a:solidFill>
                  <a:schemeClr val="tx1"/>
                </a:solidFill>
                <a:latin typeface="Arial" pitchFamily="34" charset="0"/>
              </a:defRPr>
            </a:lvl7pPr>
            <a:lvl8pPr marL="3446423" indent="-229762" eaLnBrk="0" fontAlgn="base" hangingPunct="0">
              <a:spcBef>
                <a:spcPct val="0"/>
              </a:spcBef>
              <a:spcAft>
                <a:spcPct val="0"/>
              </a:spcAft>
              <a:defRPr>
                <a:solidFill>
                  <a:schemeClr val="tx1"/>
                </a:solidFill>
                <a:latin typeface="Arial" pitchFamily="34" charset="0"/>
              </a:defRPr>
            </a:lvl8pPr>
            <a:lvl9pPr marL="3905946" indent="-229762"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02ABC23-E6BB-4A95-B658-3047F05CDD0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4466857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409575" y="698500"/>
            <a:ext cx="6203950" cy="3490913"/>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It is suggested to distribute the </a:t>
            </a:r>
            <a:r>
              <a:rPr lang="en-US" altLang="en-US" i="1" u="sng" dirty="0">
                <a:latin typeface="Arial" pitchFamily="34" charset="0"/>
              </a:rPr>
              <a:t>Measurable Annual Goal Development Guide </a:t>
            </a:r>
            <a:r>
              <a:rPr lang="en-US" altLang="en-US" dirty="0">
                <a:latin typeface="Arial" pitchFamily="34" charset="0"/>
              </a:rPr>
              <a:t>at this point in the training</a:t>
            </a:r>
          </a:p>
        </p:txBody>
      </p:sp>
      <p:sp>
        <p:nvSpPr>
          <p:cNvPr id="1321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6725" indent="-287202" eaLnBrk="0" hangingPunct="0">
              <a:defRPr>
                <a:solidFill>
                  <a:schemeClr val="tx1"/>
                </a:solidFill>
                <a:latin typeface="Arial" pitchFamily="34" charset="0"/>
              </a:defRPr>
            </a:lvl2pPr>
            <a:lvl3pPr marL="1148808" indent="-229762" eaLnBrk="0" hangingPunct="0">
              <a:defRPr>
                <a:solidFill>
                  <a:schemeClr val="tx1"/>
                </a:solidFill>
                <a:latin typeface="Arial" pitchFamily="34" charset="0"/>
              </a:defRPr>
            </a:lvl3pPr>
            <a:lvl4pPr marL="1608331" indent="-229762" eaLnBrk="0" hangingPunct="0">
              <a:defRPr>
                <a:solidFill>
                  <a:schemeClr val="tx1"/>
                </a:solidFill>
                <a:latin typeface="Arial" pitchFamily="34" charset="0"/>
              </a:defRPr>
            </a:lvl4pPr>
            <a:lvl5pPr marL="2067854" indent="-229762" eaLnBrk="0" hangingPunct="0">
              <a:defRPr>
                <a:solidFill>
                  <a:schemeClr val="tx1"/>
                </a:solidFill>
                <a:latin typeface="Arial" pitchFamily="34" charset="0"/>
              </a:defRPr>
            </a:lvl5pPr>
            <a:lvl6pPr marL="2527377" indent="-229762" eaLnBrk="0" fontAlgn="base" hangingPunct="0">
              <a:spcBef>
                <a:spcPct val="0"/>
              </a:spcBef>
              <a:spcAft>
                <a:spcPct val="0"/>
              </a:spcAft>
              <a:defRPr>
                <a:solidFill>
                  <a:schemeClr val="tx1"/>
                </a:solidFill>
                <a:latin typeface="Arial" pitchFamily="34" charset="0"/>
              </a:defRPr>
            </a:lvl6pPr>
            <a:lvl7pPr marL="2986900" indent="-229762" eaLnBrk="0" fontAlgn="base" hangingPunct="0">
              <a:spcBef>
                <a:spcPct val="0"/>
              </a:spcBef>
              <a:spcAft>
                <a:spcPct val="0"/>
              </a:spcAft>
              <a:defRPr>
                <a:solidFill>
                  <a:schemeClr val="tx1"/>
                </a:solidFill>
                <a:latin typeface="Arial" pitchFamily="34" charset="0"/>
              </a:defRPr>
            </a:lvl7pPr>
            <a:lvl8pPr marL="3446423" indent="-229762" eaLnBrk="0" fontAlgn="base" hangingPunct="0">
              <a:spcBef>
                <a:spcPct val="0"/>
              </a:spcBef>
              <a:spcAft>
                <a:spcPct val="0"/>
              </a:spcAft>
              <a:defRPr>
                <a:solidFill>
                  <a:schemeClr val="tx1"/>
                </a:solidFill>
                <a:latin typeface="Arial" pitchFamily="34" charset="0"/>
              </a:defRPr>
            </a:lvl8pPr>
            <a:lvl9pPr marL="3905946" indent="-229762"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52289EE-0EA4-40C7-9C83-ADF5D02DCC27}"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156183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409575" y="698500"/>
            <a:ext cx="6203950" cy="3490913"/>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cs typeface="Arial" pitchFamily="34" charset="0"/>
              </a:rPr>
              <a:t>Information from the present educational levels are used to help describe conditions under which the behavior is to be performed.</a:t>
            </a:r>
          </a:p>
          <a:p>
            <a:pPr eaLnBrk="1" hangingPunct="1"/>
            <a:r>
              <a:rPr lang="en-US" altLang="en-US">
                <a:latin typeface="Arial" pitchFamily="34" charset="0"/>
                <a:cs typeface="Arial" pitchFamily="34" charset="0"/>
              </a:rPr>
              <a:t>When reviewing the condition section of the IEP check to see that the goal describes when or under what conditions the behavior will take place; what the student will use to perform the behavior; and where the behavior will be observed or assessed.</a:t>
            </a:r>
            <a:endParaRPr lang="en-US" altLang="en-US">
              <a:latin typeface="Arial" pitchFamily="34" charset="0"/>
            </a:endParaRPr>
          </a:p>
        </p:txBody>
      </p:sp>
      <p:sp>
        <p:nvSpPr>
          <p:cNvPr id="1331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6725" indent="-287202" eaLnBrk="0" hangingPunct="0">
              <a:defRPr>
                <a:solidFill>
                  <a:schemeClr val="tx1"/>
                </a:solidFill>
                <a:latin typeface="Arial" pitchFamily="34" charset="0"/>
              </a:defRPr>
            </a:lvl2pPr>
            <a:lvl3pPr marL="1148808" indent="-229762" eaLnBrk="0" hangingPunct="0">
              <a:defRPr>
                <a:solidFill>
                  <a:schemeClr val="tx1"/>
                </a:solidFill>
                <a:latin typeface="Arial" pitchFamily="34" charset="0"/>
              </a:defRPr>
            </a:lvl3pPr>
            <a:lvl4pPr marL="1608331" indent="-229762" eaLnBrk="0" hangingPunct="0">
              <a:defRPr>
                <a:solidFill>
                  <a:schemeClr val="tx1"/>
                </a:solidFill>
                <a:latin typeface="Arial" pitchFamily="34" charset="0"/>
              </a:defRPr>
            </a:lvl4pPr>
            <a:lvl5pPr marL="2067854" indent="-229762" eaLnBrk="0" hangingPunct="0">
              <a:defRPr>
                <a:solidFill>
                  <a:schemeClr val="tx1"/>
                </a:solidFill>
                <a:latin typeface="Arial" pitchFamily="34" charset="0"/>
              </a:defRPr>
            </a:lvl5pPr>
            <a:lvl6pPr marL="2527377" indent="-229762" eaLnBrk="0" fontAlgn="base" hangingPunct="0">
              <a:spcBef>
                <a:spcPct val="0"/>
              </a:spcBef>
              <a:spcAft>
                <a:spcPct val="0"/>
              </a:spcAft>
              <a:defRPr>
                <a:solidFill>
                  <a:schemeClr val="tx1"/>
                </a:solidFill>
                <a:latin typeface="Arial" pitchFamily="34" charset="0"/>
              </a:defRPr>
            </a:lvl6pPr>
            <a:lvl7pPr marL="2986900" indent="-229762" eaLnBrk="0" fontAlgn="base" hangingPunct="0">
              <a:spcBef>
                <a:spcPct val="0"/>
              </a:spcBef>
              <a:spcAft>
                <a:spcPct val="0"/>
              </a:spcAft>
              <a:defRPr>
                <a:solidFill>
                  <a:schemeClr val="tx1"/>
                </a:solidFill>
                <a:latin typeface="Arial" pitchFamily="34" charset="0"/>
              </a:defRPr>
            </a:lvl7pPr>
            <a:lvl8pPr marL="3446423" indent="-229762" eaLnBrk="0" fontAlgn="base" hangingPunct="0">
              <a:spcBef>
                <a:spcPct val="0"/>
              </a:spcBef>
              <a:spcAft>
                <a:spcPct val="0"/>
              </a:spcAft>
              <a:defRPr>
                <a:solidFill>
                  <a:schemeClr val="tx1"/>
                </a:solidFill>
                <a:latin typeface="Arial" pitchFamily="34" charset="0"/>
              </a:defRPr>
            </a:lvl8pPr>
            <a:lvl9pPr marL="3905946" indent="-229762"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AFF4CC-0915-404D-94E2-92832E86111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6096223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409575" y="698500"/>
            <a:ext cx="6203950" cy="3490913"/>
          </a:xfrm>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cs typeface="Arial" pitchFamily="34" charset="0"/>
              </a:rPr>
              <a:t>Make sure that you are not using “fuzzy words” in this section.</a:t>
            </a:r>
          </a:p>
          <a:p>
            <a:pPr eaLnBrk="1" hangingPunct="1"/>
            <a:r>
              <a:rPr lang="en-US" altLang="en-US">
                <a:latin typeface="Arial" pitchFamily="34" charset="0"/>
                <a:cs typeface="Arial" pitchFamily="34" charset="0"/>
              </a:rPr>
              <a:t>Is the behavior described an action? </a:t>
            </a:r>
          </a:p>
          <a:p>
            <a:pPr eaLnBrk="1" hangingPunct="1"/>
            <a:r>
              <a:rPr lang="en-US" altLang="en-US">
                <a:latin typeface="Arial" pitchFamily="34" charset="0"/>
                <a:cs typeface="Arial" pitchFamily="34" charset="0"/>
              </a:rPr>
              <a:t>Can it be described in terms of what the student will do?</a:t>
            </a:r>
          </a:p>
          <a:p>
            <a:pPr eaLnBrk="1" hangingPunct="1"/>
            <a:r>
              <a:rPr lang="en-US" altLang="en-US">
                <a:latin typeface="Arial" pitchFamily="34" charset="0"/>
                <a:cs typeface="Arial" pitchFamily="34" charset="0"/>
              </a:rPr>
              <a:t>Can you close your eyes and visualize what the student will be doing?</a:t>
            </a:r>
          </a:p>
          <a:p>
            <a:pPr eaLnBrk="1" hangingPunct="1"/>
            <a:r>
              <a:rPr lang="en-US" altLang="en-US">
                <a:latin typeface="Arial" pitchFamily="34" charset="0"/>
                <a:cs typeface="Arial" pitchFamily="34" charset="0"/>
              </a:rPr>
              <a:t>Can the behavior be observed?</a:t>
            </a:r>
            <a:endParaRPr lang="en-US" altLang="en-US">
              <a:latin typeface="Arial" pitchFamily="34" charset="0"/>
            </a:endParaRPr>
          </a:p>
        </p:txBody>
      </p:sp>
      <p:sp>
        <p:nvSpPr>
          <p:cNvPr id="1341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6725" indent="-287202" eaLnBrk="0" hangingPunct="0">
              <a:defRPr>
                <a:solidFill>
                  <a:schemeClr val="tx1"/>
                </a:solidFill>
                <a:latin typeface="Arial" pitchFamily="34" charset="0"/>
              </a:defRPr>
            </a:lvl2pPr>
            <a:lvl3pPr marL="1148808" indent="-229762" eaLnBrk="0" hangingPunct="0">
              <a:defRPr>
                <a:solidFill>
                  <a:schemeClr val="tx1"/>
                </a:solidFill>
                <a:latin typeface="Arial" pitchFamily="34" charset="0"/>
              </a:defRPr>
            </a:lvl3pPr>
            <a:lvl4pPr marL="1608331" indent="-229762" eaLnBrk="0" hangingPunct="0">
              <a:defRPr>
                <a:solidFill>
                  <a:schemeClr val="tx1"/>
                </a:solidFill>
                <a:latin typeface="Arial" pitchFamily="34" charset="0"/>
              </a:defRPr>
            </a:lvl4pPr>
            <a:lvl5pPr marL="2067854" indent="-229762" eaLnBrk="0" hangingPunct="0">
              <a:defRPr>
                <a:solidFill>
                  <a:schemeClr val="tx1"/>
                </a:solidFill>
                <a:latin typeface="Arial" pitchFamily="34" charset="0"/>
              </a:defRPr>
            </a:lvl5pPr>
            <a:lvl6pPr marL="2527377" indent="-229762" eaLnBrk="0" fontAlgn="base" hangingPunct="0">
              <a:spcBef>
                <a:spcPct val="0"/>
              </a:spcBef>
              <a:spcAft>
                <a:spcPct val="0"/>
              </a:spcAft>
              <a:defRPr>
                <a:solidFill>
                  <a:schemeClr val="tx1"/>
                </a:solidFill>
                <a:latin typeface="Arial" pitchFamily="34" charset="0"/>
              </a:defRPr>
            </a:lvl6pPr>
            <a:lvl7pPr marL="2986900" indent="-229762" eaLnBrk="0" fontAlgn="base" hangingPunct="0">
              <a:spcBef>
                <a:spcPct val="0"/>
              </a:spcBef>
              <a:spcAft>
                <a:spcPct val="0"/>
              </a:spcAft>
              <a:defRPr>
                <a:solidFill>
                  <a:schemeClr val="tx1"/>
                </a:solidFill>
                <a:latin typeface="Arial" pitchFamily="34" charset="0"/>
              </a:defRPr>
            </a:lvl7pPr>
            <a:lvl8pPr marL="3446423" indent="-229762" eaLnBrk="0" fontAlgn="base" hangingPunct="0">
              <a:spcBef>
                <a:spcPct val="0"/>
              </a:spcBef>
              <a:spcAft>
                <a:spcPct val="0"/>
              </a:spcAft>
              <a:defRPr>
                <a:solidFill>
                  <a:schemeClr val="tx1"/>
                </a:solidFill>
                <a:latin typeface="Arial" pitchFamily="34" charset="0"/>
              </a:defRPr>
            </a:lvl8pPr>
            <a:lvl9pPr marL="3905946" indent="-229762"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18D7FC8-3119-4307-A6FB-9A585862D479}"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3726330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6725" indent="-287202" eaLnBrk="0" hangingPunct="0">
              <a:defRPr>
                <a:solidFill>
                  <a:schemeClr val="tx1"/>
                </a:solidFill>
                <a:latin typeface="Arial" pitchFamily="34" charset="0"/>
              </a:defRPr>
            </a:lvl2pPr>
            <a:lvl3pPr marL="1148808" indent="-229762" eaLnBrk="0" hangingPunct="0">
              <a:defRPr>
                <a:solidFill>
                  <a:schemeClr val="tx1"/>
                </a:solidFill>
                <a:latin typeface="Arial" pitchFamily="34" charset="0"/>
              </a:defRPr>
            </a:lvl3pPr>
            <a:lvl4pPr marL="1608331" indent="-229762" eaLnBrk="0" hangingPunct="0">
              <a:defRPr>
                <a:solidFill>
                  <a:schemeClr val="tx1"/>
                </a:solidFill>
                <a:latin typeface="Arial" pitchFamily="34" charset="0"/>
              </a:defRPr>
            </a:lvl4pPr>
            <a:lvl5pPr marL="2067854" indent="-229762" eaLnBrk="0" hangingPunct="0">
              <a:defRPr>
                <a:solidFill>
                  <a:schemeClr val="tx1"/>
                </a:solidFill>
                <a:latin typeface="Arial" pitchFamily="34" charset="0"/>
              </a:defRPr>
            </a:lvl5pPr>
            <a:lvl6pPr marL="2527377" indent="-229762" eaLnBrk="0" fontAlgn="base" hangingPunct="0">
              <a:spcBef>
                <a:spcPct val="0"/>
              </a:spcBef>
              <a:spcAft>
                <a:spcPct val="0"/>
              </a:spcAft>
              <a:defRPr>
                <a:solidFill>
                  <a:schemeClr val="tx1"/>
                </a:solidFill>
                <a:latin typeface="Arial" pitchFamily="34" charset="0"/>
              </a:defRPr>
            </a:lvl6pPr>
            <a:lvl7pPr marL="2986900" indent="-229762" eaLnBrk="0" fontAlgn="base" hangingPunct="0">
              <a:spcBef>
                <a:spcPct val="0"/>
              </a:spcBef>
              <a:spcAft>
                <a:spcPct val="0"/>
              </a:spcAft>
              <a:defRPr>
                <a:solidFill>
                  <a:schemeClr val="tx1"/>
                </a:solidFill>
                <a:latin typeface="Arial" pitchFamily="34" charset="0"/>
              </a:defRPr>
            </a:lvl7pPr>
            <a:lvl8pPr marL="3446423" indent="-229762" eaLnBrk="0" fontAlgn="base" hangingPunct="0">
              <a:spcBef>
                <a:spcPct val="0"/>
              </a:spcBef>
              <a:spcAft>
                <a:spcPct val="0"/>
              </a:spcAft>
              <a:defRPr>
                <a:solidFill>
                  <a:schemeClr val="tx1"/>
                </a:solidFill>
                <a:latin typeface="Arial" pitchFamily="34" charset="0"/>
              </a:defRPr>
            </a:lvl8pPr>
            <a:lvl9pPr marL="3905946" indent="-229762"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AD16DA-4AFE-414A-B535-B98EA09A21C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1379" name="Rectangle 7"/>
          <p:cNvSpPr txBox="1">
            <a:spLocks noGrp="1" noChangeArrowheads="1"/>
          </p:cNvSpPr>
          <p:nvPr/>
        </p:nvSpPr>
        <p:spPr bwMode="auto">
          <a:xfrm>
            <a:off x="3978275" y="8840789"/>
            <a:ext cx="30432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9" tIns="46569" rIns="93139" bIns="46569" anchor="b"/>
          <a:lstStyle>
            <a:lvl1pPr defTabSz="917575" eaLnBrk="0" hangingPunct="0">
              <a:spcBef>
                <a:spcPct val="30000"/>
              </a:spcBef>
              <a:defRPr sz="1200">
                <a:solidFill>
                  <a:schemeClr val="tx1"/>
                </a:solidFill>
                <a:latin typeface="Arial" pitchFamily="34" charset="0"/>
              </a:defRPr>
            </a:lvl1pPr>
            <a:lvl2pPr marL="742950" indent="-285750" defTabSz="917575" eaLnBrk="0" hangingPunct="0">
              <a:spcBef>
                <a:spcPct val="30000"/>
              </a:spcBef>
              <a:defRPr sz="1200">
                <a:solidFill>
                  <a:schemeClr val="tx1"/>
                </a:solidFill>
                <a:latin typeface="Arial" pitchFamily="34" charset="0"/>
              </a:defRPr>
            </a:lvl2pPr>
            <a:lvl3pPr marL="1143000" indent="-228600" defTabSz="917575" eaLnBrk="0" hangingPunct="0">
              <a:spcBef>
                <a:spcPct val="30000"/>
              </a:spcBef>
              <a:defRPr sz="1200">
                <a:solidFill>
                  <a:schemeClr val="tx1"/>
                </a:solidFill>
                <a:latin typeface="Arial" pitchFamily="34" charset="0"/>
              </a:defRPr>
            </a:lvl3pPr>
            <a:lvl4pPr marL="1600200" indent="-228600" defTabSz="917575" eaLnBrk="0" hangingPunct="0">
              <a:spcBef>
                <a:spcPct val="30000"/>
              </a:spcBef>
              <a:defRPr sz="1200">
                <a:solidFill>
                  <a:schemeClr val="tx1"/>
                </a:solidFill>
                <a:latin typeface="Arial" pitchFamily="34" charset="0"/>
              </a:defRPr>
            </a:lvl4pPr>
            <a:lvl5pPr marL="2057400" indent="-228600" defTabSz="917575" eaLnBrk="0" hangingPunct="0">
              <a:spcBef>
                <a:spcPct val="30000"/>
              </a:spcBef>
              <a:defRPr sz="1200">
                <a:solidFill>
                  <a:schemeClr val="tx1"/>
                </a:solidFill>
                <a:latin typeface="Arial" pitchFamily="34" charset="0"/>
              </a:defRPr>
            </a:lvl5pPr>
            <a:lvl6pPr marL="2514600" indent="-228600" defTabSz="917575" eaLnBrk="0" fontAlgn="base" hangingPunct="0">
              <a:spcBef>
                <a:spcPct val="30000"/>
              </a:spcBef>
              <a:spcAft>
                <a:spcPct val="0"/>
              </a:spcAft>
              <a:defRPr sz="1200">
                <a:solidFill>
                  <a:schemeClr val="tx1"/>
                </a:solidFill>
                <a:latin typeface="Arial" pitchFamily="34" charset="0"/>
              </a:defRPr>
            </a:lvl6pPr>
            <a:lvl7pPr marL="2971800" indent="-228600" defTabSz="917575" eaLnBrk="0" fontAlgn="base" hangingPunct="0">
              <a:spcBef>
                <a:spcPct val="30000"/>
              </a:spcBef>
              <a:spcAft>
                <a:spcPct val="0"/>
              </a:spcAft>
              <a:defRPr sz="1200">
                <a:solidFill>
                  <a:schemeClr val="tx1"/>
                </a:solidFill>
                <a:latin typeface="Arial" pitchFamily="34" charset="0"/>
              </a:defRPr>
            </a:lvl7pPr>
            <a:lvl8pPr marL="3429000" indent="-228600" defTabSz="917575" eaLnBrk="0" fontAlgn="base" hangingPunct="0">
              <a:spcBef>
                <a:spcPct val="30000"/>
              </a:spcBef>
              <a:spcAft>
                <a:spcPct val="0"/>
              </a:spcAft>
              <a:defRPr sz="1200">
                <a:solidFill>
                  <a:schemeClr val="tx1"/>
                </a:solidFill>
                <a:latin typeface="Arial" pitchFamily="34" charset="0"/>
              </a:defRPr>
            </a:lvl8pPr>
            <a:lvl9pPr marL="3886200" indent="-228600" defTabSz="917575" eaLnBrk="0" fontAlgn="base" hangingPunct="0">
              <a:spcBef>
                <a:spcPct val="30000"/>
              </a:spcBef>
              <a:spcAft>
                <a:spcPct val="0"/>
              </a:spcAft>
              <a:defRPr sz="1200">
                <a:solidFill>
                  <a:schemeClr val="tx1"/>
                </a:solidFill>
                <a:latin typeface="Arial" pitchFamily="34" charset="0"/>
              </a:defRPr>
            </a:lvl9pPr>
          </a:lstStyle>
          <a:p>
            <a:pPr marL="0" marR="0" lvl="0" indent="0" algn="r" defTabSz="917575" rtl="0" eaLnBrk="1" fontAlgn="auto" latinLnBrk="0" hangingPunct="1">
              <a:lnSpc>
                <a:spcPct val="100000"/>
              </a:lnSpc>
              <a:spcBef>
                <a:spcPct val="0"/>
              </a:spcBef>
              <a:spcAft>
                <a:spcPts val="0"/>
              </a:spcAft>
              <a:buClrTx/>
              <a:buSzTx/>
              <a:buFontTx/>
              <a:buNone/>
              <a:tabLst/>
              <a:defRPr/>
            </a:pPr>
            <a:fld id="{A52F93A9-CF29-4351-8F04-2172FFBC55A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7575" rtl="0" eaLnBrk="1" fontAlgn="auto" latinLnBrk="0" hangingPunct="1">
                <a:lnSpc>
                  <a:spcPct val="100000"/>
                </a:lnSpc>
                <a:spcBef>
                  <a:spcPct val="0"/>
                </a:spcBef>
                <a:spcAft>
                  <a:spcPts val="0"/>
                </a:spcAft>
                <a:buClrTx/>
                <a:buSzTx/>
                <a:buFontTx/>
                <a:buNone/>
                <a:tabLst/>
                <a:defRPr/>
              </a:pPr>
              <a:t>112</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1380" name="Rectangle 7"/>
          <p:cNvSpPr txBox="1">
            <a:spLocks noGrp="1" noChangeArrowheads="1"/>
          </p:cNvSpPr>
          <p:nvPr/>
        </p:nvSpPr>
        <p:spPr bwMode="auto">
          <a:xfrm>
            <a:off x="3978275" y="8840789"/>
            <a:ext cx="30432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8" tIns="46562" rIns="93128" bIns="46562" anchor="b"/>
          <a:lstStyle>
            <a:lvl1pPr defTabSz="917575" eaLnBrk="0" hangingPunct="0">
              <a:spcBef>
                <a:spcPct val="30000"/>
              </a:spcBef>
              <a:defRPr sz="1200">
                <a:solidFill>
                  <a:schemeClr val="tx1"/>
                </a:solidFill>
                <a:latin typeface="Arial" pitchFamily="34" charset="0"/>
              </a:defRPr>
            </a:lvl1pPr>
            <a:lvl2pPr marL="742950" indent="-285750" defTabSz="917575" eaLnBrk="0" hangingPunct="0">
              <a:spcBef>
                <a:spcPct val="30000"/>
              </a:spcBef>
              <a:defRPr sz="1200">
                <a:solidFill>
                  <a:schemeClr val="tx1"/>
                </a:solidFill>
                <a:latin typeface="Arial" pitchFamily="34" charset="0"/>
              </a:defRPr>
            </a:lvl2pPr>
            <a:lvl3pPr marL="1143000" indent="-228600" defTabSz="917575" eaLnBrk="0" hangingPunct="0">
              <a:spcBef>
                <a:spcPct val="30000"/>
              </a:spcBef>
              <a:defRPr sz="1200">
                <a:solidFill>
                  <a:schemeClr val="tx1"/>
                </a:solidFill>
                <a:latin typeface="Arial" pitchFamily="34" charset="0"/>
              </a:defRPr>
            </a:lvl3pPr>
            <a:lvl4pPr marL="1600200" indent="-228600" defTabSz="917575" eaLnBrk="0" hangingPunct="0">
              <a:spcBef>
                <a:spcPct val="30000"/>
              </a:spcBef>
              <a:defRPr sz="1200">
                <a:solidFill>
                  <a:schemeClr val="tx1"/>
                </a:solidFill>
                <a:latin typeface="Arial" pitchFamily="34" charset="0"/>
              </a:defRPr>
            </a:lvl4pPr>
            <a:lvl5pPr marL="2057400" indent="-228600" defTabSz="917575" eaLnBrk="0" hangingPunct="0">
              <a:spcBef>
                <a:spcPct val="30000"/>
              </a:spcBef>
              <a:defRPr sz="1200">
                <a:solidFill>
                  <a:schemeClr val="tx1"/>
                </a:solidFill>
                <a:latin typeface="Arial" pitchFamily="34" charset="0"/>
              </a:defRPr>
            </a:lvl5pPr>
            <a:lvl6pPr marL="2514600" indent="-228600" defTabSz="917575" eaLnBrk="0" fontAlgn="base" hangingPunct="0">
              <a:spcBef>
                <a:spcPct val="30000"/>
              </a:spcBef>
              <a:spcAft>
                <a:spcPct val="0"/>
              </a:spcAft>
              <a:defRPr sz="1200">
                <a:solidFill>
                  <a:schemeClr val="tx1"/>
                </a:solidFill>
                <a:latin typeface="Arial" pitchFamily="34" charset="0"/>
              </a:defRPr>
            </a:lvl6pPr>
            <a:lvl7pPr marL="2971800" indent="-228600" defTabSz="917575" eaLnBrk="0" fontAlgn="base" hangingPunct="0">
              <a:spcBef>
                <a:spcPct val="30000"/>
              </a:spcBef>
              <a:spcAft>
                <a:spcPct val="0"/>
              </a:spcAft>
              <a:defRPr sz="1200">
                <a:solidFill>
                  <a:schemeClr val="tx1"/>
                </a:solidFill>
                <a:latin typeface="Arial" pitchFamily="34" charset="0"/>
              </a:defRPr>
            </a:lvl7pPr>
            <a:lvl8pPr marL="3429000" indent="-228600" defTabSz="917575" eaLnBrk="0" fontAlgn="base" hangingPunct="0">
              <a:spcBef>
                <a:spcPct val="30000"/>
              </a:spcBef>
              <a:spcAft>
                <a:spcPct val="0"/>
              </a:spcAft>
              <a:defRPr sz="1200">
                <a:solidFill>
                  <a:schemeClr val="tx1"/>
                </a:solidFill>
                <a:latin typeface="Arial" pitchFamily="34" charset="0"/>
              </a:defRPr>
            </a:lvl8pPr>
            <a:lvl9pPr marL="3886200" indent="-228600" defTabSz="917575" eaLnBrk="0" fontAlgn="base" hangingPunct="0">
              <a:spcBef>
                <a:spcPct val="30000"/>
              </a:spcBef>
              <a:spcAft>
                <a:spcPct val="0"/>
              </a:spcAft>
              <a:defRPr sz="1200">
                <a:solidFill>
                  <a:schemeClr val="tx1"/>
                </a:solidFill>
                <a:latin typeface="Arial" pitchFamily="34" charset="0"/>
              </a:defRPr>
            </a:lvl9pPr>
          </a:lstStyle>
          <a:p>
            <a:pPr marL="0" marR="0" lvl="0" indent="0" algn="r" defTabSz="917575" rtl="0" eaLnBrk="1" fontAlgn="auto" latinLnBrk="0" hangingPunct="1">
              <a:lnSpc>
                <a:spcPct val="100000"/>
              </a:lnSpc>
              <a:spcBef>
                <a:spcPct val="0"/>
              </a:spcBef>
              <a:spcAft>
                <a:spcPts val="0"/>
              </a:spcAft>
              <a:buClrTx/>
              <a:buSzTx/>
              <a:buFontTx/>
              <a:buNone/>
              <a:tabLst/>
              <a:defRPr/>
            </a:pPr>
            <a:fld id="{EB670D1E-2105-4949-A9E9-54500107A20C}"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7575" rtl="0" eaLnBrk="1" fontAlgn="auto" latinLnBrk="0" hangingPunct="1">
                <a:lnSpc>
                  <a:spcPct val="100000"/>
                </a:lnSpc>
                <a:spcBef>
                  <a:spcPct val="0"/>
                </a:spcBef>
                <a:spcAft>
                  <a:spcPts val="0"/>
                </a:spcAft>
                <a:buClrTx/>
                <a:buSzTx/>
                <a:buFontTx/>
                <a:buNone/>
                <a:tabLst/>
                <a:defRPr/>
              </a:pPr>
              <a:t>112</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1381" name="Rectangle 2"/>
          <p:cNvSpPr>
            <a:spLocks noGrp="1" noRot="1" noChangeAspect="1" noChangeArrowheads="1" noTextEdit="1"/>
          </p:cNvSpPr>
          <p:nvPr>
            <p:ph type="sldImg"/>
          </p:nvPr>
        </p:nvSpPr>
        <p:spPr>
          <a:xfrm>
            <a:off x="415925" y="703263"/>
            <a:ext cx="6196013" cy="3486150"/>
          </a:xfrm>
          <a:ln/>
        </p:spPr>
      </p:sp>
      <p:sp>
        <p:nvSpPr>
          <p:cNvPr id="101382" name="Rectangle 3"/>
          <p:cNvSpPr>
            <a:spLocks noGrp="1" noChangeArrowheads="1"/>
          </p:cNvSpPr>
          <p:nvPr>
            <p:ph type="body" idx="1"/>
          </p:nvPr>
        </p:nvSpPr>
        <p:spPr>
          <a:xfrm>
            <a:off x="936626" y="4422775"/>
            <a:ext cx="514985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itchFamily="34" charset="0"/>
                <a:cs typeface="Arial" pitchFamily="34" charset="0"/>
              </a:rPr>
              <a:t>Performance Criteria –</a:t>
            </a:r>
            <a:r>
              <a:rPr lang="en-US" altLang="en-US" dirty="0">
                <a:latin typeface="Arial" pitchFamily="34" charset="0"/>
                <a:cs typeface="Arial" pitchFamily="34" charset="0"/>
              </a:rPr>
              <a:t> There are three major components of performance criteria: the criterion level, the number of times the student should demonstrate that level, and the evaluation schedule.  The </a:t>
            </a:r>
            <a:r>
              <a:rPr lang="en-US" altLang="en-US" b="1" dirty="0">
                <a:latin typeface="Arial" pitchFamily="34" charset="0"/>
                <a:cs typeface="Arial" pitchFamily="34" charset="0"/>
              </a:rPr>
              <a:t>criterion level</a:t>
            </a:r>
            <a:r>
              <a:rPr lang="en-US" altLang="en-US" dirty="0">
                <a:latin typeface="Arial" pitchFamily="34" charset="0"/>
                <a:cs typeface="Arial" pitchFamily="34" charset="0"/>
              </a:rPr>
              <a:t> is the functional performance level the student must demonstrate for mastery (i.e. 125 words per minute with 97% accuracy).  </a:t>
            </a:r>
            <a:r>
              <a:rPr lang="en-US" altLang="en-US" b="1" dirty="0">
                <a:latin typeface="Arial" pitchFamily="34" charset="0"/>
                <a:cs typeface="Arial" pitchFamily="34" charset="0"/>
              </a:rPr>
              <a:t>The number of times</a:t>
            </a:r>
            <a:r>
              <a:rPr lang="en-US" altLang="en-US" dirty="0">
                <a:latin typeface="Arial" pitchFamily="34" charset="0"/>
                <a:cs typeface="Arial" pitchFamily="34" charset="0"/>
              </a:rPr>
              <a:t> the student should demonstrate the criterion level is often forgotten when writing goals.  It is important because it specifies what is required to reach mastery.  The </a:t>
            </a:r>
            <a:r>
              <a:rPr lang="en-US" altLang="en-US" b="1" dirty="0">
                <a:latin typeface="Arial" pitchFamily="34" charset="0"/>
                <a:cs typeface="Arial" pitchFamily="34" charset="0"/>
              </a:rPr>
              <a:t>evaluation</a:t>
            </a:r>
            <a:r>
              <a:rPr lang="en-US" altLang="en-US" dirty="0">
                <a:latin typeface="Arial" pitchFamily="34" charset="0"/>
                <a:cs typeface="Arial" pitchFamily="34" charset="0"/>
              </a:rPr>
              <a:t> </a:t>
            </a:r>
            <a:r>
              <a:rPr lang="en-US" altLang="en-US" b="1" dirty="0">
                <a:latin typeface="Arial" pitchFamily="34" charset="0"/>
                <a:cs typeface="Arial" pitchFamily="34" charset="0"/>
              </a:rPr>
              <a:t>schedule</a:t>
            </a:r>
            <a:r>
              <a:rPr lang="en-US" altLang="en-US" dirty="0">
                <a:latin typeface="Arial" pitchFamily="34" charset="0"/>
                <a:cs typeface="Arial" pitchFamily="34" charset="0"/>
              </a:rPr>
              <a:t> addresses how frequently the teacher plans to assess student mastery on the objective and the method by which the teacher will evaluate progress and/or completion of the goal. Note that monitoring progress once per quarter is NOT enough to evaluate if the student is making progress towards goals!</a:t>
            </a:r>
          </a:p>
          <a:p>
            <a:pPr eaLnBrk="1" hangingPunct="1"/>
            <a:endParaRPr lang="en-US" altLang="en-US" dirty="0">
              <a:latin typeface="Arial" pitchFamily="34" charset="0"/>
              <a:cs typeface="Arial" pitchFamily="34" charset="0"/>
            </a:endParaRPr>
          </a:p>
          <a:p>
            <a:pPr eaLnBrk="1" hangingPunct="1"/>
            <a:r>
              <a:rPr lang="en-US" altLang="en-US" dirty="0">
                <a:latin typeface="Arial" pitchFamily="34" charset="0"/>
              </a:rPr>
              <a:t>Performance criteria should set up test situations for progress monitoring</a:t>
            </a:r>
          </a:p>
          <a:p>
            <a:pPr eaLnBrk="1" hangingPunct="1"/>
            <a:endParaRPr lang="en-US" altLang="en-US" dirty="0">
              <a:latin typeface="Arial" pitchFamily="34" charset="0"/>
            </a:endParaRPr>
          </a:p>
          <a:p>
            <a:pPr eaLnBrk="1" hangingPunct="1"/>
            <a:r>
              <a:rPr lang="en-US" altLang="en-US" dirty="0">
                <a:latin typeface="Arial" pitchFamily="34" charset="0"/>
              </a:rPr>
              <a:t>Performance criteria should reflect the type of measurement that is meaningful for the skill</a:t>
            </a:r>
            <a:endParaRPr lang="en-US" altLang="en-US" dirty="0">
              <a:latin typeface="Arial" pitchFamily="34" charset="0"/>
              <a:cs typeface="Arial" pitchFamily="34" charset="0"/>
            </a:endParaRPr>
          </a:p>
          <a:p>
            <a:pPr eaLnBrk="1" hangingPunct="1"/>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9542924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62" indent="-285716" eaLnBrk="0" hangingPunct="0">
              <a:spcBef>
                <a:spcPct val="30000"/>
              </a:spcBef>
              <a:defRPr sz="1200">
                <a:solidFill>
                  <a:schemeClr val="tx1"/>
                </a:solidFill>
                <a:latin typeface="Arial" pitchFamily="34" charset="0"/>
              </a:defRPr>
            </a:lvl2pPr>
            <a:lvl3pPr marL="1142865" indent="-228573" eaLnBrk="0" hangingPunct="0">
              <a:spcBef>
                <a:spcPct val="30000"/>
              </a:spcBef>
              <a:defRPr sz="1200">
                <a:solidFill>
                  <a:schemeClr val="tx1"/>
                </a:solidFill>
                <a:latin typeface="Arial" pitchFamily="34" charset="0"/>
              </a:defRPr>
            </a:lvl3pPr>
            <a:lvl4pPr marL="1600011" indent="-228573" eaLnBrk="0" hangingPunct="0">
              <a:spcBef>
                <a:spcPct val="30000"/>
              </a:spcBef>
              <a:defRPr sz="1200">
                <a:solidFill>
                  <a:schemeClr val="tx1"/>
                </a:solidFill>
                <a:latin typeface="Arial" pitchFamily="34" charset="0"/>
              </a:defRPr>
            </a:lvl4pPr>
            <a:lvl5pPr marL="2057157" indent="-228573" eaLnBrk="0" hangingPunct="0">
              <a:spcBef>
                <a:spcPct val="30000"/>
              </a:spcBef>
              <a:defRPr sz="1200">
                <a:solidFill>
                  <a:schemeClr val="tx1"/>
                </a:solidFill>
                <a:latin typeface="Arial" pitchFamily="34" charset="0"/>
              </a:defRPr>
            </a:lvl5pPr>
            <a:lvl6pPr marL="2514303" indent="-228573" eaLnBrk="0" fontAlgn="base" hangingPunct="0">
              <a:spcBef>
                <a:spcPct val="30000"/>
              </a:spcBef>
              <a:spcAft>
                <a:spcPct val="0"/>
              </a:spcAft>
              <a:defRPr sz="1200">
                <a:solidFill>
                  <a:schemeClr val="tx1"/>
                </a:solidFill>
                <a:latin typeface="Arial" pitchFamily="34" charset="0"/>
              </a:defRPr>
            </a:lvl6pPr>
            <a:lvl7pPr marL="2971448" indent="-228573" eaLnBrk="0" fontAlgn="base" hangingPunct="0">
              <a:spcBef>
                <a:spcPct val="30000"/>
              </a:spcBef>
              <a:spcAft>
                <a:spcPct val="0"/>
              </a:spcAft>
              <a:defRPr sz="1200">
                <a:solidFill>
                  <a:schemeClr val="tx1"/>
                </a:solidFill>
                <a:latin typeface="Arial" pitchFamily="34" charset="0"/>
              </a:defRPr>
            </a:lvl7pPr>
            <a:lvl8pPr marL="3428594" indent="-228573" eaLnBrk="0" fontAlgn="base" hangingPunct="0">
              <a:spcBef>
                <a:spcPct val="30000"/>
              </a:spcBef>
              <a:spcAft>
                <a:spcPct val="0"/>
              </a:spcAft>
              <a:defRPr sz="1200">
                <a:solidFill>
                  <a:schemeClr val="tx1"/>
                </a:solidFill>
                <a:latin typeface="Arial" pitchFamily="34" charset="0"/>
              </a:defRPr>
            </a:lvl8pPr>
            <a:lvl9pPr marL="3885741" indent="-228573" eaLnBrk="0" fontAlgn="base" hangingPunct="0">
              <a:spcBef>
                <a:spcPct val="30000"/>
              </a:spcBef>
              <a:spcAft>
                <a:spcPct val="0"/>
              </a:spcAft>
              <a:defRPr sz="1200">
                <a:solidFill>
                  <a:schemeClr val="tx1"/>
                </a:solidFill>
                <a:latin typeface="Arial"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C8D46FCC-7C24-4A69-B17A-D0412ED2819C}"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113</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2403" name="Rectangle 2"/>
          <p:cNvSpPr>
            <a:spLocks noGrp="1" noRot="1" noChangeAspect="1" noChangeArrowheads="1" noTextEdit="1"/>
          </p:cNvSpPr>
          <p:nvPr>
            <p:ph type="sldImg"/>
          </p:nvPr>
        </p:nvSpPr>
        <p:spPr>
          <a:xfrm>
            <a:off x="409575" y="698500"/>
            <a:ext cx="6203950" cy="3490913"/>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itchFamily="34" charset="0"/>
                <a:cs typeface="Times New Roman" pitchFamily="18" charset="0"/>
              </a:rPr>
              <a:t>Rate</a:t>
            </a:r>
          </a:p>
          <a:p>
            <a:pPr eaLnBrk="1" hangingPunct="1"/>
            <a:r>
              <a:rPr lang="en-US" altLang="en-US" dirty="0">
                <a:latin typeface="Arial" pitchFamily="34" charset="0"/>
                <a:cs typeface="Times New Roman" pitchFamily="18" charset="0"/>
              </a:rPr>
              <a:t>The frequency of a behavior and its relation to time expressed as a ratio</a:t>
            </a:r>
          </a:p>
          <a:p>
            <a:pPr eaLnBrk="1" hangingPunct="1">
              <a:buFontTx/>
              <a:buChar char="•"/>
            </a:pPr>
            <a:r>
              <a:rPr lang="en-US" altLang="en-US" dirty="0">
                <a:latin typeface="Arial" pitchFamily="34" charset="0"/>
                <a:cs typeface="Arial" pitchFamily="34" charset="0"/>
              </a:rPr>
              <a:t>Appropriate behavior: vocational tasks completed per minute, social interactions per hour</a:t>
            </a:r>
          </a:p>
          <a:p>
            <a:pPr eaLnBrk="1" hangingPunct="1">
              <a:buFontTx/>
              <a:buChar char="•"/>
            </a:pPr>
            <a:r>
              <a:rPr lang="en-US" altLang="en-US" dirty="0">
                <a:latin typeface="Arial" pitchFamily="34" charset="0"/>
                <a:cs typeface="Arial" pitchFamily="34" charset="0"/>
              </a:rPr>
              <a:t>Inappropriate behavior: call outs pre class period</a:t>
            </a:r>
          </a:p>
          <a:p>
            <a:pPr eaLnBrk="1" hangingPunct="1"/>
            <a:r>
              <a:rPr lang="en-US" altLang="en-US" b="1" dirty="0">
                <a:latin typeface="Arial" pitchFamily="34" charset="0"/>
                <a:cs typeface="Times New Roman" pitchFamily="18" charset="0"/>
              </a:rPr>
              <a:t>Duration</a:t>
            </a:r>
          </a:p>
          <a:p>
            <a:pPr eaLnBrk="1" hangingPunct="1"/>
            <a:r>
              <a:rPr lang="en-US" altLang="en-US" dirty="0">
                <a:latin typeface="Arial" pitchFamily="34" charset="0"/>
                <a:cs typeface="Times New Roman" pitchFamily="18" charset="0"/>
              </a:rPr>
              <a:t>The total amount of time in which a targeted behavior occurs in a specified observation</a:t>
            </a:r>
          </a:p>
          <a:p>
            <a:pPr eaLnBrk="1" hangingPunct="1">
              <a:buFontTx/>
              <a:buChar char="•"/>
            </a:pPr>
            <a:r>
              <a:rPr lang="en-US" altLang="en-US" dirty="0">
                <a:latin typeface="Arial" pitchFamily="34" charset="0"/>
                <a:cs typeface="Arial" pitchFamily="34" charset="0"/>
              </a:rPr>
              <a:t>Appropriate behavior: attending to lesson, completion of hygiene routine</a:t>
            </a:r>
          </a:p>
          <a:p>
            <a:pPr eaLnBrk="1" hangingPunct="1">
              <a:buFontTx/>
              <a:buChar char="•"/>
            </a:pPr>
            <a:r>
              <a:rPr lang="en-US" altLang="en-US" dirty="0">
                <a:latin typeface="Arial" pitchFamily="34" charset="0"/>
                <a:cs typeface="Arial" pitchFamily="34" charset="0"/>
              </a:rPr>
              <a:t>Inappropriate behavior: tantrums, stereotyped behavior</a:t>
            </a:r>
          </a:p>
          <a:p>
            <a:pPr eaLnBrk="1" hangingPunct="1"/>
            <a:r>
              <a:rPr lang="en-US" altLang="en-US" b="1" dirty="0">
                <a:latin typeface="Arial" pitchFamily="34" charset="0"/>
                <a:cs typeface="Times New Roman" pitchFamily="18" charset="0"/>
              </a:rPr>
              <a:t>Task Analytic Measurement</a:t>
            </a:r>
          </a:p>
          <a:p>
            <a:pPr eaLnBrk="1" hangingPunct="1"/>
            <a:r>
              <a:rPr lang="en-US" altLang="en-US" dirty="0">
                <a:latin typeface="Arial" pitchFamily="34" charset="0"/>
                <a:cs typeface="Times New Roman" pitchFamily="18" charset="0"/>
              </a:rPr>
              <a:t>A record of the performance of each step in a sequence of behaviors comprising a task</a:t>
            </a:r>
          </a:p>
          <a:p>
            <a:pPr eaLnBrk="1" hangingPunct="1">
              <a:buFontTx/>
              <a:buChar char="•"/>
            </a:pPr>
            <a:r>
              <a:rPr lang="en-US" altLang="en-US" dirty="0">
                <a:latin typeface="Arial" pitchFamily="34" charset="0"/>
                <a:cs typeface="Arial" pitchFamily="34" charset="0"/>
              </a:rPr>
              <a:t>Appropriate behaviors: bed making, playing a CD, assembly tasks, preparing a snack</a:t>
            </a:r>
          </a:p>
          <a:p>
            <a:pPr eaLnBrk="1" hangingPunct="1"/>
            <a:r>
              <a:rPr lang="en-US" altLang="en-US" b="1" dirty="0">
                <a:latin typeface="Arial" pitchFamily="34" charset="0"/>
                <a:cs typeface="Times New Roman" pitchFamily="18" charset="0"/>
              </a:rPr>
              <a:t>Interval Recording</a:t>
            </a:r>
          </a:p>
          <a:p>
            <a:pPr eaLnBrk="1" hangingPunct="1"/>
            <a:r>
              <a:rPr lang="en-US" altLang="en-US" dirty="0">
                <a:latin typeface="Arial" pitchFamily="34" charset="0"/>
                <a:cs typeface="Times New Roman" pitchFamily="18" charset="0"/>
              </a:rPr>
              <a:t>A record of the occurrence of behavior within each segment of time (intervals) within a single observation</a:t>
            </a:r>
          </a:p>
          <a:p>
            <a:pPr eaLnBrk="1" hangingPunct="1">
              <a:buFontTx/>
              <a:buChar char="•"/>
            </a:pPr>
            <a:r>
              <a:rPr lang="en-US" altLang="en-US" dirty="0">
                <a:latin typeface="Arial" pitchFamily="34" charset="0"/>
                <a:cs typeface="Arial" pitchFamily="34" charset="0"/>
              </a:rPr>
              <a:t>Appropriate and inappropriate behaviors: any of the behaviors listed for frequency or duration</a:t>
            </a:r>
          </a:p>
          <a:p>
            <a:endParaRPr lang="en-US" altLang="en-US" sz="1000" dirty="0">
              <a:latin typeface="Arial" pitchFamily="34" charset="0"/>
              <a:cs typeface="Arial" pitchFamily="34" charset="0"/>
            </a:endParaRPr>
          </a:p>
        </p:txBody>
      </p:sp>
    </p:spTree>
    <p:extLst>
      <p:ext uri="{BB962C8B-B14F-4D97-AF65-F5344CB8AC3E}">
        <p14:creationId xmlns:p14="http://schemas.microsoft.com/office/powerpoint/2010/main" val="1257698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409575" y="698500"/>
            <a:ext cx="6203950" cy="3490913"/>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Do not list end dates as part of “times to mastery”</a:t>
            </a:r>
          </a:p>
          <a:p>
            <a:endParaRPr lang="en-US" altLang="en-US" dirty="0">
              <a:latin typeface="Arial" pitchFamily="34" charset="0"/>
            </a:endParaRPr>
          </a:p>
          <a:p>
            <a:r>
              <a:rPr lang="en-US" altLang="en-US" dirty="0">
                <a:latin typeface="Arial" pitchFamily="34" charset="0"/>
              </a:rPr>
              <a:t>How frequently will we monitor progress?  Quarterly is not enough!</a:t>
            </a:r>
          </a:p>
        </p:txBody>
      </p:sp>
      <p:sp>
        <p:nvSpPr>
          <p:cNvPr id="1372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6725" indent="-287202" eaLnBrk="0" hangingPunct="0">
              <a:defRPr>
                <a:solidFill>
                  <a:schemeClr val="tx1"/>
                </a:solidFill>
                <a:latin typeface="Arial" pitchFamily="34" charset="0"/>
              </a:defRPr>
            </a:lvl2pPr>
            <a:lvl3pPr marL="1148808" indent="-229762" eaLnBrk="0" hangingPunct="0">
              <a:defRPr>
                <a:solidFill>
                  <a:schemeClr val="tx1"/>
                </a:solidFill>
                <a:latin typeface="Arial" pitchFamily="34" charset="0"/>
              </a:defRPr>
            </a:lvl3pPr>
            <a:lvl4pPr marL="1608331" indent="-229762" eaLnBrk="0" hangingPunct="0">
              <a:defRPr>
                <a:solidFill>
                  <a:schemeClr val="tx1"/>
                </a:solidFill>
                <a:latin typeface="Arial" pitchFamily="34" charset="0"/>
              </a:defRPr>
            </a:lvl4pPr>
            <a:lvl5pPr marL="2067854" indent="-229762" eaLnBrk="0" hangingPunct="0">
              <a:defRPr>
                <a:solidFill>
                  <a:schemeClr val="tx1"/>
                </a:solidFill>
                <a:latin typeface="Arial" pitchFamily="34" charset="0"/>
              </a:defRPr>
            </a:lvl5pPr>
            <a:lvl6pPr marL="2527377" indent="-229762" eaLnBrk="0" fontAlgn="base" hangingPunct="0">
              <a:spcBef>
                <a:spcPct val="0"/>
              </a:spcBef>
              <a:spcAft>
                <a:spcPct val="0"/>
              </a:spcAft>
              <a:defRPr>
                <a:solidFill>
                  <a:schemeClr val="tx1"/>
                </a:solidFill>
                <a:latin typeface="Arial" pitchFamily="34" charset="0"/>
              </a:defRPr>
            </a:lvl6pPr>
            <a:lvl7pPr marL="2986900" indent="-229762" eaLnBrk="0" fontAlgn="base" hangingPunct="0">
              <a:spcBef>
                <a:spcPct val="0"/>
              </a:spcBef>
              <a:spcAft>
                <a:spcPct val="0"/>
              </a:spcAft>
              <a:defRPr>
                <a:solidFill>
                  <a:schemeClr val="tx1"/>
                </a:solidFill>
                <a:latin typeface="Arial" pitchFamily="34" charset="0"/>
              </a:defRPr>
            </a:lvl7pPr>
            <a:lvl8pPr marL="3446423" indent="-229762" eaLnBrk="0" fontAlgn="base" hangingPunct="0">
              <a:spcBef>
                <a:spcPct val="0"/>
              </a:spcBef>
              <a:spcAft>
                <a:spcPct val="0"/>
              </a:spcAft>
              <a:defRPr>
                <a:solidFill>
                  <a:schemeClr val="tx1"/>
                </a:solidFill>
                <a:latin typeface="Arial" pitchFamily="34" charset="0"/>
              </a:defRPr>
            </a:lvl8pPr>
            <a:lvl9pPr marL="3905946" indent="-229762"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7224D52-EC28-4F13-BFE2-298FD5CBF8C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72308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1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8" name="Google Shape;1198;p1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 "Percent of youth with IEPs aged 16 and above with an IEP that includes appropriate measurable postsecondary goals that are annually updated and based upon an age appropriate transition assessment, transition services, including courses of study, that will reasonably enable the student to meet those postsecondary goals, and annual IEP goals related to the student's transition services needs. There also must be evidence that the student was invited to the IEP Team meeting where transition services are to be discussed and evidence that, if appropriate, a representative of any participating agency was invited to the IEP Team meeting with the prior consent of the parent or student who has reached the age of majority." (20 U.S.C. 1416(a)(3)(B))</a:t>
            </a:r>
            <a:endParaRPr/>
          </a:p>
          <a:p>
            <a:pPr marL="0" lvl="0" indent="0" algn="l" rtl="0">
              <a:spcBef>
                <a:spcPts val="0"/>
              </a:spcBef>
              <a:spcAft>
                <a:spcPts val="0"/>
              </a:spcAft>
              <a:buNone/>
            </a:pPr>
            <a:endParaRPr/>
          </a:p>
        </p:txBody>
      </p:sp>
      <p:sp>
        <p:nvSpPr>
          <p:cNvPr id="1199" name="Google Shape;1199;p10: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9464926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409575" y="698500"/>
            <a:ext cx="6203950" cy="3490913"/>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itchFamily="34" charset="0"/>
              <a:cs typeface="Arial"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62" indent="-285716" eaLnBrk="0" hangingPunct="0">
              <a:spcBef>
                <a:spcPct val="30000"/>
              </a:spcBef>
              <a:defRPr sz="1200">
                <a:solidFill>
                  <a:schemeClr val="tx1"/>
                </a:solidFill>
                <a:latin typeface="Arial" pitchFamily="34" charset="0"/>
              </a:defRPr>
            </a:lvl2pPr>
            <a:lvl3pPr marL="1142865" indent="-228573" eaLnBrk="0" hangingPunct="0">
              <a:spcBef>
                <a:spcPct val="30000"/>
              </a:spcBef>
              <a:defRPr sz="1200">
                <a:solidFill>
                  <a:schemeClr val="tx1"/>
                </a:solidFill>
                <a:latin typeface="Arial" pitchFamily="34" charset="0"/>
              </a:defRPr>
            </a:lvl3pPr>
            <a:lvl4pPr marL="1600011" indent="-228573" eaLnBrk="0" hangingPunct="0">
              <a:spcBef>
                <a:spcPct val="30000"/>
              </a:spcBef>
              <a:defRPr sz="1200">
                <a:solidFill>
                  <a:schemeClr val="tx1"/>
                </a:solidFill>
                <a:latin typeface="Arial" pitchFamily="34" charset="0"/>
              </a:defRPr>
            </a:lvl4pPr>
            <a:lvl5pPr marL="2057157" indent="-228573" eaLnBrk="0" hangingPunct="0">
              <a:spcBef>
                <a:spcPct val="30000"/>
              </a:spcBef>
              <a:defRPr sz="1200">
                <a:solidFill>
                  <a:schemeClr val="tx1"/>
                </a:solidFill>
                <a:latin typeface="Arial" pitchFamily="34" charset="0"/>
              </a:defRPr>
            </a:lvl5pPr>
            <a:lvl6pPr marL="2514303" indent="-228573" eaLnBrk="0" fontAlgn="base" hangingPunct="0">
              <a:spcBef>
                <a:spcPct val="30000"/>
              </a:spcBef>
              <a:spcAft>
                <a:spcPct val="0"/>
              </a:spcAft>
              <a:defRPr sz="1200">
                <a:solidFill>
                  <a:schemeClr val="tx1"/>
                </a:solidFill>
                <a:latin typeface="Arial" pitchFamily="34" charset="0"/>
              </a:defRPr>
            </a:lvl6pPr>
            <a:lvl7pPr marL="2971448" indent="-228573" eaLnBrk="0" fontAlgn="base" hangingPunct="0">
              <a:spcBef>
                <a:spcPct val="30000"/>
              </a:spcBef>
              <a:spcAft>
                <a:spcPct val="0"/>
              </a:spcAft>
              <a:defRPr sz="1200">
                <a:solidFill>
                  <a:schemeClr val="tx1"/>
                </a:solidFill>
                <a:latin typeface="Arial" pitchFamily="34" charset="0"/>
              </a:defRPr>
            </a:lvl7pPr>
            <a:lvl8pPr marL="3428594" indent="-228573" eaLnBrk="0" fontAlgn="base" hangingPunct="0">
              <a:spcBef>
                <a:spcPct val="30000"/>
              </a:spcBef>
              <a:spcAft>
                <a:spcPct val="0"/>
              </a:spcAft>
              <a:defRPr sz="1200">
                <a:solidFill>
                  <a:schemeClr val="tx1"/>
                </a:solidFill>
                <a:latin typeface="Arial" pitchFamily="34" charset="0"/>
              </a:defRPr>
            </a:lvl8pPr>
            <a:lvl9pPr marL="3885741" indent="-228573" eaLnBrk="0" fontAlgn="base" hangingPunct="0">
              <a:spcBef>
                <a:spcPct val="30000"/>
              </a:spcBef>
              <a:spcAft>
                <a:spcPct val="0"/>
              </a:spcAft>
              <a:defRPr sz="1200">
                <a:solidFill>
                  <a:schemeClr val="tx1"/>
                </a:solidFill>
                <a:latin typeface="Arial"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7BD46F9A-13F6-4B97-9E35-1A29BD00269B}"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115</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8605829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p12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3" name="Google Shape;2203;p12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204" name="Google Shape;2204;p121: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116</a:t>
            </a:fld>
            <a:endParaRPr>
              <a:solidFill>
                <a:srgbClr val="000000"/>
              </a:solidFill>
            </a:endParaRPr>
          </a:p>
        </p:txBody>
      </p:sp>
    </p:spTree>
    <p:extLst>
      <p:ext uri="{BB962C8B-B14F-4D97-AF65-F5344CB8AC3E}">
        <p14:creationId xmlns:p14="http://schemas.microsoft.com/office/powerpoint/2010/main" val="99882880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9"/>
        <p:cNvGrpSpPr/>
        <p:nvPr/>
      </p:nvGrpSpPr>
      <p:grpSpPr>
        <a:xfrm>
          <a:off x="0" y="0"/>
          <a:ext cx="0" cy="0"/>
          <a:chOff x="0" y="0"/>
          <a:chExt cx="0" cy="0"/>
        </a:xfrm>
      </p:grpSpPr>
      <p:sp>
        <p:nvSpPr>
          <p:cNvPr id="2210" name="Google Shape;2210;p12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1" name="Google Shape;2211;p12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2212" name="Google Shape;2212;p122: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117</a:t>
            </a:fld>
            <a:endParaRPr>
              <a:solidFill>
                <a:srgbClr val="000000"/>
              </a:solidFill>
            </a:endParaRPr>
          </a:p>
        </p:txBody>
      </p:sp>
    </p:spTree>
    <p:extLst>
      <p:ext uri="{BB962C8B-B14F-4D97-AF65-F5344CB8AC3E}">
        <p14:creationId xmlns:p14="http://schemas.microsoft.com/office/powerpoint/2010/main" val="948908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p12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9" name="Google Shape;2219;p12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220" name="Google Shape;2220;p123: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118</a:t>
            </a:fld>
            <a:endParaRPr>
              <a:solidFill>
                <a:srgbClr val="000000"/>
              </a:solidFill>
            </a:endParaRPr>
          </a:p>
        </p:txBody>
      </p:sp>
    </p:spTree>
    <p:extLst>
      <p:ext uri="{BB962C8B-B14F-4D97-AF65-F5344CB8AC3E}">
        <p14:creationId xmlns:p14="http://schemas.microsoft.com/office/powerpoint/2010/main" val="113209833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412750" y="700088"/>
            <a:ext cx="6197600" cy="3486150"/>
          </a:xfrm>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lstStyle/>
          <a:p>
            <a:pPr eaLnBrk="1" hangingPunct="1">
              <a:spcBef>
                <a:spcPct val="0"/>
              </a:spcBef>
            </a:pPr>
            <a:endParaRPr lang="en-US" altLang="en-US" dirty="0">
              <a:latin typeface="Arial" pitchFamily="34" charset="0"/>
              <a:cs typeface="Arial" pitchFamily="34" charset="0"/>
            </a:endParaRPr>
          </a:p>
        </p:txBody>
      </p:sp>
      <p:sp>
        <p:nvSpPr>
          <p:cNvPr id="150532" name="Slide Number Placeholder 3"/>
          <p:cNvSpPr txBox="1">
            <a:spLocks noGrp="1"/>
          </p:cNvSpPr>
          <p:nvPr/>
        </p:nvSpPr>
        <p:spPr bwMode="auto">
          <a:xfrm>
            <a:off x="3978275" y="8843963"/>
            <a:ext cx="3043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C5D41CF-D999-4BB4-AB7C-237FC8394DAA}"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119</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976412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p125: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120</a:t>
            </a:fld>
            <a:endParaRPr sz="1300">
              <a:solidFill>
                <a:srgbClr val="000000"/>
              </a:solidFill>
              <a:latin typeface="Arial"/>
              <a:ea typeface="Arial"/>
              <a:cs typeface="Arial"/>
              <a:sym typeface="Arial"/>
            </a:endParaRPr>
          </a:p>
        </p:txBody>
      </p:sp>
      <p:sp>
        <p:nvSpPr>
          <p:cNvPr id="2238" name="Google Shape;2238;p12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9" name="Google Shape;2239;p12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latin typeface="Arial"/>
                <a:ea typeface="Arial"/>
                <a:cs typeface="Arial"/>
                <a:sym typeface="Arial"/>
              </a:rPr>
              <a:t>It is impossible to progress monitor goals if they are not clear and measurable. </a:t>
            </a:r>
            <a:endParaRPr/>
          </a:p>
          <a:p>
            <a:pPr marL="0" lvl="0" indent="0" algn="l" rtl="0">
              <a:spcBef>
                <a:spcPts val="0"/>
              </a:spcBef>
              <a:spcAft>
                <a:spcPts val="0"/>
              </a:spcAft>
              <a:buNone/>
            </a:pPr>
            <a:r>
              <a:rPr lang="en-US">
                <a:latin typeface="Arial"/>
                <a:ea typeface="Arial"/>
                <a:cs typeface="Arial"/>
                <a:sym typeface="Arial"/>
              </a:rPr>
              <a:t>The next set of slides gives more detail on General Outcomes measures and Specific Skills measures and uses examples from the trainings.</a:t>
            </a:r>
            <a:endParaRPr/>
          </a:p>
          <a:p>
            <a:pPr marL="0" lvl="0" indent="0" algn="l"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32939324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xfrm>
            <a:off x="409575" y="696913"/>
            <a:ext cx="6203950" cy="3490912"/>
          </a:xfrm>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lgn="l" rtl="0">
              <a:spcBef>
                <a:spcPts val="0"/>
              </a:spcBef>
              <a:spcAft>
                <a:spcPts val="0"/>
              </a:spcAft>
              <a:buNone/>
            </a:pPr>
            <a:r>
              <a:rPr lang="en-US" dirty="0">
                <a:latin typeface="Arial"/>
                <a:ea typeface="Arial"/>
                <a:cs typeface="Arial"/>
                <a:sym typeface="Arial"/>
              </a:rPr>
              <a:t>The IEP should be aligned.  It should tell the story of where the child is now, where they want to go, and what needs to be done to get them there, including goals and supports and services. </a:t>
            </a:r>
          </a:p>
        </p:txBody>
      </p:sp>
      <p:sp>
        <p:nvSpPr>
          <p:cNvPr id="191492" name="Slide Number Placeholder 3"/>
          <p:cNvSpPr txBox="1">
            <a:spLocks noGrp="1"/>
          </p:cNvSpPr>
          <p:nvPr/>
        </p:nvSpPr>
        <p:spPr bwMode="auto">
          <a:xfrm>
            <a:off x="3978278" y="8843963"/>
            <a:ext cx="30432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70" tIns="47685" rIns="95370" bIns="4768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26DB8F5-661B-4727-9029-813D30D6E1E3}"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1426236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p12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4" name="Google Shape;2254;p12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255" name="Google Shape;2255;p127: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122</a:t>
            </a:fld>
            <a:endParaRPr/>
          </a:p>
        </p:txBody>
      </p:sp>
    </p:spTree>
    <p:extLst>
      <p:ext uri="{BB962C8B-B14F-4D97-AF65-F5344CB8AC3E}">
        <p14:creationId xmlns:p14="http://schemas.microsoft.com/office/powerpoint/2010/main" val="101947444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
        <p:cNvGrpSpPr/>
        <p:nvPr/>
      </p:nvGrpSpPr>
      <p:grpSpPr>
        <a:xfrm>
          <a:off x="0" y="0"/>
          <a:ext cx="0" cy="0"/>
          <a:chOff x="0" y="0"/>
          <a:chExt cx="0" cy="0"/>
        </a:xfrm>
      </p:grpSpPr>
      <p:sp>
        <p:nvSpPr>
          <p:cNvPr id="2259" name="Google Shape;2259;p12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0" name="Google Shape;2260;p12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The </a:t>
            </a:r>
            <a:r>
              <a:rPr lang="en-US" sz="1200" b="0" i="1" u="sng" strike="noStrike">
                <a:solidFill>
                  <a:schemeClr val="dk1"/>
                </a:solidFill>
                <a:latin typeface="Calibri"/>
                <a:ea typeface="Calibri"/>
                <a:cs typeface="Calibri"/>
                <a:sym typeface="Calibri"/>
                <a:hlinkClick r:id="rId3"/>
              </a:rPr>
              <a:t>Indicator 13 Compliance Module Series</a:t>
            </a:r>
            <a:r>
              <a:rPr lang="en-US" sz="1200" b="0" i="0">
                <a:solidFill>
                  <a:schemeClr val="dk1"/>
                </a:solidFill>
                <a:latin typeface="Calibri"/>
                <a:ea typeface="Calibri"/>
                <a:cs typeface="Calibri"/>
                <a:sym typeface="Calibri"/>
              </a:rPr>
              <a:t> is a training series developed by PaTTAN and Intermediate Unit Secondary Transition consultants in response to the accountability requirements under the Individuals with Disabilities Education Act (IDEA) of 2004, Part B State Performance Plans as it relates to secondary transition. The module series highlights effective practices in secondary transition. The series is designed to provide an overview of the seven areas required by Indicator 13 for compliant, secondary transition practices. </a:t>
            </a:r>
            <a:endParaRPr/>
          </a:p>
          <a:p>
            <a:pPr marL="0" lvl="0" indent="0" algn="l" rtl="0">
              <a:spcBef>
                <a:spcPts val="0"/>
              </a:spcBef>
              <a:spcAft>
                <a:spcPts val="0"/>
              </a:spcAft>
              <a:buNone/>
            </a:pPr>
            <a:r>
              <a:rPr lang="en-US"/>
              <a:t/>
            </a:r>
            <a:br>
              <a:rPr lang="en-US"/>
            </a:br>
            <a:r>
              <a:rPr lang="en-US" sz="1200" b="0" i="0">
                <a:solidFill>
                  <a:schemeClr val="dk1"/>
                </a:solidFill>
                <a:latin typeface="Calibri"/>
                <a:ea typeface="Calibri"/>
                <a:cs typeface="Calibri"/>
                <a:sym typeface="Calibri"/>
              </a:rPr>
              <a:t>Each module contains a pretest, PowerPoint presentation, effective practices Q&amp;A discussion and a posttest. Participants are encouraged to view the Overview Module prior to completing any of the individual content modules.</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 modules can be found on the PaTTAN website. </a:t>
            </a:r>
            <a:endParaRPr/>
          </a:p>
        </p:txBody>
      </p:sp>
      <p:sp>
        <p:nvSpPr>
          <p:cNvPr id="2261" name="Google Shape;2261;p128:notes"/>
          <p:cNvSpPr txBox="1"/>
          <p:nvPr/>
        </p:nvSpPr>
        <p:spPr>
          <a:xfrm>
            <a:off x="3978276" y="8842376"/>
            <a:ext cx="3043238" cy="465137"/>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123</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918134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p12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8" name="Google Shape;2268;p12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http://www.pattan.net/category/Educational%20Initiatives/Secondary%20Transition/page/Indicator_13_Compliance_Module_Series.html</a:t>
            </a:r>
            <a:endParaRPr/>
          </a:p>
        </p:txBody>
      </p:sp>
      <p:sp>
        <p:nvSpPr>
          <p:cNvPr id="2269" name="Google Shape;2269;p129:notes"/>
          <p:cNvSpPr txBox="1"/>
          <p:nvPr/>
        </p:nvSpPr>
        <p:spPr>
          <a:xfrm>
            <a:off x="3978276" y="8842376"/>
            <a:ext cx="3043238" cy="465137"/>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124</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7000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Arial"/>
                <a:ea typeface="Arial"/>
                <a:cs typeface="Arial"/>
                <a:sym typeface="Arial"/>
              </a:rPr>
              <a:t>The Individuals with Disabilities Education Act (IDEA 2004) included many provisions designed to improve the education of students with disabilities. The framework that many states are using to make improvements is the State Performance Plan (SPP)/Annual Performance Report (APR). Under IDEA 2004, all states are required to submit an SPP/APR to the U.S. Department of Education, Office of Special Education Programs (OSEP</a:t>
            </a:r>
            <a:r>
              <a:rPr lang="en-US" dirty="0" smtClean="0">
                <a:latin typeface="Arial"/>
                <a:ea typeface="Arial"/>
                <a:cs typeface="Arial"/>
                <a:sym typeface="Arial"/>
              </a:rPr>
              <a:t>). </a:t>
            </a:r>
            <a:r>
              <a:rPr lang="en-US" dirty="0">
                <a:latin typeface="Arial"/>
                <a:ea typeface="Arial"/>
                <a:cs typeface="Arial"/>
                <a:sym typeface="Arial"/>
              </a:rPr>
              <a:t>It is built around 17 federally required indicators of compliance and performance. States set measurable and rigorous targets for each year of the SPP/APR, and implement effective improvement strategies to reach the targets. States must report annually on their performance in meeting the targets. They must also report to the public on the performance of all local education agencies (school districts, charter schools, and preschool programs) on these targets. The indicators were set by OSEP, but each state sets its own targets. Stakeholders are actively involved in setting targets and in determining whether the targets continue to be appropriate.</a:t>
            </a:r>
            <a:endParaRPr lang="en-US" dirty="0"/>
          </a:p>
          <a:p>
            <a:pPr marL="0" lvl="0" indent="0" algn="l" rtl="0">
              <a:spcBef>
                <a:spcPts val="0"/>
              </a:spcBef>
              <a:spcAft>
                <a:spcPts val="0"/>
              </a:spcAft>
              <a:buNone/>
            </a:pPr>
            <a:endParaRPr lang="en-US" dirty="0">
              <a:solidFill>
                <a:srgbClr val="000000"/>
              </a:solidFill>
              <a:latin typeface="Arial"/>
              <a:ea typeface="Arial"/>
              <a:cs typeface="Arial"/>
              <a:sym typeface="Arial"/>
            </a:endParaRPr>
          </a:p>
          <a:p>
            <a:pPr marL="0" lvl="0" indent="0" algn="l" rtl="0">
              <a:spcBef>
                <a:spcPts val="0"/>
              </a:spcBef>
              <a:spcAft>
                <a:spcPts val="0"/>
              </a:spcAft>
              <a:buNone/>
            </a:pPr>
            <a:r>
              <a:rPr lang="en-US" dirty="0">
                <a:solidFill>
                  <a:srgbClr val="000000"/>
                </a:solidFill>
              </a:rPr>
              <a:t>So as was mentioned, Indicator 13 is related to the state’s performance plan which is a requirement of the federal government through the Office of Special Education Programs (aka OSEP).</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19705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p13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6" name="Google Shape;2276;p13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You can access the secondary transition guide on the PaTTAN website. Here you can find contact information for your regional local Intermediate Unit Transition TAC and regional PaTTAN Transition Consultants.  This is a</a:t>
            </a:r>
            <a:r>
              <a:rPr lang="en-US" baseline="0" dirty="0"/>
              <a:t> screenshot of the cover of the previous year.  The updated 2019-2020 Directory will be available on the PaTTAN website in the near future.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77" name="Google Shape;2277;p130: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125</a:t>
            </a:fld>
            <a:endParaRPr/>
          </a:p>
        </p:txBody>
      </p:sp>
    </p:spTree>
    <p:extLst>
      <p:ext uri="{BB962C8B-B14F-4D97-AF65-F5344CB8AC3E}">
        <p14:creationId xmlns:p14="http://schemas.microsoft.com/office/powerpoint/2010/main" val="39384400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p13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8" name="Google Shape;2308;p13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309" name="Google Shape;2309;p132: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128</a:t>
            </a:fld>
            <a:endParaRPr/>
          </a:p>
        </p:txBody>
      </p:sp>
    </p:spTree>
    <p:extLst>
      <p:ext uri="{BB962C8B-B14F-4D97-AF65-F5344CB8AC3E}">
        <p14:creationId xmlns:p14="http://schemas.microsoft.com/office/powerpoint/2010/main" val="406703038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p13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5" name="Google Shape;2315;p13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316" name="Google Shape;2316;p133: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129</a:t>
            </a:fld>
            <a:endParaRPr/>
          </a:p>
        </p:txBody>
      </p:sp>
    </p:spTree>
    <p:extLst>
      <p:ext uri="{BB962C8B-B14F-4D97-AF65-F5344CB8AC3E}">
        <p14:creationId xmlns:p14="http://schemas.microsoft.com/office/powerpoint/2010/main" val="140969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solidFill>
                  <a:srgbClr val="000000"/>
                </a:solidFill>
                <a:latin typeface="Arial"/>
                <a:ea typeface="Arial"/>
                <a:cs typeface="Arial"/>
                <a:sym typeface="Arial"/>
              </a:rPr>
              <a:t>Remember, as we have presented in each session, the State Performance Indicators as identified by the Office of Special Education Programs (OSEP). States are responsible for reporting their progress on meeting these targets. Again, these are the Indicators which focus on school age students and students with disabilities. The focus of our session today, is to address Indicator 13, which is all about ensuring appropriate and effective transition services for students with disabilities., As you can see, many of the state performance indicators are related to transition .   We know that good secondary transition plans (indicator 13) lead to higher graduation and lower dropout rates, particularly when families are involved (indicator 8), which leads to better post school outcomes (Indicator 14).</a:t>
            </a:r>
            <a:endParaRPr dirty="0"/>
          </a:p>
          <a:p>
            <a:pPr marL="0" lvl="0" indent="0" algn="l" rtl="0">
              <a:spcBef>
                <a:spcPts val="0"/>
              </a:spcBef>
              <a:spcAft>
                <a:spcPts val="0"/>
              </a:spcAft>
              <a:buNone/>
            </a:pPr>
            <a:endParaRPr dirty="0">
              <a:solidFill>
                <a:srgbClr val="000000"/>
              </a:solidFill>
              <a:latin typeface="Arial"/>
              <a:ea typeface="Arial"/>
              <a:cs typeface="Arial"/>
              <a:sym typeface="Arial"/>
            </a:endParaRPr>
          </a:p>
          <a:p>
            <a:pPr marL="0" lvl="0" indent="0" algn="l" rtl="0">
              <a:spcBef>
                <a:spcPts val="0"/>
              </a:spcBef>
              <a:spcAft>
                <a:spcPts val="0"/>
              </a:spcAft>
              <a:buNone/>
            </a:pPr>
            <a:r>
              <a:rPr lang="en-US" dirty="0">
                <a:solidFill>
                  <a:srgbClr val="000000"/>
                </a:solidFill>
                <a:latin typeface="Arial"/>
                <a:ea typeface="Arial"/>
                <a:cs typeface="Arial"/>
                <a:sym typeface="Arial"/>
              </a:rPr>
              <a:t>Today we will talk about your LEAs obligation for collecting data for the state, which is reported to OSEP, on post school outcomes. </a:t>
            </a:r>
            <a:endParaRPr dirty="0"/>
          </a:p>
          <a:p>
            <a:pPr marL="0" lvl="0" indent="0" algn="l" rtl="0">
              <a:spcBef>
                <a:spcPts val="0"/>
              </a:spcBef>
              <a:spcAft>
                <a:spcPts val="0"/>
              </a:spcAft>
              <a:buNone/>
            </a:pPr>
            <a:endParaRPr dirty="0"/>
          </a:p>
        </p:txBody>
      </p:sp>
      <p:sp>
        <p:nvSpPr>
          <p:cNvPr id="605" name="Google Shape;605;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3756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2" name="Google Shape;612;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This slide shows the connection between the various indicators specifically related to secondary transition.  And I ask that you look at these starting at the bottom and working your way up.</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general however, these four indicators should be looked at together when making informed decisions regarding secondary transition program successes and areas of need.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 we start with the foundation of high quality, rigorous, standards aligned secondary school programs for all students. Many of you are used to seeing a three tiered system for instruction or behavior.  Well we also have one for transition and this is the tier 1, foundational pieces that we have in place for all students, not just students with disabilities.  Indicator 13 is what looks specifically at high quality IEPs designed to help students achieve their post-school outcomes.  And think about it, if these two things are in place within an LEA, we have a much better shot of ensuring our students do not drop out but rather they graduate from our schools (which are Indicators 1 and 2).  And additionally, if our planning has been individualized and effective and intentional planning and preparation has been done, then our students have a better shot of being in the right place post high school and meeting their individualized post-school outcomes one year outside of high school.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solidFill>
                  <a:srgbClr val="000066"/>
                </a:solidFill>
              </a:rPr>
              <a:t>And as we know, in Pennsylvania our expectation is that all students regardless of background, condition or circumstance are…</a:t>
            </a:r>
            <a:br>
              <a:rPr lang="en-US" dirty="0">
                <a:solidFill>
                  <a:srgbClr val="000066"/>
                </a:solidFill>
              </a:rPr>
            </a:br>
            <a:r>
              <a:rPr lang="en-US" dirty="0">
                <a:solidFill>
                  <a:srgbClr val="000066"/>
                </a:solidFill>
              </a:rPr>
              <a:t>	Proficient in core subjects</a:t>
            </a:r>
            <a:br>
              <a:rPr lang="en-US" dirty="0">
                <a:solidFill>
                  <a:srgbClr val="000066"/>
                </a:solidFill>
              </a:rPr>
            </a:br>
            <a:r>
              <a:rPr lang="en-US" dirty="0">
                <a:solidFill>
                  <a:srgbClr val="000066"/>
                </a:solidFill>
              </a:rPr>
              <a:t>	Graduate from high school, ready for post-secondary education </a:t>
            </a:r>
            <a:r>
              <a:rPr lang="en-US" u="sng" dirty="0">
                <a:solidFill>
                  <a:srgbClr val="000066"/>
                </a:solidFill>
              </a:rPr>
              <a:t>and</a:t>
            </a:r>
            <a:r>
              <a:rPr lang="en-US" dirty="0">
                <a:solidFill>
                  <a:srgbClr val="000066"/>
                </a:solidFill>
              </a:rPr>
              <a:t> career</a:t>
            </a:r>
            <a:br>
              <a:rPr lang="en-US" dirty="0">
                <a:solidFill>
                  <a:srgbClr val="000066"/>
                </a:solidFill>
              </a:rPr>
            </a:br>
            <a:r>
              <a:rPr lang="en-US" dirty="0">
                <a:solidFill>
                  <a:srgbClr val="000066"/>
                </a:solidFill>
              </a:rPr>
              <a:t>	Achieve high outcomes</a:t>
            </a:r>
            <a:r>
              <a:rPr lang="en-US" dirty="0">
                <a:solidFill>
                  <a:srgbClr val="002060"/>
                </a:solidFill>
              </a:rPr>
              <a:t/>
            </a:r>
            <a:br>
              <a:rPr lang="en-US" dirty="0">
                <a:solidFill>
                  <a:srgbClr val="002060"/>
                </a:solidFill>
              </a:rPr>
            </a:br>
            <a:endParaRPr dirty="0"/>
          </a:p>
          <a:p>
            <a:pPr marL="0" lvl="0" indent="0" algn="l" rtl="0">
              <a:spcBef>
                <a:spcPts val="0"/>
              </a:spcBef>
              <a:spcAft>
                <a:spcPts val="0"/>
              </a:spcAft>
              <a:buNone/>
            </a:pPr>
            <a:r>
              <a:rPr lang="en-US" dirty="0">
                <a:solidFill>
                  <a:srgbClr val="002060"/>
                </a:solidFill>
              </a:rPr>
              <a:t/>
            </a:r>
            <a:br>
              <a:rPr lang="en-US" dirty="0">
                <a:solidFill>
                  <a:srgbClr val="002060"/>
                </a:solidFill>
              </a:rPr>
            </a:br>
            <a:endParaRPr dirty="0"/>
          </a:p>
        </p:txBody>
      </p:sp>
      <p:sp>
        <p:nvSpPr>
          <p:cNvPr id="613" name="Google Shape;613;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95046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So many of</a:t>
            </a:r>
            <a:r>
              <a:rPr lang="en-US" baseline="0" dirty="0"/>
              <a:t> you participating in this training may have had a variant of this training one or more times in the past.  This slide shows the statewide data that has been reported to OSEP with regards to indicator 13 compliance.  As you can see, the target is 100%.</a:t>
            </a:r>
          </a:p>
          <a:p>
            <a:endParaRPr lang="en-US" baseline="0" dirty="0"/>
          </a:p>
          <a:p>
            <a:r>
              <a:rPr lang="en-US" baseline="0" dirty="0"/>
              <a:t>Now, some may see this data and wonder what affects the variance across years.  Remember, this data coincides and is collected with the cohort of LEAs going through cycle monitoring for continuous improvement.  Therefore cohorts are reported once every 6 years.  So the group surveyed in 2009 is theoretically the same group reported in 2015.  So there was cohort growth of 6.97%. However, different cohorts were assessed in 2010, 2011,  2012,  2013, and 2014.</a:t>
            </a:r>
          </a:p>
          <a:p>
            <a:endParaRPr lang="en-US" baseline="0" dirty="0"/>
          </a:p>
          <a:p>
            <a:r>
              <a:rPr lang="en-US" baseline="0" dirty="0"/>
              <a:t>But, no matter how you look at the data, the reality is, PA is not at 100% and we must continue our efforts to educate LEAs on the requirements.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22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1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9" name="Google Shape;1259;p1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260" name="Google Shape;1260;p17: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890551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p1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6" name="Google Shape;1266;p1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267" name="Google Shape;1267;p18: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80082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Many consider the IEP to be only a document – IDEA sees it as a process. This graphic will lead us through the process as we discuss the process of secondary transition.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476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rPr>
              <a:t>Assess the student in order to identify his/her post-secondary desired goals or vision, and to determine their skills, aptitudes, and abilities related to the post secondary</a:t>
            </a:r>
            <a:r>
              <a:rPr lang="en-US" altLang="en-US" baseline="0" dirty="0">
                <a:latin typeface="Arial" pitchFamily="34" charset="0"/>
              </a:rPr>
              <a:t> </a:t>
            </a:r>
            <a:r>
              <a:rPr lang="en-US" altLang="en-US" dirty="0">
                <a:latin typeface="Arial" pitchFamily="34" charset="0"/>
              </a:rPr>
              <a:t>goals. </a:t>
            </a:r>
            <a:endParaRPr lang="en-US" alt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04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132" name="Google Shape;1132;p2: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663396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slides in the presentation like this are a side by side of CMCI file review questions and the corresponding item on the indicator 13 checklist.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6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480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2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2" name="Google Shape;1312;p2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Transition assessment helps them answer questions, such as the following: • Who am I? • What are my unique talents and interests? • What do I want in life, now and in the future? • What are some of life’s demands that I can meet now? • What are the main barriers to getting what I want from school and my community? • What are my options in the school and community for preparing me for what I want, now and in the future? (National Secondary Transition Technical Assistance Center, 2010)</a:t>
            </a:r>
            <a:endParaRPr dirty="0"/>
          </a:p>
        </p:txBody>
      </p:sp>
      <p:sp>
        <p:nvSpPr>
          <p:cNvPr id="1313" name="Google Shape;1313;p23: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83447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2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2" name="Google Shape;1322;p2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Proper assessment will inform where the student currently is (PLAAFP) and where the student wants to go.  The transition plan lays out what needs to happen to get the student to his or her Post-Secondary Goal.  </a:t>
            </a:r>
            <a:endParaRPr/>
          </a:p>
        </p:txBody>
      </p:sp>
      <p:sp>
        <p:nvSpPr>
          <p:cNvPr id="1323" name="Google Shape;1323;p24: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69134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2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3" name="Google Shape;1333;p2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334" name="Google Shape;1334;p25: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258457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979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Be sure to clarify that the FBA is considered for the information contained within the assessment,</a:t>
            </a:r>
            <a:r>
              <a:rPr lang="en-US" baseline="0" dirty="0"/>
              <a:t> not necessarily considered to be an assessment of </a:t>
            </a:r>
            <a:r>
              <a:rPr lang="en-US" sz="1200" b="1" dirty="0">
                <a:latin typeface="Arial Narrow" panose="020B0606020202030204" pitchFamily="34" charset="0"/>
              </a:rPr>
              <a:t>Interests, Preferences, Skills and Aptitudes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768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2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6" name="Google Shape;1356;p2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latin typeface="Arial"/>
                <a:ea typeface="Arial"/>
                <a:cs typeface="Arial"/>
                <a:sym typeface="Arial"/>
              </a:rPr>
              <a:t>Pennsylvania Career Zone (pacareerzone.org)</a:t>
            </a:r>
            <a:endParaRPr/>
          </a:p>
          <a:p>
            <a:pPr marL="457200" lvl="1" indent="-76200" algn="l" rtl="0">
              <a:spcBef>
                <a:spcPts val="0"/>
              </a:spcBef>
              <a:spcAft>
                <a:spcPts val="0"/>
              </a:spcAft>
              <a:buClr>
                <a:schemeClr val="dk1"/>
              </a:buClr>
              <a:buSzPts val="1200"/>
              <a:buFont typeface="Arial"/>
              <a:buChar char="•"/>
            </a:pPr>
            <a:r>
              <a:rPr lang="en-US">
                <a:latin typeface="Arial"/>
                <a:ea typeface="Arial"/>
                <a:cs typeface="Arial"/>
                <a:sym typeface="Arial"/>
              </a:rPr>
              <a:t>Quick Assessment</a:t>
            </a:r>
            <a:endParaRPr/>
          </a:p>
          <a:p>
            <a:pPr marL="457200" lvl="1" indent="-76200" algn="l" rtl="0">
              <a:spcBef>
                <a:spcPts val="0"/>
              </a:spcBef>
              <a:spcAft>
                <a:spcPts val="0"/>
              </a:spcAft>
              <a:buClr>
                <a:schemeClr val="dk1"/>
              </a:buClr>
              <a:buSzPts val="1200"/>
              <a:buFont typeface="Arial"/>
              <a:buChar char="•"/>
            </a:pPr>
            <a:r>
              <a:rPr lang="en-US">
                <a:latin typeface="Arial"/>
                <a:ea typeface="Arial"/>
                <a:cs typeface="Arial"/>
                <a:sym typeface="Arial"/>
              </a:rPr>
              <a:t>Interest Profiler</a:t>
            </a:r>
            <a:endParaRPr/>
          </a:p>
          <a:p>
            <a:pPr marL="457200" lvl="1" indent="-76200" algn="l" rtl="0">
              <a:spcBef>
                <a:spcPts val="0"/>
              </a:spcBef>
              <a:spcAft>
                <a:spcPts val="0"/>
              </a:spcAft>
              <a:buClr>
                <a:schemeClr val="dk1"/>
              </a:buClr>
              <a:buSzPts val="1200"/>
              <a:buFont typeface="Arial"/>
              <a:buChar char="•"/>
            </a:pPr>
            <a:r>
              <a:rPr lang="en-US">
                <a:latin typeface="Arial"/>
                <a:ea typeface="Arial"/>
                <a:cs typeface="Arial"/>
                <a:sym typeface="Arial"/>
              </a:rPr>
              <a:t>Work Importance Profiler </a:t>
            </a:r>
            <a:endParaRPr/>
          </a:p>
        </p:txBody>
      </p:sp>
      <p:sp>
        <p:nvSpPr>
          <p:cNvPr id="1357" name="Google Shape;1357;p28: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28</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1112412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p29: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
        <p:nvSpPr>
          <p:cNvPr id="1371" name="Google Shape;1371;p29:notes"/>
          <p:cNvSpPr txBox="1"/>
          <p:nvPr/>
        </p:nvSpPr>
        <p:spPr>
          <a:xfrm>
            <a:off x="3978132" y="8840286"/>
            <a:ext cx="3043343" cy="467215"/>
          </a:xfrm>
          <a:prstGeom prst="rect">
            <a:avLst/>
          </a:prstGeom>
          <a:noFill/>
          <a:ln>
            <a:noFill/>
          </a:ln>
        </p:spPr>
        <p:txBody>
          <a:bodyPr spcFirstLastPara="1" wrap="square" lIns="94325" tIns="47150" rIns="94325" bIns="47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
        <p:nvSpPr>
          <p:cNvPr id="1372" name="Google Shape;1372;p2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3" name="Google Shape;1373;p2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Assessment of Aptitudes</a:t>
            </a:r>
            <a:endParaRPr/>
          </a:p>
          <a:p>
            <a:pPr marL="0" lvl="0" indent="0" algn="l" rtl="0">
              <a:spcBef>
                <a:spcPts val="0"/>
              </a:spcBef>
              <a:spcAft>
                <a:spcPts val="0"/>
              </a:spcAft>
              <a:buNone/>
            </a:pPr>
            <a:r>
              <a:rPr lang="en-US"/>
              <a:t>Here are just some of the common aptitude assessments schools use.  What is important to know in any of the assessments that we just saw is that you should not just have documentation of one assessment within an IEP.  Again, various assessments should be done over a period of time in various settings for them to be able to assist in the planning process to the maximum extent possible.</a:t>
            </a:r>
            <a:endParaRPr/>
          </a:p>
          <a:p>
            <a:pPr marL="0" lvl="0" indent="0" algn="l" rtl="0">
              <a:spcBef>
                <a:spcPts val="0"/>
              </a:spcBef>
              <a:spcAft>
                <a:spcPts val="0"/>
              </a:spcAft>
              <a:buNone/>
            </a:pPr>
            <a:endParaRPr b="1"/>
          </a:p>
          <a:p>
            <a:pPr marL="0" lvl="0" indent="0" algn="l" rtl="0">
              <a:spcBef>
                <a:spcPts val="0"/>
              </a:spcBef>
              <a:spcAft>
                <a:spcPts val="0"/>
              </a:spcAft>
              <a:buNone/>
            </a:pPr>
            <a:r>
              <a:rPr lang="en-US" b="1"/>
              <a:t>Many more could be added by participants and could also be specified as Summative, Formative, Benchmark, Diagnostic</a:t>
            </a:r>
            <a:endParaRPr/>
          </a:p>
          <a:p>
            <a:pPr marL="0" lvl="0" indent="0" algn="l" rtl="0">
              <a:spcBef>
                <a:spcPts val="0"/>
              </a:spcBef>
              <a:spcAft>
                <a:spcPts val="0"/>
              </a:spcAft>
              <a:buNone/>
            </a:pPr>
            <a:endParaRPr/>
          </a:p>
          <a:p>
            <a:pPr marL="0" lvl="0" indent="0" algn="l" rtl="0">
              <a:spcBef>
                <a:spcPts val="0"/>
              </a:spcBef>
              <a:spcAft>
                <a:spcPts val="0"/>
              </a:spcAft>
              <a:buNone/>
            </a:pPr>
            <a:r>
              <a:rPr lang="en-US"/>
              <a:t>****Make use of assessments already given in general education or through guidance!</a:t>
            </a:r>
            <a:endParaRPr b="1"/>
          </a:p>
          <a:p>
            <a:pPr marL="0" lvl="0" indent="0" algn="l" rtl="0">
              <a:spcBef>
                <a:spcPts val="0"/>
              </a:spcBef>
              <a:spcAft>
                <a:spcPts val="0"/>
              </a:spcAft>
              <a:buNone/>
            </a:pPr>
            <a:endParaRPr/>
          </a:p>
        </p:txBody>
      </p:sp>
    </p:spTree>
    <p:extLst>
      <p:ext uri="{BB962C8B-B14F-4D97-AF65-F5344CB8AC3E}">
        <p14:creationId xmlns:p14="http://schemas.microsoft.com/office/powerpoint/2010/main" val="636381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15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9659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3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8" name="Google Shape;1388;p3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Summative – assesses progress at the end of a period of instruction to determined what was learned</a:t>
            </a:r>
            <a:endParaRPr/>
          </a:p>
          <a:p>
            <a:pPr marL="0" lvl="0" indent="0" algn="l" rtl="0">
              <a:spcBef>
                <a:spcPts val="0"/>
              </a:spcBef>
              <a:spcAft>
                <a:spcPts val="0"/>
              </a:spcAft>
              <a:buNone/>
            </a:pPr>
            <a:endParaRPr/>
          </a:p>
          <a:p>
            <a:pPr marL="0" lvl="0" indent="0" algn="l" rtl="0">
              <a:spcBef>
                <a:spcPts val="0"/>
              </a:spcBef>
              <a:spcAft>
                <a:spcPts val="0"/>
              </a:spcAft>
              <a:buNone/>
            </a:pPr>
            <a:r>
              <a:rPr lang="en-US"/>
              <a:t>Formative – informal and formal assessments used to determine the direction of instruction – (i.e. review, reteach, extend, go on) </a:t>
            </a:r>
            <a:endParaRPr/>
          </a:p>
          <a:p>
            <a:pPr marL="0" lvl="0" indent="0" algn="l" rtl="0">
              <a:spcBef>
                <a:spcPts val="0"/>
              </a:spcBef>
              <a:spcAft>
                <a:spcPts val="0"/>
              </a:spcAft>
              <a:buNone/>
            </a:pPr>
            <a:endParaRPr/>
          </a:p>
          <a:p>
            <a:pPr marL="0" lvl="0" indent="0" algn="l" rtl="0">
              <a:spcBef>
                <a:spcPts val="0"/>
              </a:spcBef>
              <a:spcAft>
                <a:spcPts val="0"/>
              </a:spcAft>
              <a:buNone/>
            </a:pPr>
            <a:r>
              <a:rPr lang="en-US"/>
              <a:t>Diagnostic – used to determine areas of strength and weakness with regard to specific skills</a:t>
            </a:r>
            <a:endParaRPr/>
          </a:p>
          <a:p>
            <a:pPr marL="0" lvl="0" indent="0" algn="l" rtl="0">
              <a:spcBef>
                <a:spcPts val="0"/>
              </a:spcBef>
              <a:spcAft>
                <a:spcPts val="0"/>
              </a:spcAft>
              <a:buNone/>
            </a:pPr>
            <a:endParaRPr/>
          </a:p>
          <a:p>
            <a:pPr marL="0" lvl="0" indent="0" algn="l" rtl="0">
              <a:spcBef>
                <a:spcPts val="0"/>
              </a:spcBef>
              <a:spcAft>
                <a:spcPts val="0"/>
              </a:spcAft>
              <a:buNone/>
            </a:pPr>
            <a:r>
              <a:rPr lang="en-US"/>
              <a:t>Benchmark – </a:t>
            </a:r>
            <a:r>
              <a:rPr lang="en-US" sz="1200" b="0" i="0">
                <a:solidFill>
                  <a:schemeClr val="dk1"/>
                </a:solidFill>
                <a:latin typeface="Calibri"/>
                <a:ea typeface="Calibri"/>
                <a:cs typeface="Calibri"/>
                <a:sym typeface="Calibri"/>
              </a:rPr>
              <a:t>Designed to provide feedback to both the teacher and the student about how the student is progressing towards demonstrating proficiency on grade level standards. Well-designed benchmark assessments and standards-based assessments measure the degree to which a student has mastered a given concept; measure concepts, skills, and/or applications; reported by referencing the standards, not other students’ performance; serve as a test to which teachers want to teach; and measure performance regularly, not only at a single moment in time.</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ASK – WRITE AT LEAST ONE EXAMPLE OF AN ASSESSMENT THAT YOU GIVE FOR EACH OF THE TYPES LISTED.  IS THIS INFORMATION INCLUDED IN THE PLAAFP FOR THE STUDENTS’ IEPS?  </a:t>
            </a:r>
            <a:endParaRPr/>
          </a:p>
        </p:txBody>
      </p:sp>
      <p:sp>
        <p:nvSpPr>
          <p:cNvPr id="1389" name="Google Shape;1389;p31: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18039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general areas that students might have a disability - reading, written expression, and mathematics.  Students might have a speech and language disability and that information is generally assessed by an SLP.  Students don’t have a science disability or a social studies disability.  Their disability in one of the aforementioned areas can affect their performance in science or social studies and if relevant that can be addressed in the PLAAFP.  However, these are the areas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Academic assessments in reading, written expression, and/or mathematics will provide baseline data that will be used to determine measurable annual goals.  That is, academic assessment lets us know what the student’s current levels are and we can then project to where the student will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41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All assessment results need interpretation.  </a:t>
            </a:r>
          </a:p>
          <a:p>
            <a:endParaRPr lang="en-US" dirty="0"/>
          </a:p>
          <a:p>
            <a:r>
              <a:rPr lang="en-US" dirty="0"/>
              <a:t>Input from the teacher should be regarding skill strengths and deficits.  May include class participation, organizational skill, ability to contribute to group work, etc.  </a:t>
            </a:r>
          </a:p>
          <a:p>
            <a:r>
              <a:rPr lang="en-US" dirty="0"/>
              <a:t>Include specially designed instruction that is EFFECTIVE for the student.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401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3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8" name="Google Shape;1428;p3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429" name="Google Shape;1429;p35: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05709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At needs to be considered each year for every student. When looking at a ST student, consider the future environment in which this student will be….college, employment, home, community. You may be able to understand the writing or speech of a student or may be able to anticipate a need before it is spoken  but will the same happen in the next setting? If a student struggles to read but understands when read to…do something about that.. Bookshare.  If a student can dictate but has trouble putting pen to paper, do something about that.  If there is a list of SDI that is a mile long but none of it has been used on the last 5 years…do something about that! </a:t>
            </a:r>
            <a:endParaRPr/>
          </a:p>
        </p:txBody>
      </p:sp>
      <p:sp>
        <p:nvSpPr>
          <p:cNvPr id="1436" name="Google Shape;1436;p36: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06571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286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Functional performance is related to activities of daily living, such as hygiene, dressing, basic consumer skills, community-based instruction, etc. Functional performance may also be defined as the ability to access public transportation, social/emotional learning skills or behavioral difficulties, and the consideration of personal safety and socially appropriate behavior.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functional performance needs are identified through assessment, we need baseline data in order to develop goals for a level of performance that we want the student to reach within the year of the IEP as a result of instruction and monitoring the progress toward the goal.  Adjustments to instruction are made when the data indicates that the student is not making adequate progress toward the goal.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348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This section includes information regarding classroom performance and the results of any functional</a:t>
            </a:r>
          </a:p>
          <a:p>
            <a:r>
              <a:rPr lang="en-US" dirty="0"/>
              <a:t>assessments that have been administered. Include current functional levels and strengths and needs that may be developmental. Functional</a:t>
            </a:r>
          </a:p>
          <a:p>
            <a:r>
              <a:rPr lang="en-US" dirty="0"/>
              <a:t>performance is related to activities of daily living, such as hygiene, dressing, basic consumer skills, community-based instruction, etc. Functional</a:t>
            </a:r>
          </a:p>
          <a:p>
            <a:r>
              <a:rPr lang="en-US" dirty="0"/>
              <a:t>performance may also be defined as the ability to access public transportation, social/emotional learning skills or behavioral difficulties, and the</a:t>
            </a:r>
          </a:p>
          <a:p>
            <a:r>
              <a:rPr lang="en-US" dirty="0"/>
              <a:t>consideration of personal safety and socially appropriate behavior.</a:t>
            </a:r>
          </a:p>
          <a:p>
            <a:r>
              <a:rPr lang="en-US" dirty="0"/>
              <a:t>If applicable, the information from a functional behavioral assessment should be included in this section. Information included in this section should</a:t>
            </a:r>
          </a:p>
          <a:p>
            <a:r>
              <a:rPr lang="en-US" dirty="0"/>
              <a:t>include performance data and current skill levels, not just a description of academic and behavioral deficits. Information included here does not have to</a:t>
            </a:r>
          </a:p>
          <a:p>
            <a:r>
              <a:rPr lang="en-US" dirty="0"/>
              <a:t>be indicative of a deficit. For example, the IEP team could write, “the student’s functional performance in all areas is age appropriate”.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383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4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2" name="Google Shape;1482;p4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483" name="Google Shape;1483;p41: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2406379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For either of these to be useful, they must be interpreted by a reader and translated into something meaningful for the user.  A QR code is only useful when a QR reader interprets the code.  A barcode is only useful when the scanner interprets the code and translates it into a price.  </a:t>
            </a:r>
          </a:p>
          <a:p>
            <a:endParaRPr lang="en-US" dirty="0"/>
          </a:p>
          <a:p>
            <a:r>
              <a:rPr lang="en-US" dirty="0"/>
              <a:t>The same is true of assessment data.  Having a stanine score of x on any particular assessment is not useful information if one doesn’t translate that into something meaningful.  Even a PSAT score or an SAT score alone isn’t meaningful unless there is some context.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20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8" name="Google Shape;1138;p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139" name="Google Shape;1139;p3: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601331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p4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p4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The process of interpreting data really means thinking about what it is that you want to know about the student. The assessments that you give, should be selected with </a:t>
            </a:r>
            <a:endParaRPr/>
          </a:p>
        </p:txBody>
      </p:sp>
      <p:sp>
        <p:nvSpPr>
          <p:cNvPr id="1503" name="Google Shape;1503;p43: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2134764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p4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0" name="Google Shape;1510;p4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Parent and student information should be considered in the present levels of the IEP</a:t>
            </a:r>
            <a:endParaRPr dirty="0"/>
          </a:p>
        </p:txBody>
      </p:sp>
      <p:sp>
        <p:nvSpPr>
          <p:cNvPr id="1511" name="Google Shape;1511;p44: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0235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p4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8" name="Google Shape;1518;p4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This process of collecting and analyzing data continues over the course of the transition planning years until desirable, realistic visions for post-school lives are in harmony with students‘ interests, preferences, and strengths. Students’ visions for their lives can change with time and experience. IEP teams can strategically identify needs to be addressed as they create coordinated sets of transition activities that move students toward their goals. Needs identified in the PLoP drive the remaining components of the transition IEP: transition services, including courses of study and transition activities, annual goals, related services, and supplementary aids and services.</a:t>
            </a:r>
            <a:endParaRPr/>
          </a:p>
        </p:txBody>
      </p:sp>
      <p:sp>
        <p:nvSpPr>
          <p:cNvPr id="1519" name="Google Shape;1519;p45: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1397460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412750" y="700088"/>
            <a:ext cx="6197600" cy="3486150"/>
          </a:xfrm>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lstStyle/>
          <a:p>
            <a:pPr eaLnBrk="1" hangingPunct="1">
              <a:spcBef>
                <a:spcPct val="0"/>
              </a:spcBef>
            </a:pPr>
            <a:endParaRPr lang="en-US" altLang="en-US">
              <a:latin typeface="Arial" pitchFamily="34" charset="0"/>
              <a:cs typeface="Arial" pitchFamily="34" charset="0"/>
            </a:endParaRPr>
          </a:p>
        </p:txBody>
      </p:sp>
      <p:sp>
        <p:nvSpPr>
          <p:cNvPr id="150532" name="Slide Number Placeholder 3"/>
          <p:cNvSpPr txBox="1">
            <a:spLocks noGrp="1"/>
          </p:cNvSpPr>
          <p:nvPr/>
        </p:nvSpPr>
        <p:spPr bwMode="auto">
          <a:xfrm>
            <a:off x="3978275" y="8843963"/>
            <a:ext cx="3043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C5D41CF-D999-4BB4-AB7C-237FC8394DAA}"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167236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409575" y="698500"/>
            <a:ext cx="6203950" cy="3490913"/>
          </a:xfrm>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By the time we get to STRENGTHS AND NEEDS, there should be no surprises!  The information should be presented in the earlier sections and there should be NO NEW INFORMATION under strengths and needs.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E10490-EF5E-4AF7-90D5-906BEE4C7F8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53559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4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8" name="Google Shape;1548;p4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549" name="Google Shape;1549;p48: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377086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412750" y="700088"/>
            <a:ext cx="6197600" cy="3486150"/>
          </a:xfrm>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lstStyle/>
          <a:p>
            <a:pPr eaLnBrk="1" hangingPunct="1">
              <a:spcBef>
                <a:spcPct val="0"/>
              </a:spcBef>
            </a:pPr>
            <a:r>
              <a:rPr lang="en-US" altLang="en-US" dirty="0">
                <a:latin typeface="Arial" pitchFamily="34" charset="0"/>
                <a:cs typeface="Arial" pitchFamily="34" charset="0"/>
              </a:rPr>
              <a:t>Step three in the transition planning process is to ensure that the student is</a:t>
            </a:r>
            <a:r>
              <a:rPr lang="en-US" altLang="en-US" baseline="0" dirty="0">
                <a:latin typeface="Arial" pitchFamily="34" charset="0"/>
                <a:cs typeface="Arial" pitchFamily="34" charset="0"/>
              </a:rPr>
              <a:t> invited to their IEP meeting, if they are or will be turning age 14 (or older)in the duration of the annual IEP.</a:t>
            </a:r>
          </a:p>
          <a:p>
            <a:pPr eaLnBrk="1" hangingPunct="1">
              <a:spcBef>
                <a:spcPct val="0"/>
              </a:spcBef>
            </a:pPr>
            <a:endParaRPr lang="en-US" altLang="en-US" baseline="0" dirty="0">
              <a:latin typeface="Arial" pitchFamily="34" charset="0"/>
              <a:cs typeface="Arial" pitchFamily="34" charset="0"/>
            </a:endParaRPr>
          </a:p>
          <a:p>
            <a:pPr eaLnBrk="1" hangingPunct="1">
              <a:spcBef>
                <a:spcPct val="0"/>
              </a:spcBef>
            </a:pPr>
            <a:r>
              <a:rPr lang="en-US" altLang="en-US" baseline="0" dirty="0">
                <a:latin typeface="Arial" pitchFamily="34" charset="0"/>
                <a:cs typeface="Arial" pitchFamily="34" charset="0"/>
              </a:rPr>
              <a:t>Parents must consent to outside agencies attending the IEP meeting.  By filling out the IEP, and checking the box that states “</a:t>
            </a:r>
            <a:r>
              <a:rPr lang="en-US" sz="1200" b="1" kern="1200" dirty="0">
                <a:solidFill>
                  <a:schemeClr val="tx1"/>
                </a:solidFill>
                <a:effectLst/>
                <a:latin typeface="+mn-lt"/>
                <a:ea typeface="+mn-ea"/>
                <a:cs typeface="+mn-cs"/>
              </a:rPr>
              <a:t>Transition Services”</a:t>
            </a:r>
            <a:r>
              <a:rPr lang="en-US" sz="1200" kern="1200" dirty="0">
                <a:solidFill>
                  <a:schemeClr val="tx1"/>
                </a:solidFill>
                <a:effectLst/>
                <a:latin typeface="+mn-lt"/>
                <a:ea typeface="+mn-ea"/>
                <a:cs typeface="+mn-cs"/>
              </a:rPr>
              <a:t> you are asking the parent if necessary, and with their consent, staff from other public agencies who may be providing or paying for transition services to be invited to IEP team meeting.  </a:t>
            </a:r>
          </a:p>
          <a:p>
            <a:pPr eaLnBrk="1" hangingPunct="1">
              <a:spcBef>
                <a:spcPct val="0"/>
              </a:spcBef>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Then, in the graph</a:t>
            </a:r>
            <a:r>
              <a:rPr lang="en-US" sz="1200" kern="1200" baseline="0" dirty="0">
                <a:solidFill>
                  <a:schemeClr val="tx1"/>
                </a:solidFill>
                <a:effectLst/>
                <a:latin typeface="+mn-lt"/>
                <a:ea typeface="+mn-ea"/>
                <a:cs typeface="+mn-cs"/>
              </a:rPr>
              <a:t> below, </a:t>
            </a:r>
            <a:r>
              <a:rPr lang="en-US" sz="1200" kern="1200" dirty="0">
                <a:solidFill>
                  <a:schemeClr val="tx1"/>
                </a:solidFill>
                <a:effectLst/>
                <a:latin typeface="+mn-lt"/>
                <a:ea typeface="+mn-ea"/>
                <a:cs typeface="+mn-cs"/>
              </a:rPr>
              <a:t>representative(s) from the agency or agencies are</a:t>
            </a:r>
            <a:r>
              <a:rPr lang="en-US" sz="1200" kern="1200" baseline="0" dirty="0">
                <a:solidFill>
                  <a:schemeClr val="tx1"/>
                </a:solidFill>
                <a:effectLst/>
                <a:latin typeface="+mn-lt"/>
                <a:ea typeface="+mn-ea"/>
                <a:cs typeface="+mn-cs"/>
              </a:rPr>
              <a:t> listed.  This is </a:t>
            </a:r>
            <a:r>
              <a:rPr lang="en-US" sz="1200" kern="1200" dirty="0">
                <a:solidFill>
                  <a:schemeClr val="tx1"/>
                </a:solidFill>
                <a:effectLst/>
                <a:latin typeface="+mn-lt"/>
                <a:ea typeface="+mn-ea"/>
                <a:cs typeface="+mn-cs"/>
              </a:rPr>
              <a:t> determined by the parent and LEA as needed for transition services and other community services.</a:t>
            </a:r>
          </a:p>
          <a:p>
            <a:pPr eaLnBrk="1" hangingPunct="1">
              <a:spcBef>
                <a:spcPct val="0"/>
              </a:spcBef>
            </a:pPr>
            <a:endParaRPr lang="en-US" altLang="en-US" dirty="0">
              <a:latin typeface="Arial" pitchFamily="34" charset="0"/>
              <a:cs typeface="Arial" pitchFamily="34" charset="0"/>
            </a:endParaRPr>
          </a:p>
        </p:txBody>
      </p:sp>
      <p:sp>
        <p:nvSpPr>
          <p:cNvPr id="150532" name="Slide Number Placeholder 3"/>
          <p:cNvSpPr txBox="1">
            <a:spLocks noGrp="1"/>
          </p:cNvSpPr>
          <p:nvPr/>
        </p:nvSpPr>
        <p:spPr bwMode="auto">
          <a:xfrm>
            <a:off x="3978275" y="8843963"/>
            <a:ext cx="3043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C5D41CF-D999-4BB4-AB7C-237FC8394DAA}"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40928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p5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5" name="Google Shape;1575;p5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576" name="Google Shape;1576;p51: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48</a:t>
            </a:fld>
            <a:endParaRPr>
              <a:solidFill>
                <a:srgbClr val="000000"/>
              </a:solidFill>
            </a:endParaRPr>
          </a:p>
        </p:txBody>
      </p:sp>
    </p:spTree>
    <p:extLst>
      <p:ext uri="{BB962C8B-B14F-4D97-AF65-F5344CB8AC3E}">
        <p14:creationId xmlns:p14="http://schemas.microsoft.com/office/powerpoint/2010/main" val="3938816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5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5" name="Google Shape;1585;p5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586" name="Google Shape;1586;p52: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49</a:t>
            </a:fld>
            <a:endParaRPr>
              <a:solidFill>
                <a:srgbClr val="000000"/>
              </a:solidFill>
            </a:endParaRPr>
          </a:p>
        </p:txBody>
      </p:sp>
    </p:spTree>
    <p:extLst>
      <p:ext uri="{BB962C8B-B14F-4D97-AF65-F5344CB8AC3E}">
        <p14:creationId xmlns:p14="http://schemas.microsoft.com/office/powerpoint/2010/main" val="42636204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p5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7" name="Google Shape;1597;p5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The invite will be included in the student’s file to indicate if the student was invited to the IEP meeting.  </a:t>
            </a:r>
            <a:endParaRPr/>
          </a:p>
        </p:txBody>
      </p:sp>
      <p:sp>
        <p:nvSpPr>
          <p:cNvPr id="1598" name="Google Shape;1598;p53: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50</a:t>
            </a:fld>
            <a:endParaRPr>
              <a:solidFill>
                <a:srgbClr val="000000"/>
              </a:solidFill>
            </a:endParaRPr>
          </a:p>
        </p:txBody>
      </p:sp>
    </p:spTree>
    <p:extLst>
      <p:ext uri="{BB962C8B-B14F-4D97-AF65-F5344CB8AC3E}">
        <p14:creationId xmlns:p14="http://schemas.microsoft.com/office/powerpoint/2010/main" val="400154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5" name="Google Shape;1145;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146" name="Google Shape;1146;p4: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128243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1200" dirty="0"/>
              <a:t>A revision in May of 2015 removed the requirement to use two separate invitations to participate in the Individualized Education Program Team for transition planning/services.  Beginning in June of 2015, LEA’s need to begin using this format.  </a:t>
            </a:r>
            <a:endParaRPr lang="en-US" dirty="0"/>
          </a:p>
          <a:p>
            <a:endParaRPr lang="en-US" baseline="0" dirty="0"/>
          </a:p>
          <a:p>
            <a:r>
              <a:rPr lang="en-US" baseline="0" dirty="0"/>
              <a:t>You will see that there are boxes available to state the purpose of the IEP meeting you can check as many boxes that apply.  If the student is 14 year or older, or the student is turning 14 with the duration of the IEP, you want to check the box that that states transition planning will be discussed.  If you will be inviting outside agencies to the meeting, you will also want to check the box below it.  And finally, you will need to include the student’s name listed under IEP team members invited to the meeting.</a:t>
            </a:r>
          </a:p>
          <a:p>
            <a:endParaRPr lang="en-US" baseline="0" dirty="0"/>
          </a:p>
          <a:p>
            <a:r>
              <a:rPr lang="en-US" baseline="0" dirty="0"/>
              <a:t>So again, there is now just one invitation letter to invite both the parents and the student to the meeting.  However, the boxes that we just went over will need to be checked in order to be compliant.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0918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p5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7" name="Google Shape;1617;p5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618" name="Google Shape;1618;p55: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52</a:t>
            </a:fld>
            <a:endParaRPr>
              <a:solidFill>
                <a:srgbClr val="000000"/>
              </a:solidFill>
            </a:endParaRPr>
          </a:p>
        </p:txBody>
      </p:sp>
    </p:spTree>
    <p:extLst>
      <p:ext uri="{BB962C8B-B14F-4D97-AF65-F5344CB8AC3E}">
        <p14:creationId xmlns:p14="http://schemas.microsoft.com/office/powerpoint/2010/main" val="1633842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Permission for agencies who are likely to provide or pay for services</a:t>
            </a:r>
          </a:p>
          <a:p>
            <a:pPr eaLnBrk="1" hangingPunct="1"/>
            <a:r>
              <a:rPr lang="en-US" altLang="en-US" dirty="0">
                <a:latin typeface="Arial" panose="020B0604020202020204" pitchFamily="34" charset="0"/>
              </a:rPr>
              <a:t>Inviting an agency for their </a:t>
            </a:r>
            <a:r>
              <a:rPr lang="en-US" altLang="en-US" i="1" dirty="0">
                <a:latin typeface="Arial" panose="020B0604020202020204" pitchFamily="34" charset="0"/>
              </a:rPr>
              <a:t>expertise</a:t>
            </a:r>
          </a:p>
          <a:p>
            <a:pPr eaLnBrk="1" hangingPunct="1"/>
            <a:r>
              <a:rPr lang="en-US" altLang="en-US" b="1" i="1" dirty="0">
                <a:latin typeface="Arial" panose="020B0604020202020204" pitchFamily="34" charset="0"/>
              </a:rPr>
              <a:t>One size does not fit all!!</a:t>
            </a:r>
          </a:p>
          <a:p>
            <a:pPr eaLnBrk="1" hangingPunct="1"/>
            <a:r>
              <a:rPr lang="en-US" altLang="en-US" b="1" i="1" dirty="0">
                <a:latin typeface="Arial" panose="020B0604020202020204" pitchFamily="34" charset="0"/>
              </a:rPr>
              <a:t>OK to contact regional supervisor if agencies are not coming when they need to be present</a:t>
            </a:r>
            <a:endParaRPr lang="en-US" altLang="en-US" b="1"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4053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baseline="0" dirty="0"/>
              <a:t>You will see that there are boxes available to state the purpose of the IEP meeting.  And mind you, you can check as many boxes that apply.  If the student is 14 year or older, or the student is turning 14 with the duration of the IEP, you want to check the box that that states transition planning will be discussed.  If you will be inviting outside agencies to the meeting, you will also want to check the box below it.  And finally, you will need to include the student’s name listed under IEP team members invited to the meeting.</a:t>
            </a:r>
          </a:p>
          <a:p>
            <a:endParaRPr lang="en-US" baseline="0" dirty="0"/>
          </a:p>
          <a:p>
            <a:r>
              <a:rPr lang="en-US" baseline="0" dirty="0"/>
              <a:t>So again, there is now just one invitation letter to invite both the parents and the student to the meeting.  However, the boxes that we just went over will need to be checked in order to be compliant.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568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5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0" name="Google Shape;1650;p5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651" name="Google Shape;1651;p58: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55</a:t>
            </a:fld>
            <a:endParaRPr>
              <a:solidFill>
                <a:srgbClr val="000000"/>
              </a:solidFill>
            </a:endParaRPr>
          </a:p>
        </p:txBody>
      </p:sp>
    </p:spTree>
    <p:extLst>
      <p:ext uri="{BB962C8B-B14F-4D97-AF65-F5344CB8AC3E}">
        <p14:creationId xmlns:p14="http://schemas.microsoft.com/office/powerpoint/2010/main" val="24209189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p5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8" name="Google Shape;1658;p5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The invite will be included in the student’s file to indicate if the student was invited to the IEP meeting.  </a:t>
            </a:r>
            <a:endParaRPr/>
          </a:p>
        </p:txBody>
      </p:sp>
      <p:sp>
        <p:nvSpPr>
          <p:cNvPr id="1659" name="Google Shape;1659;p59: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56</a:t>
            </a:fld>
            <a:endParaRPr>
              <a:solidFill>
                <a:srgbClr val="000000"/>
              </a:solidFill>
            </a:endParaRPr>
          </a:p>
        </p:txBody>
      </p:sp>
    </p:spTree>
    <p:extLst>
      <p:ext uri="{BB962C8B-B14F-4D97-AF65-F5344CB8AC3E}">
        <p14:creationId xmlns:p14="http://schemas.microsoft.com/office/powerpoint/2010/main" val="41250553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p6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7" name="Google Shape;1667;p6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It is recommended that agency involvement is listed in the transition section of the Present Education Levels, and is bulleted to draw attention to agency involvement as well as list the date and agency information that was gicven to the parent or guardians.  </a:t>
            </a:r>
            <a:endParaRPr/>
          </a:p>
        </p:txBody>
      </p:sp>
      <p:sp>
        <p:nvSpPr>
          <p:cNvPr id="1668" name="Google Shape;1668;p60: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57</a:t>
            </a:fld>
            <a:endParaRPr>
              <a:solidFill>
                <a:srgbClr val="000000"/>
              </a:solidFill>
            </a:endParaRPr>
          </a:p>
        </p:txBody>
      </p:sp>
    </p:spTree>
    <p:extLst>
      <p:ext uri="{BB962C8B-B14F-4D97-AF65-F5344CB8AC3E}">
        <p14:creationId xmlns:p14="http://schemas.microsoft.com/office/powerpoint/2010/main" val="2530941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987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p62:notes"/>
          <p:cNvSpPr>
            <a:spLocks noGrp="1" noRot="1" noChangeAspect="1"/>
          </p:cNvSpPr>
          <p:nvPr>
            <p:ph type="sldImg" idx="2"/>
          </p:nvPr>
        </p:nvSpPr>
        <p:spPr>
          <a:xfrm>
            <a:off x="381000" y="708025"/>
            <a:ext cx="6261100" cy="35226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5" name="Google Shape;1685;p6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latin typeface="Arial"/>
                <a:ea typeface="Arial"/>
                <a:cs typeface="Arial"/>
                <a:sym typeface="Arial"/>
              </a:rPr>
              <a:t>Stress that there needs to always be a statement in present educational levels regarding agency involvement, even if the student is too young.</a:t>
            </a:r>
            <a:endParaRPr/>
          </a:p>
        </p:txBody>
      </p:sp>
      <p:sp>
        <p:nvSpPr>
          <p:cNvPr id="1686" name="Google Shape;1686;p62: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59</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17848213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p6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3" name="Google Shape;1693;p6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694" name="Google Shape;1694;p63: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60</a:t>
            </a:fld>
            <a:endParaRPr/>
          </a:p>
        </p:txBody>
      </p:sp>
    </p:spTree>
    <p:extLst>
      <p:ext uri="{BB962C8B-B14F-4D97-AF65-F5344CB8AC3E}">
        <p14:creationId xmlns:p14="http://schemas.microsoft.com/office/powerpoint/2010/main" val="213450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2" name="Google Shape;1152;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Acknowledge new web site and issues with registration. </a:t>
            </a:r>
            <a:endParaRPr dirty="0"/>
          </a:p>
        </p:txBody>
      </p:sp>
      <p:sp>
        <p:nvSpPr>
          <p:cNvPr id="1153" name="Google Shape;1153;p5: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563177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p6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0" name="Google Shape;1700;p6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latin typeface="Arial"/>
                <a:ea typeface="Arial"/>
                <a:cs typeface="Arial"/>
                <a:sym typeface="Arial"/>
              </a:rPr>
              <a:t>The next two slides list examples of frequently referenced agencies that assist youth and their families with the secondary transition process.</a:t>
            </a:r>
            <a:endParaRPr/>
          </a:p>
          <a:p>
            <a:pPr marL="0" lvl="0" indent="0" algn="l" rtl="0">
              <a:spcBef>
                <a:spcPts val="0"/>
              </a:spcBef>
              <a:spcAft>
                <a:spcPts val="0"/>
              </a:spcAft>
              <a:buNone/>
            </a:pPr>
            <a:r>
              <a:rPr lang="en-US">
                <a:latin typeface="Arial"/>
                <a:ea typeface="Arial"/>
                <a:cs typeface="Arial"/>
                <a:sym typeface="Arial"/>
              </a:rPr>
              <a:t>There may be additional examples of agencies in your area.</a:t>
            </a:r>
            <a:endParaRPr>
              <a:latin typeface="Arial"/>
              <a:ea typeface="Arial"/>
              <a:cs typeface="Arial"/>
              <a:sym typeface="Arial"/>
            </a:endParaRPr>
          </a:p>
        </p:txBody>
      </p:sp>
      <p:sp>
        <p:nvSpPr>
          <p:cNvPr id="1701" name="Google Shape;1701;p64: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61</a:t>
            </a:fld>
            <a:endParaRPr sz="1300">
              <a:solidFill>
                <a:srgbClr val="000000"/>
              </a:solidFill>
              <a:latin typeface="Arial"/>
              <a:ea typeface="Arial"/>
              <a:cs typeface="Arial"/>
              <a:sym typeface="Arial"/>
            </a:endParaRPr>
          </a:p>
        </p:txBody>
      </p:sp>
    </p:spTree>
    <p:extLst>
      <p:ext uri="{BB962C8B-B14F-4D97-AF65-F5344CB8AC3E}">
        <p14:creationId xmlns:p14="http://schemas.microsoft.com/office/powerpoint/2010/main" val="35608066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6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3" name="Google Shape;1723;p6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724" name="Google Shape;1724;p66: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63</a:t>
            </a:fld>
            <a:endParaRPr>
              <a:solidFill>
                <a:srgbClr val="000000"/>
              </a:solidFill>
            </a:endParaRPr>
          </a:p>
        </p:txBody>
      </p:sp>
    </p:spTree>
    <p:extLst>
      <p:ext uri="{BB962C8B-B14F-4D97-AF65-F5344CB8AC3E}">
        <p14:creationId xmlns:p14="http://schemas.microsoft.com/office/powerpoint/2010/main" val="33804671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p6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1" name="Google Shape;1731;p6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732" name="Google Shape;1732;p67: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64</a:t>
            </a:fld>
            <a:endParaRPr>
              <a:solidFill>
                <a:srgbClr val="000000"/>
              </a:solidFill>
            </a:endParaRPr>
          </a:p>
        </p:txBody>
      </p:sp>
    </p:spTree>
    <p:extLst>
      <p:ext uri="{BB962C8B-B14F-4D97-AF65-F5344CB8AC3E}">
        <p14:creationId xmlns:p14="http://schemas.microsoft.com/office/powerpoint/2010/main" val="14733280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p6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9" name="Google Shape;1739;p6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latin typeface="Arial"/>
                <a:ea typeface="Arial"/>
                <a:cs typeface="Arial"/>
                <a:sym typeface="Arial"/>
              </a:rPr>
              <a:t>Considerations Guide Sheet</a:t>
            </a:r>
            <a:endParaRPr/>
          </a:p>
          <a:p>
            <a:pPr marL="0" lvl="0" indent="0" algn="l" rtl="0">
              <a:spcBef>
                <a:spcPts val="0"/>
              </a:spcBef>
              <a:spcAft>
                <a:spcPts val="0"/>
              </a:spcAft>
              <a:buNone/>
            </a:pPr>
            <a:r>
              <a:rPr lang="en-US">
                <a:latin typeface="Arial"/>
                <a:ea typeface="Arial"/>
                <a:cs typeface="Arial"/>
                <a:sym typeface="Arial"/>
              </a:rPr>
              <a:t>What system is in place to ensure students age 14 and older are invited to the IEP?</a:t>
            </a:r>
            <a:endParaRPr/>
          </a:p>
          <a:p>
            <a:pPr marL="0" lvl="0" indent="0" algn="l" rtl="0">
              <a:spcBef>
                <a:spcPts val="0"/>
              </a:spcBef>
              <a:spcAft>
                <a:spcPts val="0"/>
              </a:spcAft>
              <a:buNone/>
            </a:pPr>
            <a:r>
              <a:rPr lang="en-US">
                <a:latin typeface="Arial"/>
                <a:ea typeface="Arial"/>
                <a:cs typeface="Arial"/>
                <a:sym typeface="Arial"/>
              </a:rPr>
              <a:t>If the team determines that an agency involvement is not necessary but it is not documented in the IEP, how might you address this issue during the meeting</a:t>
            </a:r>
            <a:endParaRPr/>
          </a:p>
          <a:p>
            <a:pPr marL="0" lvl="0" indent="0" algn="l" rtl="0">
              <a:spcBef>
                <a:spcPts val="0"/>
              </a:spcBef>
              <a:spcAft>
                <a:spcPts val="0"/>
              </a:spcAft>
              <a:buNone/>
            </a:pPr>
            <a:endParaRPr>
              <a:latin typeface="Arial"/>
              <a:ea typeface="Arial"/>
              <a:cs typeface="Arial"/>
              <a:sym typeface="Arial"/>
            </a:endParaRPr>
          </a:p>
        </p:txBody>
      </p:sp>
      <p:sp>
        <p:nvSpPr>
          <p:cNvPr id="1740" name="Google Shape;1740;p68: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65</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32252073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p6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8" name="Google Shape;1748;p6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749" name="Google Shape;1749;p69: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66</a:t>
            </a:fld>
            <a:endParaRPr>
              <a:solidFill>
                <a:srgbClr val="000000"/>
              </a:solidFill>
            </a:endParaRPr>
          </a:p>
        </p:txBody>
      </p:sp>
    </p:spTree>
    <p:extLst>
      <p:ext uri="{BB962C8B-B14F-4D97-AF65-F5344CB8AC3E}">
        <p14:creationId xmlns:p14="http://schemas.microsoft.com/office/powerpoint/2010/main" val="42641365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412750" y="700088"/>
            <a:ext cx="6197600" cy="3486150"/>
          </a:xfrm>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lstStyle/>
          <a:p>
            <a:pPr marL="57150" indent="0" algn="l" eaLnBrk="1" fontAlgn="auto" hangingPunct="1">
              <a:lnSpc>
                <a:spcPct val="120000"/>
              </a:lnSpc>
              <a:spcAft>
                <a:spcPts val="0"/>
              </a:spcAft>
              <a:buClr>
                <a:schemeClr val="tx1"/>
              </a:buClr>
              <a:buFont typeface="Wingdings" pitchFamily="2" charset="2"/>
              <a:buNone/>
              <a:defRPr/>
            </a:pPr>
            <a:r>
              <a:rPr lang="en-US" sz="1200" dirty="0"/>
              <a:t>Design a Transition Plan that includes: </a:t>
            </a:r>
          </a:p>
          <a:p>
            <a:pPr marL="57150" indent="0" algn="l" eaLnBrk="1" fontAlgn="auto" hangingPunct="1">
              <a:lnSpc>
                <a:spcPct val="120000"/>
              </a:lnSpc>
              <a:spcAft>
                <a:spcPts val="0"/>
              </a:spcAft>
              <a:buClr>
                <a:schemeClr val="tx1"/>
              </a:buClr>
              <a:buFont typeface="Arial" pitchFamily="34" charset="0"/>
              <a:buNone/>
              <a:defRPr/>
            </a:pPr>
            <a:r>
              <a:rPr lang="en-US" sz="1200" dirty="0"/>
              <a:t>Courses of Study and </a:t>
            </a:r>
          </a:p>
          <a:p>
            <a:pPr marL="57150" indent="0" algn="l" eaLnBrk="1" fontAlgn="auto" hangingPunct="1">
              <a:lnSpc>
                <a:spcPct val="120000"/>
              </a:lnSpc>
              <a:spcAft>
                <a:spcPts val="0"/>
              </a:spcAft>
              <a:buClr>
                <a:schemeClr val="tx1"/>
              </a:buClr>
              <a:buFont typeface="Arial" pitchFamily="34" charset="0"/>
              <a:buNone/>
              <a:defRPr/>
            </a:pPr>
            <a:r>
              <a:rPr lang="en-US" sz="1200" dirty="0"/>
              <a:t>Services/Activities that help the student achieve his/her goals</a:t>
            </a:r>
          </a:p>
          <a:p>
            <a:pPr eaLnBrk="1" hangingPunct="1">
              <a:spcBef>
                <a:spcPct val="0"/>
              </a:spcBef>
            </a:pPr>
            <a:endParaRPr lang="en-US" altLang="en-US" dirty="0">
              <a:latin typeface="Arial" pitchFamily="34" charset="0"/>
              <a:cs typeface="Arial" pitchFamily="34" charset="0"/>
            </a:endParaRPr>
          </a:p>
        </p:txBody>
      </p:sp>
      <p:sp>
        <p:nvSpPr>
          <p:cNvPr id="150532" name="Slide Number Placeholder 3"/>
          <p:cNvSpPr txBox="1">
            <a:spLocks noGrp="1"/>
          </p:cNvSpPr>
          <p:nvPr/>
        </p:nvSpPr>
        <p:spPr bwMode="auto">
          <a:xfrm>
            <a:off x="3978275" y="8843963"/>
            <a:ext cx="3043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C5D41CF-D999-4BB4-AB7C-237FC8394DAA}"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412163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p7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6" name="Google Shape;1776;p7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777" name="Google Shape;1777;p72: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68</a:t>
            </a:fld>
            <a:endParaRPr/>
          </a:p>
        </p:txBody>
      </p:sp>
    </p:spTree>
    <p:extLst>
      <p:ext uri="{BB962C8B-B14F-4D97-AF65-F5344CB8AC3E}">
        <p14:creationId xmlns:p14="http://schemas.microsoft.com/office/powerpoint/2010/main" val="26608932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p7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4" name="Google Shape;1784;p7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785" name="Google Shape;1785;p73: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69</a:t>
            </a:fld>
            <a:endParaRPr/>
          </a:p>
        </p:txBody>
      </p:sp>
    </p:spTree>
    <p:extLst>
      <p:ext uri="{BB962C8B-B14F-4D97-AF65-F5344CB8AC3E}">
        <p14:creationId xmlns:p14="http://schemas.microsoft.com/office/powerpoint/2010/main" val="37072116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0"/>
        <p:cNvGrpSpPr/>
        <p:nvPr/>
      </p:nvGrpSpPr>
      <p:grpSpPr>
        <a:xfrm>
          <a:off x="0" y="0"/>
          <a:ext cx="0" cy="0"/>
          <a:chOff x="0" y="0"/>
          <a:chExt cx="0" cy="0"/>
        </a:xfrm>
      </p:grpSpPr>
      <p:sp>
        <p:nvSpPr>
          <p:cNvPr id="1791" name="Google Shape;1791;p7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2" name="Google Shape;1792;p7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793" name="Google Shape;1793;p74: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70</a:t>
            </a:fld>
            <a:endParaRPr>
              <a:solidFill>
                <a:srgbClr val="000000"/>
              </a:solidFill>
            </a:endParaRPr>
          </a:p>
        </p:txBody>
      </p:sp>
    </p:spTree>
    <p:extLst>
      <p:ext uri="{BB962C8B-B14F-4D97-AF65-F5344CB8AC3E}">
        <p14:creationId xmlns:p14="http://schemas.microsoft.com/office/powerpoint/2010/main" val="42383022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p7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0" name="Google Shape;1800;p7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801" name="Google Shape;1801;p75: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71</a:t>
            </a:fld>
            <a:endParaRPr/>
          </a:p>
        </p:txBody>
      </p:sp>
    </p:spTree>
    <p:extLst>
      <p:ext uri="{BB962C8B-B14F-4D97-AF65-F5344CB8AC3E}">
        <p14:creationId xmlns:p14="http://schemas.microsoft.com/office/powerpoint/2010/main" val="160681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0" name="Google Shape;1160;p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161" name="Google Shape;1161;p6: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7</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27203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p7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2" name="Google Shape;1812;p7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(Independent Living is considered from all of the following lenses:  residential, accessing community, and recreation/leisure activities.)</a:t>
            </a:r>
            <a:endParaRPr/>
          </a:p>
        </p:txBody>
      </p:sp>
      <p:sp>
        <p:nvSpPr>
          <p:cNvPr id="1813" name="Google Shape;1813;p76: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72</a:t>
            </a:fld>
            <a:endParaRPr>
              <a:solidFill>
                <a:srgbClr val="000000"/>
              </a:solidFill>
            </a:endParaRPr>
          </a:p>
        </p:txBody>
      </p:sp>
    </p:spTree>
    <p:extLst>
      <p:ext uri="{BB962C8B-B14F-4D97-AF65-F5344CB8AC3E}">
        <p14:creationId xmlns:p14="http://schemas.microsoft.com/office/powerpoint/2010/main" val="28769783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p7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0" name="Google Shape;1820;p7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821" name="Google Shape;1821;p77: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73</a:t>
            </a:fld>
            <a:endParaRPr>
              <a:solidFill>
                <a:srgbClr val="000000"/>
              </a:solidFill>
            </a:endParaRPr>
          </a:p>
        </p:txBody>
      </p:sp>
    </p:spTree>
    <p:extLst>
      <p:ext uri="{BB962C8B-B14F-4D97-AF65-F5344CB8AC3E}">
        <p14:creationId xmlns:p14="http://schemas.microsoft.com/office/powerpoint/2010/main" val="1690378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p78:notes"/>
          <p:cNvSpPr>
            <a:spLocks noGrp="1" noRot="1" noChangeAspect="1"/>
          </p:cNvSpPr>
          <p:nvPr>
            <p:ph type="sldImg" idx="2"/>
          </p:nvPr>
        </p:nvSpPr>
        <p:spPr>
          <a:xfrm>
            <a:off x="490538" y="735013"/>
            <a:ext cx="6510337" cy="36623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8" name="Google Shape;1828;p7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Remember Measurable Post-Secondary goals are NOT the same as Measurable Annual Goals.</a:t>
            </a:r>
            <a:endParaRPr/>
          </a:p>
          <a:p>
            <a:pPr marL="0" lvl="0" indent="0" algn="l" rtl="0">
              <a:spcBef>
                <a:spcPts val="0"/>
              </a:spcBef>
              <a:spcAft>
                <a:spcPts val="0"/>
              </a:spcAft>
              <a:buNone/>
            </a:pPr>
            <a:endParaRPr/>
          </a:p>
        </p:txBody>
      </p:sp>
      <p:sp>
        <p:nvSpPr>
          <p:cNvPr id="1829" name="Google Shape;1829;p78: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74</a:t>
            </a:fld>
            <a:endParaRPr>
              <a:solidFill>
                <a:srgbClr val="000000"/>
              </a:solidFill>
            </a:endParaRPr>
          </a:p>
        </p:txBody>
      </p:sp>
    </p:spTree>
    <p:extLst>
      <p:ext uri="{BB962C8B-B14F-4D97-AF65-F5344CB8AC3E}">
        <p14:creationId xmlns:p14="http://schemas.microsoft.com/office/powerpoint/2010/main" val="569611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Everything begins with assessment!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327A9A-339A-4BA9-940E-F6F623B8C4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5734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p:cNvGrpSpPr/>
        <p:nvPr/>
      </p:nvGrpSpPr>
      <p:grpSpPr>
        <a:xfrm>
          <a:off x="0" y="0"/>
          <a:ext cx="0" cy="0"/>
          <a:chOff x="0" y="0"/>
          <a:chExt cx="0" cy="0"/>
        </a:xfrm>
      </p:grpSpPr>
      <p:sp>
        <p:nvSpPr>
          <p:cNvPr id="1856" name="Google Shape;1856;p8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7" name="Google Shape;1857;p8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Post Secondary Goals are developed by using assessment result o determine what the student’s goals are in these 3 areas, AFTER they finish High School.  </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Beginning no later than with the IEP that is in effect when the student turns 14, or earlier if determined appropriated by the IEP Team, the IEP must include appropriate measurable postsecondary goals based upon age-appropriate transition assessment related to education/training, employment, and where appropriate independent living skills.</a:t>
            </a:r>
            <a:endParaRPr/>
          </a:p>
        </p:txBody>
      </p:sp>
      <p:sp>
        <p:nvSpPr>
          <p:cNvPr id="1858" name="Google Shape;1858;p81: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77</a:t>
            </a:fld>
            <a:endParaRPr>
              <a:solidFill>
                <a:srgbClr val="000000"/>
              </a:solidFill>
            </a:endParaRPr>
          </a:p>
        </p:txBody>
      </p:sp>
    </p:spTree>
    <p:extLst>
      <p:ext uri="{BB962C8B-B14F-4D97-AF65-F5344CB8AC3E}">
        <p14:creationId xmlns:p14="http://schemas.microsoft.com/office/powerpoint/2010/main" val="16021712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Annual Goals are developed to set a target for ONE</a:t>
            </a:r>
            <a:r>
              <a:rPr lang="en-US" baseline="0" dirty="0"/>
              <a:t> year’s progress, (Measurable Annual Goals) and are focused on what the student needs to be able to reach for his/her desired postsecondary outcomes.  </a:t>
            </a:r>
          </a:p>
          <a:p>
            <a:endParaRPr lang="en-US" baseline="0" dirty="0"/>
          </a:p>
          <a:p>
            <a:r>
              <a:rPr lang="en-US" baseline="0" dirty="0"/>
              <a:t>Measurable Post-Secondary Goals are measurable, but are created for AFTER HIGH SCHOOL and it must be clear that these are goals that are intended to occur after high school, it is not necessarily limited to the first year after graduation. It is considered measurable if it can be counted. It is considered measurable if it can be counted, it isn’t the process for achieving the goal, it is the goal itself.  </a:t>
            </a:r>
          </a:p>
          <a:p>
            <a:endParaRPr lang="en-US" baseline="0" dirty="0"/>
          </a:p>
          <a:p>
            <a:endParaRPr lang="en-US" baseline="0" dirty="0"/>
          </a:p>
          <a:p>
            <a:endParaRPr lang="en-US" baseline="0" dirty="0"/>
          </a:p>
          <a:p>
            <a:r>
              <a:rPr lang="en-US" baseline="0" dirty="0"/>
              <a:t>So to reiterate previous slides,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9800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This is where on the transition grid post secondary</a:t>
            </a:r>
            <a:r>
              <a:rPr lang="en-US" baseline="0" dirty="0"/>
              <a:t> goals are listed.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327A9A-339A-4BA9-940E-F6F623B8C4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1343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Laying a foundation by using assessment and identifying the</a:t>
            </a:r>
            <a:r>
              <a:rPr lang="en-US" baseline="0" dirty="0"/>
              <a:t> findings in ways that will help inform he transition plan. </a:t>
            </a:r>
          </a:p>
          <a:p>
            <a:r>
              <a:rPr lang="en-US" baseline="0" dirty="0"/>
              <a:t>http</a:t>
            </a:r>
            <a:r>
              <a:rPr lang="en-US" dirty="0"/>
              <a:t>s://transitiontn.org/age-appropriate-transition-assessment/?wppb_cpm_redirect=yes</a:t>
            </a:r>
          </a:p>
          <a:p>
            <a:endParaRPr lang="en-US" dirty="0"/>
          </a:p>
          <a:p>
            <a:r>
              <a:rPr lang="en-US" dirty="0"/>
              <a:t>You</a:t>
            </a:r>
            <a:r>
              <a:rPr lang="en-US" baseline="0" dirty="0"/>
              <a:t> can go to this website to refer to videos to help you in these 4 areas.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327A9A-339A-4BA9-940E-F6F623B8C4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3624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p8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9" name="Google Shape;1889;p8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890" name="Google Shape;1890;p85: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81</a:t>
            </a:fld>
            <a:endParaRPr>
              <a:solidFill>
                <a:srgbClr val="000000"/>
              </a:solidFill>
            </a:endParaRPr>
          </a:p>
        </p:txBody>
      </p:sp>
    </p:spTree>
    <p:extLst>
      <p:ext uri="{BB962C8B-B14F-4D97-AF65-F5344CB8AC3E}">
        <p14:creationId xmlns:p14="http://schemas.microsoft.com/office/powerpoint/2010/main" val="30778940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p8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4" name="Google Shape;1904;p8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905" name="Google Shape;1905;p87: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83</a:t>
            </a:fld>
            <a:endParaRPr/>
          </a:p>
        </p:txBody>
      </p:sp>
    </p:spTree>
    <p:extLst>
      <p:ext uri="{BB962C8B-B14F-4D97-AF65-F5344CB8AC3E}">
        <p14:creationId xmlns:p14="http://schemas.microsoft.com/office/powerpoint/2010/main" val="469979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IDEA require Secondary Transition Services for students who have disabilities.  </a:t>
            </a:r>
            <a:r>
              <a:rPr lang="en-US" altLang="en-US" dirty="0">
                <a:latin typeface="Gill Sans MT" panose="020B0502020104020203" pitchFamily="34" charset="0"/>
                <a:cs typeface="Arial" panose="020B0604020202020204" pitchFamily="34" charset="0"/>
              </a:rPr>
              <a:t>§300.320(7) (b)</a:t>
            </a:r>
            <a:r>
              <a:rPr lang="en-US" altLang="en-US" i="1" dirty="0">
                <a:latin typeface="Gill Sans MT" panose="020B0502020104020203" pitchFamily="34" charset="0"/>
                <a:cs typeface="Arial" panose="020B0604020202020204" pitchFamily="34" charset="0"/>
              </a:rPr>
              <a:t>Transition Services  </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Have participants read silently.</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Federally, The Individuals with Disabilities Education Act, (IDEA) reauthorized in 2004, states that children with disabilities have the right to services to prepare them for post secondary education, employment and independent living. </a:t>
            </a:r>
          </a:p>
          <a:p>
            <a:endParaRPr lang="en-US" dirty="0"/>
          </a:p>
        </p:txBody>
      </p:sp>
      <p:sp>
        <p:nvSpPr>
          <p:cNvPr id="4" name="Slide Number Placeholder 3"/>
          <p:cNvSpPr>
            <a:spLocks noGrp="1"/>
          </p:cNvSpPr>
          <p:nvPr>
            <p:ph type="sldNum" sz="quarter" idx="5"/>
          </p:nvPr>
        </p:nvSpPr>
        <p:spPr/>
        <p:txBody>
          <a:bodyPr/>
          <a:lstStyle/>
          <a:p>
            <a:fld id="{36852D66-FF4E-48D3-8FCC-A62B94FE18F0}" type="slidenum">
              <a:rPr lang="en-US" smtClean="0"/>
              <a:t>8</a:t>
            </a:fld>
            <a:endParaRPr lang="en-US"/>
          </a:p>
        </p:txBody>
      </p:sp>
    </p:spTree>
    <p:extLst>
      <p:ext uri="{BB962C8B-B14F-4D97-AF65-F5344CB8AC3E}">
        <p14:creationId xmlns:p14="http://schemas.microsoft.com/office/powerpoint/2010/main" val="42157185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p88:notes"/>
          <p:cNvSpPr>
            <a:spLocks noGrp="1" noRot="1" noChangeAspect="1"/>
          </p:cNvSpPr>
          <p:nvPr>
            <p:ph type="sldImg" idx="2"/>
          </p:nvPr>
        </p:nvSpPr>
        <p:spPr>
          <a:xfrm>
            <a:off x="490538" y="735013"/>
            <a:ext cx="6510337" cy="36623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4" name="Google Shape;1914;p8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187762" lvl="0" indent="-187762" algn="l" rtl="0">
              <a:spcBef>
                <a:spcPts val="0"/>
              </a:spcBef>
              <a:spcAft>
                <a:spcPts val="0"/>
              </a:spcAft>
              <a:buClr>
                <a:schemeClr val="dk1"/>
              </a:buClr>
              <a:buSzPts val="1500"/>
              <a:buFont typeface="Arial"/>
              <a:buChar char="•"/>
            </a:pPr>
            <a:r>
              <a:rPr lang="en-US" sz="1500">
                <a:latin typeface="Arial"/>
                <a:ea typeface="Arial"/>
                <a:cs typeface="Arial"/>
                <a:sym typeface="Arial"/>
              </a:rPr>
              <a:t>Decisions on appropriate Courses of Study are team decisions.  Courses selected should support post-secondary goals.  Inclusion in the general education curriculum is, of course, a consideration for the team.  </a:t>
            </a:r>
            <a:endParaRPr/>
          </a:p>
          <a:p>
            <a:pPr marL="187762" lvl="0" indent="-187762" algn="l" rtl="0">
              <a:spcBef>
                <a:spcPts val="0"/>
              </a:spcBef>
              <a:spcAft>
                <a:spcPts val="0"/>
              </a:spcAft>
              <a:buClr>
                <a:schemeClr val="dk1"/>
              </a:buClr>
              <a:buSzPts val="1500"/>
              <a:buFont typeface="Arial"/>
              <a:buChar char="•"/>
            </a:pPr>
            <a:r>
              <a:rPr lang="en-US" sz="1500">
                <a:latin typeface="Arial"/>
                <a:ea typeface="Arial"/>
                <a:cs typeface="Arial"/>
                <a:sym typeface="Arial"/>
              </a:rPr>
              <a:t>A CTE program is considered a course of study.  If CTE program is selected, be sure to list CIP code on the appropriate spot on the IEP form.  AND be sure to invite the CTE representative to the meeting if CTE is being considered or if student plans to enroll.</a:t>
            </a:r>
            <a:endParaRPr/>
          </a:p>
          <a:p>
            <a:pPr marL="187762" lvl="0" indent="-187762" algn="l" rtl="0">
              <a:spcBef>
                <a:spcPts val="0"/>
              </a:spcBef>
              <a:spcAft>
                <a:spcPts val="0"/>
              </a:spcAft>
              <a:buClr>
                <a:schemeClr val="dk1"/>
              </a:buClr>
              <a:buSzPts val="1500"/>
              <a:buFont typeface="Arial"/>
              <a:buChar char="•"/>
            </a:pPr>
            <a:r>
              <a:rPr lang="en-US" sz="1500">
                <a:latin typeface="Arial"/>
                <a:ea typeface="Arial"/>
                <a:cs typeface="Arial"/>
                <a:sym typeface="Arial"/>
              </a:rPr>
              <a:t>List courses by name (i.e., as they would appear in course catalogue or with some specificity).</a:t>
            </a:r>
            <a:endParaRPr/>
          </a:p>
          <a:p>
            <a:pPr marL="187762" lvl="0" indent="-187762" algn="l" rtl="0">
              <a:spcBef>
                <a:spcPts val="0"/>
              </a:spcBef>
              <a:spcAft>
                <a:spcPts val="0"/>
              </a:spcAft>
              <a:buClr>
                <a:schemeClr val="dk1"/>
              </a:buClr>
              <a:buSzPts val="1500"/>
              <a:buFont typeface="Arial"/>
              <a:buChar char="•"/>
            </a:pPr>
            <a:r>
              <a:rPr lang="en-US" sz="1500">
                <a:latin typeface="Arial"/>
                <a:ea typeface="Arial"/>
                <a:cs typeface="Arial"/>
                <a:sym typeface="Arial"/>
              </a:rPr>
              <a:t>**NOTE:  If Work Based Learning  (including </a:t>
            </a:r>
            <a:r>
              <a:rPr lang="en-US" sz="1500"/>
              <a:t>Community Based Vocational Training (CBVT)  or Work Experience) OR  Community Based Instruction is part of an actual course, list by exact name as it is listed in the list of school courses. </a:t>
            </a:r>
            <a:endParaRPr sz="1500">
              <a:latin typeface="Arial"/>
              <a:ea typeface="Arial"/>
              <a:cs typeface="Arial"/>
              <a:sym typeface="Arial"/>
            </a:endParaRPr>
          </a:p>
          <a:p>
            <a:pPr marL="187762" lvl="0" indent="-187762" algn="l" rtl="0">
              <a:spcBef>
                <a:spcPts val="0"/>
              </a:spcBef>
              <a:spcAft>
                <a:spcPts val="0"/>
              </a:spcAft>
              <a:buClr>
                <a:schemeClr val="dk1"/>
              </a:buClr>
              <a:buSzPts val="1500"/>
              <a:buFont typeface="Arial"/>
              <a:buChar char="•"/>
            </a:pPr>
            <a:r>
              <a:rPr lang="en-US" sz="1500">
                <a:latin typeface="Arial"/>
                <a:ea typeface="Arial"/>
                <a:cs typeface="Arial"/>
                <a:sym typeface="Arial"/>
              </a:rPr>
              <a:t>List of courses needs to reflect </a:t>
            </a:r>
            <a:r>
              <a:rPr lang="en-US" sz="1500" u="sng">
                <a:latin typeface="Arial"/>
                <a:ea typeface="Arial"/>
                <a:cs typeface="Arial"/>
                <a:sym typeface="Arial"/>
              </a:rPr>
              <a:t>current</a:t>
            </a:r>
            <a:r>
              <a:rPr lang="en-US" sz="1500">
                <a:latin typeface="Arial"/>
                <a:ea typeface="Arial"/>
                <a:cs typeface="Arial"/>
                <a:sym typeface="Arial"/>
              </a:rPr>
              <a:t> year’s courses:  If schedule or course selection changes during duration of IEP, revision is needed.</a:t>
            </a:r>
            <a:endParaRPr b="0">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915" name="Google Shape;1915;p88: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84</a:t>
            </a:fld>
            <a:endParaRPr sz="1300">
              <a:solidFill>
                <a:srgbClr val="000000"/>
              </a:solidFill>
              <a:latin typeface="Arial"/>
              <a:ea typeface="Arial"/>
              <a:cs typeface="Arial"/>
              <a:sym typeface="Arial"/>
            </a:endParaRPr>
          </a:p>
        </p:txBody>
      </p:sp>
    </p:spTree>
    <p:extLst>
      <p:ext uri="{BB962C8B-B14F-4D97-AF65-F5344CB8AC3E}">
        <p14:creationId xmlns:p14="http://schemas.microsoft.com/office/powerpoint/2010/main" val="9565566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This is where on the transition grid course of study are</a:t>
            </a:r>
            <a:r>
              <a:rPr lang="en-US" baseline="0" dirty="0"/>
              <a:t> listed.</a:t>
            </a:r>
          </a:p>
          <a:p>
            <a:r>
              <a:rPr lang="en-US" baseline="0" dirty="0"/>
              <a:t>NOTE: If a student attends a CTE make sure to include the CTE Code and invite a representative from CTE, as they become </a:t>
            </a:r>
            <a:r>
              <a:rPr lang="en-US" b="1" baseline="0" dirty="0"/>
              <a:t>a mandatory team member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327A9A-339A-4BA9-940E-F6F623B8C4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2819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490538" y="735013"/>
            <a:ext cx="6510337" cy="3662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cs typeface="Arial" charset="0"/>
              </a:rPr>
              <a:t>Review this example.  Discuss the Goal Area and indicated activities and services.  </a:t>
            </a:r>
          </a:p>
          <a:p>
            <a:pPr eaLnBrk="1" hangingPunct="1">
              <a:spcBef>
                <a:spcPct val="0"/>
              </a:spcBef>
            </a:pPr>
            <a:r>
              <a:rPr lang="en-US" dirty="0">
                <a:cs typeface="Arial" charset="0"/>
              </a:rPr>
              <a:t>Briefly make reference to the location, frequency, projected beginning date, duration, agency responsible, and IEP goal.</a:t>
            </a:r>
            <a:endParaRPr lang="en-US" dirty="0">
              <a:latin typeface="Arial" pitchFamily="34" charset="0"/>
              <a:cs typeface="Arial" pitchFamily="34" charset="0"/>
            </a:endParaRPr>
          </a:p>
          <a:p>
            <a:pPr eaLnBrk="1" hangingPunct="1">
              <a:spcBef>
                <a:spcPct val="0"/>
              </a:spcBef>
            </a:pPr>
            <a:endParaRPr lang="en-US" dirty="0">
              <a:latin typeface="Arial" pitchFamily="34" charset="0"/>
              <a:cs typeface="Arial" pitchFamily="34" charset="0"/>
            </a:endParaRPr>
          </a:p>
          <a:p>
            <a:pPr eaLnBrk="1" hangingPunct="1">
              <a:spcBef>
                <a:spcPct val="0"/>
              </a:spcBef>
            </a:pPr>
            <a:r>
              <a:rPr lang="en-US" dirty="0">
                <a:latin typeface="Arial" pitchFamily="34" charset="0"/>
                <a:cs typeface="Arial" pitchFamily="34" charset="0"/>
              </a:rPr>
              <a:t>Note:</a:t>
            </a:r>
            <a:r>
              <a:rPr lang="en-US" baseline="0" dirty="0">
                <a:latin typeface="Arial" pitchFamily="34" charset="0"/>
                <a:cs typeface="Arial" pitchFamily="34" charset="0"/>
              </a:rPr>
              <a:t> this may not be the entire grid…. Just a section to show as example.</a:t>
            </a:r>
            <a:endParaRPr lang="en-US" dirty="0">
              <a:latin typeface="Arial" pitchFamily="34" charset="0"/>
              <a:cs typeface="Arial" pitchFamily="34" charset="0"/>
            </a:endParaRPr>
          </a:p>
        </p:txBody>
      </p:sp>
    </p:spTree>
    <p:extLst>
      <p:ext uri="{BB962C8B-B14F-4D97-AF65-F5344CB8AC3E}">
        <p14:creationId xmlns:p14="http://schemas.microsoft.com/office/powerpoint/2010/main" val="42605928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p9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0" name="Google Shape;1940;p9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941" name="Google Shape;1941;p91: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87</a:t>
            </a:fld>
            <a:endParaRPr>
              <a:solidFill>
                <a:srgbClr val="000000"/>
              </a:solidFill>
            </a:endParaRPr>
          </a:p>
        </p:txBody>
      </p:sp>
    </p:spTree>
    <p:extLst>
      <p:ext uri="{BB962C8B-B14F-4D97-AF65-F5344CB8AC3E}">
        <p14:creationId xmlns:p14="http://schemas.microsoft.com/office/powerpoint/2010/main" val="23294392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Remember we learned about ESSA and Career Readiness so things are happening in</a:t>
            </a:r>
            <a:r>
              <a:rPr lang="en-US" baseline="0" dirty="0"/>
              <a:t> the general </a:t>
            </a:r>
            <a:r>
              <a:rPr lang="en-US" baseline="0" dirty="0" err="1"/>
              <a:t>ed</a:t>
            </a:r>
            <a:r>
              <a:rPr lang="en-US" baseline="0" dirty="0"/>
              <a:t> curriculum that could be used as appropriate services and activities in the development of a student's transition plan.  </a:t>
            </a:r>
            <a:r>
              <a:rPr lang="en-US" dirty="0"/>
              <a:t>Link back to ESSA/Career</a:t>
            </a:r>
            <a:r>
              <a:rPr lang="en-US" baseline="0" dirty="0"/>
              <a:t> Readiness Indicator and CEW</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327A9A-339A-4BA9-940E-F6F623B8C4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7017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p9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8" name="Google Shape;1958;p9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959" name="Google Shape;1959;p93: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89</a:t>
            </a:fld>
            <a:endParaRPr>
              <a:solidFill>
                <a:srgbClr val="000000"/>
              </a:solidFill>
            </a:endParaRPr>
          </a:p>
        </p:txBody>
      </p:sp>
    </p:spTree>
    <p:extLst>
      <p:ext uri="{BB962C8B-B14F-4D97-AF65-F5344CB8AC3E}">
        <p14:creationId xmlns:p14="http://schemas.microsoft.com/office/powerpoint/2010/main" val="30938374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p9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8" name="Google Shape;1968;p9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969" name="Google Shape;1969;p94: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90</a:t>
            </a:fld>
            <a:endParaRPr/>
          </a:p>
        </p:txBody>
      </p:sp>
    </p:spTree>
    <p:extLst>
      <p:ext uri="{BB962C8B-B14F-4D97-AF65-F5344CB8AC3E}">
        <p14:creationId xmlns:p14="http://schemas.microsoft.com/office/powerpoint/2010/main" val="10779609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490538" y="735013"/>
            <a:ext cx="6510337" cy="3662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cs typeface="Arial" charset="0"/>
              </a:rPr>
              <a:t>Review this example.  Discuss the Goal Area and indicated activities and services.  </a:t>
            </a:r>
          </a:p>
          <a:p>
            <a:pPr eaLnBrk="1" hangingPunct="1">
              <a:spcBef>
                <a:spcPct val="0"/>
              </a:spcBef>
            </a:pPr>
            <a:r>
              <a:rPr lang="en-US" dirty="0">
                <a:cs typeface="Arial" charset="0"/>
              </a:rPr>
              <a:t>Briefly make reference to the location, frequency, projected beginning date, duration, agency responsible, and IEP goal.</a:t>
            </a:r>
          </a:p>
          <a:p>
            <a:pPr eaLnBrk="1" hangingPunct="1">
              <a:spcBef>
                <a:spcPct val="0"/>
              </a:spcBef>
            </a:pPr>
            <a:endParaRPr lang="en-US" dirty="0">
              <a:latin typeface="Arial" pitchFamily="34" charset="0"/>
              <a:cs typeface="Arial" charset="0"/>
            </a:endParaRPr>
          </a:p>
          <a:p>
            <a:pPr eaLnBrk="1" hangingPunct="1"/>
            <a:r>
              <a:rPr lang="en-US" dirty="0">
                <a:latin typeface="Arial Narrow" panose="020B0606020202030204" pitchFamily="34" charset="0"/>
              </a:rPr>
              <a:t>It is important to list all services/activities being provided to the student within the grid.</a:t>
            </a:r>
          </a:p>
          <a:p>
            <a:endParaRPr lang="en-US" sz="200" dirty="0">
              <a:latin typeface="Arial Narrow" panose="020B0606020202030204" pitchFamily="34" charset="0"/>
            </a:endParaRPr>
          </a:p>
          <a:p>
            <a:pPr eaLnBrk="1" hangingPunct="1"/>
            <a:r>
              <a:rPr lang="en-US" dirty="0">
                <a:latin typeface="Arial Narrow" panose="020B0606020202030204" pitchFamily="34" charset="0"/>
              </a:rPr>
              <a:t>When listing instructional services  (e.g., reading, math, behavior) in the grid, do not word as a measurable annual goal– but DO indicate what need is being addressed.  For example, you do not want to write the entire 5 part measurable annual goal into the grid.  Rather if it is a math goal based on improving computations, then it is fine to just write improve math computation skills in the grid.</a:t>
            </a:r>
          </a:p>
          <a:p>
            <a:endParaRPr lang="en-US" sz="100" dirty="0">
              <a:latin typeface="Arial Narrow" panose="020B0606020202030204" pitchFamily="34" charset="0"/>
            </a:endParaRPr>
          </a:p>
          <a:p>
            <a:pPr eaLnBrk="1" hangingPunct="1"/>
            <a:r>
              <a:rPr lang="en-US" dirty="0">
                <a:latin typeface="Arial Narrow" panose="020B0606020202030204" pitchFamily="34" charset="0"/>
              </a:rPr>
              <a:t>You should always give credit for what’s done in general education.  SO for example, if all students in the English 10 class are writing resumes, then list that as an activity in the grid.  That is a fabulous activity to anyone transitioning into employment after high school but it is also great experience for those students going to college who will eventually need to write a resume in the future.</a:t>
            </a:r>
          </a:p>
          <a:p>
            <a:pPr eaLnBrk="1" hangingPunct="1"/>
            <a:endParaRPr lang="en-US" dirty="0">
              <a:latin typeface="Arial Narrow" panose="020B0606020202030204" pitchFamily="34" charset="0"/>
            </a:endParaRPr>
          </a:p>
          <a:p>
            <a:pPr eaLnBrk="1" hangingPunct="1"/>
            <a:r>
              <a:rPr lang="en-US" dirty="0">
                <a:latin typeface="Arial Narrow" panose="020B0606020202030204" pitchFamily="34" charset="0"/>
              </a:rPr>
              <a:t>You do not need to list routine Specially Designed Instruction in the Grid</a:t>
            </a:r>
          </a:p>
          <a:p>
            <a:endParaRPr lang="en-US" sz="100" dirty="0">
              <a:latin typeface="Arial Narrow" panose="020B0606020202030204" pitchFamily="34" charset="0"/>
            </a:endParaRPr>
          </a:p>
          <a:p>
            <a:pPr eaLnBrk="1" hangingPunct="1"/>
            <a:r>
              <a:rPr lang="en-US" dirty="0">
                <a:latin typeface="Arial Narrow" panose="020B0606020202030204" pitchFamily="34" charset="0"/>
              </a:rPr>
              <a:t>Nor do you need to list the same activity under more than one post-secondary goal area</a:t>
            </a:r>
          </a:p>
          <a:p>
            <a:pPr eaLnBrk="1" hangingPunct="1">
              <a:spcBef>
                <a:spcPct val="0"/>
              </a:spcBef>
            </a:pPr>
            <a:endParaRPr lang="en-US" dirty="0">
              <a:latin typeface="Arial" pitchFamily="34" charset="0"/>
              <a:cs typeface="Arial" pitchFamily="34" charset="0"/>
            </a:endParaRPr>
          </a:p>
          <a:p>
            <a:pPr eaLnBrk="1" hangingPunct="1">
              <a:spcBef>
                <a:spcPct val="0"/>
              </a:spcBef>
            </a:pPr>
            <a:endParaRPr lang="en-US" dirty="0">
              <a:latin typeface="Arial" pitchFamily="34" charset="0"/>
              <a:cs typeface="Arial" pitchFamily="34" charset="0"/>
            </a:endParaRPr>
          </a:p>
          <a:p>
            <a:pPr eaLnBrk="1" hangingPunct="1">
              <a:spcBef>
                <a:spcPct val="0"/>
              </a:spcBef>
            </a:pPr>
            <a:r>
              <a:rPr lang="en-US" dirty="0">
                <a:latin typeface="Arial" pitchFamily="34" charset="0"/>
                <a:cs typeface="Arial" pitchFamily="34" charset="0"/>
              </a:rPr>
              <a:t>Note:</a:t>
            </a:r>
            <a:r>
              <a:rPr lang="en-US" baseline="0" dirty="0">
                <a:latin typeface="Arial" pitchFamily="34" charset="0"/>
                <a:cs typeface="Arial" pitchFamily="34" charset="0"/>
              </a:rPr>
              <a:t> this may not be the entire grid…. Just a section to show as example.</a:t>
            </a:r>
            <a:endParaRPr lang="en-US" dirty="0">
              <a:latin typeface="Arial" pitchFamily="34" charset="0"/>
              <a:cs typeface="Arial" pitchFamily="34" charset="0"/>
            </a:endParaRPr>
          </a:p>
        </p:txBody>
      </p:sp>
    </p:spTree>
    <p:extLst>
      <p:ext uri="{BB962C8B-B14F-4D97-AF65-F5344CB8AC3E}">
        <p14:creationId xmlns:p14="http://schemas.microsoft.com/office/powerpoint/2010/main" val="41334574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490538" y="735013"/>
            <a:ext cx="6510337" cy="3662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cs typeface="Arial" charset="0"/>
              </a:rPr>
              <a:t>Review this example.  Discuss the Goal Area and indicated activities and services.  </a:t>
            </a:r>
          </a:p>
          <a:p>
            <a:pPr eaLnBrk="1" hangingPunct="1">
              <a:spcBef>
                <a:spcPct val="0"/>
              </a:spcBef>
            </a:pPr>
            <a:r>
              <a:rPr lang="en-US" dirty="0">
                <a:cs typeface="Arial" charset="0"/>
              </a:rPr>
              <a:t>Briefly make reference to the location, frequency, projected beginning date, duration, agency responsible, and IEP goal.</a:t>
            </a:r>
            <a:endParaRPr lang="en-US" dirty="0">
              <a:latin typeface="Arial" pitchFamily="34" charset="0"/>
              <a:cs typeface="Arial" pitchFamily="34" charset="0"/>
            </a:endParaRPr>
          </a:p>
          <a:p>
            <a:pPr eaLnBrk="1" hangingPunct="1">
              <a:spcBef>
                <a:spcPct val="0"/>
              </a:spcBef>
            </a:pPr>
            <a:endParaRPr lang="en-US" dirty="0">
              <a:latin typeface="Arial" pitchFamily="34" charset="0"/>
              <a:cs typeface="Arial" pitchFamily="34" charset="0"/>
            </a:endParaRPr>
          </a:p>
          <a:p>
            <a:pPr eaLnBrk="1" hangingPunct="1">
              <a:spcBef>
                <a:spcPct val="0"/>
              </a:spcBef>
            </a:pPr>
            <a:r>
              <a:rPr lang="en-US" dirty="0">
                <a:latin typeface="Arial" pitchFamily="34" charset="0"/>
                <a:cs typeface="Arial" pitchFamily="34" charset="0"/>
              </a:rPr>
              <a:t>Note:</a:t>
            </a:r>
            <a:r>
              <a:rPr lang="en-US" baseline="0" dirty="0">
                <a:latin typeface="Arial" pitchFamily="34" charset="0"/>
                <a:cs typeface="Arial" pitchFamily="34" charset="0"/>
              </a:rPr>
              <a:t> this may not be the entire grid…. Just a section to show as example.</a:t>
            </a:r>
            <a:endParaRPr lang="en-US" dirty="0">
              <a:latin typeface="Arial" pitchFamily="34" charset="0"/>
              <a:cs typeface="Arial" pitchFamily="34" charset="0"/>
            </a:endParaRPr>
          </a:p>
        </p:txBody>
      </p:sp>
    </p:spTree>
    <p:extLst>
      <p:ext uri="{BB962C8B-B14F-4D97-AF65-F5344CB8AC3E}">
        <p14:creationId xmlns:p14="http://schemas.microsoft.com/office/powerpoint/2010/main" val="2310727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p97: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93</a:t>
            </a:fld>
            <a:endParaRPr sz="1300">
              <a:solidFill>
                <a:srgbClr val="000000"/>
              </a:solidFill>
              <a:latin typeface="Arial"/>
              <a:ea typeface="Arial"/>
              <a:cs typeface="Arial"/>
              <a:sym typeface="Arial"/>
            </a:endParaRPr>
          </a:p>
        </p:txBody>
      </p:sp>
      <p:sp>
        <p:nvSpPr>
          <p:cNvPr id="1995" name="Google Shape;1995;p97:notes"/>
          <p:cNvSpPr>
            <a:spLocks noGrp="1" noRot="1" noChangeAspect="1"/>
          </p:cNvSpPr>
          <p:nvPr>
            <p:ph type="sldImg" idx="2"/>
          </p:nvPr>
        </p:nvSpPr>
        <p:spPr>
          <a:xfrm>
            <a:off x="490538" y="735013"/>
            <a:ext cx="6510337" cy="36623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6" name="Google Shape;1996;p9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latin typeface="Arial"/>
                <a:ea typeface="Arial"/>
                <a:cs typeface="Arial"/>
                <a:sym typeface="Arial"/>
              </a:rPr>
              <a:t>Definitions of transition activity/ service</a:t>
            </a:r>
            <a:endParaRPr dirty="0"/>
          </a:p>
          <a:p>
            <a:pPr marL="457200" lvl="1" indent="0" algn="l" rtl="0">
              <a:spcBef>
                <a:spcPts val="0"/>
              </a:spcBef>
              <a:spcAft>
                <a:spcPts val="0"/>
              </a:spcAft>
              <a:buNone/>
            </a:pPr>
            <a:r>
              <a:rPr lang="en-US" dirty="0">
                <a:latin typeface="Arial"/>
                <a:ea typeface="Arial"/>
                <a:cs typeface="Arial"/>
                <a:sym typeface="Arial"/>
              </a:rPr>
              <a:t>Action steps – both activities and services</a:t>
            </a:r>
            <a:endParaRPr dirty="0"/>
          </a:p>
          <a:p>
            <a:pPr marL="457200" lvl="1" indent="0" algn="l" rtl="0">
              <a:spcBef>
                <a:spcPts val="0"/>
              </a:spcBef>
              <a:spcAft>
                <a:spcPts val="0"/>
              </a:spcAft>
              <a:buNone/>
            </a:pPr>
            <a:r>
              <a:rPr lang="en-US" dirty="0">
                <a:latin typeface="Arial"/>
                <a:ea typeface="Arial"/>
                <a:cs typeface="Arial"/>
                <a:sym typeface="Arial"/>
              </a:rPr>
              <a:t>Include instructional services to address skill deficits, with Measurable Annual Goals.  This is an important concept to emphasize.</a:t>
            </a:r>
            <a:endParaRPr dirty="0"/>
          </a:p>
        </p:txBody>
      </p:sp>
    </p:spTree>
    <p:extLst>
      <p:ext uri="{BB962C8B-B14F-4D97-AF65-F5344CB8AC3E}">
        <p14:creationId xmlns:p14="http://schemas.microsoft.com/office/powerpoint/2010/main" val="140659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eaLnBrk="1" hangingPunct="1">
              <a:buFont typeface="Wingdings 2" panose="05020102010507070707" pitchFamily="18" charset="2"/>
              <a:buNone/>
            </a:pPr>
            <a:r>
              <a:rPr lang="en-US" altLang="en-US" dirty="0">
                <a:latin typeface="Arial" panose="020B0604020202020204" pitchFamily="34" charset="0"/>
              </a:rPr>
              <a:t>Chapter 14 of the PA State Code, (Special Education Services and Programs) only varies from the federal regulations in one area: age.  In pa Sec Transition must begin at age 14, not like the federal age of 16.  </a:t>
            </a:r>
          </a:p>
          <a:p>
            <a:pPr eaLnBrk="1" hangingPunct="1">
              <a:buFont typeface="Wingdings 2" panose="05020102010507070707" pitchFamily="18" charset="2"/>
              <a:buNone/>
            </a:pPr>
            <a:r>
              <a:rPr lang="en-US" altLang="en-US" dirty="0">
                <a:latin typeface="Arial" panose="020B0604020202020204" pitchFamily="34" charset="0"/>
              </a:rPr>
              <a:t>Process of preparing students for life after they leave high school, including participation in post-secondary education or training, employment, and community living.</a:t>
            </a:r>
          </a:p>
          <a:p>
            <a:endParaRPr lang="en-US" dirty="0"/>
          </a:p>
        </p:txBody>
      </p:sp>
      <p:sp>
        <p:nvSpPr>
          <p:cNvPr id="4" name="Slide Number Placeholder 3"/>
          <p:cNvSpPr>
            <a:spLocks noGrp="1"/>
          </p:cNvSpPr>
          <p:nvPr>
            <p:ph type="sldNum" sz="quarter" idx="5"/>
          </p:nvPr>
        </p:nvSpPr>
        <p:spPr/>
        <p:txBody>
          <a:bodyPr/>
          <a:lstStyle/>
          <a:p>
            <a:fld id="{36852D66-FF4E-48D3-8FCC-A62B94FE18F0}" type="slidenum">
              <a:rPr lang="en-US" smtClean="0"/>
              <a:t>9</a:t>
            </a:fld>
            <a:endParaRPr lang="en-US"/>
          </a:p>
        </p:txBody>
      </p:sp>
    </p:spTree>
    <p:extLst>
      <p:ext uri="{BB962C8B-B14F-4D97-AF65-F5344CB8AC3E}">
        <p14:creationId xmlns:p14="http://schemas.microsoft.com/office/powerpoint/2010/main" val="27364390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p98:notes"/>
          <p:cNvSpPr>
            <a:spLocks noGrp="1" noRot="1" noChangeAspect="1"/>
          </p:cNvSpPr>
          <p:nvPr>
            <p:ph type="sldImg" idx="2"/>
          </p:nvPr>
        </p:nvSpPr>
        <p:spPr>
          <a:xfrm>
            <a:off x="490538" y="735013"/>
            <a:ext cx="6510337" cy="36623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5" name="Google Shape;2005;p9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latin typeface="Arial Narrow"/>
                <a:ea typeface="Arial Narrow"/>
                <a:cs typeface="Arial Narrow"/>
                <a:sym typeface="Arial Narrow"/>
              </a:rPr>
              <a:t>It is important to list all services/activities being provided to the student within the grid.</a:t>
            </a:r>
            <a:endParaRPr/>
          </a:p>
          <a:p>
            <a:pPr marL="0" lvl="0" indent="0" algn="l" rtl="0">
              <a:spcBef>
                <a:spcPts val="0"/>
              </a:spcBef>
              <a:spcAft>
                <a:spcPts val="0"/>
              </a:spcAft>
              <a:buNone/>
            </a:pPr>
            <a:endParaRPr sz="200">
              <a:latin typeface="Arial Narrow"/>
              <a:ea typeface="Arial Narrow"/>
              <a:cs typeface="Arial Narrow"/>
              <a:sym typeface="Arial Narrow"/>
            </a:endParaRPr>
          </a:p>
          <a:p>
            <a:pPr marL="0" lvl="0" indent="0" algn="l" rtl="0">
              <a:spcBef>
                <a:spcPts val="0"/>
              </a:spcBef>
              <a:spcAft>
                <a:spcPts val="0"/>
              </a:spcAft>
              <a:buNone/>
            </a:pPr>
            <a:r>
              <a:rPr lang="en-US">
                <a:latin typeface="Arial Narrow"/>
                <a:ea typeface="Arial Narrow"/>
                <a:cs typeface="Arial Narrow"/>
                <a:sym typeface="Arial Narrow"/>
              </a:rPr>
              <a:t>When listing instructional services  (e.g., reading, math, behavior) in the grid, do not word as a measurable annual goal– but DO indicate what need is being addressed.  For example, you do not want to write the entire 5 part measurable annual goal into the grid.  Rather if it is a math goal based on improving computations, then it is fine to just write improve math computation skills in the grid.</a:t>
            </a:r>
            <a:endParaRPr/>
          </a:p>
          <a:p>
            <a:pPr marL="0" lvl="0" indent="0" algn="l" rtl="0">
              <a:spcBef>
                <a:spcPts val="0"/>
              </a:spcBef>
              <a:spcAft>
                <a:spcPts val="0"/>
              </a:spcAft>
              <a:buNone/>
            </a:pPr>
            <a:endParaRPr sz="100">
              <a:latin typeface="Arial Narrow"/>
              <a:ea typeface="Arial Narrow"/>
              <a:cs typeface="Arial Narrow"/>
              <a:sym typeface="Arial Narrow"/>
            </a:endParaRPr>
          </a:p>
          <a:p>
            <a:pPr marL="0" lvl="0" indent="0" algn="l" rtl="0">
              <a:spcBef>
                <a:spcPts val="0"/>
              </a:spcBef>
              <a:spcAft>
                <a:spcPts val="0"/>
              </a:spcAft>
              <a:buNone/>
            </a:pPr>
            <a:r>
              <a:rPr lang="en-US">
                <a:latin typeface="Arial Narrow"/>
                <a:ea typeface="Arial Narrow"/>
                <a:cs typeface="Arial Narrow"/>
                <a:sym typeface="Arial Narrow"/>
              </a:rPr>
              <a:t>You should always give credit for what’s done in general education.  SO for example, if all students in the English 10 class are writing resumes, then list that as an activity in the grid.  That is a fabulous activity to anyone transitioning into employment after high school but it is also great experience for those students going to college who will eventually need to write a resume in the future.</a:t>
            </a:r>
            <a:endParaRPr/>
          </a:p>
          <a:p>
            <a:pPr marL="0" lvl="0" indent="0" algn="l" rtl="0">
              <a:spcBef>
                <a:spcPts val="0"/>
              </a:spcBef>
              <a:spcAft>
                <a:spcPts val="0"/>
              </a:spcAft>
              <a:buNone/>
            </a:pPr>
            <a:endParaRPr>
              <a:latin typeface="Arial Narrow"/>
              <a:ea typeface="Arial Narrow"/>
              <a:cs typeface="Arial Narrow"/>
              <a:sym typeface="Arial Narrow"/>
            </a:endParaRPr>
          </a:p>
          <a:p>
            <a:pPr marL="0" lvl="0" indent="0" algn="l" rtl="0">
              <a:spcBef>
                <a:spcPts val="0"/>
              </a:spcBef>
              <a:spcAft>
                <a:spcPts val="0"/>
              </a:spcAft>
              <a:buNone/>
            </a:pPr>
            <a:r>
              <a:rPr lang="en-US">
                <a:latin typeface="Arial Narrow"/>
                <a:ea typeface="Arial Narrow"/>
                <a:cs typeface="Arial Narrow"/>
                <a:sym typeface="Arial Narrow"/>
              </a:rPr>
              <a:t>You do not need to list routine Specially Designed Instruction in the Grid</a:t>
            </a:r>
            <a:endParaRPr/>
          </a:p>
          <a:p>
            <a:pPr marL="0" lvl="0" indent="0" algn="l" rtl="0">
              <a:spcBef>
                <a:spcPts val="0"/>
              </a:spcBef>
              <a:spcAft>
                <a:spcPts val="0"/>
              </a:spcAft>
              <a:buNone/>
            </a:pPr>
            <a:endParaRPr sz="100">
              <a:latin typeface="Arial Narrow"/>
              <a:ea typeface="Arial Narrow"/>
              <a:cs typeface="Arial Narrow"/>
              <a:sym typeface="Arial Narrow"/>
            </a:endParaRPr>
          </a:p>
          <a:p>
            <a:pPr marL="0" lvl="0" indent="0" algn="l" rtl="0">
              <a:spcBef>
                <a:spcPts val="0"/>
              </a:spcBef>
              <a:spcAft>
                <a:spcPts val="0"/>
              </a:spcAft>
              <a:buNone/>
            </a:pPr>
            <a:r>
              <a:rPr lang="en-US">
                <a:latin typeface="Arial Narrow"/>
                <a:ea typeface="Arial Narrow"/>
                <a:cs typeface="Arial Narrow"/>
                <a:sym typeface="Arial Narrow"/>
              </a:rPr>
              <a:t>Nor do you need to list the same activity under more than one post-secondary goal area</a:t>
            </a:r>
            <a:endParaRPr/>
          </a:p>
        </p:txBody>
      </p:sp>
      <p:sp>
        <p:nvSpPr>
          <p:cNvPr id="2006" name="Google Shape;2006;p98: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94</a:t>
            </a:fld>
            <a:endParaRPr>
              <a:solidFill>
                <a:srgbClr val="000000"/>
              </a:solidFill>
            </a:endParaRPr>
          </a:p>
        </p:txBody>
      </p:sp>
    </p:spTree>
    <p:extLst>
      <p:ext uri="{BB962C8B-B14F-4D97-AF65-F5344CB8AC3E}">
        <p14:creationId xmlns:p14="http://schemas.microsoft.com/office/powerpoint/2010/main" val="9581984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b="1" dirty="0">
                <a:latin typeface="Arial" pitchFamily="34" charset="0"/>
              </a:rPr>
              <a:t>The important point here is that we don’t write measurable annual goals (MAGs) for activities such as those on the right.. But we MUST have at least one  Measurable Annual Goal under each identified post-secondary goal.  The MAG supports the student in achieving his/her post secondary goals by addressing skill deficits.</a:t>
            </a:r>
          </a:p>
          <a:p>
            <a:endParaRPr lang="en-US" dirty="0">
              <a:latin typeface="Arial" pitchFamily="34" charset="0"/>
            </a:endParaRPr>
          </a:p>
          <a:p>
            <a:r>
              <a:rPr lang="en-US" dirty="0">
                <a:latin typeface="Arial" pitchFamily="34" charset="0"/>
              </a:rPr>
              <a:t>Note:  </a:t>
            </a:r>
          </a:p>
          <a:p>
            <a:endParaRPr lang="en-US" dirty="0">
              <a:latin typeface="Arial" pitchFamily="34" charset="0"/>
            </a:endParaRPr>
          </a:p>
          <a:p>
            <a:r>
              <a:rPr lang="en-US" dirty="0">
                <a:latin typeface="Arial" pitchFamily="34" charset="0"/>
              </a:rPr>
              <a:t>Not every service required for a student as part of their FAPE  will have an IEP goal that corresponds, e.g., Counseling to address MH needs, assistive technology services.</a:t>
            </a:r>
            <a:r>
              <a:rPr lang="en-US" baseline="0" dirty="0">
                <a:latin typeface="Arial" pitchFamily="34" charset="0"/>
              </a:rPr>
              <a:t>  We are using the term SERVICE to make a distinction from typical transition activities.</a:t>
            </a:r>
            <a:endParaRPr lang="en-US" dirty="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rPr>
              <a:t>            Remember that MAGs are prioritized– we want to limit to a few areas that are important enough to measure.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95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4217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3425"/>
            <a:ext cx="6513513" cy="3665538"/>
          </a:xfrm>
        </p:spPr>
      </p:sp>
      <p:sp>
        <p:nvSpPr>
          <p:cNvPr id="3" name="Notes Placeholder 2"/>
          <p:cNvSpPr>
            <a:spLocks noGrp="1"/>
          </p:cNvSpPr>
          <p:nvPr>
            <p:ph type="body" idx="1"/>
          </p:nvPr>
        </p:nvSpPr>
        <p:spPr/>
        <p:txBody>
          <a:bodyPr>
            <a:normAutofit/>
          </a:bodyPr>
          <a:lstStyle/>
          <a:p>
            <a:r>
              <a:rPr lang="en-US" dirty="0"/>
              <a:t>NOT AN EXHAUSTIVE LIST– JUST SOME EXAMPLES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CD559-8EF7-4CFE-923A-6BFEAD7EF5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8475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AN EXHAUSTIVE LIST– JUST SOME EXAMPLES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3177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AN EXHAUSTIVE LIST– JUST SOME EXAMPLES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52D66-FF4E-48D3-8FCC-A62B94FE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2394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735013"/>
            <a:ext cx="6510337" cy="3662362"/>
          </a:xfrm>
        </p:spPr>
      </p:sp>
      <p:sp>
        <p:nvSpPr>
          <p:cNvPr id="3" name="Notes Placeholder 2"/>
          <p:cNvSpPr>
            <a:spLocks noGrp="1"/>
          </p:cNvSpPr>
          <p:nvPr>
            <p:ph type="body" idx="1"/>
          </p:nvPr>
        </p:nvSpPr>
        <p:spPr/>
        <p:txBody>
          <a:bodyPr/>
          <a:lstStyle/>
          <a:p>
            <a:r>
              <a:rPr lang="en-US" dirty="0"/>
              <a:t>May want to begin, or come back to,</a:t>
            </a:r>
            <a:r>
              <a:rPr lang="en-US" baseline="0" dirty="0"/>
              <a:t> a discussion about mapping out things that are already happening in the general curriculum as well as within special education.</a:t>
            </a:r>
          </a:p>
          <a:p>
            <a:endParaRPr lang="en-US" baseline="0" dirty="0"/>
          </a:p>
          <a:p>
            <a:r>
              <a:rPr lang="en-US" dirty="0"/>
              <a:t>Consider using </a:t>
            </a:r>
            <a:r>
              <a:rPr lang="en-US" b="1" dirty="0"/>
              <a:t>Mapping Assessments and Activities Example</a:t>
            </a:r>
            <a:r>
              <a:rPr lang="en-US" dirty="0"/>
              <a:t>s  form to capture what is already happening and to identify gaps.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3BBCB5-4DD5-416B-A1FB-5387092662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2941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10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3" name="Google Shape;2063;p10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064" name="Google Shape;2064;p104:notes"/>
          <p:cNvSpPr txBox="1">
            <a:spLocks noGrp="1"/>
          </p:cNvSpPr>
          <p:nvPr>
            <p:ph type="sldNum" idx="12"/>
          </p:nvPr>
        </p:nvSpPr>
        <p:spPr>
          <a:xfrm>
            <a:off x="3978131" y="8842030"/>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100</a:t>
            </a:fld>
            <a:endParaRPr>
              <a:solidFill>
                <a:srgbClr val="000000"/>
              </a:solidFill>
            </a:endParaRPr>
          </a:p>
        </p:txBody>
      </p:sp>
    </p:spTree>
    <p:extLst>
      <p:ext uri="{BB962C8B-B14F-4D97-AF65-F5344CB8AC3E}">
        <p14:creationId xmlns:p14="http://schemas.microsoft.com/office/powerpoint/2010/main" val="39537724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490538" y="735013"/>
            <a:ext cx="6510337" cy="3662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latin typeface="Arial" pitchFamily="34" charset="0"/>
                <a:cs typeface="Arial" pitchFamily="34" charset="0"/>
              </a:rPr>
              <a:t>Although the indicator 13 checklist doesn’t</a:t>
            </a:r>
            <a:r>
              <a:rPr lang="en-US" baseline="0" dirty="0">
                <a:latin typeface="Arial" pitchFamily="34" charset="0"/>
                <a:cs typeface="Arial" pitchFamily="34" charset="0"/>
              </a:rPr>
              <a:t> include additional questions for </a:t>
            </a:r>
            <a:r>
              <a:rPr lang="en-US" dirty="0"/>
              <a:t>Location, Frequency, Projected Beginning Date, Anticipated Duration, and Person(s)/Agency Responsible for Activity/Service</a:t>
            </a:r>
          </a:p>
          <a:p>
            <a:pPr eaLnBrk="1" hangingPunct="1">
              <a:spcBef>
                <a:spcPct val="0"/>
              </a:spcBef>
            </a:pPr>
            <a:r>
              <a:rPr lang="en-US" dirty="0">
                <a:latin typeface="Arial" pitchFamily="34" charset="0"/>
                <a:cs typeface="Arial" pitchFamily="34" charset="0"/>
              </a:rPr>
              <a:t>It is important to be sure to include the most accurate information, and note that the person responsible can’t be the parent or student ALONE, must be under the supervision of LEA personnel.  i.e.</a:t>
            </a:r>
            <a:r>
              <a:rPr lang="en-US" baseline="0" dirty="0">
                <a:latin typeface="Arial" pitchFamily="34" charset="0"/>
                <a:cs typeface="Arial" pitchFamily="34" charset="0"/>
              </a:rPr>
              <a:t> “parent and special education teacher”</a:t>
            </a:r>
            <a:endParaRPr lang="en-US" dirty="0">
              <a:latin typeface="Arial" pitchFamily="34" charset="0"/>
              <a:cs typeface="Arial" pitchFamily="34" charset="0"/>
            </a:endParaRPr>
          </a:p>
        </p:txBody>
      </p:sp>
    </p:spTree>
    <p:extLst>
      <p:ext uri="{BB962C8B-B14F-4D97-AF65-F5344CB8AC3E}">
        <p14:creationId xmlns:p14="http://schemas.microsoft.com/office/powerpoint/2010/main" val="170434369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412750" y="700088"/>
            <a:ext cx="6197600" cy="3486150"/>
          </a:xfrm>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lstStyle/>
          <a:p>
            <a:pPr eaLnBrk="1" hangingPunct="1">
              <a:spcBef>
                <a:spcPct val="0"/>
              </a:spcBef>
            </a:pPr>
            <a:endParaRPr lang="en-US" altLang="en-US" dirty="0">
              <a:latin typeface="Arial" pitchFamily="34" charset="0"/>
              <a:cs typeface="Arial" pitchFamily="34" charset="0"/>
            </a:endParaRPr>
          </a:p>
        </p:txBody>
      </p:sp>
      <p:sp>
        <p:nvSpPr>
          <p:cNvPr id="150532" name="Slide Number Placeholder 3"/>
          <p:cNvSpPr txBox="1">
            <a:spLocks noGrp="1"/>
          </p:cNvSpPr>
          <p:nvPr/>
        </p:nvSpPr>
        <p:spPr bwMode="auto">
          <a:xfrm>
            <a:off x="3978275" y="8843963"/>
            <a:ext cx="3043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C5D41CF-D999-4BB4-AB7C-237FC8394DAA}"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102</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02005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09575" y="698500"/>
            <a:ext cx="6203950" cy="3490913"/>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cs typeface="Arial" pitchFamily="34" charset="0"/>
              </a:rPr>
              <a:t>The Performance Criteria, as indicated in the measurable annual goal, should easily enable progress monitoring to occur.</a:t>
            </a:r>
          </a:p>
          <a:p>
            <a:endParaRPr lang="en-US" altLang="en-US">
              <a:latin typeface="Arial" pitchFamily="34" charset="0"/>
              <a:cs typeface="Arial" pitchFamily="34" charset="0"/>
            </a:endParaRPr>
          </a:p>
          <a:p>
            <a:r>
              <a:rPr lang="en-US" altLang="en-US">
                <a:latin typeface="Arial" pitchFamily="34" charset="0"/>
                <a:cs typeface="Arial" pitchFamily="34" charset="0"/>
              </a:rPr>
              <a:t>In writing the measurable annual goal it is important to accurately project what the student will be able to obtain within the IEP year. </a:t>
            </a:r>
          </a:p>
          <a:p>
            <a:endParaRPr lang="en-US" altLang="en-US">
              <a:latin typeface="Arial" pitchFamily="34" charset="0"/>
              <a:cs typeface="Arial" pitchFamily="34" charset="0"/>
            </a:endParaRPr>
          </a:p>
          <a:p>
            <a:r>
              <a:rPr lang="en-US" altLang="en-US">
                <a:latin typeface="Arial" pitchFamily="34" charset="0"/>
                <a:cs typeface="Arial" pitchFamily="34" charset="0"/>
              </a:rPr>
              <a:t>For students with more complex needs they may have more than 3-5 MAGs – however, it is suggested that there is only one MAG for each support area.</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62" indent="-285716" eaLnBrk="0" hangingPunct="0">
              <a:spcBef>
                <a:spcPct val="30000"/>
              </a:spcBef>
              <a:defRPr sz="1200">
                <a:solidFill>
                  <a:schemeClr val="tx1"/>
                </a:solidFill>
                <a:latin typeface="Arial" pitchFamily="34" charset="0"/>
              </a:defRPr>
            </a:lvl2pPr>
            <a:lvl3pPr marL="1142865" indent="-228573" eaLnBrk="0" hangingPunct="0">
              <a:spcBef>
                <a:spcPct val="30000"/>
              </a:spcBef>
              <a:defRPr sz="1200">
                <a:solidFill>
                  <a:schemeClr val="tx1"/>
                </a:solidFill>
                <a:latin typeface="Arial" pitchFamily="34" charset="0"/>
              </a:defRPr>
            </a:lvl3pPr>
            <a:lvl4pPr marL="1600011" indent="-228573" eaLnBrk="0" hangingPunct="0">
              <a:spcBef>
                <a:spcPct val="30000"/>
              </a:spcBef>
              <a:defRPr sz="1200">
                <a:solidFill>
                  <a:schemeClr val="tx1"/>
                </a:solidFill>
                <a:latin typeface="Arial" pitchFamily="34" charset="0"/>
              </a:defRPr>
            </a:lvl4pPr>
            <a:lvl5pPr marL="2057157" indent="-228573" eaLnBrk="0" hangingPunct="0">
              <a:spcBef>
                <a:spcPct val="30000"/>
              </a:spcBef>
              <a:defRPr sz="1200">
                <a:solidFill>
                  <a:schemeClr val="tx1"/>
                </a:solidFill>
                <a:latin typeface="Arial" pitchFamily="34" charset="0"/>
              </a:defRPr>
            </a:lvl5pPr>
            <a:lvl6pPr marL="2514303" indent="-228573" eaLnBrk="0" fontAlgn="base" hangingPunct="0">
              <a:spcBef>
                <a:spcPct val="30000"/>
              </a:spcBef>
              <a:spcAft>
                <a:spcPct val="0"/>
              </a:spcAft>
              <a:defRPr sz="1200">
                <a:solidFill>
                  <a:schemeClr val="tx1"/>
                </a:solidFill>
                <a:latin typeface="Arial" pitchFamily="34" charset="0"/>
              </a:defRPr>
            </a:lvl6pPr>
            <a:lvl7pPr marL="2971448" indent="-228573" eaLnBrk="0" fontAlgn="base" hangingPunct="0">
              <a:spcBef>
                <a:spcPct val="30000"/>
              </a:spcBef>
              <a:spcAft>
                <a:spcPct val="0"/>
              </a:spcAft>
              <a:defRPr sz="1200">
                <a:solidFill>
                  <a:schemeClr val="tx1"/>
                </a:solidFill>
                <a:latin typeface="Arial" pitchFamily="34" charset="0"/>
              </a:defRPr>
            </a:lvl7pPr>
            <a:lvl8pPr marL="3428594" indent="-228573" eaLnBrk="0" fontAlgn="base" hangingPunct="0">
              <a:spcBef>
                <a:spcPct val="30000"/>
              </a:spcBef>
              <a:spcAft>
                <a:spcPct val="0"/>
              </a:spcAft>
              <a:defRPr sz="1200">
                <a:solidFill>
                  <a:schemeClr val="tx1"/>
                </a:solidFill>
                <a:latin typeface="Arial" pitchFamily="34" charset="0"/>
              </a:defRPr>
            </a:lvl8pPr>
            <a:lvl9pPr marL="3885741" indent="-228573" eaLnBrk="0" fontAlgn="base" hangingPunct="0">
              <a:spcBef>
                <a:spcPct val="30000"/>
              </a:spcBef>
              <a:spcAft>
                <a:spcPct val="0"/>
              </a:spcAft>
              <a:defRPr sz="1200">
                <a:solidFill>
                  <a:schemeClr val="tx1"/>
                </a:solidFill>
                <a:latin typeface="Arial"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B6154574-0E92-45AA-AFBA-77BCFB856346}"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103</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3791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
        <p:cNvGrpSpPr/>
        <p:nvPr/>
      </p:nvGrpSpPr>
      <p:grpSpPr>
        <a:xfrm>
          <a:off x="0" y="0"/>
          <a:ext cx="0" cy="0"/>
          <a:chOff x="0" y="0"/>
          <a:chExt cx="0" cy="0"/>
        </a:xfrm>
      </p:grpSpPr>
      <p:sp>
        <p:nvSpPr>
          <p:cNvPr id="19" name="Google Shape;19;p135"/>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5"/>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5"/>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4976"/>
                </a:solidFill>
              </a:defRPr>
            </a:lvl1pPr>
            <a:lvl2pPr marL="0" lvl="1" indent="0" algn="r">
              <a:spcBef>
                <a:spcPts val="0"/>
              </a:spcBef>
              <a:buNone/>
              <a:defRPr>
                <a:solidFill>
                  <a:srgbClr val="004976"/>
                </a:solidFill>
              </a:defRPr>
            </a:lvl2pPr>
            <a:lvl3pPr marL="0" lvl="2" indent="0" algn="r">
              <a:spcBef>
                <a:spcPts val="0"/>
              </a:spcBef>
              <a:buNone/>
              <a:defRPr>
                <a:solidFill>
                  <a:srgbClr val="004976"/>
                </a:solidFill>
              </a:defRPr>
            </a:lvl3pPr>
            <a:lvl4pPr marL="0" lvl="3" indent="0" algn="r">
              <a:spcBef>
                <a:spcPts val="0"/>
              </a:spcBef>
              <a:buNone/>
              <a:defRPr>
                <a:solidFill>
                  <a:srgbClr val="004976"/>
                </a:solidFill>
              </a:defRPr>
            </a:lvl4pPr>
            <a:lvl5pPr marL="0" lvl="4" indent="0" algn="r">
              <a:spcBef>
                <a:spcPts val="0"/>
              </a:spcBef>
              <a:buNone/>
              <a:defRPr>
                <a:solidFill>
                  <a:srgbClr val="004976"/>
                </a:solidFill>
              </a:defRPr>
            </a:lvl5pPr>
            <a:lvl6pPr marL="0" lvl="5" indent="0" algn="r">
              <a:spcBef>
                <a:spcPts val="0"/>
              </a:spcBef>
              <a:buNone/>
              <a:defRPr>
                <a:solidFill>
                  <a:srgbClr val="004976"/>
                </a:solidFill>
              </a:defRPr>
            </a:lvl6pPr>
            <a:lvl7pPr marL="0" lvl="6" indent="0" algn="r">
              <a:spcBef>
                <a:spcPts val="0"/>
              </a:spcBef>
              <a:buNone/>
              <a:defRPr>
                <a:solidFill>
                  <a:srgbClr val="004976"/>
                </a:solidFill>
              </a:defRPr>
            </a:lvl7pPr>
            <a:lvl8pPr marL="0" lvl="7" indent="0" algn="r">
              <a:spcBef>
                <a:spcPts val="0"/>
              </a:spcBef>
              <a:buNone/>
              <a:defRPr>
                <a:solidFill>
                  <a:srgbClr val="004976"/>
                </a:solidFill>
              </a:defRPr>
            </a:lvl8pPr>
            <a:lvl9pPr marL="0" lvl="8" indent="0" algn="r">
              <a:spcBef>
                <a:spcPts val="0"/>
              </a:spcBef>
              <a:buNone/>
              <a:defRPr>
                <a:solidFill>
                  <a:srgbClr val="004976"/>
                </a:solidFill>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268"/>
          <p:cNvSpPr txBox="1">
            <a:spLocks noGrp="1"/>
          </p:cNvSpPr>
          <p:nvPr>
            <p:ph type="title"/>
          </p:nvPr>
        </p:nvSpPr>
        <p:spPr>
          <a:xfrm>
            <a:off x="252919" y="1123839"/>
            <a:ext cx="2947483"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68"/>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7" name="Google Shape;87;p268"/>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68"/>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68"/>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4976"/>
                </a:solidFill>
              </a:defRPr>
            </a:lvl1pPr>
            <a:lvl2pPr marL="0" lvl="1" indent="0" algn="r">
              <a:spcBef>
                <a:spcPts val="0"/>
              </a:spcBef>
              <a:buNone/>
              <a:defRPr>
                <a:solidFill>
                  <a:srgbClr val="004976"/>
                </a:solidFill>
              </a:defRPr>
            </a:lvl2pPr>
            <a:lvl3pPr marL="0" lvl="2" indent="0" algn="r">
              <a:spcBef>
                <a:spcPts val="0"/>
              </a:spcBef>
              <a:buNone/>
              <a:defRPr>
                <a:solidFill>
                  <a:srgbClr val="004976"/>
                </a:solidFill>
              </a:defRPr>
            </a:lvl3pPr>
            <a:lvl4pPr marL="0" lvl="3" indent="0" algn="r">
              <a:spcBef>
                <a:spcPts val="0"/>
              </a:spcBef>
              <a:buNone/>
              <a:defRPr>
                <a:solidFill>
                  <a:srgbClr val="004976"/>
                </a:solidFill>
              </a:defRPr>
            </a:lvl4pPr>
            <a:lvl5pPr marL="0" lvl="4" indent="0" algn="r">
              <a:spcBef>
                <a:spcPts val="0"/>
              </a:spcBef>
              <a:buNone/>
              <a:defRPr>
                <a:solidFill>
                  <a:srgbClr val="004976"/>
                </a:solidFill>
              </a:defRPr>
            </a:lvl5pPr>
            <a:lvl6pPr marL="0" lvl="5" indent="0" algn="r">
              <a:spcBef>
                <a:spcPts val="0"/>
              </a:spcBef>
              <a:buNone/>
              <a:defRPr>
                <a:solidFill>
                  <a:srgbClr val="004976"/>
                </a:solidFill>
              </a:defRPr>
            </a:lvl6pPr>
            <a:lvl7pPr marL="0" lvl="6" indent="0" algn="r">
              <a:spcBef>
                <a:spcPts val="0"/>
              </a:spcBef>
              <a:buNone/>
              <a:defRPr>
                <a:solidFill>
                  <a:srgbClr val="004976"/>
                </a:solidFill>
              </a:defRPr>
            </a:lvl7pPr>
            <a:lvl8pPr marL="0" lvl="7" indent="0" algn="r">
              <a:spcBef>
                <a:spcPts val="0"/>
              </a:spcBef>
              <a:buNone/>
              <a:defRPr>
                <a:solidFill>
                  <a:srgbClr val="004976"/>
                </a:solidFill>
              </a:defRPr>
            </a:lvl8pPr>
            <a:lvl9pPr marL="0" lvl="8" indent="0" algn="r">
              <a:spcBef>
                <a:spcPts val="0"/>
              </a:spcBef>
              <a:buNone/>
              <a:defRPr>
                <a:solidFill>
                  <a:srgbClr val="004976"/>
                </a:solidFill>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269"/>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69"/>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3" name="Google Shape;93;p269"/>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69"/>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69"/>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4976"/>
                </a:solidFill>
              </a:defRPr>
            </a:lvl1pPr>
            <a:lvl2pPr marL="0" lvl="1" indent="0" algn="r">
              <a:spcBef>
                <a:spcPts val="0"/>
              </a:spcBef>
              <a:buNone/>
              <a:defRPr>
                <a:solidFill>
                  <a:srgbClr val="004976"/>
                </a:solidFill>
              </a:defRPr>
            </a:lvl2pPr>
            <a:lvl3pPr marL="0" lvl="2" indent="0" algn="r">
              <a:spcBef>
                <a:spcPts val="0"/>
              </a:spcBef>
              <a:buNone/>
              <a:defRPr>
                <a:solidFill>
                  <a:srgbClr val="004976"/>
                </a:solidFill>
              </a:defRPr>
            </a:lvl3pPr>
            <a:lvl4pPr marL="0" lvl="3" indent="0" algn="r">
              <a:spcBef>
                <a:spcPts val="0"/>
              </a:spcBef>
              <a:buNone/>
              <a:defRPr>
                <a:solidFill>
                  <a:srgbClr val="004976"/>
                </a:solidFill>
              </a:defRPr>
            </a:lvl4pPr>
            <a:lvl5pPr marL="0" lvl="4" indent="0" algn="r">
              <a:spcBef>
                <a:spcPts val="0"/>
              </a:spcBef>
              <a:buNone/>
              <a:defRPr>
                <a:solidFill>
                  <a:srgbClr val="004976"/>
                </a:solidFill>
              </a:defRPr>
            </a:lvl5pPr>
            <a:lvl6pPr marL="0" lvl="5" indent="0" algn="r">
              <a:spcBef>
                <a:spcPts val="0"/>
              </a:spcBef>
              <a:buNone/>
              <a:defRPr>
                <a:solidFill>
                  <a:srgbClr val="004976"/>
                </a:solidFill>
              </a:defRPr>
            </a:lvl6pPr>
            <a:lvl7pPr marL="0" lvl="6" indent="0" algn="r">
              <a:spcBef>
                <a:spcPts val="0"/>
              </a:spcBef>
              <a:buNone/>
              <a:defRPr>
                <a:solidFill>
                  <a:srgbClr val="004976"/>
                </a:solidFill>
              </a:defRPr>
            </a:lvl7pPr>
            <a:lvl8pPr marL="0" lvl="7" indent="0" algn="r">
              <a:spcBef>
                <a:spcPts val="0"/>
              </a:spcBef>
              <a:buNone/>
              <a:defRPr>
                <a:solidFill>
                  <a:srgbClr val="004976"/>
                </a:solidFill>
              </a:defRPr>
            </a:lvl8pPr>
            <a:lvl9pPr marL="0" lvl="8" indent="0" algn="r">
              <a:spcBef>
                <a:spcPts val="0"/>
              </a:spcBef>
              <a:buNone/>
              <a:defRPr>
                <a:solidFill>
                  <a:srgbClr val="004976"/>
                </a:solidFill>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0"/>
        <p:cNvGrpSpPr/>
        <p:nvPr/>
      </p:nvGrpSpPr>
      <p:grpSpPr>
        <a:xfrm>
          <a:off x="0" y="0"/>
          <a:ext cx="0" cy="0"/>
          <a:chOff x="0" y="0"/>
          <a:chExt cx="0" cy="0"/>
        </a:xfrm>
      </p:grpSpPr>
      <p:sp>
        <p:nvSpPr>
          <p:cNvPr id="181" name="Google Shape;181;p5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9"/>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83" name="Google Shape;183;p59"/>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84" name="Google Shape;184;p5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pic>
        <p:nvPicPr>
          <p:cNvPr id="187" name="Google Shape;187;p59" descr="blue 50% banner"/>
          <p:cNvPicPr preferRelativeResize="0"/>
          <p:nvPr/>
        </p:nvPicPr>
        <p:blipFill rotWithShape="1">
          <a:blip r:embed="rId2">
            <a:alphaModFix/>
          </a:blip>
          <a:srcRect/>
          <a:stretch/>
        </p:blipFill>
        <p:spPr>
          <a:xfrm>
            <a:off x="609600" y="304800"/>
            <a:ext cx="10972800" cy="649288"/>
          </a:xfrm>
          <a:prstGeom prst="rect">
            <a:avLst/>
          </a:prstGeom>
          <a:noFill/>
          <a:ln>
            <a:noFill/>
          </a:ln>
        </p:spPr>
      </p:pic>
      <p:sp>
        <p:nvSpPr>
          <p:cNvPr id="188" name="Google Shape;188;p59"/>
          <p:cNvSpPr txBox="1"/>
          <p:nvPr/>
        </p:nvSpPr>
        <p:spPr>
          <a:xfrm>
            <a:off x="982133" y="274915"/>
            <a:ext cx="10498667"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a:solidFill>
                  <a:srgbClr val="FFFFFF"/>
                </a:solidFill>
                <a:latin typeface="Verdana"/>
                <a:ea typeface="Verdana"/>
                <a:cs typeface="Verdana"/>
                <a:sym typeface="Verdana"/>
              </a:rPr>
              <a:t>SPP/APR Indicators</a:t>
            </a:r>
            <a:endParaRPr sz="1400"/>
          </a:p>
        </p:txBody>
      </p:sp>
    </p:spTree>
    <p:extLst>
      <p:ext uri="{BB962C8B-B14F-4D97-AF65-F5344CB8AC3E}">
        <p14:creationId xmlns:p14="http://schemas.microsoft.com/office/powerpoint/2010/main" val="1126095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9"/>
        <p:cNvGrpSpPr/>
        <p:nvPr/>
      </p:nvGrpSpPr>
      <p:grpSpPr>
        <a:xfrm>
          <a:off x="0" y="0"/>
          <a:ext cx="0" cy="0"/>
          <a:chOff x="0" y="0"/>
          <a:chExt cx="0" cy="0"/>
        </a:xfrm>
      </p:grpSpPr>
      <p:sp>
        <p:nvSpPr>
          <p:cNvPr id="190" name="Google Shape;190;p8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8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92" name="Google Shape;192;p8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8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8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
        <p:nvSpPr>
          <p:cNvPr id="195" name="Google Shape;195;p86"/>
          <p:cNvSpPr txBox="1"/>
          <p:nvPr/>
        </p:nvSpPr>
        <p:spPr>
          <a:xfrm>
            <a:off x="1103181" y="228601"/>
            <a:ext cx="45986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Current Topics in Special Education</a:t>
            </a:r>
            <a:endParaRPr sz="1400"/>
          </a:p>
        </p:txBody>
      </p:sp>
    </p:spTree>
    <p:extLst>
      <p:ext uri="{BB962C8B-B14F-4D97-AF65-F5344CB8AC3E}">
        <p14:creationId xmlns:p14="http://schemas.microsoft.com/office/powerpoint/2010/main" val="208264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6"/>
        <p:cNvGrpSpPr/>
        <p:nvPr/>
      </p:nvGrpSpPr>
      <p:grpSpPr>
        <a:xfrm>
          <a:off x="0" y="0"/>
          <a:ext cx="0" cy="0"/>
          <a:chOff x="0" y="0"/>
          <a:chExt cx="0" cy="0"/>
        </a:xfrm>
      </p:grpSpPr>
      <p:sp>
        <p:nvSpPr>
          <p:cNvPr id="197" name="Google Shape;197;p8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87"/>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9" name="Google Shape;199;p8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8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8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pic>
        <p:nvPicPr>
          <p:cNvPr id="202" name="Google Shape;202;p87" descr="blue 50% banner"/>
          <p:cNvPicPr preferRelativeResize="0"/>
          <p:nvPr/>
        </p:nvPicPr>
        <p:blipFill rotWithShape="1">
          <a:blip r:embed="rId2">
            <a:alphaModFix/>
          </a:blip>
          <a:srcRect/>
          <a:stretch/>
        </p:blipFill>
        <p:spPr>
          <a:xfrm>
            <a:off x="609600" y="228600"/>
            <a:ext cx="10972800" cy="649288"/>
          </a:xfrm>
          <a:prstGeom prst="rect">
            <a:avLst/>
          </a:prstGeom>
          <a:noFill/>
          <a:ln>
            <a:noFill/>
          </a:ln>
        </p:spPr>
      </p:pic>
      <p:sp>
        <p:nvSpPr>
          <p:cNvPr id="203" name="Google Shape;203;p87"/>
          <p:cNvSpPr txBox="1"/>
          <p:nvPr/>
        </p:nvSpPr>
        <p:spPr>
          <a:xfrm>
            <a:off x="982133" y="274915"/>
            <a:ext cx="10498667"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a:solidFill>
                  <a:srgbClr val="FFFFFF"/>
                </a:solidFill>
                <a:latin typeface="Verdana"/>
                <a:ea typeface="Verdana"/>
                <a:cs typeface="Verdana"/>
                <a:sym typeface="Verdana"/>
              </a:rPr>
              <a:t>Basic Requirements of the SPP/APR</a:t>
            </a:r>
            <a:endParaRPr sz="1400"/>
          </a:p>
        </p:txBody>
      </p:sp>
    </p:spTree>
    <p:extLst>
      <p:ext uri="{BB962C8B-B14F-4D97-AF65-F5344CB8AC3E}">
        <p14:creationId xmlns:p14="http://schemas.microsoft.com/office/powerpoint/2010/main" val="90600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4"/>
        <p:cNvGrpSpPr/>
        <p:nvPr/>
      </p:nvGrpSpPr>
      <p:grpSpPr>
        <a:xfrm>
          <a:off x="0" y="0"/>
          <a:ext cx="0" cy="0"/>
          <a:chOff x="0" y="0"/>
          <a:chExt cx="0" cy="0"/>
        </a:xfrm>
      </p:grpSpPr>
      <p:sp>
        <p:nvSpPr>
          <p:cNvPr id="205" name="Google Shape;205;p88"/>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8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207" name="Google Shape;207;p8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8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8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61517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8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8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8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pic>
        <p:nvPicPr>
          <p:cNvPr id="214" name="Google Shape;214;p89" descr="blue 50% banner"/>
          <p:cNvPicPr preferRelativeResize="0"/>
          <p:nvPr/>
        </p:nvPicPr>
        <p:blipFill rotWithShape="1">
          <a:blip r:embed="rId2">
            <a:alphaModFix/>
          </a:blip>
          <a:srcRect/>
          <a:stretch/>
        </p:blipFill>
        <p:spPr>
          <a:xfrm>
            <a:off x="609600" y="228600"/>
            <a:ext cx="10972800" cy="649288"/>
          </a:xfrm>
          <a:prstGeom prst="rect">
            <a:avLst/>
          </a:prstGeom>
          <a:noFill/>
          <a:ln>
            <a:noFill/>
          </a:ln>
        </p:spPr>
      </p:pic>
      <p:sp>
        <p:nvSpPr>
          <p:cNvPr id="215" name="Google Shape;215;p89"/>
          <p:cNvSpPr txBox="1"/>
          <p:nvPr/>
        </p:nvSpPr>
        <p:spPr>
          <a:xfrm>
            <a:off x="982133" y="274915"/>
            <a:ext cx="10498667"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a:solidFill>
                  <a:srgbClr val="FFFFFF"/>
                </a:solidFill>
                <a:latin typeface="Verdana"/>
                <a:ea typeface="Verdana"/>
                <a:cs typeface="Verdana"/>
                <a:sym typeface="Verdana"/>
              </a:rPr>
              <a:t>Introduction to the SPP/APR Process</a:t>
            </a:r>
            <a:endParaRPr sz="1400"/>
          </a:p>
        </p:txBody>
      </p:sp>
    </p:spTree>
    <p:extLst>
      <p:ext uri="{BB962C8B-B14F-4D97-AF65-F5344CB8AC3E}">
        <p14:creationId xmlns:p14="http://schemas.microsoft.com/office/powerpoint/2010/main" val="513537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6"/>
        <p:cNvGrpSpPr/>
        <p:nvPr/>
      </p:nvGrpSpPr>
      <p:grpSpPr>
        <a:xfrm>
          <a:off x="0" y="0"/>
          <a:ext cx="0" cy="0"/>
          <a:chOff x="0" y="0"/>
          <a:chExt cx="0" cy="0"/>
        </a:xfrm>
      </p:grpSpPr>
      <p:sp>
        <p:nvSpPr>
          <p:cNvPr id="217" name="Google Shape;217;p90"/>
          <p:cNvSpPr txBox="1">
            <a:spLocks noGrp="1"/>
          </p:cNvSpPr>
          <p:nvPr>
            <p:ph type="title"/>
          </p:nvPr>
        </p:nvSpPr>
        <p:spPr>
          <a:xfrm>
            <a:off x="609600" y="1219200"/>
            <a:ext cx="11074400" cy="914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90"/>
          <p:cNvSpPr/>
          <p:nvPr/>
        </p:nvSpPr>
        <p:spPr>
          <a:xfrm>
            <a:off x="10769600" y="6096000"/>
            <a:ext cx="51980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350">
                <a:solidFill>
                  <a:srgbClr val="FFFFFF"/>
                </a:solidFill>
                <a:latin typeface="Calibri"/>
                <a:ea typeface="Calibri"/>
                <a:cs typeface="Calibri"/>
                <a:sym typeface="Calibri"/>
              </a:rPr>
              <a:pPr marL="0" marR="0" lvl="0" indent="0" algn="l" rtl="0">
                <a:spcBef>
                  <a:spcPts val="0"/>
                </a:spcBef>
                <a:spcAft>
                  <a:spcPts val="0"/>
                </a:spcAft>
                <a:buNone/>
              </a:pPr>
              <a:t>‹#›</a:t>
            </a:fld>
            <a:endParaRPr sz="13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108416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219"/>
        <p:cNvGrpSpPr/>
        <p:nvPr/>
      </p:nvGrpSpPr>
      <p:grpSpPr>
        <a:xfrm>
          <a:off x="0" y="0"/>
          <a:ext cx="0" cy="0"/>
          <a:chOff x="0" y="0"/>
          <a:chExt cx="0" cy="0"/>
        </a:xfrm>
      </p:grpSpPr>
      <p:sp>
        <p:nvSpPr>
          <p:cNvPr id="220" name="Google Shape;220;p91"/>
          <p:cNvSpPr txBox="1">
            <a:spLocks noGrp="1"/>
          </p:cNvSpPr>
          <p:nvPr>
            <p:ph type="body" idx="1"/>
          </p:nvPr>
        </p:nvSpPr>
        <p:spPr>
          <a:xfrm>
            <a:off x="609600" y="1295403"/>
            <a:ext cx="10972800" cy="48307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1" name="Google Shape;221;p9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91"/>
          <p:cNvSpPr txBox="1">
            <a:spLocks noGrp="1"/>
          </p:cNvSpPr>
          <p:nvPr>
            <p:ph type="ftr" idx="11"/>
          </p:nvPr>
        </p:nvSpPr>
        <p:spPr>
          <a:xfrm>
            <a:off x="6188597" y="5852163"/>
            <a:ext cx="466953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603427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3"/>
            <a:ext cx="9141619" cy="5334001"/>
          </a:xfrm>
          <a:prstGeom prst="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5" y="762003"/>
            <a:ext cx="2925319"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4800" b="1"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80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1100"/>
            </a:lvl1pPr>
          </a:lstStyle>
          <a:p>
            <a:fld id="{5586B75A-687E-405C-8A0B-8D00578BA2C3}" type="datetimeFigureOut">
              <a:rPr lang="en-US" smtClean="0"/>
              <a:pPr/>
              <a:t>9/9/2019</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b="0"/>
            </a:lvl1pPr>
          </a:lstStyle>
          <a:p>
            <a:fld id="{4FAB73BC-B049-4115-A692-8D63A059BFB8}" type="slidenum">
              <a:rPr lang="en-US" smtClean="0"/>
              <a:pPr/>
              <a:t>‹#›</a:t>
            </a:fld>
            <a:endParaRPr lang="en-US" dirty="0"/>
          </a:p>
        </p:txBody>
      </p:sp>
      <p:pic>
        <p:nvPicPr>
          <p:cNvPr id="9" name="Picture 8" descr="The logo for the Pennsylvania Training and Technical Assistance Network">
            <a:extLst>
              <a:ext uri="{FF2B5EF4-FFF2-40B4-BE49-F238E27FC236}">
                <a16:creationId xmlns:a16="http://schemas.microsoft.com/office/drawing/2014/main" xmlns="" id="{F7F0924B-E43A-4F04-BA3C-7D4C2D93F7EE}"/>
              </a:ext>
              <a:ext uri="{C183D7F6-B498-43B3-948B-1728B52AA6E4}">
                <adec:decorative xmlns="" xmlns:adec="http://schemas.microsoft.com/office/drawing/2017/decorative" val="0"/>
              </a:ext>
            </a:extLst>
          </p:cNvPr>
          <p:cNvPicPr>
            <a:picLocks noChangeAspect="1"/>
          </p:cNvPicPr>
          <p:nvPr userDrawn="1"/>
        </p:nvPicPr>
        <p:blipFill>
          <a:blip r:embed="rId2"/>
          <a:stretch>
            <a:fillRect/>
          </a:stretch>
        </p:blipFill>
        <p:spPr>
          <a:xfrm>
            <a:off x="9875522" y="53787"/>
            <a:ext cx="2216076" cy="629086"/>
          </a:xfrm>
          <a:prstGeom prst="rect">
            <a:avLst/>
          </a:prstGeom>
        </p:spPr>
      </p:pic>
    </p:spTree>
    <p:extLst>
      <p:ext uri="{BB962C8B-B14F-4D97-AF65-F5344CB8AC3E}">
        <p14:creationId xmlns:p14="http://schemas.microsoft.com/office/powerpoint/2010/main" val="253066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sp>
        <p:nvSpPr>
          <p:cNvPr id="23" name="Google Shape;23;p260"/>
          <p:cNvSpPr/>
          <p:nvPr/>
        </p:nvSpPr>
        <p:spPr>
          <a:xfrm>
            <a:off x="1" y="762001"/>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60"/>
          <p:cNvSpPr/>
          <p:nvPr/>
        </p:nvSpPr>
        <p:spPr>
          <a:xfrm>
            <a:off x="9270263" y="762001"/>
            <a:ext cx="2925319" cy="5334001"/>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orbel"/>
              <a:ea typeface="Corbel"/>
              <a:cs typeface="Corbel"/>
              <a:sym typeface="Corbel"/>
            </a:endParaRPr>
          </a:p>
        </p:txBody>
      </p:sp>
      <p:sp>
        <p:nvSpPr>
          <p:cNvPr id="25" name="Google Shape;25;p260"/>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60"/>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000"/>
              <a:buNone/>
              <a:defRPr sz="2000" cap="none">
                <a:solidFill>
                  <a:srgbClr val="B0E0FE"/>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7" name="Google Shape;27;p260"/>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0"/>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0"/>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4976"/>
                </a:solidFill>
              </a:defRPr>
            </a:lvl1pPr>
            <a:lvl2pPr marL="0" lvl="1" indent="0" algn="r">
              <a:spcBef>
                <a:spcPts val="0"/>
              </a:spcBef>
              <a:buNone/>
              <a:defRPr>
                <a:solidFill>
                  <a:srgbClr val="004976"/>
                </a:solidFill>
              </a:defRPr>
            </a:lvl2pPr>
            <a:lvl3pPr marL="0" lvl="2" indent="0" algn="r">
              <a:spcBef>
                <a:spcPts val="0"/>
              </a:spcBef>
              <a:buNone/>
              <a:defRPr>
                <a:solidFill>
                  <a:srgbClr val="004976"/>
                </a:solidFill>
              </a:defRPr>
            </a:lvl3pPr>
            <a:lvl4pPr marL="0" lvl="3" indent="0" algn="r">
              <a:spcBef>
                <a:spcPts val="0"/>
              </a:spcBef>
              <a:buNone/>
              <a:defRPr>
                <a:solidFill>
                  <a:srgbClr val="004976"/>
                </a:solidFill>
              </a:defRPr>
            </a:lvl4pPr>
            <a:lvl5pPr marL="0" lvl="4" indent="0" algn="r">
              <a:spcBef>
                <a:spcPts val="0"/>
              </a:spcBef>
              <a:buNone/>
              <a:defRPr>
                <a:solidFill>
                  <a:srgbClr val="004976"/>
                </a:solidFill>
              </a:defRPr>
            </a:lvl5pPr>
            <a:lvl6pPr marL="0" lvl="5" indent="0" algn="r">
              <a:spcBef>
                <a:spcPts val="0"/>
              </a:spcBef>
              <a:buNone/>
              <a:defRPr>
                <a:solidFill>
                  <a:srgbClr val="004976"/>
                </a:solidFill>
              </a:defRPr>
            </a:lvl6pPr>
            <a:lvl7pPr marL="0" lvl="6" indent="0" algn="r">
              <a:spcBef>
                <a:spcPts val="0"/>
              </a:spcBef>
              <a:buNone/>
              <a:defRPr>
                <a:solidFill>
                  <a:srgbClr val="004976"/>
                </a:solidFill>
              </a:defRPr>
            </a:lvl7pPr>
            <a:lvl8pPr marL="0" lvl="7" indent="0" algn="r">
              <a:spcBef>
                <a:spcPts val="0"/>
              </a:spcBef>
              <a:buNone/>
              <a:defRPr>
                <a:solidFill>
                  <a:srgbClr val="004976"/>
                </a:solidFill>
              </a:defRPr>
            </a:lvl8pPr>
            <a:lvl9pPr marL="0" lvl="8" indent="0" algn="r">
              <a:spcBef>
                <a:spcPts val="0"/>
              </a:spcBef>
              <a:buNone/>
              <a:defRPr>
                <a:solidFill>
                  <a:srgbClr val="004976"/>
                </a:solidFill>
              </a:defRPr>
            </a:lvl9pPr>
          </a:lstStyle>
          <a:p>
            <a:fld id="{00000000-1234-1234-1234-123412341234}" type="slidenum">
              <a:rPr lang="en-US" smtClean="0"/>
              <a:pPr/>
              <a:t>‹#›</a:t>
            </a:fld>
            <a:endParaRPr lang="en-US"/>
          </a:p>
        </p:txBody>
      </p:sp>
      <p:sp>
        <p:nvSpPr>
          <p:cNvPr id="30" name="Google Shape;30;p260"/>
          <p:cNvSpPr/>
          <p:nvPr/>
        </p:nvSpPr>
        <p:spPr>
          <a:xfrm>
            <a:off x="1" y="776715"/>
            <a:ext cx="9126908" cy="5306939"/>
          </a:xfrm>
          <a:prstGeom prst="rect">
            <a:avLst/>
          </a:prstGeom>
          <a:solidFill>
            <a:schemeClr val="lt2"/>
          </a:solidFill>
          <a:ln w="10775" cap="flat" cmpd="sng">
            <a:solidFill>
              <a:srgbClr val="0035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orbel"/>
              <a:ea typeface="Corbel"/>
              <a:cs typeface="Corbel"/>
              <a:sym typeface="Corbel"/>
            </a:endParaRPr>
          </a:p>
        </p:txBody>
      </p:sp>
      <p:pic>
        <p:nvPicPr>
          <p:cNvPr id="31" name="Google Shape;31;p260" descr="PaTTAN logo"/>
          <p:cNvPicPr preferRelativeResize="0"/>
          <p:nvPr/>
        </p:nvPicPr>
        <p:blipFill rotWithShape="1">
          <a:blip r:embed="rId2">
            <a:alphaModFix/>
          </a:blip>
          <a:srcRect/>
          <a:stretch/>
        </p:blipFill>
        <p:spPr>
          <a:xfrm>
            <a:off x="10290048" y="90805"/>
            <a:ext cx="1776421" cy="59746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7486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4800" b="0" spc="-1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800" cap="none"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3690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5576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1900" b="1">
                <a:solidFill>
                  <a:schemeClr val="bg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90"/>
            <a:ext cx="3474720" cy="813171"/>
          </a:xfrm>
        </p:spPr>
        <p:txBody>
          <a:bodyPr anchor="b">
            <a:normAutofit/>
          </a:bodyPr>
          <a:lstStyle>
            <a:lvl1pPr marL="0" indent="0">
              <a:spcBef>
                <a:spcPts val="0"/>
              </a:spcBef>
              <a:buNone/>
              <a:defRPr sz="1900" b="1">
                <a:solidFill>
                  <a:schemeClr val="bg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53437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988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a:extLst>
              <a:ext uri="{FF2B5EF4-FFF2-40B4-BE49-F238E27FC236}">
                <a16:creationId xmlns:a16="http://schemas.microsoft.com/office/drawing/2014/main" xmlns="" id="{840304A2-5741-4F80-A4EC-8768BFD11C26}"/>
              </a:ext>
            </a:extLst>
          </p:cNvPr>
          <p:cNvSpPr/>
          <p:nvPr userDrawn="1"/>
        </p:nvSpPr>
        <p:spPr>
          <a:xfrm>
            <a:off x="2" y="758952"/>
            <a:ext cx="1219199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73519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3296478"/>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800"/>
            </a:lvl1pPr>
            <a:lvl2pPr>
              <a:defRPr sz="24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4439481"/>
            <a:ext cx="2834640" cy="1458401"/>
          </a:xfrm>
        </p:spPr>
        <p:txBody>
          <a:bodyPr anchor="t">
            <a:normAutofit/>
          </a:bodyPr>
          <a:lstStyle>
            <a:lvl1pPr marL="0" indent="0">
              <a:lnSpc>
                <a:spcPct val="100000"/>
              </a:lnSpc>
              <a:spcBef>
                <a:spcPts val="800"/>
              </a:spcBef>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416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9" name="Footer Placeholder 8"/>
          <p:cNvSpPr>
            <a:spLocks noGrp="1"/>
          </p:cNvSpPr>
          <p:nvPr>
            <p:ph type="ftr" sz="quarter" idx="11"/>
          </p:nvPr>
        </p:nvSpPr>
        <p:spPr>
          <a:xfrm>
            <a:off x="3499103" y="6356354"/>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xmlns="" id="{BF53C4BA-F854-4A04-8117-29358A115EB4}"/>
              </a:ext>
            </a:extLst>
          </p:cNvPr>
          <p:cNvSpPr>
            <a:spLocks noGrp="1"/>
          </p:cNvSpPr>
          <p:nvPr>
            <p:ph idx="1"/>
          </p:nvPr>
        </p:nvSpPr>
        <p:spPr>
          <a:xfrm>
            <a:off x="3869268" y="864108"/>
            <a:ext cx="7315200" cy="5120640"/>
          </a:xfrm>
        </p:spPr>
        <p:txBody>
          <a:bodyPr/>
          <a:lstStyle>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xmlns="" id="{7AC6A954-1E70-43C4-B513-9953709E0360}"/>
              </a:ext>
            </a:extLst>
          </p:cNvPr>
          <p:cNvSpPr>
            <a:spLocks noGrp="1"/>
          </p:cNvSpPr>
          <p:nvPr>
            <p:ph type="title"/>
          </p:nvPr>
        </p:nvSpPr>
        <p:spPr>
          <a:xfrm>
            <a:off x="256032" y="1143000"/>
            <a:ext cx="2834640" cy="3296478"/>
          </a:xfrm>
        </p:spPr>
        <p:txBody>
          <a:bodyPr anchor="b">
            <a:normAutofit/>
          </a:bodyPr>
          <a:lstStyle>
            <a:lvl1pPr>
              <a:defRPr sz="3200" b="0" baseline="0"/>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xmlns="" id="{70799906-FDEC-435A-838D-0108C280006F}"/>
              </a:ext>
            </a:extLst>
          </p:cNvPr>
          <p:cNvSpPr>
            <a:spLocks noGrp="1"/>
          </p:cNvSpPr>
          <p:nvPr>
            <p:ph type="body" sz="half" idx="2"/>
          </p:nvPr>
        </p:nvSpPr>
        <p:spPr>
          <a:xfrm>
            <a:off x="256032" y="4439481"/>
            <a:ext cx="2834640" cy="1458401"/>
          </a:xfrm>
        </p:spPr>
        <p:txBody>
          <a:bodyPr anchor="t">
            <a:normAutofit/>
          </a:bodyPr>
          <a:lstStyle>
            <a:lvl1pPr marL="0" indent="0">
              <a:lnSpc>
                <a:spcPct val="100000"/>
              </a:lnSpc>
              <a:spcBef>
                <a:spcPts val="800"/>
              </a:spcBef>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6129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615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498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61"/>
          <p:cNvSpPr txBox="1">
            <a:spLocks noGrp="1"/>
          </p:cNvSpPr>
          <p:nvPr>
            <p:ph type="title"/>
          </p:nvPr>
        </p:nvSpPr>
        <p:spPr>
          <a:xfrm>
            <a:off x="252919" y="1123839"/>
            <a:ext cx="2947483"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35" name="Google Shape;35;p261"/>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1"/>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1"/>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4976"/>
                </a:solidFill>
              </a:defRPr>
            </a:lvl1pPr>
            <a:lvl2pPr marL="0" lvl="1" indent="0" algn="r">
              <a:spcBef>
                <a:spcPts val="0"/>
              </a:spcBef>
              <a:buNone/>
              <a:defRPr>
                <a:solidFill>
                  <a:srgbClr val="004976"/>
                </a:solidFill>
              </a:defRPr>
            </a:lvl2pPr>
            <a:lvl3pPr marL="0" lvl="2" indent="0" algn="r">
              <a:spcBef>
                <a:spcPts val="0"/>
              </a:spcBef>
              <a:buNone/>
              <a:defRPr>
                <a:solidFill>
                  <a:srgbClr val="004976"/>
                </a:solidFill>
              </a:defRPr>
            </a:lvl3pPr>
            <a:lvl4pPr marL="0" lvl="3" indent="0" algn="r">
              <a:spcBef>
                <a:spcPts val="0"/>
              </a:spcBef>
              <a:buNone/>
              <a:defRPr>
                <a:solidFill>
                  <a:srgbClr val="004976"/>
                </a:solidFill>
              </a:defRPr>
            </a:lvl4pPr>
            <a:lvl5pPr marL="0" lvl="4" indent="0" algn="r">
              <a:spcBef>
                <a:spcPts val="0"/>
              </a:spcBef>
              <a:buNone/>
              <a:defRPr>
                <a:solidFill>
                  <a:srgbClr val="004976"/>
                </a:solidFill>
              </a:defRPr>
            </a:lvl5pPr>
            <a:lvl6pPr marL="0" lvl="5" indent="0" algn="r">
              <a:spcBef>
                <a:spcPts val="0"/>
              </a:spcBef>
              <a:buNone/>
              <a:defRPr>
                <a:solidFill>
                  <a:srgbClr val="004976"/>
                </a:solidFill>
              </a:defRPr>
            </a:lvl6pPr>
            <a:lvl7pPr marL="0" lvl="6" indent="0" algn="r">
              <a:spcBef>
                <a:spcPts val="0"/>
              </a:spcBef>
              <a:buNone/>
              <a:defRPr>
                <a:solidFill>
                  <a:srgbClr val="004976"/>
                </a:solidFill>
              </a:defRPr>
            </a:lvl7pPr>
            <a:lvl8pPr marL="0" lvl="7" indent="0" algn="r">
              <a:spcBef>
                <a:spcPts val="0"/>
              </a:spcBef>
              <a:buNone/>
              <a:defRPr>
                <a:solidFill>
                  <a:srgbClr val="004976"/>
                </a:solidFill>
              </a:defRPr>
            </a:lvl8pPr>
            <a:lvl9pPr marL="0" lvl="8" indent="0" algn="r">
              <a:spcBef>
                <a:spcPts val="0"/>
              </a:spcBef>
              <a:buNone/>
              <a:defRPr>
                <a:solidFill>
                  <a:srgbClr val="004976"/>
                </a:solidFill>
              </a:defRPr>
            </a:lvl9pPr>
          </a:lstStyle>
          <a:p>
            <a:fld id="{00000000-1234-1234-1234-123412341234}" type="slidenum">
              <a:rPr lang="en-US" smtClean="0"/>
              <a:pPr/>
              <a:t>‹#›</a:t>
            </a:fld>
            <a:endParaRPr lang="en-US"/>
          </a:p>
        </p:txBody>
      </p:sp>
      <p:sp>
        <p:nvSpPr>
          <p:cNvPr id="38" name="Google Shape;38;p261"/>
          <p:cNvSpPr/>
          <p:nvPr/>
        </p:nvSpPr>
        <p:spPr>
          <a:xfrm>
            <a:off x="3537960" y="769123"/>
            <a:ext cx="8178325" cy="5306939"/>
          </a:xfrm>
          <a:prstGeom prst="rect">
            <a:avLst/>
          </a:prstGeom>
          <a:solidFill>
            <a:schemeClr val="lt2"/>
          </a:solidFill>
          <a:ln w="10775" cap="flat" cmpd="sng">
            <a:solidFill>
              <a:srgbClr val="0035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orbel"/>
              <a:ea typeface="Corbel"/>
              <a:cs typeface="Corbel"/>
              <a:sym typeface="Corbe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10E0D7F-9E3E-4A0A-90C0-B1D408868D39}"/>
              </a:ext>
            </a:extLst>
          </p:cNvPr>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4" name="Footer Placeholder 3">
            <a:extLst>
              <a:ext uri="{FF2B5EF4-FFF2-40B4-BE49-F238E27FC236}">
                <a16:creationId xmlns:a16="http://schemas.microsoft.com/office/drawing/2014/main" xmlns="" id="{71B43E85-03F4-4349-9683-2EED1F3831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ADEB2DC9-718B-4553-9C00-1C8E107E1FE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extBox 7">
            <a:extLst>
              <a:ext uri="{FF2B5EF4-FFF2-40B4-BE49-F238E27FC236}">
                <a16:creationId xmlns:a16="http://schemas.microsoft.com/office/drawing/2014/main" xmlns="" id="{A21BAB3F-E174-415E-B08D-6FF673E4E008}"/>
              </a:ext>
            </a:extLst>
          </p:cNvPr>
          <p:cNvSpPr txBox="1"/>
          <p:nvPr userDrawn="1"/>
        </p:nvSpPr>
        <p:spPr>
          <a:xfrm>
            <a:off x="4084399" y="1235712"/>
            <a:ext cx="7315200"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800" dirty="0">
                <a:solidFill>
                  <a:schemeClr val="bg1"/>
                </a:solidFill>
                <a:latin typeface="+mn-lt"/>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a:p>
            <a:endParaRPr lang="en-US" sz="1800" dirty="0"/>
          </a:p>
        </p:txBody>
      </p:sp>
      <p:sp>
        <p:nvSpPr>
          <p:cNvPr id="9" name="TextBox 8">
            <a:extLst>
              <a:ext uri="{FF2B5EF4-FFF2-40B4-BE49-F238E27FC236}">
                <a16:creationId xmlns:a16="http://schemas.microsoft.com/office/drawing/2014/main" xmlns="" id="{8C54D34F-8DD2-4757-B4C6-B54923D92F37}"/>
              </a:ext>
            </a:extLst>
          </p:cNvPr>
          <p:cNvSpPr txBox="1"/>
          <p:nvPr userDrawn="1"/>
        </p:nvSpPr>
        <p:spPr>
          <a:xfrm>
            <a:off x="156597" y="2890391"/>
            <a:ext cx="2639735" cy="1077218"/>
          </a:xfrm>
          <a:prstGeom prst="rect">
            <a:avLst/>
          </a:prstGeom>
          <a:noFill/>
        </p:spPr>
        <p:txBody>
          <a:bodyPr wrap="square" rtlCol="0">
            <a:spAutoFit/>
          </a:bodyPr>
          <a:lstStyle/>
          <a:p>
            <a:r>
              <a:rPr kumimoji="0" lang="en-US" sz="3200" b="0" i="0" u="none" strike="noStrike" kern="1200" cap="none" spc="-60" normalizeH="0" baseline="0" noProof="0" dirty="0" err="1">
                <a:ln>
                  <a:noFill/>
                </a:ln>
                <a:solidFill>
                  <a:srgbClr val="FFFFFF"/>
                </a:solidFill>
                <a:effectLst/>
                <a:uLnTx/>
                <a:uFillTx/>
                <a:latin typeface="+mn-lt"/>
                <a:ea typeface="+mj-ea"/>
                <a:cs typeface="+mj-cs"/>
              </a:rPr>
              <a:t>PaTTAN’s</a:t>
            </a:r>
            <a:r>
              <a:rPr kumimoji="0" lang="en-US" sz="3200" b="0" i="0" u="none" strike="noStrike" kern="1200" cap="none" spc="-60" normalizeH="0" baseline="0" noProof="0" dirty="0">
                <a:ln>
                  <a:noFill/>
                </a:ln>
                <a:solidFill>
                  <a:srgbClr val="FFFFFF"/>
                </a:solidFill>
                <a:effectLst/>
                <a:uLnTx/>
                <a:uFillTx/>
                <a:latin typeface="+mn-lt"/>
                <a:ea typeface="+mj-ea"/>
                <a:cs typeface="+mj-cs"/>
              </a:rPr>
              <a:t> Mission</a:t>
            </a:r>
            <a:endParaRPr lang="en-US" sz="1800" dirty="0"/>
          </a:p>
        </p:txBody>
      </p:sp>
    </p:spTree>
    <p:extLst>
      <p:ext uri="{BB962C8B-B14F-4D97-AF65-F5344CB8AC3E}">
        <p14:creationId xmlns:p14="http://schemas.microsoft.com/office/powerpoint/2010/main" val="4110575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RE Stat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80C93B5F-402B-41DE-A15B-0ED7E66CC61B}"/>
              </a:ext>
            </a:extLst>
          </p:cNvPr>
          <p:cNvSpPr>
            <a:spLocks noGrp="1"/>
          </p:cNvSpPr>
          <p:nvPr>
            <p:ph type="dt" sz="half" idx="10"/>
          </p:nvPr>
        </p:nvSpPr>
        <p:spPr/>
        <p:txBody>
          <a:bodyPr/>
          <a:lstStyle/>
          <a:p>
            <a:fld id="{5586B75A-687E-405C-8A0B-8D00578BA2C3}" type="datetimeFigureOut">
              <a:rPr lang="en-US" smtClean="0"/>
              <a:pPr/>
              <a:t>9/9/2019</a:t>
            </a:fld>
            <a:endParaRPr lang="en-US" dirty="0"/>
          </a:p>
        </p:txBody>
      </p:sp>
      <p:sp>
        <p:nvSpPr>
          <p:cNvPr id="4" name="Footer Placeholder 3">
            <a:extLst>
              <a:ext uri="{FF2B5EF4-FFF2-40B4-BE49-F238E27FC236}">
                <a16:creationId xmlns:a16="http://schemas.microsoft.com/office/drawing/2014/main" xmlns="" id="{3B36DFE1-96C2-4258-B72D-A6333B0C47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661A972-FE00-4F58-98B7-511953A2C07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extBox 5">
            <a:extLst>
              <a:ext uri="{FF2B5EF4-FFF2-40B4-BE49-F238E27FC236}">
                <a16:creationId xmlns:a16="http://schemas.microsoft.com/office/drawing/2014/main" xmlns="" id="{4863EFD7-C2A8-4E11-8CBB-52AED003272B}"/>
              </a:ext>
            </a:extLst>
          </p:cNvPr>
          <p:cNvSpPr txBox="1"/>
          <p:nvPr userDrawn="1"/>
        </p:nvSpPr>
        <p:spPr>
          <a:xfrm>
            <a:off x="3869268" y="1659286"/>
            <a:ext cx="7633856"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800" dirty="0">
                <a:solidFill>
                  <a:schemeClr val="bg1"/>
                </a:solidFill>
              </a:rPr>
              <a:t>Our goal for each child is to ensure Individualized Education Program (IEP) teams begin with the general education setting with the use of Supplementary Aids and Services before considering a more restrictive environment.</a:t>
            </a:r>
          </a:p>
        </p:txBody>
      </p:sp>
      <p:sp>
        <p:nvSpPr>
          <p:cNvPr id="7" name="TextBox 6">
            <a:extLst>
              <a:ext uri="{FF2B5EF4-FFF2-40B4-BE49-F238E27FC236}">
                <a16:creationId xmlns:a16="http://schemas.microsoft.com/office/drawing/2014/main" xmlns="" id="{192F8780-D206-4ECD-B70D-3019767B053B}"/>
              </a:ext>
            </a:extLst>
          </p:cNvPr>
          <p:cNvSpPr txBox="1"/>
          <p:nvPr userDrawn="1"/>
        </p:nvSpPr>
        <p:spPr>
          <a:xfrm>
            <a:off x="123040" y="2090173"/>
            <a:ext cx="3266113" cy="2246769"/>
          </a:xfrm>
          <a:prstGeom prst="rect">
            <a:avLst/>
          </a:prstGeom>
          <a:noFill/>
        </p:spPr>
        <p:txBody>
          <a:bodyPr wrap="square" rtlCol="0">
            <a:spAutoFit/>
          </a:bodyPr>
          <a:lstStyle/>
          <a:p>
            <a:r>
              <a:rPr kumimoji="0" lang="en-US" sz="2800" b="0" i="0" u="none" strike="noStrike" kern="1200" cap="none" spc="-60" normalizeH="0" baseline="0" noProof="0" dirty="0">
                <a:ln>
                  <a:noFill/>
                </a:ln>
                <a:solidFill>
                  <a:srgbClr val="FFFFFF"/>
                </a:solidFill>
                <a:effectLst/>
                <a:uLnTx/>
                <a:uFillTx/>
                <a:latin typeface="+mn-lt"/>
                <a:ea typeface="+mj-ea"/>
                <a:cs typeface="+mj-cs"/>
              </a:rPr>
              <a:t>PDE’s Commitment to Least Restrictive Environment</a:t>
            </a:r>
            <a:br>
              <a:rPr kumimoji="0" lang="en-US" sz="2800" b="0" i="0" u="none" strike="noStrike" kern="1200" cap="none" spc="-60" normalizeH="0" baseline="0" noProof="0" dirty="0">
                <a:ln>
                  <a:noFill/>
                </a:ln>
                <a:solidFill>
                  <a:srgbClr val="FFFFFF"/>
                </a:solidFill>
                <a:effectLst/>
                <a:uLnTx/>
                <a:uFillTx/>
                <a:latin typeface="+mn-lt"/>
                <a:ea typeface="+mj-ea"/>
                <a:cs typeface="+mj-cs"/>
              </a:rPr>
            </a:br>
            <a:r>
              <a:rPr kumimoji="0" lang="en-US" sz="2800" b="0" i="0" u="none" strike="noStrike" kern="1200" cap="none" spc="-60" normalizeH="0" baseline="0" noProof="0" dirty="0">
                <a:ln>
                  <a:noFill/>
                </a:ln>
                <a:solidFill>
                  <a:srgbClr val="FFFFFF"/>
                </a:solidFill>
                <a:effectLst/>
                <a:uLnTx/>
                <a:uFillTx/>
                <a:latin typeface="+mn-lt"/>
                <a:ea typeface="+mj-ea"/>
                <a:cs typeface="+mj-cs"/>
              </a:rPr>
              <a:t>(LRE)</a:t>
            </a:r>
            <a:endParaRPr lang="en-US" sz="1600" dirty="0"/>
          </a:p>
        </p:txBody>
      </p:sp>
    </p:spTree>
    <p:extLst>
      <p:ext uri="{BB962C8B-B14F-4D97-AF65-F5344CB8AC3E}">
        <p14:creationId xmlns:p14="http://schemas.microsoft.com/office/powerpoint/2010/main" val="2480115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sultant Contact">
    <p:spTree>
      <p:nvGrpSpPr>
        <p:cNvPr id="1" name=""/>
        <p:cNvGrpSpPr/>
        <p:nvPr/>
      </p:nvGrpSpPr>
      <p:grpSpPr>
        <a:xfrm>
          <a:off x="0" y="0"/>
          <a:ext cx="0" cy="0"/>
          <a:chOff x="0" y="0"/>
          <a:chExt cx="0" cy="0"/>
        </a:xfrm>
      </p:grpSpPr>
      <p:sp>
        <p:nvSpPr>
          <p:cNvPr id="7" name="Rectangle 6"/>
          <p:cNvSpPr/>
          <p:nvPr/>
        </p:nvSpPr>
        <p:spPr>
          <a:xfrm>
            <a:off x="1" y="762003"/>
            <a:ext cx="9141619" cy="5334001"/>
          </a:xfrm>
          <a:prstGeom prst="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5" y="762003"/>
            <a:ext cx="2925319"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50"/>
            <a:ext cx="7315200" cy="4312643"/>
          </a:xfrm>
        </p:spPr>
        <p:txBody>
          <a:bodyPr anchor="t">
            <a:normAutofit/>
          </a:bodyPr>
          <a:lstStyle>
            <a:lvl1pPr algn="l">
              <a:defRPr sz="4800" b="1" spc="-100" baseline="0">
                <a:solidFill>
                  <a:srgbClr val="FFFFFF"/>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sz="1100"/>
            </a:lvl1pPr>
          </a:lstStyle>
          <a:p>
            <a:fld id="{5586B75A-687E-405C-8A0B-8D00578BA2C3}" type="datetimeFigureOut">
              <a:rPr lang="en-US" smtClean="0"/>
              <a:pPr/>
              <a:t>9/9/2019</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b="0"/>
            </a:lvl1pPr>
          </a:lstStyle>
          <a:p>
            <a:fld id="{4FAB73BC-B049-4115-A692-8D63A059BFB8}" type="slidenum">
              <a:rPr lang="en-US" smtClean="0"/>
              <a:pPr/>
              <a:t>‹#›</a:t>
            </a:fld>
            <a:endParaRPr lang="en-US" dirty="0"/>
          </a:p>
        </p:txBody>
      </p:sp>
      <p:pic>
        <p:nvPicPr>
          <p:cNvPr id="9" name="Picture 8" descr="The logo for the Pennsylvania Training and Technical Assistance Network">
            <a:extLst>
              <a:ext uri="{FF2B5EF4-FFF2-40B4-BE49-F238E27FC236}">
                <a16:creationId xmlns:a16="http://schemas.microsoft.com/office/drawing/2014/main" xmlns="" id="{F7F0924B-E43A-4F04-BA3C-7D4C2D93F7EE}"/>
              </a:ext>
              <a:ext uri="{C183D7F6-B498-43B3-948B-1728B52AA6E4}">
                <adec:decorative xmlns="" xmlns:adec="http://schemas.microsoft.com/office/drawing/2017/decorative" val="0"/>
              </a:ext>
            </a:extLst>
          </p:cNvPr>
          <p:cNvPicPr>
            <a:picLocks noChangeAspect="1"/>
          </p:cNvPicPr>
          <p:nvPr userDrawn="1"/>
        </p:nvPicPr>
        <p:blipFill>
          <a:blip r:embed="rId2"/>
          <a:stretch>
            <a:fillRect/>
          </a:stretch>
        </p:blipFill>
        <p:spPr>
          <a:xfrm>
            <a:off x="9875522" y="53787"/>
            <a:ext cx="2216076" cy="629086"/>
          </a:xfrm>
          <a:prstGeom prst="rect">
            <a:avLst/>
          </a:prstGeom>
        </p:spPr>
      </p:pic>
      <p:sp>
        <p:nvSpPr>
          <p:cNvPr id="11" name="TextBox 10">
            <a:extLst>
              <a:ext uri="{FF2B5EF4-FFF2-40B4-BE49-F238E27FC236}">
                <a16:creationId xmlns:a16="http://schemas.microsoft.com/office/drawing/2014/main" xmlns="" id="{9CA58B85-7488-4AB2-997E-7F68D1FF510F}"/>
              </a:ext>
            </a:extLst>
          </p:cNvPr>
          <p:cNvSpPr txBox="1"/>
          <p:nvPr userDrawn="1"/>
        </p:nvSpPr>
        <p:spPr>
          <a:xfrm>
            <a:off x="9270265" y="2943053"/>
            <a:ext cx="2921735"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4976"/>
              </a:buClr>
              <a:buSzTx/>
              <a:buFont typeface="Wingdings 2" pitchFamily="18" charset="2"/>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Commonwealth of Pennsylvania</a:t>
            </a:r>
            <a:endParaRPr kumimoji="0" lang="en-US" sz="1800" b="0" i="0" u="none" strike="noStrike" kern="120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4976"/>
              </a:buClr>
              <a:buSzTx/>
              <a:buFont typeface="Wingdings 2" pitchFamily="18" charset="2"/>
              <a:buNone/>
              <a:tabLst/>
              <a:defRPr/>
            </a:pPr>
            <a:r>
              <a:rPr kumimoji="0" lang="en-US" sz="1500" b="0" i="0" u="none" strike="noStrike" kern="1200" cap="none" spc="0" normalizeH="0" baseline="0" noProof="0" dirty="0">
                <a:ln>
                  <a:noFill/>
                </a:ln>
                <a:solidFill>
                  <a:srgbClr val="FFFFFF"/>
                </a:solidFill>
                <a:effectLst/>
                <a:uLnTx/>
                <a:uFillTx/>
                <a:latin typeface="+mn-lt"/>
                <a:ea typeface="+mn-ea"/>
                <a:cs typeface="+mn-cs"/>
              </a:rPr>
              <a:t>Tom Wolf, Governor</a:t>
            </a:r>
          </a:p>
        </p:txBody>
      </p:sp>
    </p:spTree>
    <p:extLst>
      <p:ext uri="{BB962C8B-B14F-4D97-AF65-F5344CB8AC3E}">
        <p14:creationId xmlns:p14="http://schemas.microsoft.com/office/powerpoint/2010/main" val="369898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2"/>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10972800" y="6245225"/>
            <a:ext cx="609600" cy="476250"/>
          </a:xfrm>
        </p:spPr>
        <p:txBody>
          <a:bodyPr/>
          <a:lstStyle>
            <a:lvl1pPr>
              <a:defRPr/>
            </a:lvl1pPr>
          </a:lstStyle>
          <a:p>
            <a:pPr>
              <a:defRPr/>
            </a:pPr>
            <a:fld id="{D9A95CF2-1F5E-4546-822F-59FA80C417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2406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0"/>
        <p:cNvGrpSpPr/>
        <p:nvPr/>
      </p:nvGrpSpPr>
      <p:grpSpPr>
        <a:xfrm>
          <a:off x="0" y="0"/>
          <a:ext cx="0" cy="0"/>
          <a:chOff x="0" y="0"/>
          <a:chExt cx="0" cy="0"/>
        </a:xfrm>
      </p:grpSpPr>
      <p:sp>
        <p:nvSpPr>
          <p:cNvPr id="231" name="Google Shape;231;p61"/>
          <p:cNvSpPr txBox="1">
            <a:spLocks noGrp="1"/>
          </p:cNvSpPr>
          <p:nvPr>
            <p:ph type="title"/>
          </p:nvPr>
        </p:nvSpPr>
        <p:spPr>
          <a:xfrm>
            <a:off x="609600" y="274638"/>
            <a:ext cx="10972800" cy="5635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6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6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61"/>
          <p:cNvSpPr txBox="1">
            <a:spLocks noGrp="1"/>
          </p:cNvSpPr>
          <p:nvPr>
            <p:ph type="sldNum" idx="12"/>
          </p:nvPr>
        </p:nvSpPr>
        <p:spPr>
          <a:xfrm>
            <a:off x="11074400" y="6245225"/>
            <a:ext cx="5080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Arial"/>
                <a:ea typeface="Arial"/>
                <a:cs typeface="Arial"/>
                <a:sym typeface="Arial"/>
              </a:defRPr>
            </a:lvl1pPr>
            <a:lvl2pPr marL="0" marR="0" lvl="1" indent="0" algn="r">
              <a:spcBef>
                <a:spcPts val="0"/>
              </a:spcBef>
              <a:buNone/>
              <a:defRPr sz="1400">
                <a:solidFill>
                  <a:srgbClr val="000000"/>
                </a:solidFill>
                <a:latin typeface="Arial"/>
                <a:ea typeface="Arial"/>
                <a:cs typeface="Arial"/>
                <a:sym typeface="Arial"/>
              </a:defRPr>
            </a:lvl2pPr>
            <a:lvl3pPr marL="0" marR="0" lvl="2" indent="0" algn="r">
              <a:spcBef>
                <a:spcPts val="0"/>
              </a:spcBef>
              <a:buNone/>
              <a:defRPr sz="1400">
                <a:solidFill>
                  <a:srgbClr val="000000"/>
                </a:solidFill>
                <a:latin typeface="Arial"/>
                <a:ea typeface="Arial"/>
                <a:cs typeface="Arial"/>
                <a:sym typeface="Arial"/>
              </a:defRPr>
            </a:lvl3pPr>
            <a:lvl4pPr marL="0" marR="0" lvl="3" indent="0" algn="r">
              <a:spcBef>
                <a:spcPts val="0"/>
              </a:spcBef>
              <a:buNone/>
              <a:defRPr sz="1400">
                <a:solidFill>
                  <a:srgbClr val="000000"/>
                </a:solidFill>
                <a:latin typeface="Arial"/>
                <a:ea typeface="Arial"/>
                <a:cs typeface="Arial"/>
                <a:sym typeface="Arial"/>
              </a:defRPr>
            </a:lvl4pPr>
            <a:lvl5pPr marL="0" marR="0" lvl="4" indent="0" algn="r">
              <a:spcBef>
                <a:spcPts val="0"/>
              </a:spcBef>
              <a:buNone/>
              <a:defRPr sz="1400">
                <a:solidFill>
                  <a:srgbClr val="000000"/>
                </a:solidFill>
                <a:latin typeface="Arial"/>
                <a:ea typeface="Arial"/>
                <a:cs typeface="Arial"/>
                <a:sym typeface="Arial"/>
              </a:defRPr>
            </a:lvl5pPr>
            <a:lvl6pPr marL="0" marR="0" lvl="5" indent="0" algn="r">
              <a:spcBef>
                <a:spcPts val="0"/>
              </a:spcBef>
              <a:buNone/>
              <a:defRPr sz="1400">
                <a:solidFill>
                  <a:srgbClr val="000000"/>
                </a:solidFill>
                <a:latin typeface="Arial"/>
                <a:ea typeface="Arial"/>
                <a:cs typeface="Arial"/>
                <a:sym typeface="Arial"/>
              </a:defRPr>
            </a:lvl6pPr>
            <a:lvl7pPr marL="0" marR="0" lvl="6" indent="0" algn="r">
              <a:spcBef>
                <a:spcPts val="0"/>
              </a:spcBef>
              <a:buNone/>
              <a:defRPr sz="1400">
                <a:solidFill>
                  <a:srgbClr val="000000"/>
                </a:solidFill>
                <a:latin typeface="Arial"/>
                <a:ea typeface="Arial"/>
                <a:cs typeface="Arial"/>
                <a:sym typeface="Arial"/>
              </a:defRPr>
            </a:lvl7pPr>
            <a:lvl8pPr marL="0" marR="0" lvl="7" indent="0" algn="r">
              <a:spcBef>
                <a:spcPts val="0"/>
              </a:spcBef>
              <a:buNone/>
              <a:defRPr sz="1400">
                <a:solidFill>
                  <a:srgbClr val="000000"/>
                </a:solidFill>
                <a:latin typeface="Arial"/>
                <a:ea typeface="Arial"/>
                <a:cs typeface="Arial"/>
                <a:sym typeface="Arial"/>
              </a:defRPr>
            </a:lvl8pPr>
            <a:lvl9pPr marL="0" marR="0" lvl="8" indent="0" algn="r">
              <a:spcBef>
                <a:spcPts val="0"/>
              </a:spcBef>
              <a:buNone/>
              <a:defRPr sz="14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33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solidFill>
          <a:schemeClr val="accent2"/>
        </a:solidFill>
        <a:effectLst/>
      </p:bgPr>
    </p:bg>
    <p:spTree>
      <p:nvGrpSpPr>
        <p:cNvPr id="1" name="Shape 235"/>
        <p:cNvGrpSpPr/>
        <p:nvPr/>
      </p:nvGrpSpPr>
      <p:grpSpPr>
        <a:xfrm>
          <a:off x="0" y="0"/>
          <a:ext cx="0" cy="0"/>
          <a:chOff x="0" y="0"/>
          <a:chExt cx="0" cy="0"/>
        </a:xfrm>
      </p:grpSpPr>
      <p:cxnSp>
        <p:nvCxnSpPr>
          <p:cNvPr id="236" name="Google Shape;236;p92"/>
          <p:cNvCxnSpPr/>
          <p:nvPr/>
        </p:nvCxnSpPr>
        <p:spPr>
          <a:xfrm>
            <a:off x="0" y="6019800"/>
            <a:ext cx="12319000" cy="0"/>
          </a:xfrm>
          <a:prstGeom prst="straightConnector1">
            <a:avLst/>
          </a:prstGeom>
          <a:noFill/>
          <a:ln w="76200" cap="flat" cmpd="sng">
            <a:solidFill>
              <a:schemeClr val="lt1"/>
            </a:solidFill>
            <a:prstDash val="solid"/>
            <a:round/>
            <a:headEnd type="none" w="med" len="med"/>
            <a:tailEnd type="none" w="med" len="med"/>
          </a:ln>
        </p:spPr>
      </p:cxnSp>
      <p:pic>
        <p:nvPicPr>
          <p:cNvPr id="237" name="Google Shape;237;p92" descr="PDE- Cap Logo-Final"/>
          <p:cNvPicPr preferRelativeResize="0"/>
          <p:nvPr/>
        </p:nvPicPr>
        <p:blipFill rotWithShape="1">
          <a:blip r:embed="rId2">
            <a:alphaModFix/>
          </a:blip>
          <a:srcRect/>
          <a:stretch/>
        </p:blipFill>
        <p:spPr>
          <a:xfrm>
            <a:off x="5486401" y="5562600"/>
            <a:ext cx="1147233" cy="914400"/>
          </a:xfrm>
          <a:prstGeom prst="rect">
            <a:avLst/>
          </a:prstGeom>
          <a:noFill/>
          <a:ln>
            <a:noFill/>
          </a:ln>
        </p:spPr>
      </p:pic>
      <p:sp>
        <p:nvSpPr>
          <p:cNvPr id="238" name="Google Shape;238;p92"/>
          <p:cNvSpPr txBox="1"/>
          <p:nvPr/>
        </p:nvSpPr>
        <p:spPr>
          <a:xfrm>
            <a:off x="2438400" y="6477000"/>
            <a:ext cx="7315200" cy="33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FFFFF"/>
                </a:solidFill>
                <a:latin typeface="Corbel"/>
                <a:ea typeface="Corbel"/>
                <a:cs typeface="Corbel"/>
                <a:sym typeface="Corbel"/>
              </a:rPr>
              <a:t>Pennsylvania Training and Technical Assistance Network</a:t>
            </a:r>
            <a:endParaRPr sz="1800">
              <a:solidFill>
                <a:srgbClr val="000000"/>
              </a:solidFill>
              <a:latin typeface="Arial"/>
              <a:ea typeface="Arial"/>
              <a:cs typeface="Arial"/>
              <a:sym typeface="Arial"/>
            </a:endParaRPr>
          </a:p>
        </p:txBody>
      </p:sp>
      <p:sp>
        <p:nvSpPr>
          <p:cNvPr id="239" name="Google Shape;239;p92"/>
          <p:cNvSpPr txBox="1">
            <a:spLocks noGrp="1"/>
          </p:cNvSpPr>
          <p:nvPr>
            <p:ph type="ctrTitle"/>
          </p:nvPr>
        </p:nvSpPr>
        <p:spPr>
          <a:xfrm>
            <a:off x="203200" y="228600"/>
            <a:ext cx="11684000" cy="990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92"/>
          <p:cNvSpPr txBox="1">
            <a:spLocks noGrp="1"/>
          </p:cNvSpPr>
          <p:nvPr>
            <p:ph type="subTitle" idx="1"/>
          </p:nvPr>
        </p:nvSpPr>
        <p:spPr>
          <a:xfrm>
            <a:off x="3048000" y="2819400"/>
            <a:ext cx="6096000" cy="23622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lt1"/>
              </a:buClr>
              <a:buSzPts val="2400"/>
              <a:buFont typeface="Gill Sans"/>
              <a:buNone/>
              <a:defRPr sz="2400">
                <a:solidFill>
                  <a:schemeClr val="lt1"/>
                </a:solidFill>
              </a:defRPr>
            </a:lvl1pPr>
            <a:lvl2pPr lvl="1" algn="l">
              <a:spcBef>
                <a:spcPts val="360"/>
              </a:spcBef>
              <a:spcAft>
                <a:spcPts val="0"/>
              </a:spcAft>
              <a:buClr>
                <a:schemeClr val="accent2"/>
              </a:buClr>
              <a:buSzPts val="1800"/>
              <a:buChar char="–"/>
              <a:defRPr/>
            </a:lvl2pPr>
            <a:lvl3pPr lvl="2" algn="l">
              <a:spcBef>
                <a:spcPts val="360"/>
              </a:spcBef>
              <a:spcAft>
                <a:spcPts val="0"/>
              </a:spcAft>
              <a:buClr>
                <a:schemeClr val="accent2"/>
              </a:buClr>
              <a:buSzPts val="1800"/>
              <a:buChar char="•"/>
              <a:defRPr/>
            </a:lvl3pPr>
            <a:lvl4pPr lvl="3" algn="l">
              <a:spcBef>
                <a:spcPts val="360"/>
              </a:spcBef>
              <a:spcAft>
                <a:spcPts val="0"/>
              </a:spcAft>
              <a:buClr>
                <a:schemeClr val="accent2"/>
              </a:buClr>
              <a:buSzPts val="1800"/>
              <a:buChar char="–"/>
              <a:defRPr/>
            </a:lvl4pPr>
            <a:lvl5pPr lvl="4" algn="l">
              <a:spcBef>
                <a:spcPts val="360"/>
              </a:spcBef>
              <a:spcAft>
                <a:spcPts val="0"/>
              </a:spcAft>
              <a:buClr>
                <a:schemeClr val="accent2"/>
              </a:buClr>
              <a:buSzPts val="1800"/>
              <a:buChar char="»"/>
              <a:defRPr/>
            </a:lvl5pPr>
            <a:lvl6pPr lvl="5" algn="l">
              <a:spcBef>
                <a:spcPts val="360"/>
              </a:spcBef>
              <a:spcAft>
                <a:spcPts val="0"/>
              </a:spcAft>
              <a:buClr>
                <a:schemeClr val="accent2"/>
              </a:buClr>
              <a:buSzPts val="1800"/>
              <a:buChar char="»"/>
              <a:defRPr/>
            </a:lvl6pPr>
            <a:lvl7pPr lvl="6" algn="l">
              <a:spcBef>
                <a:spcPts val="360"/>
              </a:spcBef>
              <a:spcAft>
                <a:spcPts val="0"/>
              </a:spcAft>
              <a:buClr>
                <a:schemeClr val="accent2"/>
              </a:buClr>
              <a:buSzPts val="1800"/>
              <a:buChar char="»"/>
              <a:defRPr/>
            </a:lvl7pPr>
            <a:lvl8pPr lvl="7" algn="l">
              <a:spcBef>
                <a:spcPts val="360"/>
              </a:spcBef>
              <a:spcAft>
                <a:spcPts val="0"/>
              </a:spcAft>
              <a:buClr>
                <a:schemeClr val="accent2"/>
              </a:buClr>
              <a:buSzPts val="1800"/>
              <a:buChar char="»"/>
              <a:defRPr/>
            </a:lvl8pPr>
            <a:lvl9pPr lvl="8" algn="l">
              <a:spcBef>
                <a:spcPts val="360"/>
              </a:spcBef>
              <a:spcAft>
                <a:spcPts val="0"/>
              </a:spcAft>
              <a:buClr>
                <a:schemeClr val="accent2"/>
              </a:buClr>
              <a:buSzPts val="1800"/>
              <a:buChar char="»"/>
              <a:defRPr/>
            </a:lvl9pPr>
          </a:lstStyle>
          <a:p>
            <a:endParaRPr/>
          </a:p>
        </p:txBody>
      </p:sp>
    </p:spTree>
    <p:extLst>
      <p:ext uri="{BB962C8B-B14F-4D97-AF65-F5344CB8AC3E}">
        <p14:creationId xmlns:p14="http://schemas.microsoft.com/office/powerpoint/2010/main" val="3265225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7"/>
        <p:cNvGrpSpPr/>
        <p:nvPr/>
      </p:nvGrpSpPr>
      <p:grpSpPr>
        <a:xfrm>
          <a:off x="0" y="0"/>
          <a:ext cx="0" cy="0"/>
          <a:chOff x="0" y="0"/>
          <a:chExt cx="0" cy="0"/>
        </a:xfrm>
      </p:grpSpPr>
      <p:sp>
        <p:nvSpPr>
          <p:cNvPr id="248" name="Google Shape;248;p9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9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accent2"/>
              </a:buClr>
              <a:buSzPts val="2000"/>
              <a:buFont typeface="Gill Sans"/>
              <a:buNone/>
              <a:defRPr sz="2000"/>
            </a:lvl1pPr>
            <a:lvl2pPr marL="914400" lvl="1" indent="-228600" algn="l">
              <a:spcBef>
                <a:spcPts val="360"/>
              </a:spcBef>
              <a:spcAft>
                <a:spcPts val="0"/>
              </a:spcAft>
              <a:buClr>
                <a:schemeClr val="accent2"/>
              </a:buClr>
              <a:buSzPts val="1800"/>
              <a:buFont typeface="Gill Sans"/>
              <a:buNone/>
              <a:defRPr sz="1800"/>
            </a:lvl2pPr>
            <a:lvl3pPr marL="1371600" lvl="2" indent="-228600" algn="l">
              <a:spcBef>
                <a:spcPts val="320"/>
              </a:spcBef>
              <a:spcAft>
                <a:spcPts val="0"/>
              </a:spcAft>
              <a:buClr>
                <a:schemeClr val="accent2"/>
              </a:buClr>
              <a:buSzPts val="1600"/>
              <a:buFont typeface="Gill Sans"/>
              <a:buNone/>
              <a:defRPr sz="1600"/>
            </a:lvl3pPr>
            <a:lvl4pPr marL="1828800" lvl="3" indent="-228600" algn="l">
              <a:spcBef>
                <a:spcPts val="280"/>
              </a:spcBef>
              <a:spcAft>
                <a:spcPts val="0"/>
              </a:spcAft>
              <a:buClr>
                <a:schemeClr val="accent2"/>
              </a:buClr>
              <a:buSzPts val="1400"/>
              <a:buFont typeface="Gill Sans"/>
              <a:buNone/>
              <a:defRPr sz="1400"/>
            </a:lvl4pPr>
            <a:lvl5pPr marL="2286000" lvl="4" indent="-228600" algn="l">
              <a:spcBef>
                <a:spcPts val="280"/>
              </a:spcBef>
              <a:spcAft>
                <a:spcPts val="0"/>
              </a:spcAft>
              <a:buClr>
                <a:schemeClr val="accent2"/>
              </a:buClr>
              <a:buSzPts val="1400"/>
              <a:buFont typeface="Gill Sans"/>
              <a:buNone/>
              <a:defRPr sz="1400"/>
            </a:lvl5pPr>
            <a:lvl6pPr marL="2743200" lvl="5" indent="-228600" algn="l">
              <a:spcBef>
                <a:spcPts val="280"/>
              </a:spcBef>
              <a:spcAft>
                <a:spcPts val="0"/>
              </a:spcAft>
              <a:buClr>
                <a:schemeClr val="accent2"/>
              </a:buClr>
              <a:buSzPts val="1400"/>
              <a:buFont typeface="Gill Sans"/>
              <a:buNone/>
              <a:defRPr sz="1400"/>
            </a:lvl6pPr>
            <a:lvl7pPr marL="3200400" lvl="6" indent="-228600" algn="l">
              <a:spcBef>
                <a:spcPts val="280"/>
              </a:spcBef>
              <a:spcAft>
                <a:spcPts val="0"/>
              </a:spcAft>
              <a:buClr>
                <a:schemeClr val="accent2"/>
              </a:buClr>
              <a:buSzPts val="1400"/>
              <a:buFont typeface="Gill Sans"/>
              <a:buNone/>
              <a:defRPr sz="1400"/>
            </a:lvl7pPr>
            <a:lvl8pPr marL="3657600" lvl="7" indent="-228600" algn="l">
              <a:spcBef>
                <a:spcPts val="280"/>
              </a:spcBef>
              <a:spcAft>
                <a:spcPts val="0"/>
              </a:spcAft>
              <a:buClr>
                <a:schemeClr val="accent2"/>
              </a:buClr>
              <a:buSzPts val="1400"/>
              <a:buFont typeface="Gill Sans"/>
              <a:buNone/>
              <a:defRPr sz="1400"/>
            </a:lvl8pPr>
            <a:lvl9pPr marL="4114800" lvl="8" indent="-228600" algn="l">
              <a:spcBef>
                <a:spcPts val="280"/>
              </a:spcBef>
              <a:spcAft>
                <a:spcPts val="0"/>
              </a:spcAft>
              <a:buClr>
                <a:schemeClr val="accent2"/>
              </a:buClr>
              <a:buSzPts val="1400"/>
              <a:buFont typeface="Gill Sans"/>
              <a:buNone/>
              <a:defRPr sz="1400"/>
            </a:lvl9pPr>
          </a:lstStyle>
          <a:p>
            <a:endParaRPr/>
          </a:p>
        </p:txBody>
      </p:sp>
      <p:sp>
        <p:nvSpPr>
          <p:cNvPr id="250" name="Google Shape;250;p9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9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94"/>
          <p:cNvSpPr txBox="1">
            <a:spLocks noGrp="1"/>
          </p:cNvSpPr>
          <p:nvPr>
            <p:ph type="sldNum" idx="12"/>
          </p:nvPr>
        </p:nvSpPr>
        <p:spPr>
          <a:xfrm>
            <a:off x="11074400" y="6245225"/>
            <a:ext cx="5080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Arial"/>
                <a:ea typeface="Arial"/>
                <a:cs typeface="Arial"/>
                <a:sym typeface="Arial"/>
              </a:defRPr>
            </a:lvl1pPr>
            <a:lvl2pPr marL="0" marR="0" lvl="1" indent="0" algn="r">
              <a:spcBef>
                <a:spcPts val="0"/>
              </a:spcBef>
              <a:buNone/>
              <a:defRPr sz="1400">
                <a:solidFill>
                  <a:srgbClr val="000000"/>
                </a:solidFill>
                <a:latin typeface="Arial"/>
                <a:ea typeface="Arial"/>
                <a:cs typeface="Arial"/>
                <a:sym typeface="Arial"/>
              </a:defRPr>
            </a:lvl2pPr>
            <a:lvl3pPr marL="0" marR="0" lvl="2" indent="0" algn="r">
              <a:spcBef>
                <a:spcPts val="0"/>
              </a:spcBef>
              <a:buNone/>
              <a:defRPr sz="1400">
                <a:solidFill>
                  <a:srgbClr val="000000"/>
                </a:solidFill>
                <a:latin typeface="Arial"/>
                <a:ea typeface="Arial"/>
                <a:cs typeface="Arial"/>
                <a:sym typeface="Arial"/>
              </a:defRPr>
            </a:lvl3pPr>
            <a:lvl4pPr marL="0" marR="0" lvl="3" indent="0" algn="r">
              <a:spcBef>
                <a:spcPts val="0"/>
              </a:spcBef>
              <a:buNone/>
              <a:defRPr sz="1400">
                <a:solidFill>
                  <a:srgbClr val="000000"/>
                </a:solidFill>
                <a:latin typeface="Arial"/>
                <a:ea typeface="Arial"/>
                <a:cs typeface="Arial"/>
                <a:sym typeface="Arial"/>
              </a:defRPr>
            </a:lvl4pPr>
            <a:lvl5pPr marL="0" marR="0" lvl="4" indent="0" algn="r">
              <a:spcBef>
                <a:spcPts val="0"/>
              </a:spcBef>
              <a:buNone/>
              <a:defRPr sz="1400">
                <a:solidFill>
                  <a:srgbClr val="000000"/>
                </a:solidFill>
                <a:latin typeface="Arial"/>
                <a:ea typeface="Arial"/>
                <a:cs typeface="Arial"/>
                <a:sym typeface="Arial"/>
              </a:defRPr>
            </a:lvl5pPr>
            <a:lvl6pPr marL="0" marR="0" lvl="5" indent="0" algn="r">
              <a:spcBef>
                <a:spcPts val="0"/>
              </a:spcBef>
              <a:buNone/>
              <a:defRPr sz="1400">
                <a:solidFill>
                  <a:srgbClr val="000000"/>
                </a:solidFill>
                <a:latin typeface="Arial"/>
                <a:ea typeface="Arial"/>
                <a:cs typeface="Arial"/>
                <a:sym typeface="Arial"/>
              </a:defRPr>
            </a:lvl6pPr>
            <a:lvl7pPr marL="0" marR="0" lvl="6" indent="0" algn="r">
              <a:spcBef>
                <a:spcPts val="0"/>
              </a:spcBef>
              <a:buNone/>
              <a:defRPr sz="1400">
                <a:solidFill>
                  <a:srgbClr val="000000"/>
                </a:solidFill>
                <a:latin typeface="Arial"/>
                <a:ea typeface="Arial"/>
                <a:cs typeface="Arial"/>
                <a:sym typeface="Arial"/>
              </a:defRPr>
            </a:lvl7pPr>
            <a:lvl8pPr marL="0" marR="0" lvl="7" indent="0" algn="r">
              <a:spcBef>
                <a:spcPts val="0"/>
              </a:spcBef>
              <a:buNone/>
              <a:defRPr sz="1400">
                <a:solidFill>
                  <a:srgbClr val="000000"/>
                </a:solidFill>
                <a:latin typeface="Arial"/>
                <a:ea typeface="Arial"/>
                <a:cs typeface="Arial"/>
                <a:sym typeface="Arial"/>
              </a:defRPr>
            </a:lvl8pPr>
            <a:lvl9pPr marL="0" marR="0" lvl="8" indent="0" algn="r">
              <a:spcBef>
                <a:spcPts val="0"/>
              </a:spcBef>
              <a:buNone/>
              <a:defRPr sz="14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72210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3"/>
        <p:cNvGrpSpPr/>
        <p:nvPr/>
      </p:nvGrpSpPr>
      <p:grpSpPr>
        <a:xfrm>
          <a:off x="0" y="0"/>
          <a:ext cx="0" cy="0"/>
          <a:chOff x="0" y="0"/>
          <a:chExt cx="0" cy="0"/>
        </a:xfrm>
      </p:grpSpPr>
      <p:sp>
        <p:nvSpPr>
          <p:cNvPr id="254" name="Google Shape;254;p95"/>
          <p:cNvSpPr txBox="1">
            <a:spLocks noGrp="1"/>
          </p:cNvSpPr>
          <p:nvPr>
            <p:ph type="title"/>
          </p:nvPr>
        </p:nvSpPr>
        <p:spPr>
          <a:xfrm>
            <a:off x="609600" y="274638"/>
            <a:ext cx="10972800" cy="5635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9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accent2"/>
              </a:buClr>
              <a:buSzPts val="2800"/>
              <a:buFont typeface="Gill Sans"/>
              <a:buChar char="•"/>
              <a:defRPr sz="2800"/>
            </a:lvl1pPr>
            <a:lvl2pPr marL="914400" lvl="1" indent="-381000" algn="l">
              <a:spcBef>
                <a:spcPts val="480"/>
              </a:spcBef>
              <a:spcAft>
                <a:spcPts val="0"/>
              </a:spcAft>
              <a:buClr>
                <a:schemeClr val="accent2"/>
              </a:buClr>
              <a:buSzPts val="2400"/>
              <a:buFont typeface="Gill Sans"/>
              <a:buChar char="–"/>
              <a:defRPr sz="2400"/>
            </a:lvl2pPr>
            <a:lvl3pPr marL="1371600" lvl="2" indent="-355600" algn="l">
              <a:spcBef>
                <a:spcPts val="400"/>
              </a:spcBef>
              <a:spcAft>
                <a:spcPts val="0"/>
              </a:spcAft>
              <a:buClr>
                <a:schemeClr val="accent2"/>
              </a:buClr>
              <a:buSzPts val="2000"/>
              <a:buFont typeface="Gill Sans"/>
              <a:buChar char="•"/>
              <a:defRPr sz="2000"/>
            </a:lvl3pPr>
            <a:lvl4pPr marL="1828800" lvl="3" indent="-342900" algn="l">
              <a:spcBef>
                <a:spcPts val="360"/>
              </a:spcBef>
              <a:spcAft>
                <a:spcPts val="0"/>
              </a:spcAft>
              <a:buClr>
                <a:schemeClr val="accent2"/>
              </a:buClr>
              <a:buSzPts val="1800"/>
              <a:buFont typeface="Gill Sans"/>
              <a:buChar char="–"/>
              <a:defRPr sz="1800"/>
            </a:lvl4pPr>
            <a:lvl5pPr marL="2286000" lvl="4" indent="-342900" algn="l">
              <a:spcBef>
                <a:spcPts val="360"/>
              </a:spcBef>
              <a:spcAft>
                <a:spcPts val="0"/>
              </a:spcAft>
              <a:buClr>
                <a:schemeClr val="accent2"/>
              </a:buClr>
              <a:buSzPts val="1800"/>
              <a:buFont typeface="Gill Sans"/>
              <a:buChar char="»"/>
              <a:defRPr sz="1800"/>
            </a:lvl5pPr>
            <a:lvl6pPr marL="2743200" lvl="5" indent="-342900" algn="l">
              <a:spcBef>
                <a:spcPts val="360"/>
              </a:spcBef>
              <a:spcAft>
                <a:spcPts val="0"/>
              </a:spcAft>
              <a:buClr>
                <a:schemeClr val="accent2"/>
              </a:buClr>
              <a:buSzPts val="1800"/>
              <a:buFont typeface="Gill Sans"/>
              <a:buChar char="»"/>
              <a:defRPr sz="1800"/>
            </a:lvl6pPr>
            <a:lvl7pPr marL="3200400" lvl="6" indent="-342900" algn="l">
              <a:spcBef>
                <a:spcPts val="360"/>
              </a:spcBef>
              <a:spcAft>
                <a:spcPts val="0"/>
              </a:spcAft>
              <a:buClr>
                <a:schemeClr val="accent2"/>
              </a:buClr>
              <a:buSzPts val="1800"/>
              <a:buFont typeface="Gill Sans"/>
              <a:buChar char="»"/>
              <a:defRPr sz="1800"/>
            </a:lvl7pPr>
            <a:lvl8pPr marL="3657600" lvl="7" indent="-342900" algn="l">
              <a:spcBef>
                <a:spcPts val="360"/>
              </a:spcBef>
              <a:spcAft>
                <a:spcPts val="0"/>
              </a:spcAft>
              <a:buClr>
                <a:schemeClr val="accent2"/>
              </a:buClr>
              <a:buSzPts val="1800"/>
              <a:buFont typeface="Gill Sans"/>
              <a:buChar char="»"/>
              <a:defRPr sz="1800"/>
            </a:lvl8pPr>
            <a:lvl9pPr marL="4114800" lvl="8" indent="-342900" algn="l">
              <a:spcBef>
                <a:spcPts val="360"/>
              </a:spcBef>
              <a:spcAft>
                <a:spcPts val="0"/>
              </a:spcAft>
              <a:buClr>
                <a:schemeClr val="accent2"/>
              </a:buClr>
              <a:buSzPts val="1800"/>
              <a:buFont typeface="Gill Sans"/>
              <a:buChar char="»"/>
              <a:defRPr sz="1800"/>
            </a:lvl9pPr>
          </a:lstStyle>
          <a:p>
            <a:endParaRPr/>
          </a:p>
        </p:txBody>
      </p:sp>
      <p:sp>
        <p:nvSpPr>
          <p:cNvPr id="256" name="Google Shape;256;p9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accent2"/>
              </a:buClr>
              <a:buSzPts val="2800"/>
              <a:buFont typeface="Gill Sans"/>
              <a:buChar char="•"/>
              <a:defRPr sz="2800"/>
            </a:lvl1pPr>
            <a:lvl2pPr marL="914400" lvl="1" indent="-381000" algn="l">
              <a:spcBef>
                <a:spcPts val="480"/>
              </a:spcBef>
              <a:spcAft>
                <a:spcPts val="0"/>
              </a:spcAft>
              <a:buClr>
                <a:schemeClr val="accent2"/>
              </a:buClr>
              <a:buSzPts val="2400"/>
              <a:buFont typeface="Gill Sans"/>
              <a:buChar char="–"/>
              <a:defRPr sz="2400"/>
            </a:lvl2pPr>
            <a:lvl3pPr marL="1371600" lvl="2" indent="-355600" algn="l">
              <a:spcBef>
                <a:spcPts val="400"/>
              </a:spcBef>
              <a:spcAft>
                <a:spcPts val="0"/>
              </a:spcAft>
              <a:buClr>
                <a:schemeClr val="accent2"/>
              </a:buClr>
              <a:buSzPts val="2000"/>
              <a:buFont typeface="Gill Sans"/>
              <a:buChar char="•"/>
              <a:defRPr sz="2000"/>
            </a:lvl3pPr>
            <a:lvl4pPr marL="1828800" lvl="3" indent="-342900" algn="l">
              <a:spcBef>
                <a:spcPts val="360"/>
              </a:spcBef>
              <a:spcAft>
                <a:spcPts val="0"/>
              </a:spcAft>
              <a:buClr>
                <a:schemeClr val="accent2"/>
              </a:buClr>
              <a:buSzPts val="1800"/>
              <a:buFont typeface="Gill Sans"/>
              <a:buChar char="–"/>
              <a:defRPr sz="1800"/>
            </a:lvl4pPr>
            <a:lvl5pPr marL="2286000" lvl="4" indent="-342900" algn="l">
              <a:spcBef>
                <a:spcPts val="360"/>
              </a:spcBef>
              <a:spcAft>
                <a:spcPts val="0"/>
              </a:spcAft>
              <a:buClr>
                <a:schemeClr val="accent2"/>
              </a:buClr>
              <a:buSzPts val="1800"/>
              <a:buFont typeface="Gill Sans"/>
              <a:buChar char="»"/>
              <a:defRPr sz="1800"/>
            </a:lvl5pPr>
            <a:lvl6pPr marL="2743200" lvl="5" indent="-342900" algn="l">
              <a:spcBef>
                <a:spcPts val="360"/>
              </a:spcBef>
              <a:spcAft>
                <a:spcPts val="0"/>
              </a:spcAft>
              <a:buClr>
                <a:schemeClr val="accent2"/>
              </a:buClr>
              <a:buSzPts val="1800"/>
              <a:buFont typeface="Gill Sans"/>
              <a:buChar char="»"/>
              <a:defRPr sz="1800"/>
            </a:lvl6pPr>
            <a:lvl7pPr marL="3200400" lvl="6" indent="-342900" algn="l">
              <a:spcBef>
                <a:spcPts val="360"/>
              </a:spcBef>
              <a:spcAft>
                <a:spcPts val="0"/>
              </a:spcAft>
              <a:buClr>
                <a:schemeClr val="accent2"/>
              </a:buClr>
              <a:buSzPts val="1800"/>
              <a:buFont typeface="Gill Sans"/>
              <a:buChar char="»"/>
              <a:defRPr sz="1800"/>
            </a:lvl7pPr>
            <a:lvl8pPr marL="3657600" lvl="7" indent="-342900" algn="l">
              <a:spcBef>
                <a:spcPts val="360"/>
              </a:spcBef>
              <a:spcAft>
                <a:spcPts val="0"/>
              </a:spcAft>
              <a:buClr>
                <a:schemeClr val="accent2"/>
              </a:buClr>
              <a:buSzPts val="1800"/>
              <a:buFont typeface="Gill Sans"/>
              <a:buChar char="»"/>
              <a:defRPr sz="1800"/>
            </a:lvl8pPr>
            <a:lvl9pPr marL="4114800" lvl="8" indent="-342900" algn="l">
              <a:spcBef>
                <a:spcPts val="360"/>
              </a:spcBef>
              <a:spcAft>
                <a:spcPts val="0"/>
              </a:spcAft>
              <a:buClr>
                <a:schemeClr val="accent2"/>
              </a:buClr>
              <a:buSzPts val="1800"/>
              <a:buFont typeface="Gill Sans"/>
              <a:buChar char="»"/>
              <a:defRPr sz="1800"/>
            </a:lvl9pPr>
          </a:lstStyle>
          <a:p>
            <a:endParaRPr/>
          </a:p>
        </p:txBody>
      </p:sp>
      <p:sp>
        <p:nvSpPr>
          <p:cNvPr id="257" name="Google Shape;257;p9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9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95"/>
          <p:cNvSpPr txBox="1">
            <a:spLocks noGrp="1"/>
          </p:cNvSpPr>
          <p:nvPr>
            <p:ph type="sldNum" idx="12"/>
          </p:nvPr>
        </p:nvSpPr>
        <p:spPr>
          <a:xfrm>
            <a:off x="11074400" y="6245225"/>
            <a:ext cx="5080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Arial"/>
                <a:ea typeface="Arial"/>
                <a:cs typeface="Arial"/>
                <a:sym typeface="Arial"/>
              </a:defRPr>
            </a:lvl1pPr>
            <a:lvl2pPr marL="0" marR="0" lvl="1" indent="0" algn="r">
              <a:spcBef>
                <a:spcPts val="0"/>
              </a:spcBef>
              <a:buNone/>
              <a:defRPr sz="1400">
                <a:solidFill>
                  <a:srgbClr val="000000"/>
                </a:solidFill>
                <a:latin typeface="Arial"/>
                <a:ea typeface="Arial"/>
                <a:cs typeface="Arial"/>
                <a:sym typeface="Arial"/>
              </a:defRPr>
            </a:lvl2pPr>
            <a:lvl3pPr marL="0" marR="0" lvl="2" indent="0" algn="r">
              <a:spcBef>
                <a:spcPts val="0"/>
              </a:spcBef>
              <a:buNone/>
              <a:defRPr sz="1400">
                <a:solidFill>
                  <a:srgbClr val="000000"/>
                </a:solidFill>
                <a:latin typeface="Arial"/>
                <a:ea typeface="Arial"/>
                <a:cs typeface="Arial"/>
                <a:sym typeface="Arial"/>
              </a:defRPr>
            </a:lvl3pPr>
            <a:lvl4pPr marL="0" marR="0" lvl="3" indent="0" algn="r">
              <a:spcBef>
                <a:spcPts val="0"/>
              </a:spcBef>
              <a:buNone/>
              <a:defRPr sz="1400">
                <a:solidFill>
                  <a:srgbClr val="000000"/>
                </a:solidFill>
                <a:latin typeface="Arial"/>
                <a:ea typeface="Arial"/>
                <a:cs typeface="Arial"/>
                <a:sym typeface="Arial"/>
              </a:defRPr>
            </a:lvl4pPr>
            <a:lvl5pPr marL="0" marR="0" lvl="4" indent="0" algn="r">
              <a:spcBef>
                <a:spcPts val="0"/>
              </a:spcBef>
              <a:buNone/>
              <a:defRPr sz="1400">
                <a:solidFill>
                  <a:srgbClr val="000000"/>
                </a:solidFill>
                <a:latin typeface="Arial"/>
                <a:ea typeface="Arial"/>
                <a:cs typeface="Arial"/>
                <a:sym typeface="Arial"/>
              </a:defRPr>
            </a:lvl5pPr>
            <a:lvl6pPr marL="0" marR="0" lvl="5" indent="0" algn="r">
              <a:spcBef>
                <a:spcPts val="0"/>
              </a:spcBef>
              <a:buNone/>
              <a:defRPr sz="1400">
                <a:solidFill>
                  <a:srgbClr val="000000"/>
                </a:solidFill>
                <a:latin typeface="Arial"/>
                <a:ea typeface="Arial"/>
                <a:cs typeface="Arial"/>
                <a:sym typeface="Arial"/>
              </a:defRPr>
            </a:lvl6pPr>
            <a:lvl7pPr marL="0" marR="0" lvl="6" indent="0" algn="r">
              <a:spcBef>
                <a:spcPts val="0"/>
              </a:spcBef>
              <a:buNone/>
              <a:defRPr sz="1400">
                <a:solidFill>
                  <a:srgbClr val="000000"/>
                </a:solidFill>
                <a:latin typeface="Arial"/>
                <a:ea typeface="Arial"/>
                <a:cs typeface="Arial"/>
                <a:sym typeface="Arial"/>
              </a:defRPr>
            </a:lvl7pPr>
            <a:lvl8pPr marL="0" marR="0" lvl="7" indent="0" algn="r">
              <a:spcBef>
                <a:spcPts val="0"/>
              </a:spcBef>
              <a:buNone/>
              <a:defRPr sz="1400">
                <a:solidFill>
                  <a:srgbClr val="000000"/>
                </a:solidFill>
                <a:latin typeface="Arial"/>
                <a:ea typeface="Arial"/>
                <a:cs typeface="Arial"/>
                <a:sym typeface="Arial"/>
              </a:defRPr>
            </a:lvl8pPr>
            <a:lvl9pPr marL="0" marR="0" lvl="8" indent="0" algn="r">
              <a:spcBef>
                <a:spcPts val="0"/>
              </a:spcBef>
              <a:buNone/>
              <a:defRPr sz="14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5766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60"/>
        <p:cNvGrpSpPr/>
        <p:nvPr/>
      </p:nvGrpSpPr>
      <p:grpSpPr>
        <a:xfrm>
          <a:off x="0" y="0"/>
          <a:ext cx="0" cy="0"/>
          <a:chOff x="0" y="0"/>
          <a:chExt cx="0" cy="0"/>
        </a:xfrm>
      </p:grpSpPr>
      <p:sp>
        <p:nvSpPr>
          <p:cNvPr id="261" name="Google Shape;261;p9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9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accent2"/>
              </a:buClr>
              <a:buSzPts val="2400"/>
              <a:buFont typeface="Gill Sans"/>
              <a:buNone/>
              <a:defRPr sz="2400" b="1"/>
            </a:lvl1pPr>
            <a:lvl2pPr marL="914400" lvl="1" indent="-228600" algn="l">
              <a:spcBef>
                <a:spcPts val="400"/>
              </a:spcBef>
              <a:spcAft>
                <a:spcPts val="0"/>
              </a:spcAft>
              <a:buClr>
                <a:schemeClr val="accent2"/>
              </a:buClr>
              <a:buSzPts val="2000"/>
              <a:buFont typeface="Gill Sans"/>
              <a:buNone/>
              <a:defRPr sz="2000" b="1"/>
            </a:lvl2pPr>
            <a:lvl3pPr marL="1371600" lvl="2" indent="-228600" algn="l">
              <a:spcBef>
                <a:spcPts val="360"/>
              </a:spcBef>
              <a:spcAft>
                <a:spcPts val="0"/>
              </a:spcAft>
              <a:buClr>
                <a:schemeClr val="accent2"/>
              </a:buClr>
              <a:buSzPts val="1800"/>
              <a:buFont typeface="Gill Sans"/>
              <a:buNone/>
              <a:defRPr sz="1800" b="1"/>
            </a:lvl3pPr>
            <a:lvl4pPr marL="1828800" lvl="3" indent="-228600" algn="l">
              <a:spcBef>
                <a:spcPts val="320"/>
              </a:spcBef>
              <a:spcAft>
                <a:spcPts val="0"/>
              </a:spcAft>
              <a:buClr>
                <a:schemeClr val="accent2"/>
              </a:buClr>
              <a:buSzPts val="1600"/>
              <a:buFont typeface="Gill Sans"/>
              <a:buNone/>
              <a:defRPr sz="1600" b="1"/>
            </a:lvl4pPr>
            <a:lvl5pPr marL="2286000" lvl="4" indent="-228600" algn="l">
              <a:spcBef>
                <a:spcPts val="320"/>
              </a:spcBef>
              <a:spcAft>
                <a:spcPts val="0"/>
              </a:spcAft>
              <a:buClr>
                <a:schemeClr val="accent2"/>
              </a:buClr>
              <a:buSzPts val="1600"/>
              <a:buFont typeface="Gill Sans"/>
              <a:buNone/>
              <a:defRPr sz="1600" b="1"/>
            </a:lvl5pPr>
            <a:lvl6pPr marL="2743200" lvl="5" indent="-228600" algn="l">
              <a:spcBef>
                <a:spcPts val="320"/>
              </a:spcBef>
              <a:spcAft>
                <a:spcPts val="0"/>
              </a:spcAft>
              <a:buClr>
                <a:schemeClr val="accent2"/>
              </a:buClr>
              <a:buSzPts val="1600"/>
              <a:buFont typeface="Gill Sans"/>
              <a:buNone/>
              <a:defRPr sz="1600" b="1"/>
            </a:lvl6pPr>
            <a:lvl7pPr marL="3200400" lvl="6" indent="-228600" algn="l">
              <a:spcBef>
                <a:spcPts val="320"/>
              </a:spcBef>
              <a:spcAft>
                <a:spcPts val="0"/>
              </a:spcAft>
              <a:buClr>
                <a:schemeClr val="accent2"/>
              </a:buClr>
              <a:buSzPts val="1600"/>
              <a:buFont typeface="Gill Sans"/>
              <a:buNone/>
              <a:defRPr sz="1600" b="1"/>
            </a:lvl7pPr>
            <a:lvl8pPr marL="3657600" lvl="7" indent="-228600" algn="l">
              <a:spcBef>
                <a:spcPts val="320"/>
              </a:spcBef>
              <a:spcAft>
                <a:spcPts val="0"/>
              </a:spcAft>
              <a:buClr>
                <a:schemeClr val="accent2"/>
              </a:buClr>
              <a:buSzPts val="1600"/>
              <a:buFont typeface="Gill Sans"/>
              <a:buNone/>
              <a:defRPr sz="1600" b="1"/>
            </a:lvl8pPr>
            <a:lvl9pPr marL="4114800" lvl="8" indent="-228600" algn="l">
              <a:spcBef>
                <a:spcPts val="320"/>
              </a:spcBef>
              <a:spcAft>
                <a:spcPts val="0"/>
              </a:spcAft>
              <a:buClr>
                <a:schemeClr val="accent2"/>
              </a:buClr>
              <a:buSzPts val="1600"/>
              <a:buFont typeface="Gill Sans"/>
              <a:buNone/>
              <a:defRPr sz="1600" b="1"/>
            </a:lvl9pPr>
          </a:lstStyle>
          <a:p>
            <a:endParaRPr/>
          </a:p>
        </p:txBody>
      </p:sp>
      <p:sp>
        <p:nvSpPr>
          <p:cNvPr id="263" name="Google Shape;263;p9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accent2"/>
              </a:buClr>
              <a:buSzPts val="2400"/>
              <a:buFont typeface="Gill Sans"/>
              <a:buChar char="•"/>
              <a:defRPr sz="2400"/>
            </a:lvl1pPr>
            <a:lvl2pPr marL="914400" lvl="1" indent="-355600" algn="l">
              <a:spcBef>
                <a:spcPts val="400"/>
              </a:spcBef>
              <a:spcAft>
                <a:spcPts val="0"/>
              </a:spcAft>
              <a:buClr>
                <a:schemeClr val="accent2"/>
              </a:buClr>
              <a:buSzPts val="2000"/>
              <a:buFont typeface="Gill Sans"/>
              <a:buChar char="–"/>
              <a:defRPr sz="2000"/>
            </a:lvl2pPr>
            <a:lvl3pPr marL="1371600" lvl="2" indent="-342900" algn="l">
              <a:spcBef>
                <a:spcPts val="360"/>
              </a:spcBef>
              <a:spcAft>
                <a:spcPts val="0"/>
              </a:spcAft>
              <a:buClr>
                <a:schemeClr val="accent2"/>
              </a:buClr>
              <a:buSzPts val="1800"/>
              <a:buFont typeface="Gill Sans"/>
              <a:buChar char="•"/>
              <a:defRPr sz="1800"/>
            </a:lvl3pPr>
            <a:lvl4pPr marL="1828800" lvl="3" indent="-330200" algn="l">
              <a:spcBef>
                <a:spcPts val="320"/>
              </a:spcBef>
              <a:spcAft>
                <a:spcPts val="0"/>
              </a:spcAft>
              <a:buClr>
                <a:schemeClr val="accent2"/>
              </a:buClr>
              <a:buSzPts val="1600"/>
              <a:buFont typeface="Gill Sans"/>
              <a:buChar char="–"/>
              <a:defRPr sz="1600"/>
            </a:lvl4pPr>
            <a:lvl5pPr marL="2286000" lvl="4" indent="-330200" algn="l">
              <a:spcBef>
                <a:spcPts val="320"/>
              </a:spcBef>
              <a:spcAft>
                <a:spcPts val="0"/>
              </a:spcAft>
              <a:buClr>
                <a:schemeClr val="accent2"/>
              </a:buClr>
              <a:buSzPts val="1600"/>
              <a:buFont typeface="Gill Sans"/>
              <a:buChar char="»"/>
              <a:defRPr sz="1600"/>
            </a:lvl5pPr>
            <a:lvl6pPr marL="2743200" lvl="5" indent="-330200" algn="l">
              <a:spcBef>
                <a:spcPts val="320"/>
              </a:spcBef>
              <a:spcAft>
                <a:spcPts val="0"/>
              </a:spcAft>
              <a:buClr>
                <a:schemeClr val="accent2"/>
              </a:buClr>
              <a:buSzPts val="1600"/>
              <a:buFont typeface="Gill Sans"/>
              <a:buChar char="»"/>
              <a:defRPr sz="1600"/>
            </a:lvl6pPr>
            <a:lvl7pPr marL="3200400" lvl="6" indent="-330200" algn="l">
              <a:spcBef>
                <a:spcPts val="320"/>
              </a:spcBef>
              <a:spcAft>
                <a:spcPts val="0"/>
              </a:spcAft>
              <a:buClr>
                <a:schemeClr val="accent2"/>
              </a:buClr>
              <a:buSzPts val="1600"/>
              <a:buFont typeface="Gill Sans"/>
              <a:buChar char="»"/>
              <a:defRPr sz="1600"/>
            </a:lvl7pPr>
            <a:lvl8pPr marL="3657600" lvl="7" indent="-330200" algn="l">
              <a:spcBef>
                <a:spcPts val="320"/>
              </a:spcBef>
              <a:spcAft>
                <a:spcPts val="0"/>
              </a:spcAft>
              <a:buClr>
                <a:schemeClr val="accent2"/>
              </a:buClr>
              <a:buSzPts val="1600"/>
              <a:buFont typeface="Gill Sans"/>
              <a:buChar char="»"/>
              <a:defRPr sz="1600"/>
            </a:lvl8pPr>
            <a:lvl9pPr marL="4114800" lvl="8" indent="-330200" algn="l">
              <a:spcBef>
                <a:spcPts val="320"/>
              </a:spcBef>
              <a:spcAft>
                <a:spcPts val="0"/>
              </a:spcAft>
              <a:buClr>
                <a:schemeClr val="accent2"/>
              </a:buClr>
              <a:buSzPts val="1600"/>
              <a:buFont typeface="Gill Sans"/>
              <a:buChar char="»"/>
              <a:defRPr sz="1600"/>
            </a:lvl9pPr>
          </a:lstStyle>
          <a:p>
            <a:endParaRPr/>
          </a:p>
        </p:txBody>
      </p:sp>
      <p:sp>
        <p:nvSpPr>
          <p:cNvPr id="264" name="Google Shape;264;p9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accent2"/>
              </a:buClr>
              <a:buSzPts val="2400"/>
              <a:buFont typeface="Gill Sans"/>
              <a:buNone/>
              <a:defRPr sz="2400" b="1"/>
            </a:lvl1pPr>
            <a:lvl2pPr marL="914400" lvl="1" indent="-228600" algn="l">
              <a:spcBef>
                <a:spcPts val="400"/>
              </a:spcBef>
              <a:spcAft>
                <a:spcPts val="0"/>
              </a:spcAft>
              <a:buClr>
                <a:schemeClr val="accent2"/>
              </a:buClr>
              <a:buSzPts val="2000"/>
              <a:buFont typeface="Gill Sans"/>
              <a:buNone/>
              <a:defRPr sz="2000" b="1"/>
            </a:lvl2pPr>
            <a:lvl3pPr marL="1371600" lvl="2" indent="-228600" algn="l">
              <a:spcBef>
                <a:spcPts val="360"/>
              </a:spcBef>
              <a:spcAft>
                <a:spcPts val="0"/>
              </a:spcAft>
              <a:buClr>
                <a:schemeClr val="accent2"/>
              </a:buClr>
              <a:buSzPts val="1800"/>
              <a:buFont typeface="Gill Sans"/>
              <a:buNone/>
              <a:defRPr sz="1800" b="1"/>
            </a:lvl3pPr>
            <a:lvl4pPr marL="1828800" lvl="3" indent="-228600" algn="l">
              <a:spcBef>
                <a:spcPts val="320"/>
              </a:spcBef>
              <a:spcAft>
                <a:spcPts val="0"/>
              </a:spcAft>
              <a:buClr>
                <a:schemeClr val="accent2"/>
              </a:buClr>
              <a:buSzPts val="1600"/>
              <a:buFont typeface="Gill Sans"/>
              <a:buNone/>
              <a:defRPr sz="1600" b="1"/>
            </a:lvl4pPr>
            <a:lvl5pPr marL="2286000" lvl="4" indent="-228600" algn="l">
              <a:spcBef>
                <a:spcPts val="320"/>
              </a:spcBef>
              <a:spcAft>
                <a:spcPts val="0"/>
              </a:spcAft>
              <a:buClr>
                <a:schemeClr val="accent2"/>
              </a:buClr>
              <a:buSzPts val="1600"/>
              <a:buFont typeface="Gill Sans"/>
              <a:buNone/>
              <a:defRPr sz="1600" b="1"/>
            </a:lvl5pPr>
            <a:lvl6pPr marL="2743200" lvl="5" indent="-228600" algn="l">
              <a:spcBef>
                <a:spcPts val="320"/>
              </a:spcBef>
              <a:spcAft>
                <a:spcPts val="0"/>
              </a:spcAft>
              <a:buClr>
                <a:schemeClr val="accent2"/>
              </a:buClr>
              <a:buSzPts val="1600"/>
              <a:buFont typeface="Gill Sans"/>
              <a:buNone/>
              <a:defRPr sz="1600" b="1"/>
            </a:lvl6pPr>
            <a:lvl7pPr marL="3200400" lvl="6" indent="-228600" algn="l">
              <a:spcBef>
                <a:spcPts val="320"/>
              </a:spcBef>
              <a:spcAft>
                <a:spcPts val="0"/>
              </a:spcAft>
              <a:buClr>
                <a:schemeClr val="accent2"/>
              </a:buClr>
              <a:buSzPts val="1600"/>
              <a:buFont typeface="Gill Sans"/>
              <a:buNone/>
              <a:defRPr sz="1600" b="1"/>
            </a:lvl7pPr>
            <a:lvl8pPr marL="3657600" lvl="7" indent="-228600" algn="l">
              <a:spcBef>
                <a:spcPts val="320"/>
              </a:spcBef>
              <a:spcAft>
                <a:spcPts val="0"/>
              </a:spcAft>
              <a:buClr>
                <a:schemeClr val="accent2"/>
              </a:buClr>
              <a:buSzPts val="1600"/>
              <a:buFont typeface="Gill Sans"/>
              <a:buNone/>
              <a:defRPr sz="1600" b="1"/>
            </a:lvl8pPr>
            <a:lvl9pPr marL="4114800" lvl="8" indent="-228600" algn="l">
              <a:spcBef>
                <a:spcPts val="320"/>
              </a:spcBef>
              <a:spcAft>
                <a:spcPts val="0"/>
              </a:spcAft>
              <a:buClr>
                <a:schemeClr val="accent2"/>
              </a:buClr>
              <a:buSzPts val="1600"/>
              <a:buFont typeface="Gill Sans"/>
              <a:buNone/>
              <a:defRPr sz="1600" b="1"/>
            </a:lvl9pPr>
          </a:lstStyle>
          <a:p>
            <a:endParaRPr/>
          </a:p>
        </p:txBody>
      </p:sp>
      <p:sp>
        <p:nvSpPr>
          <p:cNvPr id="265" name="Google Shape;265;p9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accent2"/>
              </a:buClr>
              <a:buSzPts val="2400"/>
              <a:buFont typeface="Gill Sans"/>
              <a:buChar char="•"/>
              <a:defRPr sz="2400"/>
            </a:lvl1pPr>
            <a:lvl2pPr marL="914400" lvl="1" indent="-355600" algn="l">
              <a:spcBef>
                <a:spcPts val="400"/>
              </a:spcBef>
              <a:spcAft>
                <a:spcPts val="0"/>
              </a:spcAft>
              <a:buClr>
                <a:schemeClr val="accent2"/>
              </a:buClr>
              <a:buSzPts val="2000"/>
              <a:buFont typeface="Gill Sans"/>
              <a:buChar char="–"/>
              <a:defRPr sz="2000"/>
            </a:lvl2pPr>
            <a:lvl3pPr marL="1371600" lvl="2" indent="-342900" algn="l">
              <a:spcBef>
                <a:spcPts val="360"/>
              </a:spcBef>
              <a:spcAft>
                <a:spcPts val="0"/>
              </a:spcAft>
              <a:buClr>
                <a:schemeClr val="accent2"/>
              </a:buClr>
              <a:buSzPts val="1800"/>
              <a:buFont typeface="Gill Sans"/>
              <a:buChar char="•"/>
              <a:defRPr sz="1800"/>
            </a:lvl3pPr>
            <a:lvl4pPr marL="1828800" lvl="3" indent="-330200" algn="l">
              <a:spcBef>
                <a:spcPts val="320"/>
              </a:spcBef>
              <a:spcAft>
                <a:spcPts val="0"/>
              </a:spcAft>
              <a:buClr>
                <a:schemeClr val="accent2"/>
              </a:buClr>
              <a:buSzPts val="1600"/>
              <a:buFont typeface="Gill Sans"/>
              <a:buChar char="–"/>
              <a:defRPr sz="1600"/>
            </a:lvl4pPr>
            <a:lvl5pPr marL="2286000" lvl="4" indent="-330200" algn="l">
              <a:spcBef>
                <a:spcPts val="320"/>
              </a:spcBef>
              <a:spcAft>
                <a:spcPts val="0"/>
              </a:spcAft>
              <a:buClr>
                <a:schemeClr val="accent2"/>
              </a:buClr>
              <a:buSzPts val="1600"/>
              <a:buFont typeface="Gill Sans"/>
              <a:buChar char="»"/>
              <a:defRPr sz="1600"/>
            </a:lvl5pPr>
            <a:lvl6pPr marL="2743200" lvl="5" indent="-330200" algn="l">
              <a:spcBef>
                <a:spcPts val="320"/>
              </a:spcBef>
              <a:spcAft>
                <a:spcPts val="0"/>
              </a:spcAft>
              <a:buClr>
                <a:schemeClr val="accent2"/>
              </a:buClr>
              <a:buSzPts val="1600"/>
              <a:buFont typeface="Gill Sans"/>
              <a:buChar char="»"/>
              <a:defRPr sz="1600"/>
            </a:lvl6pPr>
            <a:lvl7pPr marL="3200400" lvl="6" indent="-330200" algn="l">
              <a:spcBef>
                <a:spcPts val="320"/>
              </a:spcBef>
              <a:spcAft>
                <a:spcPts val="0"/>
              </a:spcAft>
              <a:buClr>
                <a:schemeClr val="accent2"/>
              </a:buClr>
              <a:buSzPts val="1600"/>
              <a:buFont typeface="Gill Sans"/>
              <a:buChar char="»"/>
              <a:defRPr sz="1600"/>
            </a:lvl7pPr>
            <a:lvl8pPr marL="3657600" lvl="7" indent="-330200" algn="l">
              <a:spcBef>
                <a:spcPts val="320"/>
              </a:spcBef>
              <a:spcAft>
                <a:spcPts val="0"/>
              </a:spcAft>
              <a:buClr>
                <a:schemeClr val="accent2"/>
              </a:buClr>
              <a:buSzPts val="1600"/>
              <a:buFont typeface="Gill Sans"/>
              <a:buChar char="»"/>
              <a:defRPr sz="1600"/>
            </a:lvl8pPr>
            <a:lvl9pPr marL="4114800" lvl="8" indent="-330200" algn="l">
              <a:spcBef>
                <a:spcPts val="320"/>
              </a:spcBef>
              <a:spcAft>
                <a:spcPts val="0"/>
              </a:spcAft>
              <a:buClr>
                <a:schemeClr val="accent2"/>
              </a:buClr>
              <a:buSzPts val="1600"/>
              <a:buFont typeface="Gill Sans"/>
              <a:buChar char="»"/>
              <a:defRPr sz="1600"/>
            </a:lvl9pPr>
          </a:lstStyle>
          <a:p>
            <a:endParaRPr/>
          </a:p>
        </p:txBody>
      </p:sp>
      <p:sp>
        <p:nvSpPr>
          <p:cNvPr id="266" name="Google Shape;266;p9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9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96"/>
          <p:cNvSpPr txBox="1">
            <a:spLocks noGrp="1"/>
          </p:cNvSpPr>
          <p:nvPr>
            <p:ph type="sldNum" idx="12"/>
          </p:nvPr>
        </p:nvSpPr>
        <p:spPr>
          <a:xfrm>
            <a:off x="10871200" y="6245225"/>
            <a:ext cx="7112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Arial"/>
                <a:ea typeface="Arial"/>
                <a:cs typeface="Arial"/>
                <a:sym typeface="Arial"/>
              </a:defRPr>
            </a:lvl1pPr>
            <a:lvl2pPr marL="0" marR="0" lvl="1" indent="0" algn="r">
              <a:spcBef>
                <a:spcPts val="0"/>
              </a:spcBef>
              <a:buNone/>
              <a:defRPr sz="1400">
                <a:solidFill>
                  <a:srgbClr val="000000"/>
                </a:solidFill>
                <a:latin typeface="Arial"/>
                <a:ea typeface="Arial"/>
                <a:cs typeface="Arial"/>
                <a:sym typeface="Arial"/>
              </a:defRPr>
            </a:lvl2pPr>
            <a:lvl3pPr marL="0" marR="0" lvl="2" indent="0" algn="r">
              <a:spcBef>
                <a:spcPts val="0"/>
              </a:spcBef>
              <a:buNone/>
              <a:defRPr sz="1400">
                <a:solidFill>
                  <a:srgbClr val="000000"/>
                </a:solidFill>
                <a:latin typeface="Arial"/>
                <a:ea typeface="Arial"/>
                <a:cs typeface="Arial"/>
                <a:sym typeface="Arial"/>
              </a:defRPr>
            </a:lvl3pPr>
            <a:lvl4pPr marL="0" marR="0" lvl="3" indent="0" algn="r">
              <a:spcBef>
                <a:spcPts val="0"/>
              </a:spcBef>
              <a:buNone/>
              <a:defRPr sz="1400">
                <a:solidFill>
                  <a:srgbClr val="000000"/>
                </a:solidFill>
                <a:latin typeface="Arial"/>
                <a:ea typeface="Arial"/>
                <a:cs typeface="Arial"/>
                <a:sym typeface="Arial"/>
              </a:defRPr>
            </a:lvl4pPr>
            <a:lvl5pPr marL="0" marR="0" lvl="4" indent="0" algn="r">
              <a:spcBef>
                <a:spcPts val="0"/>
              </a:spcBef>
              <a:buNone/>
              <a:defRPr sz="1400">
                <a:solidFill>
                  <a:srgbClr val="000000"/>
                </a:solidFill>
                <a:latin typeface="Arial"/>
                <a:ea typeface="Arial"/>
                <a:cs typeface="Arial"/>
                <a:sym typeface="Arial"/>
              </a:defRPr>
            </a:lvl5pPr>
            <a:lvl6pPr marL="0" marR="0" lvl="5" indent="0" algn="r">
              <a:spcBef>
                <a:spcPts val="0"/>
              </a:spcBef>
              <a:buNone/>
              <a:defRPr sz="1400">
                <a:solidFill>
                  <a:srgbClr val="000000"/>
                </a:solidFill>
                <a:latin typeface="Arial"/>
                <a:ea typeface="Arial"/>
                <a:cs typeface="Arial"/>
                <a:sym typeface="Arial"/>
              </a:defRPr>
            </a:lvl6pPr>
            <a:lvl7pPr marL="0" marR="0" lvl="6" indent="0" algn="r">
              <a:spcBef>
                <a:spcPts val="0"/>
              </a:spcBef>
              <a:buNone/>
              <a:defRPr sz="1400">
                <a:solidFill>
                  <a:srgbClr val="000000"/>
                </a:solidFill>
                <a:latin typeface="Arial"/>
                <a:ea typeface="Arial"/>
                <a:cs typeface="Arial"/>
                <a:sym typeface="Arial"/>
              </a:defRPr>
            </a:lvl7pPr>
            <a:lvl8pPr marL="0" marR="0" lvl="7" indent="0" algn="r">
              <a:spcBef>
                <a:spcPts val="0"/>
              </a:spcBef>
              <a:buNone/>
              <a:defRPr sz="1400">
                <a:solidFill>
                  <a:srgbClr val="000000"/>
                </a:solidFill>
                <a:latin typeface="Arial"/>
                <a:ea typeface="Arial"/>
                <a:cs typeface="Arial"/>
                <a:sym typeface="Arial"/>
              </a:defRPr>
            </a:lvl8pPr>
            <a:lvl9pPr marL="0" marR="0" lvl="8" indent="0" algn="r">
              <a:spcBef>
                <a:spcPts val="0"/>
              </a:spcBef>
              <a:buNone/>
              <a:defRPr sz="14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8258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9"/>
        <p:cNvGrpSpPr/>
        <p:nvPr/>
      </p:nvGrpSpPr>
      <p:grpSpPr>
        <a:xfrm>
          <a:off x="0" y="0"/>
          <a:ext cx="0" cy="0"/>
          <a:chOff x="0" y="0"/>
          <a:chExt cx="0" cy="0"/>
        </a:xfrm>
      </p:grpSpPr>
      <p:sp>
        <p:nvSpPr>
          <p:cNvPr id="270" name="Google Shape;270;p9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9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97"/>
          <p:cNvSpPr txBox="1">
            <a:spLocks noGrp="1"/>
          </p:cNvSpPr>
          <p:nvPr>
            <p:ph type="sldNum" idx="12"/>
          </p:nvPr>
        </p:nvSpPr>
        <p:spPr>
          <a:xfrm>
            <a:off x="11277600" y="6381750"/>
            <a:ext cx="609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Arial"/>
                <a:ea typeface="Arial"/>
                <a:cs typeface="Arial"/>
                <a:sym typeface="Arial"/>
              </a:defRPr>
            </a:lvl1pPr>
            <a:lvl2pPr marL="0" marR="0" lvl="1" indent="0" algn="r">
              <a:spcBef>
                <a:spcPts val="0"/>
              </a:spcBef>
              <a:buNone/>
              <a:defRPr sz="1400">
                <a:solidFill>
                  <a:srgbClr val="000000"/>
                </a:solidFill>
                <a:latin typeface="Arial"/>
                <a:ea typeface="Arial"/>
                <a:cs typeface="Arial"/>
                <a:sym typeface="Arial"/>
              </a:defRPr>
            </a:lvl2pPr>
            <a:lvl3pPr marL="0" marR="0" lvl="2" indent="0" algn="r">
              <a:spcBef>
                <a:spcPts val="0"/>
              </a:spcBef>
              <a:buNone/>
              <a:defRPr sz="1400">
                <a:solidFill>
                  <a:srgbClr val="000000"/>
                </a:solidFill>
                <a:latin typeface="Arial"/>
                <a:ea typeface="Arial"/>
                <a:cs typeface="Arial"/>
                <a:sym typeface="Arial"/>
              </a:defRPr>
            </a:lvl3pPr>
            <a:lvl4pPr marL="0" marR="0" lvl="3" indent="0" algn="r">
              <a:spcBef>
                <a:spcPts val="0"/>
              </a:spcBef>
              <a:buNone/>
              <a:defRPr sz="1400">
                <a:solidFill>
                  <a:srgbClr val="000000"/>
                </a:solidFill>
                <a:latin typeface="Arial"/>
                <a:ea typeface="Arial"/>
                <a:cs typeface="Arial"/>
                <a:sym typeface="Arial"/>
              </a:defRPr>
            </a:lvl4pPr>
            <a:lvl5pPr marL="0" marR="0" lvl="4" indent="0" algn="r">
              <a:spcBef>
                <a:spcPts val="0"/>
              </a:spcBef>
              <a:buNone/>
              <a:defRPr sz="1400">
                <a:solidFill>
                  <a:srgbClr val="000000"/>
                </a:solidFill>
                <a:latin typeface="Arial"/>
                <a:ea typeface="Arial"/>
                <a:cs typeface="Arial"/>
                <a:sym typeface="Arial"/>
              </a:defRPr>
            </a:lvl5pPr>
            <a:lvl6pPr marL="0" marR="0" lvl="5" indent="0" algn="r">
              <a:spcBef>
                <a:spcPts val="0"/>
              </a:spcBef>
              <a:buNone/>
              <a:defRPr sz="1400">
                <a:solidFill>
                  <a:srgbClr val="000000"/>
                </a:solidFill>
                <a:latin typeface="Arial"/>
                <a:ea typeface="Arial"/>
                <a:cs typeface="Arial"/>
                <a:sym typeface="Arial"/>
              </a:defRPr>
            </a:lvl6pPr>
            <a:lvl7pPr marL="0" marR="0" lvl="6" indent="0" algn="r">
              <a:spcBef>
                <a:spcPts val="0"/>
              </a:spcBef>
              <a:buNone/>
              <a:defRPr sz="1400">
                <a:solidFill>
                  <a:srgbClr val="000000"/>
                </a:solidFill>
                <a:latin typeface="Arial"/>
                <a:ea typeface="Arial"/>
                <a:cs typeface="Arial"/>
                <a:sym typeface="Arial"/>
              </a:defRPr>
            </a:lvl7pPr>
            <a:lvl8pPr marL="0" marR="0" lvl="7" indent="0" algn="r">
              <a:spcBef>
                <a:spcPts val="0"/>
              </a:spcBef>
              <a:buNone/>
              <a:defRPr sz="1400">
                <a:solidFill>
                  <a:srgbClr val="000000"/>
                </a:solidFill>
                <a:latin typeface="Arial"/>
                <a:ea typeface="Arial"/>
                <a:cs typeface="Arial"/>
                <a:sym typeface="Arial"/>
              </a:defRPr>
            </a:lvl8pPr>
            <a:lvl9pPr marL="0" marR="0" lvl="8" indent="0" algn="r">
              <a:spcBef>
                <a:spcPts val="0"/>
              </a:spcBef>
              <a:buNone/>
              <a:defRPr sz="14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1817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62"/>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400"/>
              <a:buFont typeface="Corbel"/>
              <a:buNone/>
              <a:defRPr sz="54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62"/>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000"/>
              <a:buNone/>
              <a:defRPr sz="20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42" name="Google Shape;42;p262"/>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2"/>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2"/>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4976"/>
                </a:solidFill>
              </a:defRPr>
            </a:lvl1pPr>
            <a:lvl2pPr marL="0" lvl="1" indent="0" algn="r">
              <a:spcBef>
                <a:spcPts val="0"/>
              </a:spcBef>
              <a:buNone/>
              <a:defRPr>
                <a:solidFill>
                  <a:srgbClr val="004976"/>
                </a:solidFill>
              </a:defRPr>
            </a:lvl2pPr>
            <a:lvl3pPr marL="0" lvl="2" indent="0" algn="r">
              <a:spcBef>
                <a:spcPts val="0"/>
              </a:spcBef>
              <a:buNone/>
              <a:defRPr>
                <a:solidFill>
                  <a:srgbClr val="004976"/>
                </a:solidFill>
              </a:defRPr>
            </a:lvl3pPr>
            <a:lvl4pPr marL="0" lvl="3" indent="0" algn="r">
              <a:spcBef>
                <a:spcPts val="0"/>
              </a:spcBef>
              <a:buNone/>
              <a:defRPr>
                <a:solidFill>
                  <a:srgbClr val="004976"/>
                </a:solidFill>
              </a:defRPr>
            </a:lvl4pPr>
            <a:lvl5pPr marL="0" lvl="4" indent="0" algn="r">
              <a:spcBef>
                <a:spcPts val="0"/>
              </a:spcBef>
              <a:buNone/>
              <a:defRPr>
                <a:solidFill>
                  <a:srgbClr val="004976"/>
                </a:solidFill>
              </a:defRPr>
            </a:lvl5pPr>
            <a:lvl6pPr marL="0" lvl="5" indent="0" algn="r">
              <a:spcBef>
                <a:spcPts val="0"/>
              </a:spcBef>
              <a:buNone/>
              <a:defRPr>
                <a:solidFill>
                  <a:srgbClr val="004976"/>
                </a:solidFill>
              </a:defRPr>
            </a:lvl6pPr>
            <a:lvl7pPr marL="0" lvl="6" indent="0" algn="r">
              <a:spcBef>
                <a:spcPts val="0"/>
              </a:spcBef>
              <a:buNone/>
              <a:defRPr>
                <a:solidFill>
                  <a:srgbClr val="004976"/>
                </a:solidFill>
              </a:defRPr>
            </a:lvl7pPr>
            <a:lvl8pPr marL="0" lvl="7" indent="0" algn="r">
              <a:spcBef>
                <a:spcPts val="0"/>
              </a:spcBef>
              <a:buNone/>
              <a:defRPr>
                <a:solidFill>
                  <a:srgbClr val="004976"/>
                </a:solidFill>
              </a:defRPr>
            </a:lvl8pPr>
            <a:lvl9pPr marL="0" lvl="8" indent="0" algn="r">
              <a:spcBef>
                <a:spcPts val="0"/>
              </a:spcBef>
              <a:buNone/>
              <a:defRPr>
                <a:solidFill>
                  <a:srgbClr val="004976"/>
                </a:solidFill>
              </a:defRPr>
            </a:lvl9pPr>
          </a:lstStyle>
          <a:p>
            <a:fld id="{00000000-1234-1234-1234-123412341234}" type="slidenum">
              <a:rPr lang="en-US" smtClean="0"/>
              <a:pPr/>
              <a:t>‹#›</a:t>
            </a:fld>
            <a:endParaRPr lang="en-US"/>
          </a:p>
        </p:txBody>
      </p:sp>
      <p:sp>
        <p:nvSpPr>
          <p:cNvPr id="45" name="Google Shape;45;p262"/>
          <p:cNvSpPr/>
          <p:nvPr/>
        </p:nvSpPr>
        <p:spPr>
          <a:xfrm>
            <a:off x="3537960" y="769123"/>
            <a:ext cx="8178325" cy="5306939"/>
          </a:xfrm>
          <a:prstGeom prst="rect">
            <a:avLst/>
          </a:prstGeom>
          <a:solidFill>
            <a:schemeClr val="lt2"/>
          </a:solidFill>
          <a:ln w="10775" cap="flat" cmpd="sng">
            <a:solidFill>
              <a:srgbClr val="0035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orbel"/>
              <a:ea typeface="Corbel"/>
              <a:cs typeface="Corbel"/>
              <a:sym typeface="Corbe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73"/>
        <p:cNvGrpSpPr/>
        <p:nvPr/>
      </p:nvGrpSpPr>
      <p:grpSpPr>
        <a:xfrm>
          <a:off x="0" y="0"/>
          <a:ext cx="0" cy="0"/>
          <a:chOff x="0" y="0"/>
          <a:chExt cx="0" cy="0"/>
        </a:xfrm>
      </p:grpSpPr>
      <p:sp>
        <p:nvSpPr>
          <p:cNvPr id="274" name="Google Shape;274;p9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98"/>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accent2"/>
              </a:buClr>
              <a:buSzPts val="3200"/>
              <a:buFont typeface="Gill Sans"/>
              <a:buChar char="•"/>
              <a:defRPr sz="3200"/>
            </a:lvl1pPr>
            <a:lvl2pPr marL="914400" lvl="1" indent="-406400" algn="l">
              <a:spcBef>
                <a:spcPts val="560"/>
              </a:spcBef>
              <a:spcAft>
                <a:spcPts val="0"/>
              </a:spcAft>
              <a:buClr>
                <a:schemeClr val="accent2"/>
              </a:buClr>
              <a:buSzPts val="2800"/>
              <a:buFont typeface="Gill Sans"/>
              <a:buChar char="–"/>
              <a:defRPr sz="2800"/>
            </a:lvl2pPr>
            <a:lvl3pPr marL="1371600" lvl="2" indent="-381000" algn="l">
              <a:spcBef>
                <a:spcPts val="480"/>
              </a:spcBef>
              <a:spcAft>
                <a:spcPts val="0"/>
              </a:spcAft>
              <a:buClr>
                <a:schemeClr val="accent2"/>
              </a:buClr>
              <a:buSzPts val="2400"/>
              <a:buFont typeface="Gill Sans"/>
              <a:buChar char="•"/>
              <a:defRPr sz="2400"/>
            </a:lvl3pPr>
            <a:lvl4pPr marL="1828800" lvl="3" indent="-355600" algn="l">
              <a:spcBef>
                <a:spcPts val="400"/>
              </a:spcBef>
              <a:spcAft>
                <a:spcPts val="0"/>
              </a:spcAft>
              <a:buClr>
                <a:schemeClr val="accent2"/>
              </a:buClr>
              <a:buSzPts val="2000"/>
              <a:buFont typeface="Gill Sans"/>
              <a:buChar char="–"/>
              <a:defRPr sz="2000"/>
            </a:lvl4pPr>
            <a:lvl5pPr marL="2286000" lvl="4" indent="-355600" algn="l">
              <a:spcBef>
                <a:spcPts val="400"/>
              </a:spcBef>
              <a:spcAft>
                <a:spcPts val="0"/>
              </a:spcAft>
              <a:buClr>
                <a:schemeClr val="accent2"/>
              </a:buClr>
              <a:buSzPts val="2000"/>
              <a:buFont typeface="Gill Sans"/>
              <a:buChar char="»"/>
              <a:defRPr sz="2000"/>
            </a:lvl5pPr>
            <a:lvl6pPr marL="2743200" lvl="5" indent="-355600" algn="l">
              <a:spcBef>
                <a:spcPts val="400"/>
              </a:spcBef>
              <a:spcAft>
                <a:spcPts val="0"/>
              </a:spcAft>
              <a:buClr>
                <a:schemeClr val="accent2"/>
              </a:buClr>
              <a:buSzPts val="2000"/>
              <a:buFont typeface="Gill Sans"/>
              <a:buChar char="»"/>
              <a:defRPr sz="2000"/>
            </a:lvl6pPr>
            <a:lvl7pPr marL="3200400" lvl="6" indent="-355600" algn="l">
              <a:spcBef>
                <a:spcPts val="400"/>
              </a:spcBef>
              <a:spcAft>
                <a:spcPts val="0"/>
              </a:spcAft>
              <a:buClr>
                <a:schemeClr val="accent2"/>
              </a:buClr>
              <a:buSzPts val="2000"/>
              <a:buFont typeface="Gill Sans"/>
              <a:buChar char="»"/>
              <a:defRPr sz="2000"/>
            </a:lvl7pPr>
            <a:lvl8pPr marL="3657600" lvl="7" indent="-355600" algn="l">
              <a:spcBef>
                <a:spcPts val="400"/>
              </a:spcBef>
              <a:spcAft>
                <a:spcPts val="0"/>
              </a:spcAft>
              <a:buClr>
                <a:schemeClr val="accent2"/>
              </a:buClr>
              <a:buSzPts val="2000"/>
              <a:buFont typeface="Gill Sans"/>
              <a:buChar char="»"/>
              <a:defRPr sz="2000"/>
            </a:lvl8pPr>
            <a:lvl9pPr marL="4114800" lvl="8" indent="-355600" algn="l">
              <a:spcBef>
                <a:spcPts val="400"/>
              </a:spcBef>
              <a:spcAft>
                <a:spcPts val="0"/>
              </a:spcAft>
              <a:buClr>
                <a:schemeClr val="accent2"/>
              </a:buClr>
              <a:buSzPts val="2000"/>
              <a:buFont typeface="Gill Sans"/>
              <a:buChar char="»"/>
              <a:defRPr sz="2000"/>
            </a:lvl9pPr>
          </a:lstStyle>
          <a:p>
            <a:endParaRPr/>
          </a:p>
        </p:txBody>
      </p:sp>
      <p:sp>
        <p:nvSpPr>
          <p:cNvPr id="276" name="Google Shape;276;p98"/>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accent2"/>
              </a:buClr>
              <a:buSzPts val="1400"/>
              <a:buFont typeface="Gill Sans"/>
              <a:buNone/>
              <a:defRPr sz="1400"/>
            </a:lvl1pPr>
            <a:lvl2pPr marL="914400" lvl="1" indent="-228600" algn="l">
              <a:spcBef>
                <a:spcPts val="240"/>
              </a:spcBef>
              <a:spcAft>
                <a:spcPts val="0"/>
              </a:spcAft>
              <a:buClr>
                <a:schemeClr val="accent2"/>
              </a:buClr>
              <a:buSzPts val="1200"/>
              <a:buFont typeface="Gill Sans"/>
              <a:buNone/>
              <a:defRPr sz="1200"/>
            </a:lvl2pPr>
            <a:lvl3pPr marL="1371600" lvl="2" indent="-228600" algn="l">
              <a:spcBef>
                <a:spcPts val="200"/>
              </a:spcBef>
              <a:spcAft>
                <a:spcPts val="0"/>
              </a:spcAft>
              <a:buClr>
                <a:schemeClr val="accent2"/>
              </a:buClr>
              <a:buSzPts val="1000"/>
              <a:buFont typeface="Gill Sans"/>
              <a:buNone/>
              <a:defRPr sz="1000"/>
            </a:lvl3pPr>
            <a:lvl4pPr marL="1828800" lvl="3" indent="-228600" algn="l">
              <a:spcBef>
                <a:spcPts val="180"/>
              </a:spcBef>
              <a:spcAft>
                <a:spcPts val="0"/>
              </a:spcAft>
              <a:buClr>
                <a:schemeClr val="accent2"/>
              </a:buClr>
              <a:buSzPts val="900"/>
              <a:buFont typeface="Gill Sans"/>
              <a:buNone/>
              <a:defRPr sz="900"/>
            </a:lvl4pPr>
            <a:lvl5pPr marL="2286000" lvl="4" indent="-228600" algn="l">
              <a:spcBef>
                <a:spcPts val="180"/>
              </a:spcBef>
              <a:spcAft>
                <a:spcPts val="0"/>
              </a:spcAft>
              <a:buClr>
                <a:schemeClr val="accent2"/>
              </a:buClr>
              <a:buSzPts val="900"/>
              <a:buFont typeface="Gill Sans"/>
              <a:buNone/>
              <a:defRPr sz="900"/>
            </a:lvl5pPr>
            <a:lvl6pPr marL="2743200" lvl="5" indent="-228600" algn="l">
              <a:spcBef>
                <a:spcPts val="180"/>
              </a:spcBef>
              <a:spcAft>
                <a:spcPts val="0"/>
              </a:spcAft>
              <a:buClr>
                <a:schemeClr val="accent2"/>
              </a:buClr>
              <a:buSzPts val="900"/>
              <a:buFont typeface="Gill Sans"/>
              <a:buNone/>
              <a:defRPr sz="900"/>
            </a:lvl6pPr>
            <a:lvl7pPr marL="3200400" lvl="6" indent="-228600" algn="l">
              <a:spcBef>
                <a:spcPts val="180"/>
              </a:spcBef>
              <a:spcAft>
                <a:spcPts val="0"/>
              </a:spcAft>
              <a:buClr>
                <a:schemeClr val="accent2"/>
              </a:buClr>
              <a:buSzPts val="900"/>
              <a:buFont typeface="Gill Sans"/>
              <a:buNone/>
              <a:defRPr sz="900"/>
            </a:lvl7pPr>
            <a:lvl8pPr marL="3657600" lvl="7" indent="-228600" algn="l">
              <a:spcBef>
                <a:spcPts val="180"/>
              </a:spcBef>
              <a:spcAft>
                <a:spcPts val="0"/>
              </a:spcAft>
              <a:buClr>
                <a:schemeClr val="accent2"/>
              </a:buClr>
              <a:buSzPts val="900"/>
              <a:buFont typeface="Gill Sans"/>
              <a:buNone/>
              <a:defRPr sz="900"/>
            </a:lvl8pPr>
            <a:lvl9pPr marL="4114800" lvl="8" indent="-228600" algn="l">
              <a:spcBef>
                <a:spcPts val="180"/>
              </a:spcBef>
              <a:spcAft>
                <a:spcPts val="0"/>
              </a:spcAft>
              <a:buClr>
                <a:schemeClr val="accent2"/>
              </a:buClr>
              <a:buSzPts val="900"/>
              <a:buFont typeface="Gill Sans"/>
              <a:buNone/>
              <a:defRPr sz="900"/>
            </a:lvl9pPr>
          </a:lstStyle>
          <a:p>
            <a:endParaRPr/>
          </a:p>
        </p:txBody>
      </p:sp>
      <p:sp>
        <p:nvSpPr>
          <p:cNvPr id="277" name="Google Shape;277;p9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9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98"/>
          <p:cNvSpPr txBox="1">
            <a:spLocks noGrp="1"/>
          </p:cNvSpPr>
          <p:nvPr>
            <p:ph type="sldNum" idx="12"/>
          </p:nvPr>
        </p:nvSpPr>
        <p:spPr>
          <a:xfrm>
            <a:off x="11074400" y="6245225"/>
            <a:ext cx="5080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Arial"/>
                <a:ea typeface="Arial"/>
                <a:cs typeface="Arial"/>
                <a:sym typeface="Arial"/>
              </a:defRPr>
            </a:lvl1pPr>
            <a:lvl2pPr marL="0" marR="0" lvl="1" indent="0" algn="r">
              <a:spcBef>
                <a:spcPts val="0"/>
              </a:spcBef>
              <a:buNone/>
              <a:defRPr sz="1400">
                <a:solidFill>
                  <a:srgbClr val="000000"/>
                </a:solidFill>
                <a:latin typeface="Arial"/>
                <a:ea typeface="Arial"/>
                <a:cs typeface="Arial"/>
                <a:sym typeface="Arial"/>
              </a:defRPr>
            </a:lvl2pPr>
            <a:lvl3pPr marL="0" marR="0" lvl="2" indent="0" algn="r">
              <a:spcBef>
                <a:spcPts val="0"/>
              </a:spcBef>
              <a:buNone/>
              <a:defRPr sz="1400">
                <a:solidFill>
                  <a:srgbClr val="000000"/>
                </a:solidFill>
                <a:latin typeface="Arial"/>
                <a:ea typeface="Arial"/>
                <a:cs typeface="Arial"/>
                <a:sym typeface="Arial"/>
              </a:defRPr>
            </a:lvl3pPr>
            <a:lvl4pPr marL="0" marR="0" lvl="3" indent="0" algn="r">
              <a:spcBef>
                <a:spcPts val="0"/>
              </a:spcBef>
              <a:buNone/>
              <a:defRPr sz="1400">
                <a:solidFill>
                  <a:srgbClr val="000000"/>
                </a:solidFill>
                <a:latin typeface="Arial"/>
                <a:ea typeface="Arial"/>
                <a:cs typeface="Arial"/>
                <a:sym typeface="Arial"/>
              </a:defRPr>
            </a:lvl4pPr>
            <a:lvl5pPr marL="0" marR="0" lvl="4" indent="0" algn="r">
              <a:spcBef>
                <a:spcPts val="0"/>
              </a:spcBef>
              <a:buNone/>
              <a:defRPr sz="1400">
                <a:solidFill>
                  <a:srgbClr val="000000"/>
                </a:solidFill>
                <a:latin typeface="Arial"/>
                <a:ea typeface="Arial"/>
                <a:cs typeface="Arial"/>
                <a:sym typeface="Arial"/>
              </a:defRPr>
            </a:lvl5pPr>
            <a:lvl6pPr marL="0" marR="0" lvl="5" indent="0" algn="r">
              <a:spcBef>
                <a:spcPts val="0"/>
              </a:spcBef>
              <a:buNone/>
              <a:defRPr sz="1400">
                <a:solidFill>
                  <a:srgbClr val="000000"/>
                </a:solidFill>
                <a:latin typeface="Arial"/>
                <a:ea typeface="Arial"/>
                <a:cs typeface="Arial"/>
                <a:sym typeface="Arial"/>
              </a:defRPr>
            </a:lvl6pPr>
            <a:lvl7pPr marL="0" marR="0" lvl="6" indent="0" algn="r">
              <a:spcBef>
                <a:spcPts val="0"/>
              </a:spcBef>
              <a:buNone/>
              <a:defRPr sz="1400">
                <a:solidFill>
                  <a:srgbClr val="000000"/>
                </a:solidFill>
                <a:latin typeface="Arial"/>
                <a:ea typeface="Arial"/>
                <a:cs typeface="Arial"/>
                <a:sym typeface="Arial"/>
              </a:defRPr>
            </a:lvl7pPr>
            <a:lvl8pPr marL="0" marR="0" lvl="7" indent="0" algn="r">
              <a:spcBef>
                <a:spcPts val="0"/>
              </a:spcBef>
              <a:buNone/>
              <a:defRPr sz="1400">
                <a:solidFill>
                  <a:srgbClr val="000000"/>
                </a:solidFill>
                <a:latin typeface="Arial"/>
                <a:ea typeface="Arial"/>
                <a:cs typeface="Arial"/>
                <a:sym typeface="Arial"/>
              </a:defRPr>
            </a:lvl8pPr>
            <a:lvl9pPr marL="0" marR="0" lvl="8" indent="0" algn="r">
              <a:spcBef>
                <a:spcPts val="0"/>
              </a:spcBef>
              <a:buNone/>
              <a:defRPr sz="14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11275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80"/>
        <p:cNvGrpSpPr/>
        <p:nvPr/>
      </p:nvGrpSpPr>
      <p:grpSpPr>
        <a:xfrm>
          <a:off x="0" y="0"/>
          <a:ext cx="0" cy="0"/>
          <a:chOff x="0" y="0"/>
          <a:chExt cx="0" cy="0"/>
        </a:xfrm>
      </p:grpSpPr>
      <p:sp>
        <p:nvSpPr>
          <p:cNvPr id="281" name="Google Shape;281;p9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99"/>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2"/>
              </a:buClr>
              <a:buSzPts val="3200"/>
              <a:buFont typeface="Gill Sans"/>
              <a:buNone/>
              <a:defRPr sz="3200" b="0" i="0" u="none" strike="noStrike" cap="none">
                <a:solidFill>
                  <a:schemeClr val="accent2"/>
                </a:solidFill>
                <a:latin typeface="Gill Sans"/>
                <a:ea typeface="Gill Sans"/>
                <a:cs typeface="Gill Sans"/>
                <a:sym typeface="Gill Sans"/>
              </a:defRPr>
            </a:lvl1pPr>
            <a:lvl2pPr marR="0" lvl="1" algn="l" rtl="0">
              <a:spcBef>
                <a:spcPts val="560"/>
              </a:spcBef>
              <a:spcAft>
                <a:spcPts val="0"/>
              </a:spcAft>
              <a:buClr>
                <a:schemeClr val="accent2"/>
              </a:buClr>
              <a:buSzPts val="2800"/>
              <a:buFont typeface="Gill Sans"/>
              <a:buNone/>
              <a:defRPr sz="2800" b="0" i="0" u="none" strike="noStrike" cap="none">
                <a:solidFill>
                  <a:schemeClr val="accent2"/>
                </a:solidFill>
                <a:latin typeface="Gill Sans"/>
                <a:ea typeface="Gill Sans"/>
                <a:cs typeface="Gill Sans"/>
                <a:sym typeface="Gill Sans"/>
              </a:defRPr>
            </a:lvl2pPr>
            <a:lvl3pPr marR="0" lvl="2" algn="l" rtl="0">
              <a:spcBef>
                <a:spcPts val="480"/>
              </a:spcBef>
              <a:spcAft>
                <a:spcPts val="0"/>
              </a:spcAft>
              <a:buClr>
                <a:schemeClr val="accent2"/>
              </a:buClr>
              <a:buSzPts val="2400"/>
              <a:buFont typeface="Gill Sans"/>
              <a:buNone/>
              <a:defRPr sz="2400" b="0" i="0" u="none" strike="noStrike" cap="none">
                <a:solidFill>
                  <a:schemeClr val="accent2"/>
                </a:solidFill>
                <a:latin typeface="Gill Sans"/>
                <a:ea typeface="Gill Sans"/>
                <a:cs typeface="Gill Sans"/>
                <a:sym typeface="Gill Sans"/>
              </a:defRPr>
            </a:lvl3pPr>
            <a:lvl4pPr marR="0" lvl="3" algn="l" rtl="0">
              <a:spcBef>
                <a:spcPts val="400"/>
              </a:spcBef>
              <a:spcAft>
                <a:spcPts val="0"/>
              </a:spcAft>
              <a:buClr>
                <a:schemeClr val="accent2"/>
              </a:buClr>
              <a:buSzPts val="2000"/>
              <a:buFont typeface="Gill Sans"/>
              <a:buNone/>
              <a:defRPr sz="2000" b="0" i="0" u="none" strike="noStrike" cap="none">
                <a:solidFill>
                  <a:schemeClr val="accent2"/>
                </a:solidFill>
                <a:latin typeface="Gill Sans"/>
                <a:ea typeface="Gill Sans"/>
                <a:cs typeface="Gill Sans"/>
                <a:sym typeface="Gill Sans"/>
              </a:defRPr>
            </a:lvl4pPr>
            <a:lvl5pPr marR="0" lvl="4" algn="l" rtl="0">
              <a:spcBef>
                <a:spcPts val="400"/>
              </a:spcBef>
              <a:spcAft>
                <a:spcPts val="0"/>
              </a:spcAft>
              <a:buClr>
                <a:schemeClr val="accent2"/>
              </a:buClr>
              <a:buSzPts val="2000"/>
              <a:buFont typeface="Gill Sans"/>
              <a:buNone/>
              <a:defRPr sz="2000" b="0" i="0" u="none" strike="noStrike" cap="none">
                <a:solidFill>
                  <a:schemeClr val="accent2"/>
                </a:solidFill>
                <a:latin typeface="Gill Sans"/>
                <a:ea typeface="Gill Sans"/>
                <a:cs typeface="Gill Sans"/>
                <a:sym typeface="Gill Sans"/>
              </a:defRPr>
            </a:lvl5pPr>
            <a:lvl6pPr marR="0" lvl="5" algn="l" rtl="0">
              <a:spcBef>
                <a:spcPts val="400"/>
              </a:spcBef>
              <a:spcAft>
                <a:spcPts val="0"/>
              </a:spcAft>
              <a:buClr>
                <a:schemeClr val="accent2"/>
              </a:buClr>
              <a:buSzPts val="2000"/>
              <a:buFont typeface="Gill Sans"/>
              <a:buNone/>
              <a:defRPr sz="2000" b="0" i="0" u="none" strike="noStrike" cap="none">
                <a:solidFill>
                  <a:schemeClr val="accent2"/>
                </a:solidFill>
                <a:latin typeface="Gill Sans"/>
                <a:ea typeface="Gill Sans"/>
                <a:cs typeface="Gill Sans"/>
                <a:sym typeface="Gill Sans"/>
              </a:defRPr>
            </a:lvl6pPr>
            <a:lvl7pPr marR="0" lvl="6" algn="l" rtl="0">
              <a:spcBef>
                <a:spcPts val="400"/>
              </a:spcBef>
              <a:spcAft>
                <a:spcPts val="0"/>
              </a:spcAft>
              <a:buClr>
                <a:schemeClr val="accent2"/>
              </a:buClr>
              <a:buSzPts val="2000"/>
              <a:buFont typeface="Gill Sans"/>
              <a:buNone/>
              <a:defRPr sz="2000" b="0" i="0" u="none" strike="noStrike" cap="none">
                <a:solidFill>
                  <a:schemeClr val="accent2"/>
                </a:solidFill>
                <a:latin typeface="Gill Sans"/>
                <a:ea typeface="Gill Sans"/>
                <a:cs typeface="Gill Sans"/>
                <a:sym typeface="Gill Sans"/>
              </a:defRPr>
            </a:lvl7pPr>
            <a:lvl8pPr marR="0" lvl="7" algn="l" rtl="0">
              <a:spcBef>
                <a:spcPts val="400"/>
              </a:spcBef>
              <a:spcAft>
                <a:spcPts val="0"/>
              </a:spcAft>
              <a:buClr>
                <a:schemeClr val="accent2"/>
              </a:buClr>
              <a:buSzPts val="2000"/>
              <a:buFont typeface="Gill Sans"/>
              <a:buNone/>
              <a:defRPr sz="2000" b="0" i="0" u="none" strike="noStrike" cap="none">
                <a:solidFill>
                  <a:schemeClr val="accent2"/>
                </a:solidFill>
                <a:latin typeface="Gill Sans"/>
                <a:ea typeface="Gill Sans"/>
                <a:cs typeface="Gill Sans"/>
                <a:sym typeface="Gill Sans"/>
              </a:defRPr>
            </a:lvl8pPr>
            <a:lvl9pPr marR="0" lvl="8" algn="l" rtl="0">
              <a:spcBef>
                <a:spcPts val="400"/>
              </a:spcBef>
              <a:spcAft>
                <a:spcPts val="0"/>
              </a:spcAft>
              <a:buClr>
                <a:schemeClr val="accent2"/>
              </a:buClr>
              <a:buSzPts val="2000"/>
              <a:buFont typeface="Gill Sans"/>
              <a:buNone/>
              <a:defRPr sz="2000" b="0" i="0" u="none" strike="noStrike" cap="none">
                <a:solidFill>
                  <a:schemeClr val="accent2"/>
                </a:solidFill>
                <a:latin typeface="Gill Sans"/>
                <a:ea typeface="Gill Sans"/>
                <a:cs typeface="Gill Sans"/>
                <a:sym typeface="Gill Sans"/>
              </a:defRPr>
            </a:lvl9pPr>
          </a:lstStyle>
          <a:p>
            <a:endParaRPr/>
          </a:p>
        </p:txBody>
      </p:sp>
      <p:sp>
        <p:nvSpPr>
          <p:cNvPr id="283" name="Google Shape;283;p9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accent2"/>
              </a:buClr>
              <a:buSzPts val="1400"/>
              <a:buFont typeface="Gill Sans"/>
              <a:buNone/>
              <a:defRPr sz="1400"/>
            </a:lvl1pPr>
            <a:lvl2pPr marL="914400" lvl="1" indent="-228600" algn="l">
              <a:spcBef>
                <a:spcPts val="240"/>
              </a:spcBef>
              <a:spcAft>
                <a:spcPts val="0"/>
              </a:spcAft>
              <a:buClr>
                <a:schemeClr val="accent2"/>
              </a:buClr>
              <a:buSzPts val="1200"/>
              <a:buFont typeface="Gill Sans"/>
              <a:buNone/>
              <a:defRPr sz="1200"/>
            </a:lvl2pPr>
            <a:lvl3pPr marL="1371600" lvl="2" indent="-228600" algn="l">
              <a:spcBef>
                <a:spcPts val="200"/>
              </a:spcBef>
              <a:spcAft>
                <a:spcPts val="0"/>
              </a:spcAft>
              <a:buClr>
                <a:schemeClr val="accent2"/>
              </a:buClr>
              <a:buSzPts val="1000"/>
              <a:buFont typeface="Gill Sans"/>
              <a:buNone/>
              <a:defRPr sz="1000"/>
            </a:lvl3pPr>
            <a:lvl4pPr marL="1828800" lvl="3" indent="-228600" algn="l">
              <a:spcBef>
                <a:spcPts val="180"/>
              </a:spcBef>
              <a:spcAft>
                <a:spcPts val="0"/>
              </a:spcAft>
              <a:buClr>
                <a:schemeClr val="accent2"/>
              </a:buClr>
              <a:buSzPts val="900"/>
              <a:buFont typeface="Gill Sans"/>
              <a:buNone/>
              <a:defRPr sz="900"/>
            </a:lvl4pPr>
            <a:lvl5pPr marL="2286000" lvl="4" indent="-228600" algn="l">
              <a:spcBef>
                <a:spcPts val="180"/>
              </a:spcBef>
              <a:spcAft>
                <a:spcPts val="0"/>
              </a:spcAft>
              <a:buClr>
                <a:schemeClr val="accent2"/>
              </a:buClr>
              <a:buSzPts val="900"/>
              <a:buFont typeface="Gill Sans"/>
              <a:buNone/>
              <a:defRPr sz="900"/>
            </a:lvl5pPr>
            <a:lvl6pPr marL="2743200" lvl="5" indent="-228600" algn="l">
              <a:spcBef>
                <a:spcPts val="180"/>
              </a:spcBef>
              <a:spcAft>
                <a:spcPts val="0"/>
              </a:spcAft>
              <a:buClr>
                <a:schemeClr val="accent2"/>
              </a:buClr>
              <a:buSzPts val="900"/>
              <a:buFont typeface="Gill Sans"/>
              <a:buNone/>
              <a:defRPr sz="900"/>
            </a:lvl6pPr>
            <a:lvl7pPr marL="3200400" lvl="6" indent="-228600" algn="l">
              <a:spcBef>
                <a:spcPts val="180"/>
              </a:spcBef>
              <a:spcAft>
                <a:spcPts val="0"/>
              </a:spcAft>
              <a:buClr>
                <a:schemeClr val="accent2"/>
              </a:buClr>
              <a:buSzPts val="900"/>
              <a:buFont typeface="Gill Sans"/>
              <a:buNone/>
              <a:defRPr sz="900"/>
            </a:lvl7pPr>
            <a:lvl8pPr marL="3657600" lvl="7" indent="-228600" algn="l">
              <a:spcBef>
                <a:spcPts val="180"/>
              </a:spcBef>
              <a:spcAft>
                <a:spcPts val="0"/>
              </a:spcAft>
              <a:buClr>
                <a:schemeClr val="accent2"/>
              </a:buClr>
              <a:buSzPts val="900"/>
              <a:buFont typeface="Gill Sans"/>
              <a:buNone/>
              <a:defRPr sz="900"/>
            </a:lvl8pPr>
            <a:lvl9pPr marL="4114800" lvl="8" indent="-228600" algn="l">
              <a:spcBef>
                <a:spcPts val="180"/>
              </a:spcBef>
              <a:spcAft>
                <a:spcPts val="0"/>
              </a:spcAft>
              <a:buClr>
                <a:schemeClr val="accent2"/>
              </a:buClr>
              <a:buSzPts val="900"/>
              <a:buFont typeface="Gill Sans"/>
              <a:buNone/>
              <a:defRPr sz="900"/>
            </a:lvl9pPr>
          </a:lstStyle>
          <a:p>
            <a:endParaRPr/>
          </a:p>
        </p:txBody>
      </p:sp>
      <p:sp>
        <p:nvSpPr>
          <p:cNvPr id="284" name="Google Shape;284;p9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9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99"/>
          <p:cNvSpPr txBox="1">
            <a:spLocks noGrp="1"/>
          </p:cNvSpPr>
          <p:nvPr>
            <p:ph type="sldNum" idx="12"/>
          </p:nvPr>
        </p:nvSpPr>
        <p:spPr>
          <a:xfrm>
            <a:off x="11074400" y="6245225"/>
            <a:ext cx="5080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Arial"/>
                <a:ea typeface="Arial"/>
                <a:cs typeface="Arial"/>
                <a:sym typeface="Arial"/>
              </a:defRPr>
            </a:lvl1pPr>
            <a:lvl2pPr marL="0" marR="0" lvl="1" indent="0" algn="r">
              <a:spcBef>
                <a:spcPts val="0"/>
              </a:spcBef>
              <a:buNone/>
              <a:defRPr sz="1400">
                <a:solidFill>
                  <a:srgbClr val="000000"/>
                </a:solidFill>
                <a:latin typeface="Arial"/>
                <a:ea typeface="Arial"/>
                <a:cs typeface="Arial"/>
                <a:sym typeface="Arial"/>
              </a:defRPr>
            </a:lvl2pPr>
            <a:lvl3pPr marL="0" marR="0" lvl="2" indent="0" algn="r">
              <a:spcBef>
                <a:spcPts val="0"/>
              </a:spcBef>
              <a:buNone/>
              <a:defRPr sz="1400">
                <a:solidFill>
                  <a:srgbClr val="000000"/>
                </a:solidFill>
                <a:latin typeface="Arial"/>
                <a:ea typeface="Arial"/>
                <a:cs typeface="Arial"/>
                <a:sym typeface="Arial"/>
              </a:defRPr>
            </a:lvl3pPr>
            <a:lvl4pPr marL="0" marR="0" lvl="3" indent="0" algn="r">
              <a:spcBef>
                <a:spcPts val="0"/>
              </a:spcBef>
              <a:buNone/>
              <a:defRPr sz="1400">
                <a:solidFill>
                  <a:srgbClr val="000000"/>
                </a:solidFill>
                <a:latin typeface="Arial"/>
                <a:ea typeface="Arial"/>
                <a:cs typeface="Arial"/>
                <a:sym typeface="Arial"/>
              </a:defRPr>
            </a:lvl4pPr>
            <a:lvl5pPr marL="0" marR="0" lvl="4" indent="0" algn="r">
              <a:spcBef>
                <a:spcPts val="0"/>
              </a:spcBef>
              <a:buNone/>
              <a:defRPr sz="1400">
                <a:solidFill>
                  <a:srgbClr val="000000"/>
                </a:solidFill>
                <a:latin typeface="Arial"/>
                <a:ea typeface="Arial"/>
                <a:cs typeface="Arial"/>
                <a:sym typeface="Arial"/>
              </a:defRPr>
            </a:lvl5pPr>
            <a:lvl6pPr marL="0" marR="0" lvl="5" indent="0" algn="r">
              <a:spcBef>
                <a:spcPts val="0"/>
              </a:spcBef>
              <a:buNone/>
              <a:defRPr sz="1400">
                <a:solidFill>
                  <a:srgbClr val="000000"/>
                </a:solidFill>
                <a:latin typeface="Arial"/>
                <a:ea typeface="Arial"/>
                <a:cs typeface="Arial"/>
                <a:sym typeface="Arial"/>
              </a:defRPr>
            </a:lvl6pPr>
            <a:lvl7pPr marL="0" marR="0" lvl="6" indent="0" algn="r">
              <a:spcBef>
                <a:spcPts val="0"/>
              </a:spcBef>
              <a:buNone/>
              <a:defRPr sz="1400">
                <a:solidFill>
                  <a:srgbClr val="000000"/>
                </a:solidFill>
                <a:latin typeface="Arial"/>
                <a:ea typeface="Arial"/>
                <a:cs typeface="Arial"/>
                <a:sym typeface="Arial"/>
              </a:defRPr>
            </a:lvl7pPr>
            <a:lvl8pPr marL="0" marR="0" lvl="7" indent="0" algn="r">
              <a:spcBef>
                <a:spcPts val="0"/>
              </a:spcBef>
              <a:buNone/>
              <a:defRPr sz="1400">
                <a:solidFill>
                  <a:srgbClr val="000000"/>
                </a:solidFill>
                <a:latin typeface="Arial"/>
                <a:ea typeface="Arial"/>
                <a:cs typeface="Arial"/>
                <a:sym typeface="Arial"/>
              </a:defRPr>
            </a:lvl8pPr>
            <a:lvl9pPr marL="0" marR="0" lvl="8" indent="0" algn="r">
              <a:spcBef>
                <a:spcPts val="0"/>
              </a:spcBef>
              <a:buNone/>
              <a:defRPr sz="14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20053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87"/>
        <p:cNvGrpSpPr/>
        <p:nvPr/>
      </p:nvGrpSpPr>
      <p:grpSpPr>
        <a:xfrm>
          <a:off x="0" y="0"/>
          <a:ext cx="0" cy="0"/>
          <a:chOff x="0" y="0"/>
          <a:chExt cx="0" cy="0"/>
        </a:xfrm>
      </p:grpSpPr>
      <p:sp>
        <p:nvSpPr>
          <p:cNvPr id="288" name="Google Shape;288;p100"/>
          <p:cNvSpPr txBox="1">
            <a:spLocks noGrp="1"/>
          </p:cNvSpPr>
          <p:nvPr>
            <p:ph type="title"/>
          </p:nvPr>
        </p:nvSpPr>
        <p:spPr>
          <a:xfrm>
            <a:off x="609600" y="274638"/>
            <a:ext cx="10972800" cy="5635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100"/>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accent2"/>
              </a:buClr>
              <a:buSzPts val="1800"/>
              <a:buChar char="•"/>
              <a:defRPr/>
            </a:lvl1pPr>
            <a:lvl2pPr marL="914400" lvl="1" indent="-342900" algn="l">
              <a:spcBef>
                <a:spcPts val="360"/>
              </a:spcBef>
              <a:spcAft>
                <a:spcPts val="0"/>
              </a:spcAft>
              <a:buClr>
                <a:schemeClr val="accent2"/>
              </a:buClr>
              <a:buSzPts val="1800"/>
              <a:buChar char="–"/>
              <a:defRPr/>
            </a:lvl2pPr>
            <a:lvl3pPr marL="1371600" lvl="2" indent="-342900" algn="l">
              <a:spcBef>
                <a:spcPts val="360"/>
              </a:spcBef>
              <a:spcAft>
                <a:spcPts val="0"/>
              </a:spcAft>
              <a:buClr>
                <a:schemeClr val="accent2"/>
              </a:buClr>
              <a:buSzPts val="1800"/>
              <a:buChar char="•"/>
              <a:defRPr/>
            </a:lvl3pPr>
            <a:lvl4pPr marL="1828800" lvl="3" indent="-342900" algn="l">
              <a:spcBef>
                <a:spcPts val="360"/>
              </a:spcBef>
              <a:spcAft>
                <a:spcPts val="0"/>
              </a:spcAft>
              <a:buClr>
                <a:schemeClr val="accent2"/>
              </a:buClr>
              <a:buSzPts val="1800"/>
              <a:buChar char="–"/>
              <a:defRPr/>
            </a:lvl4pPr>
            <a:lvl5pPr marL="2286000" lvl="4" indent="-342900" algn="l">
              <a:spcBef>
                <a:spcPts val="360"/>
              </a:spcBef>
              <a:spcAft>
                <a:spcPts val="0"/>
              </a:spcAft>
              <a:buClr>
                <a:schemeClr val="accent2"/>
              </a:buClr>
              <a:buSzPts val="1800"/>
              <a:buChar char="»"/>
              <a:defRPr/>
            </a:lvl5pPr>
            <a:lvl6pPr marL="2743200" lvl="5" indent="-342900" algn="l">
              <a:spcBef>
                <a:spcPts val="36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90" name="Google Shape;290;p10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10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100"/>
          <p:cNvSpPr txBox="1">
            <a:spLocks noGrp="1"/>
          </p:cNvSpPr>
          <p:nvPr>
            <p:ph type="sldNum" idx="12"/>
          </p:nvPr>
        </p:nvSpPr>
        <p:spPr>
          <a:xfrm>
            <a:off x="11074400" y="6245225"/>
            <a:ext cx="5080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Arial"/>
                <a:ea typeface="Arial"/>
                <a:cs typeface="Arial"/>
                <a:sym typeface="Arial"/>
              </a:defRPr>
            </a:lvl1pPr>
            <a:lvl2pPr marL="0" marR="0" lvl="1" indent="0" algn="r">
              <a:spcBef>
                <a:spcPts val="0"/>
              </a:spcBef>
              <a:buNone/>
              <a:defRPr sz="1400">
                <a:solidFill>
                  <a:srgbClr val="000000"/>
                </a:solidFill>
                <a:latin typeface="Arial"/>
                <a:ea typeface="Arial"/>
                <a:cs typeface="Arial"/>
                <a:sym typeface="Arial"/>
              </a:defRPr>
            </a:lvl2pPr>
            <a:lvl3pPr marL="0" marR="0" lvl="2" indent="0" algn="r">
              <a:spcBef>
                <a:spcPts val="0"/>
              </a:spcBef>
              <a:buNone/>
              <a:defRPr sz="1400">
                <a:solidFill>
                  <a:srgbClr val="000000"/>
                </a:solidFill>
                <a:latin typeface="Arial"/>
                <a:ea typeface="Arial"/>
                <a:cs typeface="Arial"/>
                <a:sym typeface="Arial"/>
              </a:defRPr>
            </a:lvl3pPr>
            <a:lvl4pPr marL="0" marR="0" lvl="3" indent="0" algn="r">
              <a:spcBef>
                <a:spcPts val="0"/>
              </a:spcBef>
              <a:buNone/>
              <a:defRPr sz="1400">
                <a:solidFill>
                  <a:srgbClr val="000000"/>
                </a:solidFill>
                <a:latin typeface="Arial"/>
                <a:ea typeface="Arial"/>
                <a:cs typeface="Arial"/>
                <a:sym typeface="Arial"/>
              </a:defRPr>
            </a:lvl4pPr>
            <a:lvl5pPr marL="0" marR="0" lvl="4" indent="0" algn="r">
              <a:spcBef>
                <a:spcPts val="0"/>
              </a:spcBef>
              <a:buNone/>
              <a:defRPr sz="1400">
                <a:solidFill>
                  <a:srgbClr val="000000"/>
                </a:solidFill>
                <a:latin typeface="Arial"/>
                <a:ea typeface="Arial"/>
                <a:cs typeface="Arial"/>
                <a:sym typeface="Arial"/>
              </a:defRPr>
            </a:lvl5pPr>
            <a:lvl6pPr marL="0" marR="0" lvl="5" indent="0" algn="r">
              <a:spcBef>
                <a:spcPts val="0"/>
              </a:spcBef>
              <a:buNone/>
              <a:defRPr sz="1400">
                <a:solidFill>
                  <a:srgbClr val="000000"/>
                </a:solidFill>
                <a:latin typeface="Arial"/>
                <a:ea typeface="Arial"/>
                <a:cs typeface="Arial"/>
                <a:sym typeface="Arial"/>
              </a:defRPr>
            </a:lvl6pPr>
            <a:lvl7pPr marL="0" marR="0" lvl="6" indent="0" algn="r">
              <a:spcBef>
                <a:spcPts val="0"/>
              </a:spcBef>
              <a:buNone/>
              <a:defRPr sz="1400">
                <a:solidFill>
                  <a:srgbClr val="000000"/>
                </a:solidFill>
                <a:latin typeface="Arial"/>
                <a:ea typeface="Arial"/>
                <a:cs typeface="Arial"/>
                <a:sym typeface="Arial"/>
              </a:defRPr>
            </a:lvl7pPr>
            <a:lvl8pPr marL="0" marR="0" lvl="7" indent="0" algn="r">
              <a:spcBef>
                <a:spcPts val="0"/>
              </a:spcBef>
              <a:buNone/>
              <a:defRPr sz="1400">
                <a:solidFill>
                  <a:srgbClr val="000000"/>
                </a:solidFill>
                <a:latin typeface="Arial"/>
                <a:ea typeface="Arial"/>
                <a:cs typeface="Arial"/>
                <a:sym typeface="Arial"/>
              </a:defRPr>
            </a:lvl8pPr>
            <a:lvl9pPr marL="0" marR="0" lvl="8" indent="0" algn="r">
              <a:spcBef>
                <a:spcPts val="0"/>
              </a:spcBef>
              <a:buNone/>
              <a:defRPr sz="14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7281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93"/>
        <p:cNvGrpSpPr/>
        <p:nvPr/>
      </p:nvGrpSpPr>
      <p:grpSpPr>
        <a:xfrm>
          <a:off x="0" y="0"/>
          <a:ext cx="0" cy="0"/>
          <a:chOff x="0" y="0"/>
          <a:chExt cx="0" cy="0"/>
        </a:xfrm>
      </p:grpSpPr>
      <p:sp>
        <p:nvSpPr>
          <p:cNvPr id="294" name="Google Shape;294;p101"/>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101"/>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accent2"/>
              </a:buClr>
              <a:buSzPts val="1800"/>
              <a:buChar char="•"/>
              <a:defRPr/>
            </a:lvl1pPr>
            <a:lvl2pPr marL="914400" lvl="1" indent="-342900" algn="l">
              <a:spcBef>
                <a:spcPts val="360"/>
              </a:spcBef>
              <a:spcAft>
                <a:spcPts val="0"/>
              </a:spcAft>
              <a:buClr>
                <a:schemeClr val="accent2"/>
              </a:buClr>
              <a:buSzPts val="1800"/>
              <a:buChar char="–"/>
              <a:defRPr/>
            </a:lvl2pPr>
            <a:lvl3pPr marL="1371600" lvl="2" indent="-342900" algn="l">
              <a:spcBef>
                <a:spcPts val="360"/>
              </a:spcBef>
              <a:spcAft>
                <a:spcPts val="0"/>
              </a:spcAft>
              <a:buClr>
                <a:schemeClr val="accent2"/>
              </a:buClr>
              <a:buSzPts val="1800"/>
              <a:buChar char="•"/>
              <a:defRPr/>
            </a:lvl3pPr>
            <a:lvl4pPr marL="1828800" lvl="3" indent="-342900" algn="l">
              <a:spcBef>
                <a:spcPts val="360"/>
              </a:spcBef>
              <a:spcAft>
                <a:spcPts val="0"/>
              </a:spcAft>
              <a:buClr>
                <a:schemeClr val="accent2"/>
              </a:buClr>
              <a:buSzPts val="1800"/>
              <a:buChar char="–"/>
              <a:defRPr/>
            </a:lvl4pPr>
            <a:lvl5pPr marL="2286000" lvl="4" indent="-342900" algn="l">
              <a:spcBef>
                <a:spcPts val="360"/>
              </a:spcBef>
              <a:spcAft>
                <a:spcPts val="0"/>
              </a:spcAft>
              <a:buClr>
                <a:schemeClr val="accent2"/>
              </a:buClr>
              <a:buSzPts val="1800"/>
              <a:buChar char="»"/>
              <a:defRPr/>
            </a:lvl5pPr>
            <a:lvl6pPr marL="2743200" lvl="5" indent="-342900" algn="l">
              <a:spcBef>
                <a:spcPts val="36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96" name="Google Shape;296;p10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10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101"/>
          <p:cNvSpPr txBox="1">
            <a:spLocks noGrp="1"/>
          </p:cNvSpPr>
          <p:nvPr>
            <p:ph type="sldNum" idx="12"/>
          </p:nvPr>
        </p:nvSpPr>
        <p:spPr>
          <a:xfrm>
            <a:off x="11074400" y="6245225"/>
            <a:ext cx="5080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Arial"/>
                <a:ea typeface="Arial"/>
                <a:cs typeface="Arial"/>
                <a:sym typeface="Arial"/>
              </a:defRPr>
            </a:lvl1pPr>
            <a:lvl2pPr marL="0" marR="0" lvl="1" indent="0" algn="r">
              <a:spcBef>
                <a:spcPts val="0"/>
              </a:spcBef>
              <a:buNone/>
              <a:defRPr sz="1400">
                <a:solidFill>
                  <a:srgbClr val="000000"/>
                </a:solidFill>
                <a:latin typeface="Arial"/>
                <a:ea typeface="Arial"/>
                <a:cs typeface="Arial"/>
                <a:sym typeface="Arial"/>
              </a:defRPr>
            </a:lvl2pPr>
            <a:lvl3pPr marL="0" marR="0" lvl="2" indent="0" algn="r">
              <a:spcBef>
                <a:spcPts val="0"/>
              </a:spcBef>
              <a:buNone/>
              <a:defRPr sz="1400">
                <a:solidFill>
                  <a:srgbClr val="000000"/>
                </a:solidFill>
                <a:latin typeface="Arial"/>
                <a:ea typeface="Arial"/>
                <a:cs typeface="Arial"/>
                <a:sym typeface="Arial"/>
              </a:defRPr>
            </a:lvl3pPr>
            <a:lvl4pPr marL="0" marR="0" lvl="3" indent="0" algn="r">
              <a:spcBef>
                <a:spcPts val="0"/>
              </a:spcBef>
              <a:buNone/>
              <a:defRPr sz="1400">
                <a:solidFill>
                  <a:srgbClr val="000000"/>
                </a:solidFill>
                <a:latin typeface="Arial"/>
                <a:ea typeface="Arial"/>
                <a:cs typeface="Arial"/>
                <a:sym typeface="Arial"/>
              </a:defRPr>
            </a:lvl4pPr>
            <a:lvl5pPr marL="0" marR="0" lvl="4" indent="0" algn="r">
              <a:spcBef>
                <a:spcPts val="0"/>
              </a:spcBef>
              <a:buNone/>
              <a:defRPr sz="1400">
                <a:solidFill>
                  <a:srgbClr val="000000"/>
                </a:solidFill>
                <a:latin typeface="Arial"/>
                <a:ea typeface="Arial"/>
                <a:cs typeface="Arial"/>
                <a:sym typeface="Arial"/>
              </a:defRPr>
            </a:lvl5pPr>
            <a:lvl6pPr marL="0" marR="0" lvl="5" indent="0" algn="r">
              <a:spcBef>
                <a:spcPts val="0"/>
              </a:spcBef>
              <a:buNone/>
              <a:defRPr sz="1400">
                <a:solidFill>
                  <a:srgbClr val="000000"/>
                </a:solidFill>
                <a:latin typeface="Arial"/>
                <a:ea typeface="Arial"/>
                <a:cs typeface="Arial"/>
                <a:sym typeface="Arial"/>
              </a:defRPr>
            </a:lvl6pPr>
            <a:lvl7pPr marL="0" marR="0" lvl="6" indent="0" algn="r">
              <a:spcBef>
                <a:spcPts val="0"/>
              </a:spcBef>
              <a:buNone/>
              <a:defRPr sz="1400">
                <a:solidFill>
                  <a:srgbClr val="000000"/>
                </a:solidFill>
                <a:latin typeface="Arial"/>
                <a:ea typeface="Arial"/>
                <a:cs typeface="Arial"/>
                <a:sym typeface="Arial"/>
              </a:defRPr>
            </a:lvl7pPr>
            <a:lvl8pPr marL="0" marR="0" lvl="7" indent="0" algn="r">
              <a:spcBef>
                <a:spcPts val="0"/>
              </a:spcBef>
              <a:buNone/>
              <a:defRPr sz="1400">
                <a:solidFill>
                  <a:srgbClr val="000000"/>
                </a:solidFill>
                <a:latin typeface="Arial"/>
                <a:ea typeface="Arial"/>
                <a:cs typeface="Arial"/>
                <a:sym typeface="Arial"/>
              </a:defRPr>
            </a:lvl8pPr>
            <a:lvl9pPr marL="0" marR="0" lvl="8" indent="0" algn="r">
              <a:spcBef>
                <a:spcPts val="0"/>
              </a:spcBef>
              <a:buNone/>
              <a:defRPr sz="14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40354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2"/>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10972800" y="6245225"/>
            <a:ext cx="609600" cy="476250"/>
          </a:xfrm>
        </p:spPr>
        <p:txBody>
          <a:bodyPr/>
          <a:lstStyle>
            <a:lvl1pPr>
              <a:defRPr/>
            </a:lvl1pPr>
          </a:lstStyle>
          <a:p>
            <a:pPr>
              <a:defRPr/>
            </a:pPr>
            <a:fld id="{D9A95CF2-1F5E-4546-822F-59FA80C417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897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263"/>
          <p:cNvSpPr txBox="1">
            <a:spLocks noGrp="1"/>
          </p:cNvSpPr>
          <p:nvPr>
            <p:ph type="title"/>
          </p:nvPr>
        </p:nvSpPr>
        <p:spPr>
          <a:xfrm>
            <a:off x="252919" y="1123839"/>
            <a:ext cx="2947483"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63"/>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49" name="Google Shape;49;p263"/>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50" name="Google Shape;50;p263"/>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3"/>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3"/>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4976"/>
                </a:solidFill>
              </a:defRPr>
            </a:lvl1pPr>
            <a:lvl2pPr marL="0" lvl="1" indent="0" algn="r">
              <a:spcBef>
                <a:spcPts val="0"/>
              </a:spcBef>
              <a:buNone/>
              <a:defRPr>
                <a:solidFill>
                  <a:srgbClr val="004976"/>
                </a:solidFill>
              </a:defRPr>
            </a:lvl2pPr>
            <a:lvl3pPr marL="0" lvl="2" indent="0" algn="r">
              <a:spcBef>
                <a:spcPts val="0"/>
              </a:spcBef>
              <a:buNone/>
              <a:defRPr>
                <a:solidFill>
                  <a:srgbClr val="004976"/>
                </a:solidFill>
              </a:defRPr>
            </a:lvl3pPr>
            <a:lvl4pPr marL="0" lvl="3" indent="0" algn="r">
              <a:spcBef>
                <a:spcPts val="0"/>
              </a:spcBef>
              <a:buNone/>
              <a:defRPr>
                <a:solidFill>
                  <a:srgbClr val="004976"/>
                </a:solidFill>
              </a:defRPr>
            </a:lvl4pPr>
            <a:lvl5pPr marL="0" lvl="4" indent="0" algn="r">
              <a:spcBef>
                <a:spcPts val="0"/>
              </a:spcBef>
              <a:buNone/>
              <a:defRPr>
                <a:solidFill>
                  <a:srgbClr val="004976"/>
                </a:solidFill>
              </a:defRPr>
            </a:lvl5pPr>
            <a:lvl6pPr marL="0" lvl="5" indent="0" algn="r">
              <a:spcBef>
                <a:spcPts val="0"/>
              </a:spcBef>
              <a:buNone/>
              <a:defRPr>
                <a:solidFill>
                  <a:srgbClr val="004976"/>
                </a:solidFill>
              </a:defRPr>
            </a:lvl6pPr>
            <a:lvl7pPr marL="0" lvl="6" indent="0" algn="r">
              <a:spcBef>
                <a:spcPts val="0"/>
              </a:spcBef>
              <a:buNone/>
              <a:defRPr>
                <a:solidFill>
                  <a:srgbClr val="004976"/>
                </a:solidFill>
              </a:defRPr>
            </a:lvl7pPr>
            <a:lvl8pPr marL="0" lvl="7" indent="0" algn="r">
              <a:spcBef>
                <a:spcPts val="0"/>
              </a:spcBef>
              <a:buNone/>
              <a:defRPr>
                <a:solidFill>
                  <a:srgbClr val="004976"/>
                </a:solidFill>
              </a:defRPr>
            </a:lvl8pPr>
            <a:lvl9pPr marL="0" lvl="8" indent="0" algn="r">
              <a:spcBef>
                <a:spcPts val="0"/>
              </a:spcBef>
              <a:buNone/>
              <a:defRPr>
                <a:solidFill>
                  <a:srgbClr val="004976"/>
                </a:solidFill>
              </a:defRPr>
            </a:lvl9pPr>
          </a:lstStyle>
          <a:p>
            <a:fld id="{00000000-1234-1234-1234-123412341234}" type="slidenum">
              <a:rPr lang="en-US" smtClean="0"/>
              <a:pPr/>
              <a:t>‹#›</a:t>
            </a:fld>
            <a:endParaRPr lang="en-US"/>
          </a:p>
        </p:txBody>
      </p:sp>
      <p:sp>
        <p:nvSpPr>
          <p:cNvPr id="53" name="Google Shape;53;p263"/>
          <p:cNvSpPr/>
          <p:nvPr/>
        </p:nvSpPr>
        <p:spPr>
          <a:xfrm>
            <a:off x="3537960" y="769123"/>
            <a:ext cx="8178325" cy="5306939"/>
          </a:xfrm>
          <a:prstGeom prst="rect">
            <a:avLst/>
          </a:prstGeom>
          <a:solidFill>
            <a:schemeClr val="lt2"/>
          </a:solidFill>
          <a:ln w="10775" cap="flat" cmpd="sng">
            <a:solidFill>
              <a:srgbClr val="0035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orbel"/>
              <a:ea typeface="Corbel"/>
              <a:cs typeface="Corbel"/>
              <a:sym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264"/>
          <p:cNvSpPr txBox="1">
            <a:spLocks noGrp="1"/>
          </p:cNvSpPr>
          <p:nvPr>
            <p:ph type="title"/>
          </p:nvPr>
        </p:nvSpPr>
        <p:spPr>
          <a:xfrm>
            <a:off x="252919" y="1123839"/>
            <a:ext cx="2947483"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4"/>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1900"/>
              <a:buNone/>
              <a:defRPr sz="1900" b="1">
                <a:solidFill>
                  <a:srgbClr val="595959"/>
                </a:solidFill>
              </a:defRPr>
            </a:lvl1pPr>
            <a:lvl2pPr marL="914400" lvl="1" indent="-228600" algn="l">
              <a:lnSpc>
                <a:spcPct val="90000"/>
              </a:lnSpc>
              <a:spcBef>
                <a:spcPts val="250"/>
              </a:spcBef>
              <a:spcAft>
                <a:spcPts val="0"/>
              </a:spcAft>
              <a:buSzPts val="1900"/>
              <a:buNone/>
              <a:defRPr sz="19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7" name="Google Shape;57;p264"/>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58" name="Google Shape;58;p264"/>
          <p:cNvSpPr txBox="1">
            <a:spLocks noGrp="1"/>
          </p:cNvSpPr>
          <p:nvPr>
            <p:ph type="body" idx="3"/>
          </p:nvPr>
        </p:nvSpPr>
        <p:spPr>
          <a:xfrm>
            <a:off x="7818463" y="1023588"/>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1900"/>
              <a:buNone/>
              <a:defRPr sz="1900" b="1">
                <a:solidFill>
                  <a:srgbClr val="595959"/>
                </a:solidFill>
              </a:defRPr>
            </a:lvl1pPr>
            <a:lvl2pPr marL="914400" lvl="1" indent="-228600" algn="l">
              <a:lnSpc>
                <a:spcPct val="90000"/>
              </a:lnSpc>
              <a:spcBef>
                <a:spcPts val="250"/>
              </a:spcBef>
              <a:spcAft>
                <a:spcPts val="0"/>
              </a:spcAft>
              <a:buSzPts val="1900"/>
              <a:buNone/>
              <a:defRPr sz="19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9" name="Google Shape;59;p264"/>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60" name="Google Shape;60;p264"/>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64"/>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4"/>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4976"/>
                </a:solidFill>
              </a:defRPr>
            </a:lvl1pPr>
            <a:lvl2pPr marL="0" lvl="1" indent="0" algn="r">
              <a:spcBef>
                <a:spcPts val="0"/>
              </a:spcBef>
              <a:buNone/>
              <a:defRPr>
                <a:solidFill>
                  <a:srgbClr val="004976"/>
                </a:solidFill>
              </a:defRPr>
            </a:lvl2pPr>
            <a:lvl3pPr marL="0" lvl="2" indent="0" algn="r">
              <a:spcBef>
                <a:spcPts val="0"/>
              </a:spcBef>
              <a:buNone/>
              <a:defRPr>
                <a:solidFill>
                  <a:srgbClr val="004976"/>
                </a:solidFill>
              </a:defRPr>
            </a:lvl3pPr>
            <a:lvl4pPr marL="0" lvl="3" indent="0" algn="r">
              <a:spcBef>
                <a:spcPts val="0"/>
              </a:spcBef>
              <a:buNone/>
              <a:defRPr>
                <a:solidFill>
                  <a:srgbClr val="004976"/>
                </a:solidFill>
              </a:defRPr>
            </a:lvl4pPr>
            <a:lvl5pPr marL="0" lvl="4" indent="0" algn="r">
              <a:spcBef>
                <a:spcPts val="0"/>
              </a:spcBef>
              <a:buNone/>
              <a:defRPr>
                <a:solidFill>
                  <a:srgbClr val="004976"/>
                </a:solidFill>
              </a:defRPr>
            </a:lvl5pPr>
            <a:lvl6pPr marL="0" lvl="5" indent="0" algn="r">
              <a:spcBef>
                <a:spcPts val="0"/>
              </a:spcBef>
              <a:buNone/>
              <a:defRPr>
                <a:solidFill>
                  <a:srgbClr val="004976"/>
                </a:solidFill>
              </a:defRPr>
            </a:lvl6pPr>
            <a:lvl7pPr marL="0" lvl="6" indent="0" algn="r">
              <a:spcBef>
                <a:spcPts val="0"/>
              </a:spcBef>
              <a:buNone/>
              <a:defRPr>
                <a:solidFill>
                  <a:srgbClr val="004976"/>
                </a:solidFill>
              </a:defRPr>
            </a:lvl7pPr>
            <a:lvl8pPr marL="0" lvl="7" indent="0" algn="r">
              <a:spcBef>
                <a:spcPts val="0"/>
              </a:spcBef>
              <a:buNone/>
              <a:defRPr>
                <a:solidFill>
                  <a:srgbClr val="004976"/>
                </a:solidFill>
              </a:defRPr>
            </a:lvl8pPr>
            <a:lvl9pPr marL="0" lvl="8" indent="0" algn="r">
              <a:spcBef>
                <a:spcPts val="0"/>
              </a:spcBef>
              <a:buNone/>
              <a:defRPr>
                <a:solidFill>
                  <a:srgbClr val="004976"/>
                </a:solidFill>
              </a:defRPr>
            </a:lvl9pPr>
          </a:lstStyle>
          <a:p>
            <a:fld id="{00000000-1234-1234-1234-123412341234}" type="slidenum">
              <a:rPr lang="en-US" smtClean="0"/>
              <a:pPr/>
              <a:t>‹#›</a:t>
            </a:fld>
            <a:endParaRPr lang="en-US"/>
          </a:p>
        </p:txBody>
      </p:sp>
      <p:sp>
        <p:nvSpPr>
          <p:cNvPr id="63" name="Google Shape;63;p264"/>
          <p:cNvSpPr/>
          <p:nvPr/>
        </p:nvSpPr>
        <p:spPr>
          <a:xfrm>
            <a:off x="3537960" y="769123"/>
            <a:ext cx="8178325" cy="5306939"/>
          </a:xfrm>
          <a:prstGeom prst="rect">
            <a:avLst/>
          </a:prstGeom>
          <a:solidFill>
            <a:schemeClr val="lt2"/>
          </a:solidFill>
          <a:ln w="10775" cap="flat" cmpd="sng">
            <a:solidFill>
              <a:srgbClr val="0035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65"/>
          <p:cNvSpPr txBox="1">
            <a:spLocks noGrp="1"/>
          </p:cNvSpPr>
          <p:nvPr>
            <p:ph type="title"/>
          </p:nvPr>
        </p:nvSpPr>
        <p:spPr>
          <a:xfrm>
            <a:off x="252919" y="1123839"/>
            <a:ext cx="2947483"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65"/>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5"/>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65"/>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4976"/>
                </a:solidFill>
              </a:defRPr>
            </a:lvl1pPr>
            <a:lvl2pPr marL="0" lvl="1" indent="0" algn="r">
              <a:spcBef>
                <a:spcPts val="0"/>
              </a:spcBef>
              <a:buNone/>
              <a:defRPr>
                <a:solidFill>
                  <a:srgbClr val="004976"/>
                </a:solidFill>
              </a:defRPr>
            </a:lvl2pPr>
            <a:lvl3pPr marL="0" lvl="2" indent="0" algn="r">
              <a:spcBef>
                <a:spcPts val="0"/>
              </a:spcBef>
              <a:buNone/>
              <a:defRPr>
                <a:solidFill>
                  <a:srgbClr val="004976"/>
                </a:solidFill>
              </a:defRPr>
            </a:lvl3pPr>
            <a:lvl4pPr marL="0" lvl="3" indent="0" algn="r">
              <a:spcBef>
                <a:spcPts val="0"/>
              </a:spcBef>
              <a:buNone/>
              <a:defRPr>
                <a:solidFill>
                  <a:srgbClr val="004976"/>
                </a:solidFill>
              </a:defRPr>
            </a:lvl4pPr>
            <a:lvl5pPr marL="0" lvl="4" indent="0" algn="r">
              <a:spcBef>
                <a:spcPts val="0"/>
              </a:spcBef>
              <a:buNone/>
              <a:defRPr>
                <a:solidFill>
                  <a:srgbClr val="004976"/>
                </a:solidFill>
              </a:defRPr>
            </a:lvl5pPr>
            <a:lvl6pPr marL="0" lvl="5" indent="0" algn="r">
              <a:spcBef>
                <a:spcPts val="0"/>
              </a:spcBef>
              <a:buNone/>
              <a:defRPr>
                <a:solidFill>
                  <a:srgbClr val="004976"/>
                </a:solidFill>
              </a:defRPr>
            </a:lvl6pPr>
            <a:lvl7pPr marL="0" lvl="6" indent="0" algn="r">
              <a:spcBef>
                <a:spcPts val="0"/>
              </a:spcBef>
              <a:buNone/>
              <a:defRPr>
                <a:solidFill>
                  <a:srgbClr val="004976"/>
                </a:solidFill>
              </a:defRPr>
            </a:lvl7pPr>
            <a:lvl8pPr marL="0" lvl="7" indent="0" algn="r">
              <a:spcBef>
                <a:spcPts val="0"/>
              </a:spcBef>
              <a:buNone/>
              <a:defRPr>
                <a:solidFill>
                  <a:srgbClr val="004976"/>
                </a:solidFill>
              </a:defRPr>
            </a:lvl8pPr>
            <a:lvl9pPr marL="0" lvl="8" indent="0" algn="r">
              <a:spcBef>
                <a:spcPts val="0"/>
              </a:spcBef>
              <a:buNone/>
              <a:defRPr>
                <a:solidFill>
                  <a:srgbClr val="004976"/>
                </a:solidFill>
              </a:defRPr>
            </a:lvl9pPr>
          </a:lstStyle>
          <a:p>
            <a:fld id="{00000000-1234-1234-1234-123412341234}" type="slidenum">
              <a:rPr lang="en-US" smtClean="0"/>
              <a:pPr/>
              <a:t>‹#›</a:t>
            </a:fld>
            <a:endParaRPr lang="en-US"/>
          </a:p>
        </p:txBody>
      </p:sp>
      <p:sp>
        <p:nvSpPr>
          <p:cNvPr id="69" name="Google Shape;69;p265"/>
          <p:cNvSpPr/>
          <p:nvPr/>
        </p:nvSpPr>
        <p:spPr>
          <a:xfrm>
            <a:off x="3537960" y="769123"/>
            <a:ext cx="8178325" cy="5306939"/>
          </a:xfrm>
          <a:prstGeom prst="rect">
            <a:avLst/>
          </a:prstGeom>
          <a:solidFill>
            <a:schemeClr val="lt2"/>
          </a:solidFill>
          <a:ln w="10775" cap="flat" cmpd="sng">
            <a:solidFill>
              <a:srgbClr val="0035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orbel"/>
              <a:ea typeface="Corbel"/>
              <a:cs typeface="Corbel"/>
              <a:sym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66"/>
          <p:cNvSpPr txBox="1">
            <a:spLocks noGrp="1"/>
          </p:cNvSpPr>
          <p:nvPr>
            <p:ph type="title"/>
          </p:nvPr>
        </p:nvSpPr>
        <p:spPr>
          <a:xfrm>
            <a:off x="256032" y="1143000"/>
            <a:ext cx="283464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orbel"/>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66"/>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73" name="Google Shape;73;p266"/>
          <p:cNvSpPr txBox="1">
            <a:spLocks noGrp="1"/>
          </p:cNvSpPr>
          <p:nvPr>
            <p:ph type="body" idx="2"/>
          </p:nvPr>
        </p:nvSpPr>
        <p:spPr>
          <a:xfrm>
            <a:off x="256032" y="3337560"/>
            <a:ext cx="2834640" cy="25603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250"/>
              <a:buNone/>
              <a:defRPr sz="125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4" name="Google Shape;74;p266"/>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6"/>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6"/>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4976"/>
                </a:solidFill>
              </a:defRPr>
            </a:lvl1pPr>
            <a:lvl2pPr marL="0" lvl="1" indent="0" algn="r">
              <a:spcBef>
                <a:spcPts val="0"/>
              </a:spcBef>
              <a:buNone/>
              <a:defRPr>
                <a:solidFill>
                  <a:srgbClr val="004976"/>
                </a:solidFill>
              </a:defRPr>
            </a:lvl2pPr>
            <a:lvl3pPr marL="0" lvl="2" indent="0" algn="r">
              <a:spcBef>
                <a:spcPts val="0"/>
              </a:spcBef>
              <a:buNone/>
              <a:defRPr>
                <a:solidFill>
                  <a:srgbClr val="004976"/>
                </a:solidFill>
              </a:defRPr>
            </a:lvl3pPr>
            <a:lvl4pPr marL="0" lvl="3" indent="0" algn="r">
              <a:spcBef>
                <a:spcPts val="0"/>
              </a:spcBef>
              <a:buNone/>
              <a:defRPr>
                <a:solidFill>
                  <a:srgbClr val="004976"/>
                </a:solidFill>
              </a:defRPr>
            </a:lvl4pPr>
            <a:lvl5pPr marL="0" lvl="4" indent="0" algn="r">
              <a:spcBef>
                <a:spcPts val="0"/>
              </a:spcBef>
              <a:buNone/>
              <a:defRPr>
                <a:solidFill>
                  <a:srgbClr val="004976"/>
                </a:solidFill>
              </a:defRPr>
            </a:lvl5pPr>
            <a:lvl6pPr marL="0" lvl="5" indent="0" algn="r">
              <a:spcBef>
                <a:spcPts val="0"/>
              </a:spcBef>
              <a:buNone/>
              <a:defRPr>
                <a:solidFill>
                  <a:srgbClr val="004976"/>
                </a:solidFill>
              </a:defRPr>
            </a:lvl6pPr>
            <a:lvl7pPr marL="0" lvl="6" indent="0" algn="r">
              <a:spcBef>
                <a:spcPts val="0"/>
              </a:spcBef>
              <a:buNone/>
              <a:defRPr>
                <a:solidFill>
                  <a:srgbClr val="004976"/>
                </a:solidFill>
              </a:defRPr>
            </a:lvl7pPr>
            <a:lvl8pPr marL="0" lvl="7" indent="0" algn="r">
              <a:spcBef>
                <a:spcPts val="0"/>
              </a:spcBef>
              <a:buNone/>
              <a:defRPr>
                <a:solidFill>
                  <a:srgbClr val="004976"/>
                </a:solidFill>
              </a:defRPr>
            </a:lvl8pPr>
            <a:lvl9pPr marL="0" lvl="8" indent="0" algn="r">
              <a:spcBef>
                <a:spcPts val="0"/>
              </a:spcBef>
              <a:buNone/>
              <a:defRPr>
                <a:solidFill>
                  <a:srgbClr val="004976"/>
                </a:solidFill>
              </a:defRPr>
            </a:lvl9pPr>
          </a:lstStyle>
          <a:p>
            <a:fld id="{00000000-1234-1234-1234-123412341234}" type="slidenum">
              <a:rPr lang="en-US" smtClean="0"/>
              <a:pPr/>
              <a:t>‹#›</a:t>
            </a:fld>
            <a:endParaRPr lang="en-US"/>
          </a:p>
        </p:txBody>
      </p:sp>
      <p:sp>
        <p:nvSpPr>
          <p:cNvPr id="77" name="Google Shape;77;p266"/>
          <p:cNvSpPr/>
          <p:nvPr/>
        </p:nvSpPr>
        <p:spPr>
          <a:xfrm>
            <a:off x="3537960" y="769123"/>
            <a:ext cx="8178325" cy="5306939"/>
          </a:xfrm>
          <a:prstGeom prst="rect">
            <a:avLst/>
          </a:prstGeom>
          <a:solidFill>
            <a:schemeClr val="lt2"/>
          </a:solidFill>
          <a:ln w="10775" cap="flat" cmpd="sng">
            <a:solidFill>
              <a:srgbClr val="0035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8"/>
        <p:cNvGrpSpPr/>
        <p:nvPr/>
      </p:nvGrpSpPr>
      <p:grpSpPr>
        <a:xfrm>
          <a:off x="0" y="0"/>
          <a:ext cx="0" cy="0"/>
          <a:chOff x="0" y="0"/>
          <a:chExt cx="0" cy="0"/>
        </a:xfrm>
      </p:grpSpPr>
      <p:sp>
        <p:nvSpPr>
          <p:cNvPr id="79" name="Google Shape;79;p267"/>
          <p:cNvSpPr txBox="1">
            <a:spLocks noGrp="1"/>
          </p:cNvSpPr>
          <p:nvPr>
            <p:ph type="title"/>
          </p:nvPr>
        </p:nvSpPr>
        <p:spPr>
          <a:xfrm>
            <a:off x="256032" y="1143000"/>
            <a:ext cx="283464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orbel"/>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7"/>
          <p:cNvSpPr txBox="1">
            <a:spLocks noGrp="1"/>
          </p:cNvSpPr>
          <p:nvPr>
            <p:ph type="body" idx="1"/>
          </p:nvPr>
        </p:nvSpPr>
        <p:spPr>
          <a:xfrm>
            <a:off x="256032" y="3340602"/>
            <a:ext cx="2834640" cy="25603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250"/>
              <a:buNone/>
              <a:defRPr sz="125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81" name="Google Shape;81;p267"/>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7"/>
          <p:cNvSpPr txBox="1">
            <a:spLocks noGrp="1"/>
          </p:cNvSpPr>
          <p:nvPr>
            <p:ph type="ftr" idx="11"/>
          </p:nvPr>
        </p:nvSpPr>
        <p:spPr>
          <a:xfrm>
            <a:off x="3499102" y="6356352"/>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7"/>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4976"/>
                </a:solidFill>
              </a:defRPr>
            </a:lvl1pPr>
            <a:lvl2pPr marL="0" lvl="1" indent="0" algn="r">
              <a:spcBef>
                <a:spcPts val="0"/>
              </a:spcBef>
              <a:buNone/>
              <a:defRPr>
                <a:solidFill>
                  <a:srgbClr val="004976"/>
                </a:solidFill>
              </a:defRPr>
            </a:lvl2pPr>
            <a:lvl3pPr marL="0" lvl="2" indent="0" algn="r">
              <a:spcBef>
                <a:spcPts val="0"/>
              </a:spcBef>
              <a:buNone/>
              <a:defRPr>
                <a:solidFill>
                  <a:srgbClr val="004976"/>
                </a:solidFill>
              </a:defRPr>
            </a:lvl3pPr>
            <a:lvl4pPr marL="0" lvl="3" indent="0" algn="r">
              <a:spcBef>
                <a:spcPts val="0"/>
              </a:spcBef>
              <a:buNone/>
              <a:defRPr>
                <a:solidFill>
                  <a:srgbClr val="004976"/>
                </a:solidFill>
              </a:defRPr>
            </a:lvl4pPr>
            <a:lvl5pPr marL="0" lvl="4" indent="0" algn="r">
              <a:spcBef>
                <a:spcPts val="0"/>
              </a:spcBef>
              <a:buNone/>
              <a:defRPr>
                <a:solidFill>
                  <a:srgbClr val="004976"/>
                </a:solidFill>
              </a:defRPr>
            </a:lvl5pPr>
            <a:lvl6pPr marL="0" lvl="5" indent="0" algn="r">
              <a:spcBef>
                <a:spcPts val="0"/>
              </a:spcBef>
              <a:buNone/>
              <a:defRPr>
                <a:solidFill>
                  <a:srgbClr val="004976"/>
                </a:solidFill>
              </a:defRPr>
            </a:lvl6pPr>
            <a:lvl7pPr marL="0" lvl="6" indent="0" algn="r">
              <a:spcBef>
                <a:spcPts val="0"/>
              </a:spcBef>
              <a:buNone/>
              <a:defRPr>
                <a:solidFill>
                  <a:srgbClr val="004976"/>
                </a:solidFill>
              </a:defRPr>
            </a:lvl7pPr>
            <a:lvl8pPr marL="0" lvl="7" indent="0" algn="r">
              <a:spcBef>
                <a:spcPts val="0"/>
              </a:spcBef>
              <a:buNone/>
              <a:defRPr>
                <a:solidFill>
                  <a:srgbClr val="004976"/>
                </a:solidFill>
              </a:defRPr>
            </a:lvl8pPr>
            <a:lvl9pPr marL="0" lvl="8" indent="0" algn="r">
              <a:spcBef>
                <a:spcPts val="0"/>
              </a:spcBef>
              <a:buNone/>
              <a:defRPr>
                <a:solidFill>
                  <a:srgbClr val="004976"/>
                </a:solidFill>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4"/>
          <p:cNvSpPr/>
          <p:nvPr/>
        </p:nvSpPr>
        <p:spPr>
          <a:xfrm>
            <a:off x="2" y="758952"/>
            <a:ext cx="3443591"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134"/>
          <p:cNvSpPr txBox="1">
            <a:spLocks noGrp="1"/>
          </p:cNvSpPr>
          <p:nvPr>
            <p:ph type="title"/>
          </p:nvPr>
        </p:nvSpPr>
        <p:spPr>
          <a:xfrm>
            <a:off x="252919" y="1123839"/>
            <a:ext cx="2947483"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000"/>
              <a:buFont typeface="Corbel"/>
              <a:buNone/>
              <a:defRPr sz="30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34"/>
          <p:cNvSpPr/>
          <p:nvPr/>
        </p:nvSpPr>
        <p:spPr>
          <a:xfrm>
            <a:off x="11815864" y="758952"/>
            <a:ext cx="384048" cy="5330952"/>
          </a:xfrm>
          <a:prstGeom prst="rect">
            <a:avLst/>
          </a:prstGeom>
          <a:solidFill>
            <a:schemeClr val="accent3"/>
          </a:solidFill>
          <a:ln w="10775" cap="flat" cmpd="sng">
            <a:solidFill>
              <a:srgbClr val="3D3D3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Corbel"/>
              <a:ea typeface="Corbel"/>
              <a:cs typeface="Corbel"/>
              <a:sym typeface="Corbel"/>
            </a:endParaRPr>
          </a:p>
        </p:txBody>
      </p:sp>
      <p:sp>
        <p:nvSpPr>
          <p:cNvPr id="13" name="Google Shape;13;p134"/>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49250" algn="l" rtl="0">
              <a:lnSpc>
                <a:spcPct val="90000"/>
              </a:lnSpc>
              <a:spcBef>
                <a:spcPts val="1200"/>
              </a:spcBef>
              <a:spcAft>
                <a:spcPts val="0"/>
              </a:spcAft>
              <a:buClr>
                <a:schemeClr val="accent1"/>
              </a:buClr>
              <a:buSzPts val="1900"/>
              <a:buFont typeface="Noto Sans Symbols"/>
              <a:buChar char="●"/>
              <a:defRPr sz="1900" b="0" i="0" u="none" strike="noStrike" cap="none">
                <a:solidFill>
                  <a:srgbClr val="595959"/>
                </a:solidFill>
                <a:latin typeface="Corbel"/>
                <a:ea typeface="Corbel"/>
                <a:cs typeface="Corbel"/>
                <a:sym typeface="Corbel"/>
              </a:defRPr>
            </a:lvl1pPr>
            <a:lvl2pPr marL="914400" marR="0" lvl="1" indent="-336550" algn="l" rtl="0">
              <a:lnSpc>
                <a:spcPct val="90000"/>
              </a:lnSpc>
              <a:spcBef>
                <a:spcPts val="250"/>
              </a:spcBef>
              <a:spcAft>
                <a:spcPts val="0"/>
              </a:spcAft>
              <a:buClr>
                <a:schemeClr val="accent1"/>
              </a:buClr>
              <a:buSzPts val="1700"/>
              <a:buFont typeface="Noto Sans Symbols"/>
              <a:buChar char="●"/>
              <a:defRPr sz="1700" b="0" i="0" u="none" strike="noStrike" cap="none">
                <a:solidFill>
                  <a:srgbClr val="595959"/>
                </a:solidFill>
                <a:latin typeface="Corbel"/>
                <a:ea typeface="Corbel"/>
                <a:cs typeface="Corbel"/>
                <a:sym typeface="Corbel"/>
              </a:defRPr>
            </a:lvl2pPr>
            <a:lvl3pPr marL="1371600" marR="0" lvl="2" indent="-323850" algn="l" rtl="0">
              <a:lnSpc>
                <a:spcPct val="90000"/>
              </a:lnSpc>
              <a:spcBef>
                <a:spcPts val="250"/>
              </a:spcBef>
              <a:spcAft>
                <a:spcPts val="0"/>
              </a:spcAft>
              <a:buClr>
                <a:schemeClr val="accent1"/>
              </a:buClr>
              <a:buSzPts val="1500"/>
              <a:buFont typeface="Noto Sans Symbols"/>
              <a:buChar char="●"/>
              <a:defRPr sz="1500" b="0" i="0" u="none" strike="noStrike" cap="none">
                <a:solidFill>
                  <a:srgbClr val="595959"/>
                </a:solidFill>
                <a:latin typeface="Corbel"/>
                <a:ea typeface="Corbel"/>
                <a:cs typeface="Corbel"/>
                <a:sym typeface="Corbel"/>
              </a:defRPr>
            </a:lvl3pPr>
            <a:lvl4pPr marL="1828800" marR="0" lvl="3"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4pPr>
            <a:lvl5pPr marL="2286000" marR="0" lvl="4"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5pPr>
            <a:lvl6pPr marL="2743200" marR="0" lvl="5"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6pPr>
            <a:lvl7pPr marL="3200400" marR="0" lvl="6"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7pPr>
            <a:lvl8pPr marL="3657600" marR="0" lvl="7"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8pPr>
            <a:lvl9pPr marL="4114800" marR="0" lvl="8" indent="-311150" algn="l" rtl="0">
              <a:lnSpc>
                <a:spcPct val="90000"/>
              </a:lnSpc>
              <a:spcBef>
                <a:spcPts val="250"/>
              </a:spcBef>
              <a:spcAft>
                <a:spcPts val="25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9pPr>
          </a:lstStyle>
          <a:p>
            <a:endParaRPr/>
          </a:p>
        </p:txBody>
      </p:sp>
      <p:sp>
        <p:nvSpPr>
          <p:cNvPr id="14" name="Google Shape;14;p134"/>
          <p:cNvSpPr txBox="1">
            <a:spLocks noGrp="1"/>
          </p:cNvSpPr>
          <p:nvPr>
            <p:ph type="dt" idx="10"/>
          </p:nvPr>
        </p:nvSpPr>
        <p:spPr>
          <a:xfrm>
            <a:off x="262465"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34"/>
          <p:cNvSpPr txBox="1">
            <a:spLocks noGrp="1"/>
          </p:cNvSpPr>
          <p:nvPr>
            <p:ph type="ftr" idx="11"/>
          </p:nvPr>
        </p:nvSpPr>
        <p:spPr>
          <a:xfrm>
            <a:off x="3869268" y="6356352"/>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34"/>
          <p:cNvSpPr txBox="1">
            <a:spLocks noGrp="1"/>
          </p:cNvSpPr>
          <p:nvPr>
            <p:ph type="sldNum" idx="12"/>
          </p:nvPr>
        </p:nvSpPr>
        <p:spPr>
          <a:xfrm>
            <a:off x="10634137" y="6356352"/>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1" i="0" u="none" strike="noStrike" cap="none">
                <a:solidFill>
                  <a:srgbClr val="004976"/>
                </a:solidFill>
                <a:latin typeface="Corbel"/>
                <a:ea typeface="Corbel"/>
                <a:cs typeface="Corbel"/>
                <a:sym typeface="Corbel"/>
              </a:defRPr>
            </a:lvl1pPr>
            <a:lvl2pPr marL="0" marR="0" lvl="1" indent="0" algn="r" rtl="0">
              <a:spcBef>
                <a:spcPts val="0"/>
              </a:spcBef>
              <a:buNone/>
              <a:defRPr sz="1100" b="1" i="0" u="none" strike="noStrike" cap="none">
                <a:solidFill>
                  <a:srgbClr val="004976"/>
                </a:solidFill>
                <a:latin typeface="Corbel"/>
                <a:ea typeface="Corbel"/>
                <a:cs typeface="Corbel"/>
                <a:sym typeface="Corbel"/>
              </a:defRPr>
            </a:lvl2pPr>
            <a:lvl3pPr marL="0" marR="0" lvl="2" indent="0" algn="r" rtl="0">
              <a:spcBef>
                <a:spcPts val="0"/>
              </a:spcBef>
              <a:buNone/>
              <a:defRPr sz="1100" b="1" i="0" u="none" strike="noStrike" cap="none">
                <a:solidFill>
                  <a:srgbClr val="004976"/>
                </a:solidFill>
                <a:latin typeface="Corbel"/>
                <a:ea typeface="Corbel"/>
                <a:cs typeface="Corbel"/>
                <a:sym typeface="Corbel"/>
              </a:defRPr>
            </a:lvl3pPr>
            <a:lvl4pPr marL="0" marR="0" lvl="3" indent="0" algn="r" rtl="0">
              <a:spcBef>
                <a:spcPts val="0"/>
              </a:spcBef>
              <a:buNone/>
              <a:defRPr sz="1100" b="1" i="0" u="none" strike="noStrike" cap="none">
                <a:solidFill>
                  <a:srgbClr val="004976"/>
                </a:solidFill>
                <a:latin typeface="Corbel"/>
                <a:ea typeface="Corbel"/>
                <a:cs typeface="Corbel"/>
                <a:sym typeface="Corbel"/>
              </a:defRPr>
            </a:lvl4pPr>
            <a:lvl5pPr marL="0" marR="0" lvl="4" indent="0" algn="r" rtl="0">
              <a:spcBef>
                <a:spcPts val="0"/>
              </a:spcBef>
              <a:buNone/>
              <a:defRPr sz="1100" b="1" i="0" u="none" strike="noStrike" cap="none">
                <a:solidFill>
                  <a:srgbClr val="004976"/>
                </a:solidFill>
                <a:latin typeface="Corbel"/>
                <a:ea typeface="Corbel"/>
                <a:cs typeface="Corbel"/>
                <a:sym typeface="Corbel"/>
              </a:defRPr>
            </a:lvl5pPr>
            <a:lvl6pPr marL="0" marR="0" lvl="5" indent="0" algn="r" rtl="0">
              <a:spcBef>
                <a:spcPts val="0"/>
              </a:spcBef>
              <a:buNone/>
              <a:defRPr sz="1100" b="1" i="0" u="none" strike="noStrike" cap="none">
                <a:solidFill>
                  <a:srgbClr val="004976"/>
                </a:solidFill>
                <a:latin typeface="Corbel"/>
                <a:ea typeface="Corbel"/>
                <a:cs typeface="Corbel"/>
                <a:sym typeface="Corbel"/>
              </a:defRPr>
            </a:lvl6pPr>
            <a:lvl7pPr marL="0" marR="0" lvl="6" indent="0" algn="r" rtl="0">
              <a:spcBef>
                <a:spcPts val="0"/>
              </a:spcBef>
              <a:buNone/>
              <a:defRPr sz="1100" b="1" i="0" u="none" strike="noStrike" cap="none">
                <a:solidFill>
                  <a:srgbClr val="004976"/>
                </a:solidFill>
                <a:latin typeface="Corbel"/>
                <a:ea typeface="Corbel"/>
                <a:cs typeface="Corbel"/>
                <a:sym typeface="Corbel"/>
              </a:defRPr>
            </a:lvl7pPr>
            <a:lvl8pPr marL="0" marR="0" lvl="7" indent="0" algn="r" rtl="0">
              <a:spcBef>
                <a:spcPts val="0"/>
              </a:spcBef>
              <a:buNone/>
              <a:defRPr sz="1100" b="1" i="0" u="none" strike="noStrike" cap="none">
                <a:solidFill>
                  <a:srgbClr val="004976"/>
                </a:solidFill>
                <a:latin typeface="Corbel"/>
                <a:ea typeface="Corbel"/>
                <a:cs typeface="Corbel"/>
                <a:sym typeface="Corbel"/>
              </a:defRPr>
            </a:lvl8pPr>
            <a:lvl9pPr marL="0" marR="0" lvl="8" indent="0" algn="r" rtl="0">
              <a:spcBef>
                <a:spcPts val="0"/>
              </a:spcBef>
              <a:buNone/>
              <a:defRPr sz="1100" b="1" i="0" u="none" strike="noStrike" cap="none">
                <a:solidFill>
                  <a:srgbClr val="004976"/>
                </a:solidFill>
                <a:latin typeface="Corbel"/>
                <a:ea typeface="Corbel"/>
                <a:cs typeface="Corbel"/>
                <a:sym typeface="Corbel"/>
              </a:defRPr>
            </a:lvl9pPr>
          </a:lstStyle>
          <a:p>
            <a:fld id="{00000000-1234-1234-1234-123412341234}" type="slidenum">
              <a:rPr lang="en-US" smtClean="0"/>
              <a:pPr/>
              <a:t>‹#›</a:t>
            </a:fld>
            <a:endParaRPr lang="en-US"/>
          </a:p>
        </p:txBody>
      </p:sp>
      <p:sp>
        <p:nvSpPr>
          <p:cNvPr id="17" name="Google Shape;17;p134"/>
          <p:cNvSpPr/>
          <p:nvPr/>
        </p:nvSpPr>
        <p:spPr>
          <a:xfrm>
            <a:off x="3537960" y="769123"/>
            <a:ext cx="8178325" cy="5306939"/>
          </a:xfrm>
          <a:prstGeom prst="rect">
            <a:avLst/>
          </a:prstGeom>
          <a:solidFill>
            <a:schemeClr val="lt2"/>
          </a:solidFill>
          <a:ln w="10775" cap="flat" cmpd="sng">
            <a:solidFill>
              <a:srgbClr val="0035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Google Shape;174;p58"/>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75" name="Google Shape;175;p5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5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5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78" name="Google Shape;178;p58" descr="Education-rgb"/>
          <p:cNvPicPr preferRelativeResize="0"/>
          <p:nvPr/>
        </p:nvPicPr>
        <p:blipFill rotWithShape="1">
          <a:blip r:embed="rId9">
            <a:alphaModFix/>
          </a:blip>
          <a:srcRect/>
          <a:stretch/>
        </p:blipFill>
        <p:spPr>
          <a:xfrm>
            <a:off x="8534400" y="6232528"/>
            <a:ext cx="3073400" cy="549275"/>
          </a:xfrm>
          <a:prstGeom prst="rect">
            <a:avLst/>
          </a:prstGeom>
          <a:noFill/>
          <a:ln>
            <a:noFill/>
          </a:ln>
        </p:spPr>
      </p:pic>
      <p:pic>
        <p:nvPicPr>
          <p:cNvPr id="179" name="Google Shape;179;p58" descr="blue 50% banner"/>
          <p:cNvPicPr preferRelativeResize="0"/>
          <p:nvPr/>
        </p:nvPicPr>
        <p:blipFill rotWithShape="1">
          <a:blip r:embed="rId10">
            <a:alphaModFix/>
          </a:blip>
          <a:srcRect/>
          <a:stretch/>
        </p:blipFill>
        <p:spPr>
          <a:xfrm>
            <a:off x="609600" y="228600"/>
            <a:ext cx="10972800" cy="649288"/>
          </a:xfrm>
          <a:prstGeom prst="rect">
            <a:avLst/>
          </a:prstGeom>
          <a:noFill/>
          <a:ln>
            <a:noFill/>
          </a:ln>
        </p:spPr>
      </p:pic>
    </p:spTree>
    <p:extLst>
      <p:ext uri="{BB962C8B-B14F-4D97-AF65-F5344CB8AC3E}">
        <p14:creationId xmlns:p14="http://schemas.microsoft.com/office/powerpoint/2010/main" val="586869397"/>
      </p:ext>
    </p:extLst>
  </p:cSld>
  <p:clrMap bg1="lt1" tx1="dk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15C0158-0648-4303-8A3F-DA3A04BC4973}"/>
              </a:ext>
            </a:extLst>
          </p:cNvPr>
          <p:cNvSpPr/>
          <p:nvPr userDrawn="1"/>
        </p:nvSpPr>
        <p:spPr>
          <a:xfrm>
            <a:off x="3696510" y="758952"/>
            <a:ext cx="786732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8838" y="758952"/>
            <a:ext cx="3443591" cy="533095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20" y="1123841"/>
            <a:ext cx="2947483"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a:noFill/>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4"/>
            <a:ext cx="27432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9/9/2019</a:t>
            </a:fld>
            <a:endParaRPr lang="en-US" dirty="0"/>
          </a:p>
        </p:txBody>
      </p:sp>
      <p:sp>
        <p:nvSpPr>
          <p:cNvPr id="5" name="Footer Placeholder 4"/>
          <p:cNvSpPr>
            <a:spLocks noGrp="1"/>
          </p:cNvSpPr>
          <p:nvPr>
            <p:ph type="ftr" sz="quarter" idx="3"/>
          </p:nvPr>
        </p:nvSpPr>
        <p:spPr>
          <a:xfrm>
            <a:off x="3869268" y="6356354"/>
            <a:ext cx="5911517"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8" y="6356354"/>
            <a:ext cx="1530927"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3323975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Lst>
  <p:hf sldNum="0" hdr="0" ftr="0" dt="0"/>
  <p:txStyles>
    <p:title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60"/>
          <p:cNvSpPr txBox="1">
            <a:spLocks noGrp="1"/>
          </p:cNvSpPr>
          <p:nvPr>
            <p:ph type="title"/>
          </p:nvPr>
        </p:nvSpPr>
        <p:spPr>
          <a:xfrm>
            <a:off x="609600" y="274638"/>
            <a:ext cx="10972800" cy="5635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4000" b="0" i="0" u="none" strike="noStrike" cap="none">
                <a:solidFill>
                  <a:schemeClr val="accent2"/>
                </a:solidFill>
                <a:latin typeface="Gill Sans"/>
                <a:ea typeface="Gill Sans"/>
                <a:cs typeface="Gill Sans"/>
                <a:sym typeface="Gill Sans"/>
              </a:defRPr>
            </a:lvl2pPr>
            <a:lvl3pPr marR="0" lvl="2" algn="l" rtl="0">
              <a:spcBef>
                <a:spcPts val="0"/>
              </a:spcBef>
              <a:spcAft>
                <a:spcPts val="0"/>
              </a:spcAft>
              <a:buSzPts val="1400"/>
              <a:buNone/>
              <a:defRPr sz="4000" b="0" i="0" u="none" strike="noStrike" cap="none">
                <a:solidFill>
                  <a:schemeClr val="accent2"/>
                </a:solidFill>
                <a:latin typeface="Gill Sans"/>
                <a:ea typeface="Gill Sans"/>
                <a:cs typeface="Gill Sans"/>
                <a:sym typeface="Gill Sans"/>
              </a:defRPr>
            </a:lvl3pPr>
            <a:lvl4pPr marR="0" lvl="3" algn="l" rtl="0">
              <a:spcBef>
                <a:spcPts val="0"/>
              </a:spcBef>
              <a:spcAft>
                <a:spcPts val="0"/>
              </a:spcAft>
              <a:buSzPts val="1400"/>
              <a:buNone/>
              <a:defRPr sz="4000" b="0" i="0" u="none" strike="noStrike" cap="none">
                <a:solidFill>
                  <a:schemeClr val="accent2"/>
                </a:solidFill>
                <a:latin typeface="Gill Sans"/>
                <a:ea typeface="Gill Sans"/>
                <a:cs typeface="Gill Sans"/>
                <a:sym typeface="Gill Sans"/>
              </a:defRPr>
            </a:lvl4pPr>
            <a:lvl5pPr marR="0" lvl="4" algn="l" rtl="0">
              <a:spcBef>
                <a:spcPts val="0"/>
              </a:spcBef>
              <a:spcAft>
                <a:spcPts val="0"/>
              </a:spcAft>
              <a:buSzPts val="1400"/>
              <a:buNone/>
              <a:defRPr sz="4000" b="0" i="0" u="none" strike="noStrike" cap="none">
                <a:solidFill>
                  <a:schemeClr val="accent2"/>
                </a:solidFill>
                <a:latin typeface="Gill Sans"/>
                <a:ea typeface="Gill Sans"/>
                <a:cs typeface="Gill Sans"/>
                <a:sym typeface="Gill Sans"/>
              </a:defRPr>
            </a:lvl5pPr>
            <a:lvl6pPr marR="0" lvl="5" algn="l" rtl="0">
              <a:spcBef>
                <a:spcPts val="0"/>
              </a:spcBef>
              <a:spcAft>
                <a:spcPts val="0"/>
              </a:spcAft>
              <a:buSzPts val="1400"/>
              <a:buNone/>
              <a:defRPr sz="4000" b="0" i="0" u="none" strike="noStrike" cap="none">
                <a:solidFill>
                  <a:schemeClr val="accent2"/>
                </a:solidFill>
                <a:latin typeface="Gill Sans"/>
                <a:ea typeface="Gill Sans"/>
                <a:cs typeface="Gill Sans"/>
                <a:sym typeface="Gill Sans"/>
              </a:defRPr>
            </a:lvl6pPr>
            <a:lvl7pPr marR="0" lvl="6" algn="l" rtl="0">
              <a:spcBef>
                <a:spcPts val="0"/>
              </a:spcBef>
              <a:spcAft>
                <a:spcPts val="0"/>
              </a:spcAft>
              <a:buSzPts val="1400"/>
              <a:buNone/>
              <a:defRPr sz="4000" b="0" i="0" u="none" strike="noStrike" cap="none">
                <a:solidFill>
                  <a:schemeClr val="accent2"/>
                </a:solidFill>
                <a:latin typeface="Gill Sans"/>
                <a:ea typeface="Gill Sans"/>
                <a:cs typeface="Gill Sans"/>
                <a:sym typeface="Gill Sans"/>
              </a:defRPr>
            </a:lvl7pPr>
            <a:lvl8pPr marR="0" lvl="7" algn="l" rtl="0">
              <a:spcBef>
                <a:spcPts val="0"/>
              </a:spcBef>
              <a:spcAft>
                <a:spcPts val="0"/>
              </a:spcAft>
              <a:buSzPts val="1400"/>
              <a:buNone/>
              <a:defRPr sz="4000" b="0" i="0" u="none" strike="noStrike" cap="none">
                <a:solidFill>
                  <a:schemeClr val="accent2"/>
                </a:solidFill>
                <a:latin typeface="Gill Sans"/>
                <a:ea typeface="Gill Sans"/>
                <a:cs typeface="Gill Sans"/>
                <a:sym typeface="Gill Sans"/>
              </a:defRPr>
            </a:lvl8pPr>
            <a:lvl9pPr marR="0" lvl="8" algn="l" rtl="0">
              <a:spcBef>
                <a:spcPts val="0"/>
              </a:spcBef>
              <a:spcAft>
                <a:spcPts val="0"/>
              </a:spcAft>
              <a:buSzPts val="1400"/>
              <a:buNone/>
              <a:defRPr sz="4000" b="0" i="0" u="none" strike="noStrike" cap="none">
                <a:solidFill>
                  <a:schemeClr val="accent2"/>
                </a:solidFill>
                <a:latin typeface="Gill Sans"/>
                <a:ea typeface="Gill Sans"/>
                <a:cs typeface="Gill Sans"/>
                <a:sym typeface="Gill Sans"/>
              </a:defRPr>
            </a:lvl9pPr>
          </a:lstStyle>
          <a:p>
            <a:endParaRPr/>
          </a:p>
        </p:txBody>
      </p:sp>
      <p:sp>
        <p:nvSpPr>
          <p:cNvPr id="225" name="Google Shape;225;p6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accent2"/>
              </a:buClr>
              <a:buSzPts val="3200"/>
              <a:buFont typeface="Gill Sans"/>
              <a:buChar char="•"/>
              <a:defRPr sz="3200" b="0" i="0" u="none" strike="noStrike" cap="none">
                <a:solidFill>
                  <a:schemeClr val="accent2"/>
                </a:solidFill>
                <a:latin typeface="Gill Sans"/>
                <a:ea typeface="Gill Sans"/>
                <a:cs typeface="Gill Sans"/>
                <a:sym typeface="Gill Sans"/>
              </a:defRPr>
            </a:lvl1pPr>
            <a:lvl2pPr marL="914400" marR="0" lvl="1" indent="-406400" algn="l" rtl="0">
              <a:spcBef>
                <a:spcPts val="560"/>
              </a:spcBef>
              <a:spcAft>
                <a:spcPts val="0"/>
              </a:spcAft>
              <a:buClr>
                <a:schemeClr val="accent2"/>
              </a:buClr>
              <a:buSzPts val="2800"/>
              <a:buFont typeface="Gill Sans"/>
              <a:buChar char="–"/>
              <a:defRPr sz="2800" b="0" i="0" u="none" strike="noStrike" cap="none">
                <a:solidFill>
                  <a:schemeClr val="accent2"/>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Gill Sans"/>
              <a:buChar char="•"/>
              <a:defRPr sz="2400" b="0" i="0" u="none" strike="noStrike" cap="none">
                <a:solidFill>
                  <a:schemeClr val="accent2"/>
                </a:solidFill>
                <a:latin typeface="Gill Sans"/>
                <a:ea typeface="Gill Sans"/>
                <a:cs typeface="Gill Sans"/>
                <a:sym typeface="Gill Sans"/>
              </a:defRPr>
            </a:lvl3pPr>
            <a:lvl4pPr marL="1828800" marR="0" lvl="3" indent="-355600" algn="l" rtl="0">
              <a:spcBef>
                <a:spcPts val="400"/>
              </a:spcBef>
              <a:spcAft>
                <a:spcPts val="0"/>
              </a:spcAft>
              <a:buClr>
                <a:schemeClr val="accent2"/>
              </a:buClr>
              <a:buSzPts val="2000"/>
              <a:buFont typeface="Gill Sans"/>
              <a:buChar char="–"/>
              <a:defRPr sz="2000" b="0" i="0" u="none" strike="noStrike" cap="none">
                <a:solidFill>
                  <a:schemeClr val="accent2"/>
                </a:solidFill>
                <a:latin typeface="Gill Sans"/>
                <a:ea typeface="Gill Sans"/>
                <a:cs typeface="Gill Sans"/>
                <a:sym typeface="Gill Sans"/>
              </a:defRPr>
            </a:lvl4pPr>
            <a:lvl5pPr marL="2286000" marR="0" lvl="4" indent="-355600" algn="l" rtl="0">
              <a:spcBef>
                <a:spcPts val="400"/>
              </a:spcBef>
              <a:spcAft>
                <a:spcPts val="0"/>
              </a:spcAft>
              <a:buClr>
                <a:schemeClr val="accent2"/>
              </a:buClr>
              <a:buSzPts val="2000"/>
              <a:buFont typeface="Gill Sans"/>
              <a:buChar char="»"/>
              <a:defRPr sz="2000" b="0" i="0" u="none" strike="noStrike" cap="none">
                <a:solidFill>
                  <a:schemeClr val="accent2"/>
                </a:solidFill>
                <a:latin typeface="Gill Sans"/>
                <a:ea typeface="Gill Sans"/>
                <a:cs typeface="Gill Sans"/>
                <a:sym typeface="Gill Sans"/>
              </a:defRPr>
            </a:lvl5pPr>
            <a:lvl6pPr marL="2743200" marR="0" lvl="5" indent="-355600" algn="l" rtl="0">
              <a:spcBef>
                <a:spcPts val="400"/>
              </a:spcBef>
              <a:spcAft>
                <a:spcPts val="0"/>
              </a:spcAft>
              <a:buClr>
                <a:schemeClr val="accent2"/>
              </a:buClr>
              <a:buSzPts val="2000"/>
              <a:buFont typeface="Gill Sans"/>
              <a:buChar char="»"/>
              <a:defRPr sz="2000" b="0" i="0" u="none" strike="noStrike" cap="none">
                <a:solidFill>
                  <a:schemeClr val="accent2"/>
                </a:solidFill>
                <a:latin typeface="Gill Sans"/>
                <a:ea typeface="Gill Sans"/>
                <a:cs typeface="Gill Sans"/>
                <a:sym typeface="Gill Sans"/>
              </a:defRPr>
            </a:lvl6pPr>
            <a:lvl7pPr marL="3200400" marR="0" lvl="6" indent="-355600" algn="l" rtl="0">
              <a:spcBef>
                <a:spcPts val="400"/>
              </a:spcBef>
              <a:spcAft>
                <a:spcPts val="0"/>
              </a:spcAft>
              <a:buClr>
                <a:schemeClr val="accent2"/>
              </a:buClr>
              <a:buSzPts val="2000"/>
              <a:buFont typeface="Gill Sans"/>
              <a:buChar char="»"/>
              <a:defRPr sz="2000" b="0" i="0" u="none" strike="noStrike" cap="none">
                <a:solidFill>
                  <a:schemeClr val="accent2"/>
                </a:solidFill>
                <a:latin typeface="Gill Sans"/>
                <a:ea typeface="Gill Sans"/>
                <a:cs typeface="Gill Sans"/>
                <a:sym typeface="Gill Sans"/>
              </a:defRPr>
            </a:lvl7pPr>
            <a:lvl8pPr marL="3657600" marR="0" lvl="7" indent="-355600" algn="l" rtl="0">
              <a:spcBef>
                <a:spcPts val="400"/>
              </a:spcBef>
              <a:spcAft>
                <a:spcPts val="0"/>
              </a:spcAft>
              <a:buClr>
                <a:schemeClr val="accent2"/>
              </a:buClr>
              <a:buSzPts val="2000"/>
              <a:buFont typeface="Gill Sans"/>
              <a:buChar char="»"/>
              <a:defRPr sz="2000" b="0" i="0" u="none" strike="noStrike" cap="none">
                <a:solidFill>
                  <a:schemeClr val="accent2"/>
                </a:solidFill>
                <a:latin typeface="Gill Sans"/>
                <a:ea typeface="Gill Sans"/>
                <a:cs typeface="Gill Sans"/>
                <a:sym typeface="Gill Sans"/>
              </a:defRPr>
            </a:lvl8pPr>
            <a:lvl9pPr marL="4114800" marR="0" lvl="8" indent="-355600" algn="l" rtl="0">
              <a:spcBef>
                <a:spcPts val="400"/>
              </a:spcBef>
              <a:spcAft>
                <a:spcPts val="0"/>
              </a:spcAft>
              <a:buClr>
                <a:schemeClr val="accent2"/>
              </a:buClr>
              <a:buSzPts val="2000"/>
              <a:buFont typeface="Gill Sans"/>
              <a:buChar char="»"/>
              <a:defRPr sz="2000" b="0" i="0" u="none" strike="noStrike" cap="none">
                <a:solidFill>
                  <a:schemeClr val="accent2"/>
                </a:solidFill>
                <a:latin typeface="Gill Sans"/>
                <a:ea typeface="Gill Sans"/>
                <a:cs typeface="Gill Sans"/>
                <a:sym typeface="Gill Sans"/>
              </a:defRPr>
            </a:lvl9pPr>
          </a:lstStyle>
          <a:p>
            <a:endParaRPr/>
          </a:p>
        </p:txBody>
      </p:sp>
      <p:sp>
        <p:nvSpPr>
          <p:cNvPr id="226" name="Google Shape;226;p6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27" name="Google Shape;227;p6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28" name="Google Shape;228;p60"/>
          <p:cNvSpPr txBox="1">
            <a:spLocks noGrp="1"/>
          </p:cNvSpPr>
          <p:nvPr>
            <p:ph type="sldNum" idx="12"/>
          </p:nvPr>
        </p:nvSpPr>
        <p:spPr>
          <a:xfrm>
            <a:off x="11074400" y="6245225"/>
            <a:ext cx="5080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a:ea typeface="Arial"/>
                <a:cs typeface="Arial"/>
                <a:sym typeface="Arial"/>
              </a:defRPr>
            </a:lvl1pPr>
            <a:lvl2pPr marL="0" marR="0" lvl="1" indent="0" algn="r" rtl="0">
              <a:spcBef>
                <a:spcPts val="0"/>
              </a:spcBef>
              <a:spcAft>
                <a:spcPts val="0"/>
              </a:spcAft>
              <a:buNone/>
              <a:defRPr sz="1400">
                <a:solidFill>
                  <a:srgbClr val="000000"/>
                </a:solidFill>
                <a:latin typeface="Arial"/>
                <a:ea typeface="Arial"/>
                <a:cs typeface="Arial"/>
                <a:sym typeface="Arial"/>
              </a:defRPr>
            </a:lvl2pPr>
            <a:lvl3pPr marL="0" marR="0" lvl="2" indent="0" algn="r" rtl="0">
              <a:spcBef>
                <a:spcPts val="0"/>
              </a:spcBef>
              <a:spcAft>
                <a:spcPts val="0"/>
              </a:spcAft>
              <a:buNone/>
              <a:defRPr sz="1400">
                <a:solidFill>
                  <a:srgbClr val="000000"/>
                </a:solidFill>
                <a:latin typeface="Arial"/>
                <a:ea typeface="Arial"/>
                <a:cs typeface="Arial"/>
                <a:sym typeface="Arial"/>
              </a:defRPr>
            </a:lvl3pPr>
            <a:lvl4pPr marL="0" marR="0" lvl="3" indent="0" algn="r" rtl="0">
              <a:spcBef>
                <a:spcPts val="0"/>
              </a:spcBef>
              <a:spcAft>
                <a:spcPts val="0"/>
              </a:spcAft>
              <a:buNone/>
              <a:defRPr sz="1400">
                <a:solidFill>
                  <a:srgbClr val="000000"/>
                </a:solidFill>
                <a:latin typeface="Arial"/>
                <a:ea typeface="Arial"/>
                <a:cs typeface="Arial"/>
                <a:sym typeface="Arial"/>
              </a:defRPr>
            </a:lvl4pPr>
            <a:lvl5pPr marL="0" marR="0" lvl="4" indent="0" algn="r" rtl="0">
              <a:spcBef>
                <a:spcPts val="0"/>
              </a:spcBef>
              <a:spcAft>
                <a:spcPts val="0"/>
              </a:spcAft>
              <a:buNone/>
              <a:defRPr sz="1400">
                <a:solidFill>
                  <a:srgbClr val="000000"/>
                </a:solidFill>
                <a:latin typeface="Arial"/>
                <a:ea typeface="Arial"/>
                <a:cs typeface="Arial"/>
                <a:sym typeface="Arial"/>
              </a:defRPr>
            </a:lvl5pPr>
            <a:lvl6pPr marL="0" marR="0" lvl="5" indent="0" algn="r" rtl="0">
              <a:spcBef>
                <a:spcPts val="0"/>
              </a:spcBef>
              <a:spcAft>
                <a:spcPts val="0"/>
              </a:spcAft>
              <a:buNone/>
              <a:defRPr sz="1400">
                <a:solidFill>
                  <a:srgbClr val="000000"/>
                </a:solidFill>
                <a:latin typeface="Arial"/>
                <a:ea typeface="Arial"/>
                <a:cs typeface="Arial"/>
                <a:sym typeface="Arial"/>
              </a:defRPr>
            </a:lvl6pPr>
            <a:lvl7pPr marL="0" marR="0" lvl="6" indent="0" algn="r" rtl="0">
              <a:spcBef>
                <a:spcPts val="0"/>
              </a:spcBef>
              <a:spcAft>
                <a:spcPts val="0"/>
              </a:spcAft>
              <a:buNone/>
              <a:defRPr sz="1400">
                <a:solidFill>
                  <a:srgbClr val="000000"/>
                </a:solidFill>
                <a:latin typeface="Arial"/>
                <a:ea typeface="Arial"/>
                <a:cs typeface="Arial"/>
                <a:sym typeface="Arial"/>
              </a:defRPr>
            </a:lvl7pPr>
            <a:lvl8pPr marL="0" marR="0" lvl="7" indent="0" algn="r" rtl="0">
              <a:spcBef>
                <a:spcPts val="0"/>
              </a:spcBef>
              <a:spcAft>
                <a:spcPts val="0"/>
              </a:spcAft>
              <a:buNone/>
              <a:defRPr sz="1400">
                <a:solidFill>
                  <a:srgbClr val="000000"/>
                </a:solidFill>
                <a:latin typeface="Arial"/>
                <a:ea typeface="Arial"/>
                <a:cs typeface="Arial"/>
                <a:sym typeface="Arial"/>
              </a:defRPr>
            </a:lvl8pPr>
            <a:lvl9pPr marL="0" marR="0" lvl="8" indent="0" algn="r" rtl="0">
              <a:spcBef>
                <a:spcPts val="0"/>
              </a:spcBef>
              <a:spcAft>
                <a:spcPts val="0"/>
              </a:spcAft>
              <a:buNone/>
              <a:defRPr sz="14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29" name="Google Shape;229;p60"/>
          <p:cNvSpPr/>
          <p:nvPr/>
        </p:nvSpPr>
        <p:spPr>
          <a:xfrm>
            <a:off x="0" y="990600"/>
            <a:ext cx="12192000" cy="152400"/>
          </a:xfrm>
          <a:prstGeom prst="rect">
            <a:avLst/>
          </a:prstGeom>
          <a:gradFill>
            <a:gsLst>
              <a:gs pos="0">
                <a:srgbClr val="003399"/>
              </a:gs>
              <a:gs pos="100000">
                <a:schemeClr val="l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Tree>
    <p:extLst>
      <p:ext uri="{BB962C8B-B14F-4D97-AF65-F5344CB8AC3E}">
        <p14:creationId xmlns:p14="http://schemas.microsoft.com/office/powerpoint/2010/main" val="3144164041"/>
      </p:ext>
    </p:extLst>
  </p:cSld>
  <p:clrMap bg1="lt1" tx1="dk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8.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0.xml"/><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1.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2.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1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3.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4.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6.xml"/><Relationship Id="rId1" Type="http://schemas.openxmlformats.org/officeDocument/2006/relationships/slideLayout" Target="../slideLayouts/slideLayout2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pattan.net/Videos/Browse/Training%20Series/Indicator+13:+Compliance+Module+Series/Single/?code_name=indicator_13_compliance_module_overview" TargetMode="External"/><Relationship Id="rId7" Type="http://schemas.openxmlformats.org/officeDocument/2006/relationships/hyperlink" Target="http://www.pattan.net/category/Educational%20Initiatives/Secondary%20Transition/page/Indicator_13_Compliance_Module_Series.html" TargetMode="External"/><Relationship Id="rId2" Type="http://schemas.openxmlformats.org/officeDocument/2006/relationships/notesSlide" Target="../notesSlides/notesSlide118.xml"/><Relationship Id="rId1" Type="http://schemas.openxmlformats.org/officeDocument/2006/relationships/slideLayout" Target="../slideLayouts/slideLayout3.xml"/><Relationship Id="rId6" Type="http://schemas.openxmlformats.org/officeDocument/2006/relationships/hyperlink" Target="http://www.pattan.net/Videos/Browse/Training%20Series/Indicator+13:+Compliance+Module+Series/Single/?code_name=indicator_13_compliance_module_3" TargetMode="External"/><Relationship Id="rId5" Type="http://schemas.openxmlformats.org/officeDocument/2006/relationships/hyperlink" Target="http://www.pattan.net/Videos/Browse/Training%20Series/Indicator+13:+Compliance+Module+Series/Single/?code_name=indicator_13_compliance_module_2" TargetMode="External"/><Relationship Id="rId4" Type="http://schemas.openxmlformats.org/officeDocument/2006/relationships/hyperlink" Target="http://www.pattan.net/Videos/Browse/Training%20Series/Indicator+13:+Compliance+Module+Series/Single/?code_name=indicator_13_compliance_module_1"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www.pattan.net/Videos/Browse/Training%20Series/Indicator+13:+Compliance+Module+Series/Single/?code_name=indicator_13_compliance_module_4" TargetMode="External"/><Relationship Id="rId2" Type="http://schemas.openxmlformats.org/officeDocument/2006/relationships/notesSlide" Target="../notesSlides/notesSlide119.xml"/><Relationship Id="rId1" Type="http://schemas.openxmlformats.org/officeDocument/2006/relationships/slideLayout" Target="../slideLayouts/slideLayout3.xml"/><Relationship Id="rId6" Type="http://schemas.openxmlformats.org/officeDocument/2006/relationships/hyperlink" Target="http://www.pattan.net/category/Educational%20Initiatives/Secondary%20Transition/page/Indicator_13_Compliance_Module_Series.html" TargetMode="External"/><Relationship Id="rId5" Type="http://schemas.openxmlformats.org/officeDocument/2006/relationships/hyperlink" Target="http://www.pattan.net/Videos/Browse/Training%20Series/Indicator+13:+Compliance+Module+Series/Single/?code_name=indicator_13_compliance_module_6" TargetMode="External"/><Relationship Id="rId4" Type="http://schemas.openxmlformats.org/officeDocument/2006/relationships/hyperlink" Target="http://www.pattan.net/Videos/Browse/Training%20Series/Indicator+13:+Compliance+Module+Series/Single/?code_name=indicator_13_compliance_module_5"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hyperlink" Target="https://www.ahead.org/membership/students-families" TargetMode="External"/><Relationship Id="rId2" Type="http://schemas.openxmlformats.org/officeDocument/2006/relationships/hyperlink" Target="http://secondarytransition.org/" TargetMode="External"/><Relationship Id="rId1" Type="http://schemas.openxmlformats.org/officeDocument/2006/relationships/slideLayout" Target="../slideLayouts/slideLayout20.xml"/><Relationship Id="rId4" Type="http://schemas.openxmlformats.org/officeDocument/2006/relationships/hyperlink" Target="https://dredf.org/special_education/training_materials/Transition-Toolkit.pdf"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www2.ed.gov/about/offices/list/ocr/transitionguide.html#reproduction" TargetMode="External"/><Relationship Id="rId2" Type="http://schemas.openxmlformats.org/officeDocument/2006/relationships/hyperlink" Target="http://www.livebinders.com/play/play/176690" TargetMode="External"/><Relationship Id="rId1" Type="http://schemas.openxmlformats.org/officeDocument/2006/relationships/slideLayout" Target="../slideLayouts/slideLayout20.xml"/><Relationship Id="rId4" Type="http://schemas.openxmlformats.org/officeDocument/2006/relationships/hyperlink" Target="https://www.heath.gwu.edu/files/downloads/toolkit.pdf"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hyperlink" Target="mailto:hmangis@pattan.net"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hyperlink" Target="mailto:rromanoski@pattan.ne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hyperlink" Target="http://www.pngall.com/target-pn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hyperlink" Target="http://www.pngall.com/target-pn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hyperlink" Target="http://commons.wikimedia.org/wiki/File:Hitmancodigo.png" TargetMode="External"/><Relationship Id="rId5" Type="http://schemas.openxmlformats.org/officeDocument/2006/relationships/image" Target="../media/image17.png"/><Relationship Id="rId4" Type="http://schemas.openxmlformats.org/officeDocument/2006/relationships/hyperlink" Target="http://extremecards.blogspot.com/2011/07/woven-qr-code.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5.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42.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8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4.xml"/><Relationship Id="rId1" Type="http://schemas.openxmlformats.org/officeDocument/2006/relationships/slideLayout" Target="../slideLayouts/slideLayout25.xml"/><Relationship Id="rId5" Type="http://schemas.openxmlformats.org/officeDocument/2006/relationships/image" Target="../media/image52.png"/><Relationship Id="rId4" Type="http://schemas.openxmlformats.org/officeDocument/2006/relationships/image" Target="../media/image51.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2.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3.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4.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5.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27"/>
        <p:cNvGrpSpPr/>
        <p:nvPr/>
      </p:nvGrpSpPr>
      <p:grpSpPr>
        <a:xfrm>
          <a:off x="0" y="0"/>
          <a:ext cx="0" cy="0"/>
          <a:chOff x="0" y="0"/>
          <a:chExt cx="0" cy="0"/>
        </a:xfrm>
      </p:grpSpPr>
      <p:sp>
        <p:nvSpPr>
          <p:cNvPr id="1128" name="Google Shape;1128;p1"/>
          <p:cNvSpPr txBox="1"/>
          <p:nvPr/>
        </p:nvSpPr>
        <p:spPr>
          <a:xfrm>
            <a:off x="1524000" y="152400"/>
            <a:ext cx="9144000" cy="6019800"/>
          </a:xfrm>
          <a:prstGeom prst="rect">
            <a:avLst/>
          </a:prstGeom>
          <a:noFill/>
          <a:ln>
            <a:noFill/>
          </a:ln>
        </p:spPr>
        <p:txBody>
          <a:bodyPr spcFirstLastPara="1" wrap="square" lIns="91425" tIns="45700" rIns="91425" bIns="45700" anchor="t" anchorCtr="0">
            <a:noAutofit/>
          </a:bodyPr>
          <a:lstStyle/>
          <a:p>
            <a:pPr algn="ctr">
              <a:buClr>
                <a:srgbClr val="FFFFFF"/>
              </a:buClr>
              <a:buSzPts val="4000"/>
            </a:pPr>
            <a:r>
              <a:rPr lang="en-US" sz="4000" b="1" dirty="0">
                <a:solidFill>
                  <a:srgbClr val="FFFFFF"/>
                </a:solidFill>
                <a:latin typeface="Arial Narrow"/>
                <a:ea typeface="Arial Narrow"/>
                <a:cs typeface="Arial Narrow"/>
                <a:sym typeface="Arial Narrow"/>
              </a:rPr>
              <a:t>Welcome to today’s webinar:</a:t>
            </a:r>
            <a:endParaRPr dirty="0"/>
          </a:p>
          <a:p>
            <a:pPr algn="ctr">
              <a:spcBef>
                <a:spcPts val="240"/>
              </a:spcBef>
              <a:buClr>
                <a:schemeClr val="lt1"/>
              </a:buClr>
              <a:buSzPts val="1200"/>
            </a:pPr>
            <a:endParaRPr sz="1200" b="1" dirty="0">
              <a:solidFill>
                <a:srgbClr val="FFFFFF"/>
              </a:solidFill>
              <a:latin typeface="Arial Narrow"/>
              <a:ea typeface="Arial Narrow"/>
              <a:cs typeface="Arial Narrow"/>
              <a:sym typeface="Arial Narrow"/>
            </a:endParaRPr>
          </a:p>
          <a:p>
            <a:pPr algn="ctr">
              <a:spcBef>
                <a:spcPts val="800"/>
              </a:spcBef>
              <a:buClr>
                <a:srgbClr val="FFFFFF"/>
              </a:buClr>
              <a:buSzPts val="4000"/>
            </a:pPr>
            <a:r>
              <a:rPr lang="en-US" sz="4000" b="1" dirty="0">
                <a:solidFill>
                  <a:srgbClr val="FFFFFF"/>
                </a:solidFill>
                <a:latin typeface="Arial Narrow"/>
                <a:ea typeface="Arial Narrow"/>
                <a:cs typeface="Arial Narrow"/>
                <a:sym typeface="Arial Narrow"/>
              </a:rPr>
              <a:t>Indicator 13: </a:t>
            </a:r>
            <a:endParaRPr dirty="0"/>
          </a:p>
          <a:p>
            <a:pPr algn="ctr">
              <a:spcBef>
                <a:spcPts val="800"/>
              </a:spcBef>
              <a:buClr>
                <a:srgbClr val="FFFFFF"/>
              </a:buClr>
              <a:buSzPts val="4000"/>
            </a:pPr>
            <a:r>
              <a:rPr lang="en-US" sz="4000" b="1" dirty="0">
                <a:solidFill>
                  <a:srgbClr val="FFFFFF"/>
                </a:solidFill>
                <a:latin typeface="Arial Narrow"/>
                <a:ea typeface="Arial Narrow"/>
                <a:cs typeface="Arial Narrow"/>
                <a:sym typeface="Arial Narrow"/>
              </a:rPr>
              <a:t>What LEAs Need to Know for CMCI</a:t>
            </a:r>
            <a:endParaRPr sz="1800" dirty="0">
              <a:solidFill>
                <a:srgbClr val="FFFFFF"/>
              </a:solidFill>
              <a:latin typeface="Gill Sans"/>
              <a:ea typeface="Gill Sans"/>
              <a:cs typeface="Gill Sans"/>
              <a:sym typeface="Gill Sans"/>
            </a:endParaRPr>
          </a:p>
          <a:p>
            <a:pPr algn="ctr">
              <a:spcBef>
                <a:spcPts val="640"/>
              </a:spcBef>
              <a:buClr>
                <a:srgbClr val="FFFFFF"/>
              </a:buClr>
              <a:buSzPts val="3200"/>
            </a:pPr>
            <a:r>
              <a:rPr lang="en-US" sz="3200" b="1" dirty="0">
                <a:solidFill>
                  <a:srgbClr val="FFFFFF"/>
                </a:solidFill>
                <a:latin typeface="Arial Narrow"/>
                <a:ea typeface="Arial Narrow"/>
                <a:cs typeface="Arial Narrow"/>
                <a:sym typeface="Arial Narrow"/>
              </a:rPr>
              <a:t>H</a:t>
            </a:r>
            <a:r>
              <a:rPr lang="en-US" sz="3200" b="1" dirty="0" smtClean="0">
                <a:solidFill>
                  <a:srgbClr val="FFFFFF"/>
                </a:solidFill>
                <a:latin typeface="Arial Narrow"/>
                <a:ea typeface="Arial Narrow"/>
                <a:cs typeface="Arial Narrow"/>
                <a:sym typeface="Arial Narrow"/>
              </a:rPr>
              <a:t>andouts </a:t>
            </a:r>
            <a:r>
              <a:rPr lang="en-US" sz="3200" b="1" dirty="0">
                <a:solidFill>
                  <a:srgbClr val="FFFFFF"/>
                </a:solidFill>
                <a:latin typeface="Arial Narrow"/>
                <a:ea typeface="Arial Narrow"/>
                <a:cs typeface="Arial Narrow"/>
                <a:sym typeface="Arial Narrow"/>
              </a:rPr>
              <a:t>for the presentation:</a:t>
            </a:r>
            <a:endParaRPr dirty="0"/>
          </a:p>
          <a:p>
            <a:pPr marL="457200" indent="-457200" algn="ctr">
              <a:spcBef>
                <a:spcPts val="640"/>
              </a:spcBef>
              <a:buClr>
                <a:srgbClr val="FFFFFF"/>
              </a:buClr>
              <a:buSzPts val="3200"/>
              <a:buFont typeface="Arial"/>
              <a:buChar char="•"/>
            </a:pPr>
            <a:r>
              <a:rPr lang="en-US" sz="3200" dirty="0">
                <a:solidFill>
                  <a:srgbClr val="FFFFFF"/>
                </a:solidFill>
                <a:latin typeface="Arial Narrow"/>
                <a:ea typeface="Arial Narrow"/>
                <a:cs typeface="Arial Narrow"/>
                <a:sym typeface="Arial Narrow"/>
              </a:rPr>
              <a:t>Power Point</a:t>
            </a:r>
            <a:endParaRPr dirty="0"/>
          </a:p>
          <a:p>
            <a:pPr marL="457200" indent="-457200" algn="ctr">
              <a:spcBef>
                <a:spcPts val="640"/>
              </a:spcBef>
              <a:buClr>
                <a:srgbClr val="FFFFFF"/>
              </a:buClr>
              <a:buSzPts val="3200"/>
              <a:buFont typeface="Arial"/>
              <a:buChar char="•"/>
            </a:pPr>
            <a:r>
              <a:rPr lang="en-US" sz="3200" dirty="0">
                <a:solidFill>
                  <a:srgbClr val="FFFFFF"/>
                </a:solidFill>
                <a:latin typeface="Arial Narrow"/>
                <a:ea typeface="Arial Narrow"/>
                <a:cs typeface="Arial Narrow"/>
                <a:sym typeface="Arial Narrow"/>
              </a:rPr>
              <a:t>File Review Guide</a:t>
            </a:r>
            <a:endParaRPr dirty="0"/>
          </a:p>
          <a:p>
            <a:pPr marL="457200" indent="-457200" algn="ctr">
              <a:spcBef>
                <a:spcPts val="640"/>
              </a:spcBef>
              <a:buClr>
                <a:srgbClr val="FFFFFF"/>
              </a:buClr>
              <a:buSzPts val="3200"/>
              <a:buFont typeface="Arial"/>
              <a:buChar char="•"/>
            </a:pPr>
            <a:r>
              <a:rPr lang="en-US" sz="3200" dirty="0">
                <a:solidFill>
                  <a:srgbClr val="FFFFFF"/>
                </a:solidFill>
                <a:latin typeface="Arial Narrow"/>
                <a:ea typeface="Arial Narrow"/>
                <a:cs typeface="Arial Narrow"/>
                <a:sym typeface="Arial Narrow"/>
              </a:rPr>
              <a:t>Indicator 13 Checklist</a:t>
            </a:r>
            <a:endParaRPr dirty="0"/>
          </a:p>
          <a:p>
            <a:pPr algn="ctr">
              <a:spcBef>
                <a:spcPts val="640"/>
              </a:spcBef>
              <a:buClr>
                <a:srgbClr val="FFFFFF"/>
              </a:buClr>
              <a:buSzPts val="3200"/>
            </a:pPr>
            <a:r>
              <a:rPr lang="en-US" sz="3200" b="1" dirty="0">
                <a:solidFill>
                  <a:srgbClr val="FFFFFF"/>
                </a:solidFill>
                <a:latin typeface="Arial Narrow"/>
                <a:ea typeface="Arial Narrow"/>
                <a:cs typeface="Arial Narrow"/>
                <a:sym typeface="Arial Narrow"/>
              </a:rPr>
              <a:t>Please have on hand:</a:t>
            </a:r>
            <a:endParaRPr sz="3200" b="1" dirty="0">
              <a:solidFill>
                <a:srgbClr val="FFFFFF"/>
              </a:solidFill>
              <a:latin typeface="Arial Narrow"/>
              <a:ea typeface="Arial Narrow"/>
              <a:cs typeface="Arial Narrow"/>
              <a:sym typeface="Arial Narrow"/>
            </a:endParaRPr>
          </a:p>
          <a:p>
            <a:pPr marL="457200" indent="-457200" algn="ctr">
              <a:spcBef>
                <a:spcPts val="640"/>
              </a:spcBef>
              <a:buClr>
                <a:srgbClr val="FFFFFF"/>
              </a:buClr>
              <a:buSzPts val="3200"/>
              <a:buFont typeface="Arial"/>
              <a:buChar char="•"/>
            </a:pPr>
            <a:r>
              <a:rPr lang="en-US" sz="3200" dirty="0">
                <a:solidFill>
                  <a:srgbClr val="FFFFFF"/>
                </a:solidFill>
                <a:latin typeface="Arial Narrow"/>
                <a:ea typeface="Arial Narrow"/>
                <a:cs typeface="Arial Narrow"/>
                <a:sym typeface="Arial Narrow"/>
              </a:rPr>
              <a:t>Student IEP with invitation (from your LEA)</a:t>
            </a:r>
            <a:endParaRPr sz="3200" dirty="0">
              <a:solidFill>
                <a:srgbClr val="FFFFFF"/>
              </a:solidFill>
              <a:latin typeface="Arial Narrow"/>
              <a:ea typeface="Arial Narrow"/>
              <a:cs typeface="Arial Narrow"/>
              <a:sym typeface="Arial Narrow"/>
            </a:endParaRPr>
          </a:p>
          <a:p>
            <a:pPr algn="ctr">
              <a:spcBef>
                <a:spcPts val="880"/>
              </a:spcBef>
              <a:buClr>
                <a:schemeClr val="lt1"/>
              </a:buClr>
              <a:buSzPts val="4400"/>
            </a:pPr>
            <a:endParaRPr sz="4400" dirty="0">
              <a:solidFill>
                <a:srgbClr val="FFFFFF"/>
              </a:solidFill>
              <a:latin typeface="Arial Narrow"/>
              <a:ea typeface="Arial Narrow"/>
              <a:cs typeface="Arial Narrow"/>
              <a:sym typeface="Arial Narrow"/>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9"/>
          <p:cNvSpPr txBox="1">
            <a:spLocks noGrp="1"/>
          </p:cNvSpPr>
          <p:nvPr>
            <p:ph type="title" idx="4294967295"/>
          </p:nvPr>
        </p:nvSpPr>
        <p:spPr>
          <a:xfrm>
            <a:off x="1524000" y="304801"/>
            <a:ext cx="8229600" cy="563563"/>
          </a:xfrm>
          <a:prstGeom prst="rect">
            <a:avLst/>
          </a:prstGeom>
          <a:noFill/>
          <a:ln>
            <a:noFill/>
          </a:ln>
        </p:spPr>
        <p:txBody>
          <a:bodyPr spcFirstLastPara="1" wrap="square" lIns="91425" tIns="45700" rIns="91425" bIns="45700" anchor="ctr" anchorCtr="0">
            <a:noAutofit/>
          </a:bodyPr>
          <a:lstStyle/>
          <a:p>
            <a:pPr algn="ctr"/>
            <a:r>
              <a:rPr lang="en-US" b="1" dirty="0">
                <a:solidFill>
                  <a:srgbClr val="000099"/>
                </a:solidFill>
                <a:latin typeface="Arial Narrow"/>
                <a:ea typeface="Arial Narrow"/>
                <a:cs typeface="Arial Narrow"/>
                <a:sym typeface="Arial Narrow"/>
              </a:rPr>
              <a:t>Age Requirement in PA</a:t>
            </a:r>
            <a:endParaRPr dirty="0"/>
          </a:p>
        </p:txBody>
      </p:sp>
      <p:sp>
        <p:nvSpPr>
          <p:cNvPr id="1189" name="Google Shape;1189;p9">
            <a:extLst>
              <a:ext uri="{C183D7F6-B498-43B3-948B-1728B52AA6E4}">
                <adec:decorative xmlns="" xmlns:adec="http://schemas.microsoft.com/office/drawing/2017/decorative" val="1"/>
              </a:ext>
            </a:extLst>
          </p:cNvPr>
          <p:cNvSpPr/>
          <p:nvPr/>
        </p:nvSpPr>
        <p:spPr>
          <a:xfrm rot="-5400000">
            <a:off x="2174149" y="1765881"/>
            <a:ext cx="3749879" cy="3808604"/>
          </a:xfrm>
          <a:prstGeom prst="flowChartManualOperation">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90" name="Google Shape;1190;p9"/>
          <p:cNvSpPr txBox="1"/>
          <p:nvPr/>
        </p:nvSpPr>
        <p:spPr>
          <a:xfrm>
            <a:off x="2057400" y="3095538"/>
            <a:ext cx="3803708" cy="1297236"/>
          </a:xfrm>
          <a:prstGeom prst="rect">
            <a:avLst/>
          </a:prstGeom>
          <a:noFill/>
          <a:ln>
            <a:noFill/>
          </a:ln>
        </p:spPr>
        <p:txBody>
          <a:bodyPr spcFirstLastPara="1" wrap="square" lIns="91425" tIns="45700" rIns="91425" bIns="45700" anchor="ctr" anchorCtr="0">
            <a:noAutofit/>
          </a:bodyPr>
          <a:lstStyle/>
          <a:p>
            <a:pPr algn="ctr">
              <a:lnSpc>
                <a:spcPct val="85000"/>
              </a:lnSpc>
            </a:pPr>
            <a:r>
              <a:rPr lang="en-US" sz="3200" dirty="0">
                <a:solidFill>
                  <a:schemeClr val="dk1"/>
                </a:solidFill>
                <a:latin typeface="Arial Narrow"/>
                <a:ea typeface="Arial Narrow"/>
                <a:cs typeface="Arial Narrow"/>
                <a:sym typeface="Arial Narrow"/>
              </a:rPr>
              <a:t>Transition services must be addressed in the IEP of the student </a:t>
            </a:r>
            <a:r>
              <a:rPr lang="en-US" sz="3200" b="1" dirty="0">
                <a:solidFill>
                  <a:schemeClr val="dk1"/>
                </a:solidFill>
                <a:latin typeface="Arial Narrow"/>
                <a:ea typeface="Arial Narrow"/>
                <a:cs typeface="Arial Narrow"/>
                <a:sym typeface="Arial Narrow"/>
              </a:rPr>
              <a:t>in the year in which the student turns 14 years of age</a:t>
            </a:r>
            <a:endParaRPr sz="3200" dirty="0">
              <a:solidFill>
                <a:schemeClr val="dk1"/>
              </a:solidFill>
              <a:latin typeface="Arial Narrow"/>
              <a:ea typeface="Arial Narrow"/>
              <a:cs typeface="Arial Narrow"/>
              <a:sym typeface="Arial Narrow"/>
            </a:endParaRPr>
          </a:p>
        </p:txBody>
      </p:sp>
      <p:sp>
        <p:nvSpPr>
          <p:cNvPr id="1191" name="Google Shape;1191;p9">
            <a:extLst>
              <a:ext uri="{C183D7F6-B498-43B3-948B-1728B52AA6E4}">
                <adec:decorative xmlns="" xmlns:adec="http://schemas.microsoft.com/office/drawing/2017/decorative" val="1"/>
              </a:ext>
            </a:extLst>
          </p:cNvPr>
          <p:cNvSpPr/>
          <p:nvPr/>
        </p:nvSpPr>
        <p:spPr>
          <a:xfrm rot="-5400000">
            <a:off x="6582402" y="1670967"/>
            <a:ext cx="3221372" cy="3889377"/>
          </a:xfrm>
          <a:prstGeom prst="flowChartManualOperation">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92" name="Google Shape;1192;p9"/>
          <p:cNvSpPr txBox="1"/>
          <p:nvPr/>
        </p:nvSpPr>
        <p:spPr>
          <a:xfrm>
            <a:off x="6248400" y="3021175"/>
            <a:ext cx="3810000" cy="1371600"/>
          </a:xfrm>
          <a:prstGeom prst="rect">
            <a:avLst/>
          </a:prstGeom>
          <a:noFill/>
          <a:ln>
            <a:noFill/>
          </a:ln>
        </p:spPr>
        <p:txBody>
          <a:bodyPr spcFirstLastPara="1" wrap="square" lIns="91425" tIns="45700" rIns="91425" bIns="45700" anchor="ctr" anchorCtr="0">
            <a:noAutofit/>
          </a:bodyPr>
          <a:lstStyle/>
          <a:p>
            <a:pPr algn="ctr">
              <a:lnSpc>
                <a:spcPct val="85000"/>
              </a:lnSpc>
            </a:pPr>
            <a:r>
              <a:rPr lang="en-US" sz="2800" dirty="0">
                <a:solidFill>
                  <a:schemeClr val="lt1"/>
                </a:solidFill>
                <a:latin typeface="Arial Narrow"/>
                <a:ea typeface="Arial Narrow"/>
                <a:cs typeface="Arial Narrow"/>
                <a:sym typeface="Arial Narrow"/>
              </a:rPr>
              <a:t>The IEP team does not have to wait until the student’s approaching 14</a:t>
            </a:r>
            <a:r>
              <a:rPr lang="en-US" sz="2800" baseline="30000" dirty="0">
                <a:solidFill>
                  <a:schemeClr val="lt1"/>
                </a:solidFill>
                <a:latin typeface="Arial Narrow"/>
                <a:ea typeface="Arial Narrow"/>
                <a:cs typeface="Arial Narrow"/>
                <a:sym typeface="Arial Narrow"/>
              </a:rPr>
              <a:t>th</a:t>
            </a:r>
            <a:r>
              <a:rPr lang="en-US" sz="2800" dirty="0">
                <a:solidFill>
                  <a:schemeClr val="lt1"/>
                </a:solidFill>
                <a:latin typeface="Arial Narrow"/>
                <a:ea typeface="Arial Narrow"/>
                <a:cs typeface="Arial Narrow"/>
                <a:sym typeface="Arial Narrow"/>
              </a:rPr>
              <a:t> birthday year to consider the student’s transition needs </a:t>
            </a:r>
            <a:endParaRPr sz="2800" dirty="0">
              <a:solidFill>
                <a:schemeClr val="lt1"/>
              </a:solidFill>
              <a:latin typeface="Arial Narrow"/>
              <a:ea typeface="Arial Narrow"/>
              <a:cs typeface="Arial Narrow"/>
              <a:sym typeface="Arial Narrow"/>
            </a:endParaRPr>
          </a:p>
        </p:txBody>
      </p:sp>
      <p:sp>
        <p:nvSpPr>
          <p:cNvPr id="1194" name="Google Shape;1194;p9"/>
          <p:cNvSpPr/>
          <p:nvPr/>
        </p:nvSpPr>
        <p:spPr>
          <a:xfrm>
            <a:off x="1979936" y="6291263"/>
            <a:ext cx="7926064" cy="369332"/>
          </a:xfrm>
          <a:prstGeom prst="rect">
            <a:avLst/>
          </a:prstGeom>
          <a:noFill/>
          <a:ln>
            <a:noFill/>
          </a:ln>
        </p:spPr>
        <p:txBody>
          <a:bodyPr spcFirstLastPara="1" wrap="square" lIns="91425" tIns="45700" rIns="91425" bIns="45700" anchor="t" anchorCtr="0">
            <a:spAutoFit/>
          </a:bodyPr>
          <a:lstStyle/>
          <a:p>
            <a:pPr marL="1828800" lvl="4" algn="r">
              <a:buClr>
                <a:srgbClr val="000066"/>
              </a:buClr>
              <a:buSzPts val="1800"/>
            </a:pPr>
            <a:r>
              <a:rPr lang="en-US" sz="1800">
                <a:solidFill>
                  <a:srgbClr val="000066"/>
                </a:solidFill>
                <a:latin typeface="Arial Narrow"/>
                <a:ea typeface="Arial Narrow"/>
                <a:cs typeface="Arial Narrow"/>
                <a:sym typeface="Arial Narrow"/>
              </a:rPr>
              <a:t>Pennsylvania Chapter 14 Regulations</a:t>
            </a:r>
            <a:r>
              <a:rPr lang="en-US" sz="1800">
                <a:solidFill>
                  <a:schemeClr val="dk2"/>
                </a:solidFill>
                <a:latin typeface="Arial Narrow"/>
                <a:ea typeface="Arial Narrow"/>
                <a:cs typeface="Arial Narrow"/>
                <a:sym typeface="Arial Narrow"/>
              </a:rPr>
              <a:t> </a:t>
            </a:r>
            <a:r>
              <a:rPr lang="en-US" sz="1800">
                <a:solidFill>
                  <a:srgbClr val="000066"/>
                </a:solidFill>
                <a:latin typeface="Arial Narrow"/>
                <a:ea typeface="Arial Narrow"/>
                <a:cs typeface="Arial Narrow"/>
                <a:sym typeface="Arial Narrow"/>
              </a:rPr>
              <a:t>July, 2008</a:t>
            </a:r>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7" name="Google Shape;2067;p104"/>
          <p:cNvSpPr txBox="1">
            <a:spLocks noGrp="1"/>
          </p:cNvSpPr>
          <p:nvPr>
            <p:ph type="title"/>
          </p:nvPr>
        </p:nvSpPr>
        <p:spPr>
          <a:xfrm>
            <a:off x="690264" y="1060930"/>
            <a:ext cx="2210612" cy="4601183"/>
          </a:xfrm>
          <a:prstGeom prst="rect">
            <a:avLst/>
          </a:prstGeom>
          <a:noFill/>
          <a:ln>
            <a:noFill/>
          </a:ln>
        </p:spPr>
        <p:txBody>
          <a:bodyPr spcFirstLastPara="1" wrap="square" lIns="91425" tIns="45700" rIns="91425" bIns="45700" anchor="ctr" anchorCtr="0">
            <a:noAutofit/>
          </a:bodyPr>
          <a:lstStyle/>
          <a:p>
            <a:r>
              <a:rPr lang="en-US" sz="3200" dirty="0">
                <a:latin typeface="Gill Sans"/>
                <a:ea typeface="Gill Sans"/>
                <a:cs typeface="Gill Sans"/>
                <a:sym typeface="Gill Sans"/>
              </a:rPr>
              <a:t>Indicator 13 Checklist and CMCI Review </a:t>
            </a:r>
            <a:br>
              <a:rPr lang="en-US" sz="3200" dirty="0">
                <a:latin typeface="Gill Sans"/>
                <a:ea typeface="Gill Sans"/>
                <a:cs typeface="Gill Sans"/>
                <a:sym typeface="Gill Sans"/>
              </a:rPr>
            </a:br>
            <a:r>
              <a:rPr lang="en-US" sz="3200" dirty="0">
                <a:latin typeface="Gill Sans"/>
                <a:ea typeface="Gill Sans"/>
                <a:cs typeface="Gill Sans"/>
                <a:sym typeface="Gill Sans"/>
              </a:rPr>
              <a:t>Questions</a:t>
            </a:r>
            <a:endParaRPr sz="3200" dirty="0"/>
          </a:p>
        </p:txBody>
      </p:sp>
      <p:sp>
        <p:nvSpPr>
          <p:cNvPr id="2066" name="Google Shape;2066;p104"/>
          <p:cNvSpPr txBox="1">
            <a:spLocks noGrp="1"/>
          </p:cNvSpPr>
          <p:nvPr>
            <p:ph type="body" idx="4294967295"/>
          </p:nvPr>
        </p:nvSpPr>
        <p:spPr>
          <a:xfrm>
            <a:off x="4618586" y="2335530"/>
            <a:ext cx="4392065" cy="2217420"/>
          </a:xfrm>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sz="2000" dirty="0"/>
              <a:t> </a:t>
            </a:r>
            <a:r>
              <a:rPr lang="en-US" sz="2400" b="1" dirty="0">
                <a:solidFill>
                  <a:srgbClr val="FF0000"/>
                </a:solidFill>
              </a:rPr>
              <a:t>File Review: Question #292</a:t>
            </a:r>
            <a:endParaRPr sz="2400" b="1" dirty="0">
              <a:solidFill>
                <a:srgbClr val="FF0000"/>
              </a:solidFill>
            </a:endParaRPr>
          </a:p>
          <a:p>
            <a:pPr marL="0" indent="0">
              <a:spcBef>
                <a:spcPts val="480"/>
              </a:spcBef>
              <a:buClr>
                <a:schemeClr val="accent2"/>
              </a:buClr>
              <a:buSzPts val="2400"/>
              <a:buNone/>
            </a:pPr>
            <a:r>
              <a:rPr lang="en-US" sz="2400" dirty="0">
                <a:solidFill>
                  <a:schemeClr val="bg1"/>
                </a:solidFill>
              </a:rPr>
              <a:t>Location, Frequency, Projected Beginning Date, Anticipated Duration, and Person(s)/Agency Responsible for Activity/Service</a:t>
            </a:r>
            <a:endParaRPr sz="2400" dirty="0">
              <a:solidFill>
                <a:schemeClr val="bg1"/>
              </a:solidFill>
            </a:endParaRPr>
          </a:p>
          <a:p>
            <a:pPr marL="0" indent="0">
              <a:spcBef>
                <a:spcPts val="480"/>
              </a:spcBef>
              <a:buClr>
                <a:schemeClr val="accent2"/>
              </a:buClr>
              <a:buSzPts val="2400"/>
              <a:buNone/>
            </a:pPr>
            <a:endParaRP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US" sz="2400" dirty="0"/>
              <a:t>Location, Frequency, Projected Beginning Date, Anticipated Duration, and Person(s)/Agency Responsible for Activity/Service</a:t>
            </a:r>
            <a:r>
              <a:rPr lang="en-US" dirty="0"/>
              <a:t/>
            </a:r>
            <a:br>
              <a:rPr lang="en-US" dirty="0"/>
            </a:br>
            <a:endParaRPr lang="en-US" b="1" dirty="0">
              <a:solidFill>
                <a:srgbClr val="800000"/>
              </a:solidFill>
              <a:latin typeface="Arial Narrow" panose="020B0606020202030204" pitchFamily="34" charset="0"/>
            </a:endParaRPr>
          </a:p>
        </p:txBody>
      </p:sp>
      <p:graphicFrame>
        <p:nvGraphicFramePr>
          <p:cNvPr id="307250" name="Group 50"/>
          <p:cNvGraphicFramePr>
            <a:graphicFrameLocks noGrp="1"/>
          </p:cNvGraphicFramePr>
          <p:nvPr>
            <p:extLst>
              <p:ext uri="{D42A27DB-BD31-4B8C-83A1-F6EECF244321}">
                <p14:modId xmlns:p14="http://schemas.microsoft.com/office/powerpoint/2010/main" val="3762695353"/>
              </p:ext>
            </p:extLst>
          </p:nvPr>
        </p:nvGraphicFramePr>
        <p:xfrm>
          <a:off x="3691467" y="786764"/>
          <a:ext cx="7879643" cy="5309237"/>
        </p:xfrm>
        <a:graphic>
          <a:graphicData uri="http://schemas.openxmlformats.org/drawingml/2006/table">
            <a:tbl>
              <a:tblPr firstRow="1"/>
              <a:tblGrid>
                <a:gridCol w="2096157">
                  <a:extLst>
                    <a:ext uri="{9D8B030D-6E8A-4147-A177-3AD203B41FA5}">
                      <a16:colId xmlns:a16="http://schemas.microsoft.com/office/drawing/2014/main" xmlns="" val="20000"/>
                    </a:ext>
                  </a:extLst>
                </a:gridCol>
                <a:gridCol w="1405845">
                  <a:extLst>
                    <a:ext uri="{9D8B030D-6E8A-4147-A177-3AD203B41FA5}">
                      <a16:colId xmlns:a16="http://schemas.microsoft.com/office/drawing/2014/main" xmlns="" val="20001"/>
                    </a:ext>
                  </a:extLst>
                </a:gridCol>
                <a:gridCol w="961894">
                  <a:extLst>
                    <a:ext uri="{9D8B030D-6E8A-4147-A177-3AD203B41FA5}">
                      <a16:colId xmlns:a16="http://schemas.microsoft.com/office/drawing/2014/main" xmlns="" val="20002"/>
                    </a:ext>
                  </a:extLst>
                </a:gridCol>
                <a:gridCol w="976692">
                  <a:extLst>
                    <a:ext uri="{9D8B030D-6E8A-4147-A177-3AD203B41FA5}">
                      <a16:colId xmlns:a16="http://schemas.microsoft.com/office/drawing/2014/main" xmlns="" val="20003"/>
                    </a:ext>
                  </a:extLst>
                </a:gridCol>
                <a:gridCol w="1106004">
                  <a:extLst>
                    <a:ext uri="{9D8B030D-6E8A-4147-A177-3AD203B41FA5}">
                      <a16:colId xmlns:a16="http://schemas.microsoft.com/office/drawing/2014/main" xmlns="" val="20004"/>
                    </a:ext>
                  </a:extLst>
                </a:gridCol>
                <a:gridCol w="147491">
                  <a:extLst>
                    <a:ext uri="{9D8B030D-6E8A-4147-A177-3AD203B41FA5}">
                      <a16:colId xmlns:a16="http://schemas.microsoft.com/office/drawing/2014/main" xmlns="" val="20005"/>
                    </a:ext>
                  </a:extLst>
                </a:gridCol>
                <a:gridCol w="1185560">
                  <a:extLst>
                    <a:ext uri="{9D8B030D-6E8A-4147-A177-3AD203B41FA5}">
                      <a16:colId xmlns:a16="http://schemas.microsoft.com/office/drawing/2014/main" xmlns="" val="20006"/>
                    </a:ext>
                  </a:extLst>
                </a:gridCol>
              </a:tblGrid>
              <a:tr h="1827969">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kern="1200" dirty="0">
                          <a:solidFill>
                            <a:schemeClr val="tx1"/>
                          </a:solidFill>
                          <a:latin typeface="Arial Narrow" panose="020B0606020202030204" pitchFamily="34" charset="0"/>
                          <a:ea typeface="+mn-ea"/>
                          <a:cs typeface="+mn-cs"/>
                        </a:rPr>
                        <a:t>Postsecondary Education and Training Goal:</a:t>
                      </a:r>
                      <a:endParaRPr lang="en-US" sz="1400" kern="1200" dirty="0">
                        <a:solidFill>
                          <a:schemeClr val="tx1"/>
                        </a:solidFill>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kern="1200" dirty="0">
                        <a:solidFill>
                          <a:schemeClr val="tx1"/>
                        </a:solidFill>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kern="1200" dirty="0">
                          <a:solidFill>
                            <a:schemeClr val="tx1"/>
                          </a:solidFill>
                          <a:latin typeface="Arial Narrow" panose="020B0606020202030204" pitchFamily="34" charset="0"/>
                          <a:ea typeface="+mn-ea"/>
                          <a:cs typeface="+mn-cs"/>
                        </a:rPr>
                        <a:t>Following Graduation, Rayna has a goal of attending a college/university to pursue a career in the</a:t>
                      </a:r>
                      <a:r>
                        <a:rPr lang="en-US" sz="1600" kern="1200" baseline="0" dirty="0">
                          <a:solidFill>
                            <a:schemeClr val="tx1"/>
                          </a:solidFill>
                          <a:latin typeface="Arial Narrow" panose="020B0606020202030204" pitchFamily="34" charset="0"/>
                          <a:ea typeface="+mn-ea"/>
                          <a:cs typeface="+mn-cs"/>
                        </a:rPr>
                        <a:t> field of education.</a:t>
                      </a:r>
                      <a:endParaRPr kumimoji="0" lang="en-US" sz="4400" b="1" i="0" u="none" strike="noStrike" cap="none" normalizeH="0" baseline="0" dirty="0">
                        <a:ln>
                          <a:noFill/>
                        </a:ln>
                        <a:solidFill>
                          <a:schemeClr val="tx1"/>
                        </a:solidFill>
                        <a:effectLst/>
                        <a:latin typeface="Arial Narrow" panose="020B0606020202030204" pitchFamily="34"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rgbClr val="064584"/>
                        </a:solidFill>
                        <a:effectLst/>
                        <a:latin typeface="Arial Narrow" panose="020B0606020202030204" pitchFamily="34" charset="0"/>
                        <a:ea typeface="Times New Roman" pitchFamily="18"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accent1"/>
                          </a:solidFill>
                          <a:effectLst/>
                          <a:latin typeface="Arial Narrow" panose="020B0606020202030204" pitchFamily="34" charset="0"/>
                          <a:cs typeface="Times New Roman" pitchFamily="18" charset="0"/>
                        </a:rPr>
                        <a:t>Measurable Annual Goal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sng" strike="noStrike" cap="none" normalizeH="0" baseline="0" dirty="0">
                          <a:ln>
                            <a:noFill/>
                          </a:ln>
                          <a:solidFill>
                            <a:schemeClr val="accent1"/>
                          </a:solidFill>
                          <a:effectLst/>
                          <a:latin typeface="Arial Narrow" panose="020B0606020202030204" pitchFamily="34" charset="0"/>
                          <a:cs typeface="Times New Roman" pitchFamily="18" charset="0"/>
                        </a:rPr>
                        <a:t>Yes/</a:t>
                      </a:r>
                      <a:r>
                        <a:rPr kumimoji="0" lang="en-US" sz="1100" b="0" i="0" u="none" strike="noStrike" cap="none" normalizeH="0" baseline="0" dirty="0">
                          <a:ln>
                            <a:noFill/>
                          </a:ln>
                          <a:solidFill>
                            <a:schemeClr val="accent1"/>
                          </a:solidFill>
                          <a:effectLst/>
                          <a:latin typeface="Arial Narrow" panose="020B0606020202030204" pitchFamily="34" charset="0"/>
                          <a:cs typeface="Times New Roman" pitchFamily="18" charset="0"/>
                        </a:rPr>
                        <a:t>No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accent1"/>
                          </a:solidFill>
                          <a:effectLst/>
                          <a:latin typeface="Arial Narrow" panose="020B0606020202030204" pitchFamily="34" charset="0"/>
                          <a:cs typeface="Times New Roman" pitchFamily="18" charset="0"/>
                        </a:rPr>
                        <a:t>(Document in Section V)</a:t>
                      </a:r>
                      <a:endParaRPr kumimoji="0" lang="en-US" sz="3200" b="0" i="0" u="none" strike="noStrike" cap="none" normalizeH="0" baseline="0" dirty="0">
                        <a:ln>
                          <a:noFill/>
                        </a:ln>
                        <a:solidFill>
                          <a:schemeClr val="accent1"/>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20194">
                <a:tc grid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64584"/>
                          </a:solidFill>
                          <a:effectLst/>
                          <a:latin typeface="Arial Narrow" panose="020B0606020202030204" pitchFamily="34" charset="0"/>
                          <a:cs typeface="Times New Roman" pitchFamily="18" charset="0"/>
                        </a:rPr>
                        <a:t>Courses of Study</a:t>
                      </a:r>
                      <a:r>
                        <a:rPr kumimoji="0" lang="en-US" sz="1050" b="0" i="0" u="none" strike="noStrike" cap="none" normalizeH="0" baseline="0" dirty="0">
                          <a:ln>
                            <a:noFill/>
                          </a:ln>
                          <a:solidFill>
                            <a:srgbClr val="064584"/>
                          </a:solidFill>
                          <a:effectLst/>
                          <a:latin typeface="Arial Narrow" panose="020B0606020202030204"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kern="1200" dirty="0">
                          <a:solidFill>
                            <a:schemeClr val="tx1"/>
                          </a:solidFill>
                          <a:latin typeface="Arial Narrow" panose="020B0606020202030204" pitchFamily="34" charset="0"/>
                          <a:ea typeface="+mn-ea"/>
                          <a:cs typeface="+mn-cs"/>
                        </a:rPr>
                        <a:t>Biology, English 3,  American History,  Algebra I,  Art and Design</a:t>
                      </a:r>
                      <a:endParaRPr kumimoji="0" lang="en-US" sz="1400" b="1" i="0" u="none" strike="noStrike" cap="none" normalizeH="0" baseline="0" dirty="0">
                        <a:ln>
                          <a:noFill/>
                        </a:ln>
                        <a:solidFill>
                          <a:srgbClr val="FF0000"/>
                        </a:solidFill>
                        <a:effectLst/>
                        <a:latin typeface="Arial Narrow" panose="020B060602020203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rgbClr val="064584"/>
                          </a:solidFill>
                          <a:effectLst/>
                          <a:latin typeface="Arial Narrow" panose="020B0606020202030204" pitchFamily="34" charset="0"/>
                          <a:cs typeface="Times New Roman" pitchFamily="18" charset="0"/>
                        </a:rPr>
                        <a:t>                                                                                 </a:t>
                      </a: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65533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Service and Activity</a:t>
                      </a:r>
                      <a:endParaRPr kumimoji="0" lang="en-US" sz="11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1"/>
                          </a:solidFill>
                          <a:effectLst/>
                          <a:latin typeface="Arial Narrow" panose="020B0606020202030204" pitchFamily="34" charset="0"/>
                          <a:cs typeface="Times New Roman" pitchFamily="18" charset="0"/>
                        </a:rPr>
                        <a:t>Location</a:t>
                      </a:r>
                      <a:endParaRPr kumimoji="0" lang="en-US" sz="1100" b="1" i="0" u="none" strike="noStrike" cap="none" normalizeH="0" baseline="0" dirty="0">
                        <a:ln>
                          <a:noFill/>
                        </a:ln>
                        <a:solidFill>
                          <a:schemeClr val="accent1"/>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1"/>
                          </a:solidFill>
                          <a:effectLst/>
                          <a:latin typeface="Arial Narrow" panose="020B0606020202030204" pitchFamily="34" charset="0"/>
                          <a:cs typeface="Times New Roman" pitchFamily="18" charset="0"/>
                        </a:rPr>
                        <a:t>Frequency</a:t>
                      </a:r>
                      <a:endParaRPr kumimoji="0" lang="en-US" sz="3200" b="1" i="0" u="none" strike="noStrike" cap="none" normalizeH="0" baseline="0" dirty="0">
                        <a:ln>
                          <a:noFill/>
                        </a:ln>
                        <a:solidFill>
                          <a:schemeClr val="accent1"/>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1"/>
                          </a:solidFill>
                          <a:effectLst/>
                          <a:latin typeface="Arial Narrow" panose="020B0606020202030204" pitchFamily="34" charset="0"/>
                          <a:cs typeface="Times New Roman" pitchFamily="18" charset="0"/>
                        </a:rPr>
                        <a:t>Projected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1"/>
                          </a:solidFill>
                          <a:effectLst/>
                          <a:latin typeface="Arial Narrow" panose="020B0606020202030204" pitchFamily="34" charset="0"/>
                          <a:cs typeface="Times New Roman" pitchFamily="18" charset="0"/>
                        </a:rPr>
                        <a:t>Beginning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1"/>
                          </a:solidFill>
                          <a:effectLst/>
                          <a:latin typeface="Arial Narrow" panose="020B0606020202030204" pitchFamily="34" charset="0"/>
                          <a:cs typeface="Times New Roman" pitchFamily="18" charset="0"/>
                        </a:rPr>
                        <a:t>Date</a:t>
                      </a:r>
                      <a:endParaRPr kumimoji="0" lang="en-US" sz="3200" b="1" i="0" u="none" strike="noStrike" cap="none" normalizeH="0" baseline="0" dirty="0">
                        <a:ln>
                          <a:noFill/>
                        </a:ln>
                        <a:solidFill>
                          <a:schemeClr val="accent1"/>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1"/>
                          </a:solidFill>
                          <a:effectLst/>
                          <a:latin typeface="Arial Narrow" panose="020B0606020202030204" pitchFamily="34" charset="0"/>
                          <a:cs typeface="Times New Roman" pitchFamily="18" charset="0"/>
                        </a:rPr>
                        <a:t>Anticipated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1"/>
                          </a:solidFill>
                          <a:effectLst/>
                          <a:latin typeface="Arial Narrow" panose="020B0606020202030204" pitchFamily="34" charset="0"/>
                          <a:cs typeface="Times New Roman" pitchFamily="18" charset="0"/>
                        </a:rPr>
                        <a:t>Duration</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1"/>
                          </a:solidFill>
                          <a:effectLst/>
                          <a:latin typeface="Arial Narrow" panose="020B0606020202030204" pitchFamily="34" charset="0"/>
                          <a:cs typeface="Times New Roman" pitchFamily="18" charset="0"/>
                        </a:rPr>
                        <a:t>Person(s)/ Agency </a:t>
                      </a:r>
                      <a:br>
                        <a:rPr kumimoji="0" lang="en-US" sz="1100" b="1" i="0" u="none" strike="noStrike" cap="none" normalizeH="0" baseline="0" dirty="0">
                          <a:ln>
                            <a:noFill/>
                          </a:ln>
                          <a:solidFill>
                            <a:schemeClr val="accent1"/>
                          </a:solidFill>
                          <a:effectLst/>
                          <a:latin typeface="Arial Narrow" panose="020B0606020202030204" pitchFamily="34" charset="0"/>
                          <a:cs typeface="Times New Roman" pitchFamily="18" charset="0"/>
                        </a:rPr>
                      </a:br>
                      <a:r>
                        <a:rPr kumimoji="0" lang="en-US" sz="1100" b="1" i="0" u="none" strike="noStrike" cap="none" normalizeH="0" baseline="0" dirty="0">
                          <a:ln>
                            <a:noFill/>
                          </a:ln>
                          <a:solidFill>
                            <a:schemeClr val="accent1"/>
                          </a:solidFill>
                          <a:effectLst/>
                          <a:latin typeface="Arial Narrow" panose="020B0606020202030204" pitchFamily="34" charset="0"/>
                          <a:cs typeface="Times New Roman" pitchFamily="18" charset="0"/>
                        </a:rPr>
                        <a:t>Responsible</a:t>
                      </a:r>
                      <a:endParaRPr kumimoji="0" lang="en-US" sz="3200" b="1" i="0" u="none" strike="noStrike" cap="none" normalizeH="0" baseline="0" dirty="0">
                        <a:ln>
                          <a:noFill/>
                        </a:ln>
                        <a:solidFill>
                          <a:schemeClr val="accent1"/>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64584"/>
                        </a:solidFill>
                        <a:effectLst/>
                        <a:latin typeface="Impact"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73727">
                <a:tc>
                  <a:txBody>
                    <a:bodyPr/>
                    <a:lstStyle/>
                    <a:p>
                      <a:pPr marL="0" marR="0">
                        <a:spcBef>
                          <a:spcPts val="0"/>
                        </a:spcBef>
                        <a:spcAft>
                          <a:spcPts val="0"/>
                        </a:spcAft>
                      </a:pPr>
                      <a:r>
                        <a:rPr lang="en-US" sz="1200" b="0" dirty="0">
                          <a:solidFill>
                            <a:schemeClr val="tx1"/>
                          </a:solidFill>
                          <a:effectLst/>
                          <a:latin typeface="Arial Narrow" panose="020B0606020202030204" pitchFamily="34" charset="0"/>
                          <a:ea typeface="Times New Roman"/>
                        </a:rPr>
                        <a:t>Service: *Improve skills in solving algebraic equations and inequalities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spcBef>
                          <a:spcPts val="0"/>
                        </a:spcBef>
                        <a:spcAft>
                          <a:spcPts val="0"/>
                        </a:spcAft>
                      </a:pPr>
                      <a:r>
                        <a:rPr lang="en-US" sz="1200" dirty="0">
                          <a:effectLst/>
                          <a:latin typeface="Arial Narrow" panose="020B0606020202030204" pitchFamily="34" charset="0"/>
                          <a:ea typeface="Times New Roman"/>
                        </a:rPr>
                        <a:t>High School Academic Classes and Resource Room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a:effectLst/>
                          <a:latin typeface="Arial Narrow" panose="020B0606020202030204" pitchFamily="34" charset="0"/>
                          <a:ea typeface="Times New Roman"/>
                        </a:rPr>
                        <a:t>During the school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10/4/19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10/3/2020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algn="ctr">
                        <a:spcBef>
                          <a:spcPts val="0"/>
                        </a:spcBef>
                        <a:spcAft>
                          <a:spcPts val="0"/>
                        </a:spcAft>
                      </a:pPr>
                      <a:r>
                        <a:rPr lang="en-US" sz="1100" dirty="0">
                          <a:effectLst/>
                          <a:latin typeface="Arial Narrow" panose="020B0606020202030204" pitchFamily="34" charset="0"/>
                          <a:ea typeface="Times New Roman"/>
                        </a:rPr>
                        <a:t>LEA, General and Special Education Staff</a:t>
                      </a: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48586">
                <a:tc>
                  <a:txBody>
                    <a:bodyPr/>
                    <a:lstStyle/>
                    <a:p>
                      <a:pPr marL="0" marR="0">
                        <a:spcBef>
                          <a:spcPts val="0"/>
                        </a:spcBef>
                        <a:spcAft>
                          <a:spcPts val="0"/>
                        </a:spcAft>
                      </a:pPr>
                      <a:r>
                        <a:rPr lang="en-US" sz="1200" b="0" dirty="0">
                          <a:solidFill>
                            <a:schemeClr val="tx1"/>
                          </a:solidFill>
                          <a:effectLst/>
                          <a:latin typeface="Arial Narrow" panose="020B0606020202030204" pitchFamily="34" charset="0"/>
                          <a:ea typeface="Times New Roman"/>
                        </a:rPr>
                        <a:t>Service: *Increase writing fluency and willingness to write.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spcBef>
                          <a:spcPts val="0"/>
                        </a:spcBef>
                        <a:spcAft>
                          <a:spcPts val="0"/>
                        </a:spcAft>
                      </a:pPr>
                      <a:r>
                        <a:rPr lang="en-US" sz="1200" dirty="0">
                          <a:effectLst/>
                          <a:latin typeface="Arial Narrow" panose="020B0606020202030204" pitchFamily="34" charset="0"/>
                          <a:ea typeface="Times New Roman"/>
                        </a:rPr>
                        <a:t>High School Academic classes and Resource Room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a:effectLst/>
                          <a:latin typeface="Arial Narrow" panose="020B0606020202030204" pitchFamily="34" charset="0"/>
                          <a:ea typeface="Times New Roman"/>
                        </a:rPr>
                        <a:t>During the school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10/4/19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10/3/2020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algn="ctr">
                        <a:spcBef>
                          <a:spcPts val="0"/>
                        </a:spcBef>
                        <a:spcAft>
                          <a:spcPts val="0"/>
                        </a:spcAft>
                      </a:pPr>
                      <a:r>
                        <a:rPr lang="en-US" sz="1100" dirty="0">
                          <a:effectLst/>
                          <a:latin typeface="Arial Narrow" panose="020B0606020202030204" pitchFamily="34" charset="0"/>
                          <a:ea typeface="Times New Roman"/>
                        </a:rPr>
                        <a:t>LEA, General  and Special Education Staff</a:t>
                      </a: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algn="ctr">
                        <a:spcBef>
                          <a:spcPts val="0"/>
                        </a:spcBef>
                        <a:spcAft>
                          <a:spcPts val="0"/>
                        </a:spcAft>
                      </a:pP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83422">
                <a:tc>
                  <a:txBody>
                    <a:bodyPr/>
                    <a:lstStyle/>
                    <a:p>
                      <a:pPr marL="0" marR="0">
                        <a:spcBef>
                          <a:spcPts val="0"/>
                        </a:spcBef>
                        <a:spcAft>
                          <a:spcPts val="0"/>
                        </a:spcAft>
                      </a:pPr>
                      <a:r>
                        <a:rPr lang="en-US" sz="1200" b="0" dirty="0">
                          <a:solidFill>
                            <a:schemeClr val="tx1"/>
                          </a:solidFill>
                          <a:effectLst/>
                          <a:latin typeface="Arial Narrow" panose="020B0606020202030204" pitchFamily="34" charset="0"/>
                          <a:ea typeface="Times New Roman"/>
                        </a:rPr>
                        <a:t>Activity: Expand use of word processing and graphic organizer software to complete assignments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spcBef>
                          <a:spcPts val="0"/>
                        </a:spcBef>
                        <a:spcAft>
                          <a:spcPts val="0"/>
                        </a:spcAft>
                      </a:pPr>
                      <a:r>
                        <a:rPr lang="en-US" sz="1200" dirty="0">
                          <a:effectLst/>
                          <a:latin typeface="Arial Narrow" panose="020B0606020202030204" pitchFamily="34" charset="0"/>
                          <a:ea typeface="Times New Roman"/>
                        </a:rPr>
                        <a:t>High School Academic classes and Resource Room</a:t>
                      </a:r>
                    </a:p>
                    <a:p>
                      <a:pPr marL="0" marR="0">
                        <a:spcBef>
                          <a:spcPts val="0"/>
                        </a:spcBef>
                        <a:spcAft>
                          <a:spcPts val="0"/>
                        </a:spcAft>
                      </a:pPr>
                      <a:r>
                        <a:rPr lang="en-US" sz="1200" dirty="0">
                          <a:effectLst/>
                          <a:latin typeface="Arial Narrow" panose="020B0606020202030204" pitchFamily="34" charset="0"/>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a:effectLst/>
                          <a:latin typeface="Arial Narrow" panose="020B0606020202030204" pitchFamily="34" charset="0"/>
                          <a:ea typeface="Times New Roman"/>
                        </a:rPr>
                        <a:t>During the school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10/4/19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10/3/2020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algn="ctr">
                        <a:spcBef>
                          <a:spcPts val="0"/>
                        </a:spcBef>
                        <a:spcAft>
                          <a:spcPts val="0"/>
                        </a:spcAft>
                      </a:pPr>
                      <a:r>
                        <a:rPr lang="en-US" sz="1100" dirty="0">
                          <a:effectLst/>
                          <a:latin typeface="Arial Narrow" panose="020B0606020202030204" pitchFamily="34" charset="0"/>
                          <a:ea typeface="Times New Roman"/>
                        </a:rPr>
                        <a:t>LEA, General  and Special Education Staff</a:t>
                      </a: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 name="Down Arrow 1" descr="arrow pointing to the column stating projected beginning date in the transition grid "/>
          <p:cNvSpPr/>
          <p:nvPr/>
        </p:nvSpPr>
        <p:spPr>
          <a:xfrm rot="1674800">
            <a:off x="8228600" y="1851629"/>
            <a:ext cx="472048" cy="16636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1800" kern="1200">
              <a:solidFill>
                <a:srgbClr val="FFFFFF"/>
              </a:solidFill>
              <a:latin typeface="Century Gothic"/>
            </a:endParaRPr>
          </a:p>
        </p:txBody>
      </p:sp>
    </p:spTree>
    <p:extLst>
      <p:ext uri="{BB962C8B-B14F-4D97-AF65-F5344CB8AC3E}">
        <p14:creationId xmlns:p14="http://schemas.microsoft.com/office/powerpoint/2010/main" val="2238434852"/>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2C35439-B980-4F99-9571-CD6A3D93B036}"/>
              </a:ext>
            </a:extLst>
          </p:cNvPr>
          <p:cNvSpPr>
            <a:spLocks noGrp="1"/>
          </p:cNvSpPr>
          <p:nvPr>
            <p:ph type="title"/>
          </p:nvPr>
        </p:nvSpPr>
        <p:spPr/>
        <p:txBody>
          <a:bodyPr/>
          <a:lstStyle/>
          <a:p>
            <a:pPr algn="ctr"/>
            <a:r>
              <a:rPr lang="en-US" dirty="0"/>
              <a:t>Step 5</a:t>
            </a:r>
          </a:p>
        </p:txBody>
      </p:sp>
      <p:sp>
        <p:nvSpPr>
          <p:cNvPr id="79874" name="Rectangle 3" descr="Student Invitation, Parental Consent and &#10;Agency Involvement&#10;"/>
          <p:cNvSpPr>
            <a:spLocks noGrp="1" noChangeArrowheads="1"/>
          </p:cNvSpPr>
          <p:nvPr>
            <p:ph idx="1"/>
          </p:nvPr>
        </p:nvSpPr>
        <p:spPr/>
        <p:txBody>
          <a:bodyPr/>
          <a:lstStyle/>
          <a:p>
            <a:pPr marL="0" indent="0">
              <a:buClr>
                <a:schemeClr val="tx1"/>
              </a:buClr>
              <a:buNone/>
            </a:pPr>
            <a:endParaRPr lang="en-US" altLang="en-US" dirty="0"/>
          </a:p>
          <a:p>
            <a:pPr marL="0" indent="0">
              <a:buClr>
                <a:schemeClr val="tx1"/>
              </a:buClr>
              <a:buNone/>
            </a:pPr>
            <a:endParaRPr lang="en-US" altLang="en-US" dirty="0"/>
          </a:p>
          <a:p>
            <a:pPr marL="0" indent="0">
              <a:buClr>
                <a:schemeClr val="tx1"/>
              </a:buClr>
              <a:buNone/>
            </a:pPr>
            <a:endParaRPr lang="en-US" altLang="en-US" dirty="0"/>
          </a:p>
          <a:p>
            <a:pPr marL="0" indent="0">
              <a:buClr>
                <a:schemeClr val="tx1"/>
              </a:buClr>
              <a:buNone/>
            </a:pPr>
            <a:r>
              <a:rPr lang="en-US" altLang="en-US" dirty="0"/>
              <a:t>Develop Measurable Annual Goals that address skills deficits and lead to post-secondary goals </a:t>
            </a:r>
          </a:p>
        </p:txBody>
      </p:sp>
      <p:graphicFrame>
        <p:nvGraphicFramePr>
          <p:cNvPr id="8" name="Content Placeholder 3" descr="inset of the cycle graphic showing step 3" title="inset of graphic">
            <a:extLst>
              <a:ext uri="{FF2B5EF4-FFF2-40B4-BE49-F238E27FC236}">
                <a16:creationId xmlns:a16="http://schemas.microsoft.com/office/drawing/2014/main" xmlns="" id="{82E84898-53D8-4B17-A8DE-D27396565436}"/>
              </a:ext>
            </a:extLst>
          </p:cNvPr>
          <p:cNvGraphicFramePr>
            <a:graphicFrameLocks/>
          </p:cNvGraphicFramePr>
          <p:nvPr/>
        </p:nvGraphicFramePr>
        <p:xfrm>
          <a:off x="6705601" y="873253"/>
          <a:ext cx="2949574" cy="2362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Right 5" descr="arrow pointing to the words transition plan in the IEP process cycle ">
            <a:extLst>
              <a:ext uri="{FF2B5EF4-FFF2-40B4-BE49-F238E27FC236}">
                <a16:creationId xmlns:a16="http://schemas.microsoft.com/office/drawing/2014/main" xmlns="" id="{9FBDB644-0008-43C7-9BC4-195CB7075948}"/>
              </a:ext>
            </a:extLst>
          </p:cNvPr>
          <p:cNvSpPr/>
          <p:nvPr/>
        </p:nvSpPr>
        <p:spPr>
          <a:xfrm rot="582998" flipV="1">
            <a:off x="5708700" y="2138637"/>
            <a:ext cx="919028" cy="585836"/>
          </a:xfrm>
          <a:prstGeom prst="rightArrow">
            <a:avLst>
              <a:gd name="adj1" fmla="val 50000"/>
              <a:gd name="adj2" fmla="val 71685"/>
            </a:avLst>
          </a:prstGeom>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a:solidFill>
                <a:prstClr val="white"/>
              </a:solidFill>
              <a:latin typeface="Calibri"/>
            </a:endParaRPr>
          </a:p>
        </p:txBody>
      </p:sp>
    </p:spTree>
    <p:extLst>
      <p:ext uri="{BB962C8B-B14F-4D97-AF65-F5344CB8AC3E}">
        <p14:creationId xmlns:p14="http://schemas.microsoft.com/office/powerpoint/2010/main" val="32314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19290" y="1123841"/>
            <a:ext cx="2497014" cy="4601183"/>
          </a:xfrm>
        </p:spPr>
        <p:txBody>
          <a:bodyPr/>
          <a:lstStyle/>
          <a:p>
            <a:pPr algn="ctr" eaLnBrk="1" hangingPunct="1"/>
            <a:r>
              <a:rPr lang="en-US" altLang="en-US" dirty="0">
                <a:solidFill>
                  <a:schemeClr val="bg1"/>
                </a:solidFill>
              </a:rPr>
              <a:t>Measurable Annual Goals (MAG) </a:t>
            </a:r>
            <a:endParaRPr lang="en-US" altLang="en-US" sz="4800" dirty="0">
              <a:solidFill>
                <a:schemeClr val="bg1"/>
              </a:solidFill>
            </a:endParaRPr>
          </a:p>
        </p:txBody>
      </p:sp>
      <p:sp>
        <p:nvSpPr>
          <p:cNvPr id="119811" name="Rectangle 3"/>
          <p:cNvSpPr>
            <a:spLocks noGrp="1" noChangeArrowheads="1"/>
          </p:cNvSpPr>
          <p:nvPr>
            <p:ph idx="1"/>
          </p:nvPr>
        </p:nvSpPr>
        <p:spPr/>
        <p:txBody>
          <a:bodyPr>
            <a:normAutofit fontScale="62500" lnSpcReduction="20000"/>
          </a:bodyPr>
          <a:lstStyle/>
          <a:p>
            <a:pPr marL="347472" lvl="1" indent="-347472">
              <a:buFont typeface="Arial" pitchFamily="34" charset="0"/>
              <a:buChar char="•"/>
              <a:defRPr/>
            </a:pPr>
            <a:endParaRPr lang="en-US" sz="3400" dirty="0"/>
          </a:p>
          <a:p>
            <a:pPr marL="347472" lvl="1" indent="-347472">
              <a:buFont typeface="Arial" pitchFamily="34" charset="0"/>
              <a:buChar char="•"/>
              <a:defRPr/>
            </a:pPr>
            <a:endParaRPr lang="en-US" sz="3400" dirty="0"/>
          </a:p>
          <a:p>
            <a:pPr marL="347472" lvl="1" indent="-347472">
              <a:buFont typeface="Arial" pitchFamily="34" charset="0"/>
              <a:buChar char="•"/>
              <a:defRPr/>
            </a:pPr>
            <a:endParaRPr lang="en-US" sz="3400" dirty="0"/>
          </a:p>
          <a:p>
            <a:pPr marL="347472" lvl="1" indent="-347472">
              <a:buFont typeface="Arial" pitchFamily="34" charset="0"/>
              <a:buChar char="•"/>
              <a:defRPr/>
            </a:pPr>
            <a:endParaRPr lang="en-US" sz="3400" dirty="0"/>
          </a:p>
          <a:p>
            <a:pPr marL="0" lvl="1" indent="0">
              <a:buNone/>
              <a:defRPr/>
            </a:pPr>
            <a:endParaRPr lang="en-US" sz="2900" dirty="0"/>
          </a:p>
          <a:p>
            <a:pPr marL="347472" lvl="1" indent="-347472">
              <a:buFont typeface="Arial" pitchFamily="34" charset="0"/>
              <a:buChar char="•"/>
              <a:defRPr/>
            </a:pPr>
            <a:r>
              <a:rPr lang="en-US" sz="3200" dirty="0"/>
              <a:t>Build skills (identified in Needs)</a:t>
            </a:r>
          </a:p>
          <a:p>
            <a:pPr marL="0" lvl="1" indent="0">
              <a:buNone/>
              <a:defRPr/>
            </a:pPr>
            <a:endParaRPr lang="en-US" sz="3200" dirty="0"/>
          </a:p>
          <a:p>
            <a:pPr marL="347472" lvl="1" indent="-347472">
              <a:buFont typeface="Arial" pitchFamily="34" charset="0"/>
              <a:buChar char="•"/>
              <a:defRPr/>
            </a:pPr>
            <a:r>
              <a:rPr lang="en-US" sz="3200" dirty="0"/>
              <a:t>Prioritized:  </a:t>
            </a:r>
            <a:r>
              <a:rPr lang="en-US" sz="3200" b="1" u="sng" dirty="0"/>
              <a:t>3-5</a:t>
            </a:r>
            <a:r>
              <a:rPr lang="en-US" sz="3200" dirty="0"/>
              <a:t> goals for </a:t>
            </a:r>
            <a:r>
              <a:rPr lang="en-US" sz="3200" b="1" dirty="0"/>
              <a:t>most</a:t>
            </a:r>
          </a:p>
          <a:p>
            <a:pPr marL="0" lvl="1" indent="0">
              <a:buNone/>
              <a:defRPr/>
            </a:pPr>
            <a:endParaRPr lang="en-US" sz="3200" b="1" dirty="0"/>
          </a:p>
          <a:p>
            <a:pPr marL="347472" lvl="1" indent="-347472">
              <a:buFont typeface="Arial" pitchFamily="34" charset="0"/>
              <a:buChar char="•"/>
              <a:defRPr/>
            </a:pPr>
            <a:r>
              <a:rPr lang="en-US" sz="3200" dirty="0"/>
              <a:t>Communicate expectations-projects student performance at the end of one year of instruction</a:t>
            </a:r>
          </a:p>
          <a:p>
            <a:pPr marL="0" lvl="1" indent="0">
              <a:buNone/>
              <a:defRPr/>
            </a:pPr>
            <a:endParaRPr lang="en-US" sz="3200" dirty="0"/>
          </a:p>
          <a:p>
            <a:pPr marL="347472" lvl="1" indent="-347472">
              <a:buFont typeface="Arial" pitchFamily="34" charset="0"/>
              <a:buChar char="•"/>
              <a:defRPr/>
            </a:pPr>
            <a:r>
              <a:rPr lang="en-US" sz="3200" dirty="0"/>
              <a:t>Begin from baseline of </a:t>
            </a:r>
            <a:r>
              <a:rPr lang="en-US" sz="3200" u="sng" dirty="0"/>
              <a:t>skill</a:t>
            </a:r>
            <a:r>
              <a:rPr lang="en-US" sz="3200" dirty="0"/>
              <a:t> (present levels)</a:t>
            </a:r>
          </a:p>
          <a:p>
            <a:pPr marL="0" lvl="1" indent="0">
              <a:buNone/>
              <a:defRPr/>
            </a:pPr>
            <a:endParaRPr lang="en-US" sz="3200" dirty="0"/>
          </a:p>
          <a:p>
            <a:pPr marL="347472" lvl="1" indent="-347472">
              <a:buFont typeface="Arial" pitchFamily="34" charset="0"/>
              <a:buChar char="•"/>
              <a:defRPr/>
            </a:pPr>
            <a:r>
              <a:rPr lang="en-US" sz="3200" dirty="0"/>
              <a:t>Contains measurable, countable </a:t>
            </a:r>
            <a:r>
              <a:rPr lang="en-US" sz="3200" b="1" u="sng" dirty="0"/>
              <a:t>data.</a:t>
            </a:r>
          </a:p>
          <a:p>
            <a:pPr marL="0" lvl="1" indent="0">
              <a:buNone/>
              <a:defRPr/>
            </a:pPr>
            <a:endParaRPr lang="en-US" sz="3200" b="1" u="sng" dirty="0"/>
          </a:p>
          <a:p>
            <a:pPr>
              <a:spcBef>
                <a:spcPts val="0"/>
              </a:spcBef>
              <a:defRPr/>
            </a:pPr>
            <a:r>
              <a:rPr lang="en-US" sz="3200" dirty="0"/>
              <a:t>Are written to include </a:t>
            </a:r>
            <a:r>
              <a:rPr lang="en-US" sz="3200" b="1" u="sng" dirty="0"/>
              <a:t>progress   monitoring.</a:t>
            </a:r>
            <a:endParaRPr lang="en-US" sz="3200" i="1" dirty="0"/>
          </a:p>
          <a:p>
            <a:pPr eaLnBrk="1" hangingPunct="1">
              <a:lnSpc>
                <a:spcPct val="105000"/>
              </a:lnSpc>
              <a:buFontTx/>
              <a:buNone/>
              <a:defRPr/>
            </a:pPr>
            <a:endParaRPr lang="en-US" sz="3200" dirty="0"/>
          </a:p>
          <a:p>
            <a:pPr eaLnBrk="1" hangingPunct="1">
              <a:lnSpc>
                <a:spcPct val="105000"/>
              </a:lnSpc>
              <a:defRPr/>
            </a:pPr>
            <a:endParaRPr lang="en-US" dirty="0"/>
          </a:p>
          <a:p>
            <a:pPr eaLnBrk="1" hangingPunct="1">
              <a:lnSpc>
                <a:spcPct val="105000"/>
              </a:lnSpc>
              <a:defRPr/>
            </a:pPr>
            <a:endParaRPr lang="en-US" sz="3000" dirty="0"/>
          </a:p>
          <a:p>
            <a:pPr marL="623888" lvl="1" indent="-569913">
              <a:buFont typeface="Arial" pitchFamily="34" charset="0"/>
              <a:buChar char="•"/>
              <a:defRPr/>
            </a:pPr>
            <a:endParaRPr lang="en-US" sz="3000" dirty="0"/>
          </a:p>
          <a:p>
            <a:pPr marL="623888" lvl="1" indent="-569913">
              <a:buFont typeface="Arial" pitchFamily="34" charset="0"/>
              <a:buChar char="•"/>
              <a:defRPr/>
            </a:pPr>
            <a:endParaRPr lang="en-US" sz="3000" dirty="0"/>
          </a:p>
        </p:txBody>
      </p:sp>
    </p:spTree>
    <p:extLst>
      <p:ext uri="{BB962C8B-B14F-4D97-AF65-F5344CB8AC3E}">
        <p14:creationId xmlns:p14="http://schemas.microsoft.com/office/powerpoint/2010/main" val="3719934662"/>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41866" y="1157708"/>
            <a:ext cx="2508738" cy="4601183"/>
          </a:xfrm>
        </p:spPr>
        <p:txBody>
          <a:bodyPr/>
          <a:lstStyle/>
          <a:p>
            <a:pPr algn="ctr"/>
            <a:r>
              <a:rPr lang="en-US" altLang="en-US" dirty="0"/>
              <a:t>Measurable Annual Goals and Objectives</a:t>
            </a:r>
            <a:endParaRPr lang="en-US" altLang="en-US" sz="4400" b="1" dirty="0">
              <a:solidFill>
                <a:srgbClr val="C00000"/>
              </a:solidFill>
            </a:endParaRPr>
          </a:p>
        </p:txBody>
      </p:sp>
      <p:sp>
        <p:nvSpPr>
          <p:cNvPr id="16387" name="Content Placeholder 2"/>
          <p:cNvSpPr>
            <a:spLocks noGrp="1"/>
          </p:cNvSpPr>
          <p:nvPr>
            <p:ph idx="1"/>
          </p:nvPr>
        </p:nvSpPr>
        <p:spPr/>
        <p:txBody>
          <a:bodyPr>
            <a:normAutofit/>
          </a:bodyPr>
          <a:lstStyle/>
          <a:p>
            <a:pPr>
              <a:buFontTx/>
              <a:buNone/>
            </a:pPr>
            <a:endParaRPr lang="en-US" altLang="en-US" sz="2000" b="1" dirty="0"/>
          </a:p>
          <a:p>
            <a:pPr algn="ctr">
              <a:buFontTx/>
              <a:buNone/>
            </a:pPr>
            <a:r>
              <a:rPr lang="en-US" altLang="en-US" b="1" dirty="0"/>
              <a:t>What they are NOT </a:t>
            </a:r>
          </a:p>
          <a:p>
            <a:r>
              <a:rPr lang="en-US" altLang="en-US" sz="2000" dirty="0"/>
              <a:t>NOT curriculum </a:t>
            </a:r>
          </a:p>
          <a:p>
            <a:r>
              <a:rPr lang="en-US" altLang="en-US" sz="2000" dirty="0"/>
              <a:t>NOT for </a:t>
            </a:r>
            <a:r>
              <a:rPr lang="en-US" altLang="en-US" sz="2000" b="1" u="sng" dirty="0"/>
              <a:t>subject areas</a:t>
            </a:r>
          </a:p>
          <a:p>
            <a:r>
              <a:rPr lang="en-US" altLang="en-US" sz="2000" dirty="0"/>
              <a:t>NOT </a:t>
            </a:r>
            <a:r>
              <a:rPr lang="en-US" altLang="en-US" sz="2000" b="1" u="sng" dirty="0"/>
              <a:t>grade</a:t>
            </a:r>
            <a:r>
              <a:rPr lang="en-US" altLang="en-US" sz="2000" dirty="0"/>
              <a:t> averages or passing a course</a:t>
            </a:r>
          </a:p>
          <a:p>
            <a:r>
              <a:rPr lang="en-US" altLang="en-US" sz="2000" dirty="0"/>
              <a:t>NOT only for students instructed in special education classes</a:t>
            </a:r>
          </a:p>
          <a:p>
            <a:r>
              <a:rPr lang="en-US" altLang="en-US" sz="2000" dirty="0"/>
              <a:t>NOT </a:t>
            </a:r>
            <a:r>
              <a:rPr lang="en-US" altLang="en-US" sz="2000" b="1" u="sng" dirty="0"/>
              <a:t>activities</a:t>
            </a:r>
            <a:r>
              <a:rPr lang="en-US" altLang="en-US" sz="2000" dirty="0"/>
              <a:t> such as visiting a college fair or job shadowing</a:t>
            </a:r>
          </a:p>
          <a:p>
            <a:endParaRPr lang="en-US" altLang="en-US" dirty="0"/>
          </a:p>
        </p:txBody>
      </p:sp>
    </p:spTree>
    <p:extLst>
      <p:ext uri="{BB962C8B-B14F-4D97-AF65-F5344CB8AC3E}">
        <p14:creationId xmlns:p14="http://schemas.microsoft.com/office/powerpoint/2010/main" val="2631863626"/>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sz="3300"/>
              <a:t>Measurable Annual Goals Must Be </a:t>
            </a:r>
            <a:br>
              <a:rPr lang="en-US" sz="3300"/>
            </a:br>
            <a:r>
              <a:rPr lang="en-US" sz="3300"/>
              <a:t>Skill-Building</a:t>
            </a:r>
            <a:endParaRPr/>
          </a:p>
        </p:txBody>
      </p:sp>
      <p:sp>
        <p:nvSpPr>
          <p:cNvPr id="2117" name="Google Shape;2117;p1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a:spcBef>
                <a:spcPts val="0"/>
              </a:spcBef>
              <a:buClr>
                <a:schemeClr val="accent2"/>
              </a:buClr>
              <a:buSzPts val="2800"/>
              <a:buNone/>
            </a:pPr>
            <a:r>
              <a:rPr lang="en-US" sz="3200" dirty="0">
                <a:solidFill>
                  <a:schemeClr val="bg1"/>
                </a:solidFill>
              </a:rPr>
              <a:t>In order that the student is able to </a:t>
            </a:r>
            <a:endParaRPr sz="2000" dirty="0">
              <a:solidFill>
                <a:schemeClr val="bg1"/>
              </a:solidFill>
            </a:endParaRPr>
          </a:p>
          <a:p>
            <a:pPr lvl="1" indent="-457200">
              <a:spcBef>
                <a:spcPts val="0"/>
              </a:spcBef>
              <a:buClr>
                <a:schemeClr val="bg1"/>
              </a:buClr>
              <a:buSzPts val="2800"/>
              <a:buFont typeface="Wingdings" panose="05000000000000000000" pitchFamily="2" charset="2"/>
              <a:buChar char="Ø"/>
            </a:pPr>
            <a:endParaRPr lang="en-US" sz="2800" dirty="0">
              <a:solidFill>
                <a:schemeClr val="bg1"/>
              </a:solidFill>
            </a:endParaRPr>
          </a:p>
          <a:p>
            <a:pPr lvl="1" indent="-457200">
              <a:spcBef>
                <a:spcPts val="0"/>
              </a:spcBef>
              <a:buClr>
                <a:schemeClr val="bg1"/>
              </a:buClr>
              <a:buSzPts val="2800"/>
              <a:buFont typeface="Wingdings" panose="05000000000000000000" pitchFamily="2" charset="2"/>
              <a:buChar char="ü"/>
            </a:pPr>
            <a:r>
              <a:rPr lang="en-US" sz="2400" dirty="0">
                <a:solidFill>
                  <a:schemeClr val="bg1"/>
                </a:solidFill>
              </a:rPr>
              <a:t>Access, participate, and make progress in the  general curriculum and the life of the school/community, </a:t>
            </a:r>
            <a:endParaRPr sz="1600" dirty="0">
              <a:solidFill>
                <a:schemeClr val="bg1"/>
              </a:solidFill>
            </a:endParaRPr>
          </a:p>
          <a:p>
            <a:pPr lvl="1" indent="-457200">
              <a:spcBef>
                <a:spcPts val="0"/>
              </a:spcBef>
              <a:buClr>
                <a:schemeClr val="bg1"/>
              </a:buClr>
              <a:buSzPts val="2800"/>
              <a:buFont typeface="Wingdings" panose="05000000000000000000" pitchFamily="2" charset="2"/>
              <a:buChar char="ü"/>
            </a:pPr>
            <a:endParaRPr lang="en-US" sz="2400" dirty="0">
              <a:solidFill>
                <a:schemeClr val="bg1"/>
              </a:solidFill>
            </a:endParaRPr>
          </a:p>
          <a:p>
            <a:pPr lvl="1" indent="-457200">
              <a:spcBef>
                <a:spcPts val="0"/>
              </a:spcBef>
              <a:buClr>
                <a:schemeClr val="bg1"/>
              </a:buClr>
              <a:buSzPts val="2800"/>
              <a:buFont typeface="Wingdings" panose="05000000000000000000" pitchFamily="2" charset="2"/>
              <a:buChar char="ü"/>
            </a:pPr>
            <a:r>
              <a:rPr lang="en-US" sz="2400" dirty="0">
                <a:solidFill>
                  <a:schemeClr val="bg1"/>
                </a:solidFill>
              </a:rPr>
              <a:t>AND progress  towards his/her post-secondary goals…</a:t>
            </a:r>
            <a:r>
              <a:rPr lang="en-US" sz="2400" b="1" dirty="0">
                <a:solidFill>
                  <a:schemeClr val="bg1"/>
                </a:solidFill>
              </a:rPr>
              <a:t> </a:t>
            </a:r>
            <a:endParaRPr sz="1600" dirty="0">
              <a:solidFill>
                <a:schemeClr val="bg1"/>
              </a:solidFill>
            </a:endParaRPr>
          </a:p>
          <a:p>
            <a:pPr lvl="1" indent="-457200">
              <a:spcBef>
                <a:spcPts val="0"/>
              </a:spcBef>
              <a:buClr>
                <a:schemeClr val="bg1"/>
              </a:buClr>
              <a:buSzPts val="2800"/>
              <a:buFont typeface="Wingdings" panose="05000000000000000000" pitchFamily="2" charset="2"/>
              <a:buChar char="ü"/>
            </a:pPr>
            <a:endParaRPr lang="en-US" sz="2400" dirty="0">
              <a:solidFill>
                <a:schemeClr val="bg1"/>
              </a:solidFill>
            </a:endParaRPr>
          </a:p>
          <a:p>
            <a:pPr lvl="1" indent="-457200">
              <a:spcBef>
                <a:spcPts val="0"/>
              </a:spcBef>
              <a:buClr>
                <a:schemeClr val="bg1"/>
              </a:buClr>
              <a:buSzPts val="2800"/>
              <a:buFont typeface="Wingdings" panose="05000000000000000000" pitchFamily="2" charset="2"/>
              <a:buChar char="ü"/>
            </a:pPr>
            <a:r>
              <a:rPr lang="en-US" sz="2400" dirty="0">
                <a:solidFill>
                  <a:schemeClr val="bg1"/>
                </a:solidFill>
              </a:rPr>
              <a:t>A measurable annual goal (and short term objectives) must build</a:t>
            </a:r>
            <a:r>
              <a:rPr lang="en-US" sz="2400" b="1" dirty="0">
                <a:solidFill>
                  <a:schemeClr val="bg1"/>
                </a:solidFill>
              </a:rPr>
              <a:t> </a:t>
            </a:r>
            <a:r>
              <a:rPr lang="en-US" sz="3200" b="1" dirty="0">
                <a:solidFill>
                  <a:srgbClr val="FFFF00"/>
                </a:solidFill>
              </a:rPr>
              <a:t>skills</a:t>
            </a:r>
            <a:r>
              <a:rPr lang="en-US" sz="2400" b="1" dirty="0">
                <a:solidFill>
                  <a:srgbClr val="FFFF00"/>
                </a:solidFill>
              </a:rPr>
              <a:t>.</a:t>
            </a:r>
            <a:endParaRPr sz="1600" dirty="0">
              <a:solidFill>
                <a:srgbClr val="FFFF00"/>
              </a:solidFill>
            </a:endParaRPr>
          </a:p>
          <a:p>
            <a:pPr indent="-457200">
              <a:spcBef>
                <a:spcPts val="0"/>
              </a:spcBef>
              <a:buClr>
                <a:schemeClr val="bg1"/>
              </a:buClr>
              <a:buSzPts val="2800"/>
              <a:buFont typeface="Wingdings" panose="05000000000000000000" pitchFamily="2" charset="2"/>
              <a:buChar char="ü"/>
            </a:pPr>
            <a:endParaRPr sz="2400" dirty="0">
              <a:solidFill>
                <a:schemeClr val="bg1"/>
              </a:solidFill>
            </a:endParaRPr>
          </a:p>
          <a:p>
            <a:pPr indent="-457200">
              <a:spcBef>
                <a:spcPts val="0"/>
              </a:spcBef>
              <a:buClr>
                <a:schemeClr val="bg1"/>
              </a:buClr>
              <a:buSzPts val="2800"/>
              <a:buFont typeface="Wingdings" panose="05000000000000000000" pitchFamily="2" charset="2"/>
              <a:buChar char="Ø"/>
            </a:pPr>
            <a:r>
              <a:rPr lang="en-US" sz="2400" dirty="0">
                <a:solidFill>
                  <a:schemeClr val="bg1"/>
                </a:solidFill>
              </a:rPr>
              <a:t>Goals must </a:t>
            </a:r>
            <a:r>
              <a:rPr lang="en-US" sz="2400" b="1" dirty="0">
                <a:solidFill>
                  <a:srgbClr val="FFFF00"/>
                </a:solidFill>
              </a:rPr>
              <a:t>focus</a:t>
            </a:r>
            <a:r>
              <a:rPr lang="en-US" sz="2400" dirty="0">
                <a:solidFill>
                  <a:schemeClr val="bg1"/>
                </a:solidFill>
              </a:rPr>
              <a:t> on an </a:t>
            </a:r>
            <a:r>
              <a:rPr lang="en-US" sz="2400" b="1" dirty="0">
                <a:solidFill>
                  <a:srgbClr val="FFFF00"/>
                </a:solidFill>
              </a:rPr>
              <a:t>area of need</a:t>
            </a:r>
            <a:r>
              <a:rPr lang="en-US" sz="2400" dirty="0">
                <a:solidFill>
                  <a:srgbClr val="FFFF00"/>
                </a:solidFill>
              </a:rPr>
              <a:t> </a:t>
            </a:r>
            <a:r>
              <a:rPr lang="en-US" sz="2400" dirty="0">
                <a:solidFill>
                  <a:schemeClr val="bg1"/>
                </a:solidFill>
              </a:rPr>
              <a:t>that will </a:t>
            </a:r>
          </a:p>
          <a:p>
            <a:pPr marL="0" indent="0">
              <a:spcBef>
                <a:spcPts val="0"/>
              </a:spcBef>
              <a:buClr>
                <a:schemeClr val="bg1"/>
              </a:buClr>
              <a:buSzPts val="2800"/>
              <a:buNone/>
            </a:pPr>
            <a:r>
              <a:rPr lang="en-US" sz="2400" dirty="0">
                <a:solidFill>
                  <a:schemeClr val="bg1"/>
                </a:solidFill>
              </a:rPr>
              <a:t>         make the </a:t>
            </a:r>
            <a:r>
              <a:rPr lang="en-US" sz="2400" b="1" dirty="0">
                <a:solidFill>
                  <a:srgbClr val="FFFF00"/>
                </a:solidFill>
              </a:rPr>
              <a:t>biggest difference </a:t>
            </a:r>
            <a:r>
              <a:rPr lang="en-US" sz="2400" dirty="0">
                <a:solidFill>
                  <a:schemeClr val="bg1"/>
                </a:solidFill>
              </a:rPr>
              <a:t>to the student.</a:t>
            </a:r>
            <a:endParaRPr sz="1800" dirty="0">
              <a:solidFill>
                <a:schemeClr val="bg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sp>
        <p:nvSpPr>
          <p:cNvPr id="2123" name="Google Shape;2123;p111"/>
          <p:cNvSpPr txBox="1">
            <a:spLocks noGrp="1"/>
          </p:cNvSpPr>
          <p:nvPr>
            <p:ph type="title"/>
          </p:nvPr>
        </p:nvSpPr>
        <p:spPr>
          <a:xfrm>
            <a:off x="572040" y="856212"/>
            <a:ext cx="2227811" cy="3990109"/>
          </a:xfrm>
          <a:prstGeom prst="rect">
            <a:avLst/>
          </a:prstGeom>
          <a:noFill/>
          <a:ln>
            <a:noFill/>
          </a:ln>
        </p:spPr>
        <p:txBody>
          <a:bodyPr spcFirstLastPara="1" wrap="square" lIns="91425" tIns="45700" rIns="91425" bIns="45700" anchor="ctr" anchorCtr="0">
            <a:noAutofit/>
          </a:bodyPr>
          <a:lstStyle/>
          <a:p>
            <a:pPr algn="ctr"/>
            <a:r>
              <a:rPr lang="en-US" sz="3200" dirty="0">
                <a:solidFill>
                  <a:srgbClr val="FFFF00"/>
                </a:solidFill>
              </a:rPr>
              <a:t/>
            </a:r>
            <a:br>
              <a:rPr lang="en-US" sz="3200" dirty="0">
                <a:solidFill>
                  <a:srgbClr val="FFFF00"/>
                </a:solidFill>
              </a:rPr>
            </a:br>
            <a:r>
              <a:rPr lang="en-US" sz="3200" dirty="0">
                <a:solidFill>
                  <a:srgbClr val="FFFF00"/>
                </a:solidFill>
              </a:rPr>
              <a:t/>
            </a:r>
            <a:br>
              <a:rPr lang="en-US" sz="3200" dirty="0">
                <a:solidFill>
                  <a:srgbClr val="FFFF00"/>
                </a:solidFill>
              </a:rPr>
            </a:br>
            <a:r>
              <a:rPr lang="en-US" sz="3200" dirty="0">
                <a:solidFill>
                  <a:srgbClr val="FFFF00"/>
                </a:solidFill>
              </a:rPr>
              <a:t/>
            </a:r>
            <a:br>
              <a:rPr lang="en-US" sz="3200" dirty="0">
                <a:solidFill>
                  <a:srgbClr val="FFFF00"/>
                </a:solidFill>
              </a:rPr>
            </a:br>
            <a:r>
              <a:rPr lang="en-US" sz="3200" dirty="0">
                <a:solidFill>
                  <a:srgbClr val="FFFF00"/>
                </a:solidFill>
              </a:rPr>
              <a:t>SKILLS</a:t>
            </a:r>
            <a:r>
              <a:rPr lang="en-US" sz="3200" dirty="0">
                <a:solidFill>
                  <a:schemeClr val="bg1"/>
                </a:solidFill>
              </a:rPr>
              <a:t> that might be needed for </a:t>
            </a:r>
            <a:br>
              <a:rPr lang="en-US" sz="3200" dirty="0">
                <a:solidFill>
                  <a:schemeClr val="bg1"/>
                </a:solidFill>
              </a:rPr>
            </a:br>
            <a:r>
              <a:rPr lang="en-US" sz="3200" dirty="0">
                <a:solidFill>
                  <a:schemeClr val="bg1"/>
                </a:solidFill>
              </a:rPr>
              <a:t>Secondary Students  </a:t>
            </a:r>
            <a:endParaRPr dirty="0">
              <a:solidFill>
                <a:schemeClr val="bg1"/>
              </a:solidFill>
            </a:endParaRPr>
          </a:p>
        </p:txBody>
      </p:sp>
      <p:sp>
        <p:nvSpPr>
          <p:cNvPr id="2124" name="Google Shape;2124;p111"/>
          <p:cNvSpPr txBox="1">
            <a:spLocks noGrp="1"/>
          </p:cNvSpPr>
          <p:nvPr>
            <p:ph type="body" idx="1"/>
          </p:nvPr>
        </p:nvSpPr>
        <p:spPr>
          <a:xfrm>
            <a:off x="3903135" y="1214064"/>
            <a:ext cx="7315200" cy="5120640"/>
          </a:xfrm>
          <a:prstGeom prst="rect">
            <a:avLst/>
          </a:prstGeom>
          <a:noFill/>
          <a:ln>
            <a:noFill/>
          </a:ln>
        </p:spPr>
        <p:txBody>
          <a:bodyPr spcFirstLastPara="1" wrap="square" lIns="91425" tIns="45700" rIns="91425" bIns="45700" anchor="t" anchorCtr="0">
            <a:noAutofit/>
          </a:bodyPr>
          <a:lstStyle/>
          <a:p>
            <a:pPr indent="-457200">
              <a:spcBef>
                <a:spcPts val="0"/>
              </a:spcBef>
              <a:buClr>
                <a:schemeClr val="bg1"/>
              </a:buClr>
              <a:buSzPts val="3000"/>
              <a:buFont typeface="Wingdings" panose="05000000000000000000" pitchFamily="2" charset="2"/>
              <a:buChar char="ü"/>
            </a:pPr>
            <a:r>
              <a:rPr lang="en-US" sz="2800" dirty="0">
                <a:solidFill>
                  <a:schemeClr val="bg1"/>
                </a:solidFill>
              </a:rPr>
              <a:t>Organizational skills</a:t>
            </a:r>
            <a:endParaRPr sz="1800" dirty="0">
              <a:solidFill>
                <a:schemeClr val="bg1"/>
              </a:solidFill>
            </a:endParaRPr>
          </a:p>
          <a:p>
            <a:pPr indent="-457200">
              <a:spcBef>
                <a:spcPts val="0"/>
              </a:spcBef>
              <a:buClr>
                <a:schemeClr val="bg1"/>
              </a:buClr>
              <a:buSzPts val="3000"/>
              <a:buFont typeface="Wingdings" panose="05000000000000000000" pitchFamily="2" charset="2"/>
              <a:buChar char="ü"/>
            </a:pPr>
            <a:r>
              <a:rPr lang="en-US" sz="2800" dirty="0">
                <a:solidFill>
                  <a:schemeClr val="bg1"/>
                </a:solidFill>
              </a:rPr>
              <a:t>Social Skills</a:t>
            </a:r>
            <a:endParaRPr sz="1800" dirty="0">
              <a:solidFill>
                <a:schemeClr val="bg1"/>
              </a:solidFill>
            </a:endParaRPr>
          </a:p>
          <a:p>
            <a:pPr indent="-457200">
              <a:spcBef>
                <a:spcPts val="0"/>
              </a:spcBef>
              <a:buClr>
                <a:schemeClr val="bg1"/>
              </a:buClr>
              <a:buSzPts val="3000"/>
              <a:buFont typeface="Wingdings" panose="05000000000000000000" pitchFamily="2" charset="2"/>
              <a:buChar char="ü"/>
            </a:pPr>
            <a:r>
              <a:rPr lang="en-US" sz="2800" dirty="0">
                <a:solidFill>
                  <a:schemeClr val="bg1"/>
                </a:solidFill>
              </a:rPr>
              <a:t>Time Management Skills</a:t>
            </a:r>
            <a:endParaRPr sz="1800" dirty="0">
              <a:solidFill>
                <a:schemeClr val="bg1"/>
              </a:solidFill>
            </a:endParaRPr>
          </a:p>
          <a:p>
            <a:pPr indent="-457200">
              <a:spcBef>
                <a:spcPts val="0"/>
              </a:spcBef>
              <a:buClr>
                <a:schemeClr val="bg1"/>
              </a:buClr>
              <a:buSzPts val="3000"/>
              <a:buFont typeface="Wingdings" panose="05000000000000000000" pitchFamily="2" charset="2"/>
              <a:buChar char="ü"/>
            </a:pPr>
            <a:r>
              <a:rPr lang="en-US" sz="2800" dirty="0">
                <a:solidFill>
                  <a:schemeClr val="bg1"/>
                </a:solidFill>
              </a:rPr>
              <a:t>Dexterity Skills</a:t>
            </a:r>
            <a:endParaRPr sz="1800" dirty="0">
              <a:solidFill>
                <a:schemeClr val="bg1"/>
              </a:solidFill>
            </a:endParaRPr>
          </a:p>
          <a:p>
            <a:pPr indent="-457200">
              <a:spcBef>
                <a:spcPts val="0"/>
              </a:spcBef>
              <a:buClr>
                <a:schemeClr val="bg1"/>
              </a:buClr>
              <a:buSzPts val="3000"/>
              <a:buFont typeface="Wingdings" panose="05000000000000000000" pitchFamily="2" charset="2"/>
              <a:buChar char="ü"/>
            </a:pPr>
            <a:r>
              <a:rPr lang="en-US" sz="2800" dirty="0">
                <a:solidFill>
                  <a:schemeClr val="bg1"/>
                </a:solidFill>
              </a:rPr>
              <a:t>Communication Skills</a:t>
            </a:r>
            <a:endParaRPr sz="1800" dirty="0">
              <a:solidFill>
                <a:schemeClr val="bg1"/>
              </a:solidFill>
            </a:endParaRPr>
          </a:p>
          <a:p>
            <a:pPr indent="-457200">
              <a:spcBef>
                <a:spcPts val="0"/>
              </a:spcBef>
              <a:buClr>
                <a:schemeClr val="bg1"/>
              </a:buClr>
              <a:buSzPts val="3000"/>
              <a:buFont typeface="Wingdings" panose="05000000000000000000" pitchFamily="2" charset="2"/>
              <a:buChar char="ü"/>
            </a:pPr>
            <a:r>
              <a:rPr lang="en-US" sz="2800" dirty="0">
                <a:solidFill>
                  <a:schemeClr val="bg1"/>
                </a:solidFill>
              </a:rPr>
              <a:t>Self Help Skills</a:t>
            </a:r>
            <a:endParaRPr sz="1800" dirty="0">
              <a:solidFill>
                <a:schemeClr val="bg1"/>
              </a:solidFill>
            </a:endParaRPr>
          </a:p>
          <a:p>
            <a:pPr indent="-457200">
              <a:spcBef>
                <a:spcPts val="0"/>
              </a:spcBef>
              <a:buClr>
                <a:schemeClr val="bg1"/>
              </a:buClr>
              <a:buSzPts val="3000"/>
              <a:buFont typeface="Wingdings" panose="05000000000000000000" pitchFamily="2" charset="2"/>
              <a:buChar char="ü"/>
            </a:pPr>
            <a:r>
              <a:rPr lang="en-US" sz="2800" dirty="0">
                <a:solidFill>
                  <a:schemeClr val="bg1"/>
                </a:solidFill>
              </a:rPr>
              <a:t>Travel Skills</a:t>
            </a:r>
            <a:endParaRPr sz="1800" dirty="0">
              <a:solidFill>
                <a:schemeClr val="bg1"/>
              </a:solidFill>
            </a:endParaRPr>
          </a:p>
          <a:p>
            <a:pPr indent="-457200">
              <a:spcBef>
                <a:spcPts val="0"/>
              </a:spcBef>
              <a:buClr>
                <a:schemeClr val="bg1"/>
              </a:buClr>
              <a:buSzPts val="3000"/>
              <a:buFont typeface="Wingdings" panose="05000000000000000000" pitchFamily="2" charset="2"/>
              <a:buChar char="ü"/>
            </a:pPr>
            <a:r>
              <a:rPr lang="en-US" sz="2800" dirty="0">
                <a:solidFill>
                  <a:schemeClr val="bg1"/>
                </a:solidFill>
              </a:rPr>
              <a:t>Mobility Skills</a:t>
            </a:r>
            <a:endParaRPr sz="1800" dirty="0">
              <a:solidFill>
                <a:schemeClr val="bg1"/>
              </a:solidFill>
            </a:endParaRPr>
          </a:p>
          <a:p>
            <a:pPr indent="-457200">
              <a:spcBef>
                <a:spcPts val="0"/>
              </a:spcBef>
              <a:buClr>
                <a:schemeClr val="bg1"/>
              </a:buClr>
              <a:buSzPts val="3000"/>
              <a:buFont typeface="Wingdings" panose="05000000000000000000" pitchFamily="2" charset="2"/>
              <a:buChar char="ü"/>
            </a:pPr>
            <a:r>
              <a:rPr lang="en-US" sz="2800" dirty="0">
                <a:solidFill>
                  <a:schemeClr val="bg1"/>
                </a:solidFill>
              </a:rPr>
              <a:t>Task-related skills</a:t>
            </a:r>
            <a:endParaRPr sz="1800" dirty="0">
              <a:solidFill>
                <a:schemeClr val="bg1"/>
              </a:solidFill>
            </a:endParaRPr>
          </a:p>
          <a:p>
            <a:pPr indent="-457200">
              <a:spcBef>
                <a:spcPts val="0"/>
              </a:spcBef>
              <a:buClr>
                <a:schemeClr val="bg1"/>
              </a:buClr>
              <a:buSzPts val="3000"/>
              <a:buFont typeface="Wingdings" panose="05000000000000000000" pitchFamily="2" charset="2"/>
              <a:buChar char="ü"/>
            </a:pPr>
            <a:r>
              <a:rPr lang="en-US" sz="2800" dirty="0">
                <a:solidFill>
                  <a:schemeClr val="bg1"/>
                </a:solidFill>
              </a:rPr>
              <a:t>Self Determination and Self Advocacy Skills</a:t>
            </a:r>
            <a:endParaRPr sz="1800" dirty="0">
              <a:solidFill>
                <a:schemeClr val="bg1"/>
              </a:solidFill>
            </a:endParaRPr>
          </a:p>
          <a:p>
            <a:pPr marL="571500" indent="-571500">
              <a:spcBef>
                <a:spcPts val="0"/>
              </a:spcBef>
              <a:buClr>
                <a:schemeClr val="bg1"/>
              </a:buClr>
              <a:buSzPts val="4000"/>
              <a:buFont typeface="Wingdings" panose="05000000000000000000" pitchFamily="2" charset="2"/>
              <a:buChar char="ü"/>
            </a:pPr>
            <a:r>
              <a:rPr lang="en-US" sz="3600" b="1" i="1" dirty="0">
                <a:solidFill>
                  <a:srgbClr val="FFFF00"/>
                </a:solidFill>
              </a:rPr>
              <a:t>Academic Skills</a:t>
            </a:r>
            <a:endParaRPr sz="2800" b="1" i="1" dirty="0">
              <a:solidFill>
                <a:srgbClr val="FFFF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42282676"/>
              </p:ext>
            </p:extLst>
          </p:nvPr>
        </p:nvGraphicFramePr>
        <p:xfrm>
          <a:off x="3723700" y="0"/>
          <a:ext cx="8468300" cy="6216612"/>
        </p:xfrm>
        <a:graphic>
          <a:graphicData uri="http://schemas.openxmlformats.org/drawingml/2006/table">
            <a:tbl>
              <a:tblPr firstRow="1" bandRow="1">
                <a:tableStyleId>{5940675A-B579-460E-94D1-54222C63F5DA}</a:tableStyleId>
              </a:tblPr>
              <a:tblGrid>
                <a:gridCol w="4158539">
                  <a:extLst>
                    <a:ext uri="{9D8B030D-6E8A-4147-A177-3AD203B41FA5}">
                      <a16:colId xmlns:a16="http://schemas.microsoft.com/office/drawing/2014/main" xmlns="" val="20000"/>
                    </a:ext>
                  </a:extLst>
                </a:gridCol>
                <a:gridCol w="4309761">
                  <a:extLst>
                    <a:ext uri="{9D8B030D-6E8A-4147-A177-3AD203B41FA5}">
                      <a16:colId xmlns:a16="http://schemas.microsoft.com/office/drawing/2014/main" xmlns="" val="20001"/>
                    </a:ext>
                  </a:extLst>
                </a:gridCol>
              </a:tblGrid>
              <a:tr h="943572">
                <a:tc gridSpan="2">
                  <a:txBody>
                    <a:bodyPr/>
                    <a:lstStyle/>
                    <a:p>
                      <a:pPr marL="0" marR="0" algn="ctr">
                        <a:spcBef>
                          <a:spcPts val="0"/>
                        </a:spcBef>
                        <a:spcAft>
                          <a:spcPts val="600"/>
                        </a:spcAft>
                      </a:pPr>
                      <a:r>
                        <a:rPr lang="en-US" sz="2400" dirty="0"/>
                        <a:t>*Writing  the MAG</a:t>
                      </a:r>
                      <a:r>
                        <a:rPr lang="en-US" sz="2400" baseline="0" dirty="0"/>
                        <a:t> </a:t>
                      </a:r>
                      <a:r>
                        <a:rPr lang="en-US" sz="2400" dirty="0"/>
                        <a:t>– Questions</a:t>
                      </a:r>
                    </a:p>
                    <a:p>
                      <a:pPr marL="0" marR="0" algn="ctr">
                        <a:spcBef>
                          <a:spcPts val="0"/>
                        </a:spcBef>
                        <a:spcAft>
                          <a:spcPts val="600"/>
                        </a:spcAft>
                      </a:pPr>
                      <a:r>
                        <a:rPr lang="en-US" sz="2400" dirty="0"/>
                        <a:t>How will we assess the development</a:t>
                      </a:r>
                      <a:r>
                        <a:rPr lang="en-US" sz="2400" baseline="0" dirty="0"/>
                        <a:t> of the target </a:t>
                      </a:r>
                      <a:r>
                        <a:rPr lang="en-US" sz="2400" dirty="0"/>
                        <a:t>skill?</a:t>
                      </a:r>
                    </a:p>
                  </a:txBody>
                  <a:tcPr marL="68580" marR="68580" marT="0" marB="0">
                    <a:solidFill>
                      <a:schemeClr val="accent1">
                        <a:lumMod val="20000"/>
                        <a:lumOff val="80000"/>
                      </a:schemeClr>
                    </a:solidFill>
                  </a:tcPr>
                </a:tc>
                <a:tc hMerge="1">
                  <a:txBody>
                    <a:bodyPr/>
                    <a:lstStyle/>
                    <a:p>
                      <a:pPr marL="0" marR="0">
                        <a:spcBef>
                          <a:spcPts val="0"/>
                        </a:spcBef>
                        <a:spcAft>
                          <a:spcPts val="0"/>
                        </a:spcAft>
                      </a:pPr>
                      <a:endParaRPr lang="en-US" sz="1800" dirty="0">
                        <a:latin typeface="+mn-lt"/>
                        <a:ea typeface="Times New Roman"/>
                        <a:cs typeface="Times New Roman"/>
                      </a:endParaRPr>
                    </a:p>
                  </a:txBody>
                  <a:tcPr marL="68580" marR="68580" marT="0" marB="0"/>
                </a:tc>
                <a:extLst>
                  <a:ext uri="{0D108BD9-81ED-4DB2-BD59-A6C34878D82A}">
                    <a16:rowId xmlns:a16="http://schemas.microsoft.com/office/drawing/2014/main" xmlns="" val="10000"/>
                  </a:ext>
                </a:extLst>
              </a:tr>
              <a:tr h="4730115">
                <a:tc>
                  <a:txBody>
                    <a:bodyPr/>
                    <a:lstStyle/>
                    <a:p>
                      <a:pPr marL="285750" marR="0" indent="-285750">
                        <a:spcBef>
                          <a:spcPts val="0"/>
                        </a:spcBef>
                        <a:spcAft>
                          <a:spcPts val="0"/>
                        </a:spcAft>
                        <a:buFont typeface="Arial" pitchFamily="34" charset="0"/>
                        <a:buChar char="•"/>
                      </a:pPr>
                      <a:r>
                        <a:rPr lang="en-US" sz="2000" dirty="0"/>
                        <a:t>What do we want the student to actually DO to show that s/he is learning the skill? </a:t>
                      </a:r>
                      <a:r>
                        <a:rPr lang="en-US" sz="1800" dirty="0"/>
                        <a:t>(may use or paraphrase</a:t>
                      </a:r>
                      <a:r>
                        <a:rPr lang="en-US" sz="1800" baseline="0" dirty="0"/>
                        <a:t> </a:t>
                      </a:r>
                      <a:r>
                        <a:rPr lang="en-US" sz="1800" dirty="0"/>
                        <a:t>language from Standard,</a:t>
                      </a:r>
                      <a:r>
                        <a:rPr lang="en-US" sz="1800" baseline="0" dirty="0"/>
                        <a:t>  Anchor, etc.)</a:t>
                      </a:r>
                      <a:r>
                        <a:rPr lang="en-US" sz="1800" dirty="0"/>
                        <a:t>  </a:t>
                      </a:r>
                    </a:p>
                    <a:p>
                      <a:pPr marL="285750" marR="0" indent="-285750">
                        <a:spcBef>
                          <a:spcPts val="0"/>
                        </a:spcBef>
                        <a:spcAft>
                          <a:spcPts val="0"/>
                        </a:spcAft>
                        <a:buFont typeface="Arial" pitchFamily="34" charset="0"/>
                        <a:buChar char="•"/>
                      </a:pPr>
                      <a:endParaRPr lang="en-US" sz="1800" dirty="0"/>
                    </a:p>
                    <a:p>
                      <a:pPr marL="285750" marR="0" indent="-285750">
                        <a:spcBef>
                          <a:spcPts val="0"/>
                        </a:spcBef>
                        <a:spcAft>
                          <a:spcPts val="0"/>
                        </a:spcAft>
                        <a:buFont typeface="Arial" pitchFamily="34" charset="0"/>
                        <a:buChar char="•"/>
                      </a:pPr>
                      <a:endParaRPr lang="en-US" sz="1800" dirty="0"/>
                    </a:p>
                    <a:p>
                      <a:pPr marL="0" marR="0" indent="0">
                        <a:spcBef>
                          <a:spcPts val="0"/>
                        </a:spcBef>
                        <a:spcAft>
                          <a:spcPts val="0"/>
                        </a:spcAft>
                        <a:buFont typeface="Arial" pitchFamily="34" charset="0"/>
                        <a:buNone/>
                      </a:pPr>
                      <a:endParaRPr lang="en-US" sz="1800" dirty="0"/>
                    </a:p>
                    <a:p>
                      <a:pPr marL="285750" marR="0" indent="-285750">
                        <a:spcBef>
                          <a:spcPts val="0"/>
                        </a:spcBef>
                        <a:spcAft>
                          <a:spcPts val="0"/>
                        </a:spcAft>
                        <a:buFont typeface="Arial" pitchFamily="34" charset="0"/>
                        <a:buChar char="•"/>
                      </a:pPr>
                      <a:endParaRPr lang="en-US" sz="1800" dirty="0"/>
                    </a:p>
                    <a:p>
                      <a:pPr marL="285750" marR="0" indent="-285750">
                        <a:spcBef>
                          <a:spcPts val="0"/>
                        </a:spcBef>
                        <a:spcAft>
                          <a:spcPts val="0"/>
                        </a:spcAft>
                        <a:buFont typeface="Arial" pitchFamily="34" charset="0"/>
                        <a:buChar char="•"/>
                      </a:pPr>
                      <a:r>
                        <a:rPr lang="en-US" sz="2000" dirty="0"/>
                        <a:t>With what materials, or under what conditions?</a:t>
                      </a:r>
                    </a:p>
                    <a:p>
                      <a:pPr marL="285750" marR="0" indent="-285750">
                        <a:spcBef>
                          <a:spcPts val="0"/>
                        </a:spcBef>
                        <a:spcAft>
                          <a:spcPts val="0"/>
                        </a:spcAft>
                        <a:buFont typeface="Arial" pitchFamily="34" charset="0"/>
                        <a:buChar char="•"/>
                      </a:pPr>
                      <a:endParaRPr lang="en-US" sz="2000" dirty="0"/>
                    </a:p>
                    <a:p>
                      <a:pPr marL="285750" marR="0" indent="-285750">
                        <a:spcBef>
                          <a:spcPts val="0"/>
                        </a:spcBef>
                        <a:spcAft>
                          <a:spcPts val="0"/>
                        </a:spcAft>
                        <a:buFont typeface="Arial" pitchFamily="34" charset="0"/>
                        <a:buChar char="•"/>
                      </a:pPr>
                      <a:endParaRPr lang="en-US" sz="2000" dirty="0"/>
                    </a:p>
                    <a:p>
                      <a:pPr marL="285750" marR="0" indent="-285750">
                        <a:spcBef>
                          <a:spcPts val="0"/>
                        </a:spcBef>
                        <a:spcAft>
                          <a:spcPts val="0"/>
                        </a:spcAft>
                        <a:buFont typeface="Arial" pitchFamily="34" charset="0"/>
                        <a:buChar char="•"/>
                      </a:pPr>
                      <a:endParaRPr lang="en-US" sz="2000" dirty="0"/>
                    </a:p>
                    <a:p>
                      <a:pPr marL="285750" marR="0" indent="-285750">
                        <a:spcBef>
                          <a:spcPts val="0"/>
                        </a:spcBef>
                        <a:spcAft>
                          <a:spcPts val="0"/>
                        </a:spcAft>
                        <a:buFont typeface="Arial" pitchFamily="34" charset="0"/>
                        <a:buChar char="•"/>
                      </a:pPr>
                      <a:endParaRPr lang="en-US" sz="2000" dirty="0"/>
                    </a:p>
                    <a:p>
                      <a:pPr marL="285750" marR="0" indent="-285750">
                        <a:spcBef>
                          <a:spcPts val="0"/>
                        </a:spcBef>
                        <a:spcAft>
                          <a:spcPts val="0"/>
                        </a:spcAft>
                        <a:buFont typeface="Arial" pitchFamily="34" charset="0"/>
                        <a:buChar char="•"/>
                      </a:pPr>
                      <a:r>
                        <a:rPr lang="en-US" sz="2000" u="sng" dirty="0">
                          <a:effectLst/>
                        </a:rPr>
                        <a:t>How</a:t>
                      </a:r>
                      <a:r>
                        <a:rPr lang="en-US" sz="2000" dirty="0">
                          <a:effectLst/>
                        </a:rPr>
                        <a:t> will we measure the skill?   </a:t>
                      </a:r>
                      <a:r>
                        <a:rPr lang="en-US" sz="2000" u="sng" dirty="0">
                          <a:effectLst/>
                        </a:rPr>
                        <a:t>How often</a:t>
                      </a:r>
                      <a:r>
                        <a:rPr lang="en-US" sz="2000" dirty="0">
                          <a:effectLst/>
                        </a:rPr>
                        <a:t> will we measure it?</a:t>
                      </a:r>
                      <a:endParaRPr lang="en-US" sz="2000" dirty="0"/>
                    </a:p>
                    <a:p>
                      <a:pPr marL="0" marR="0">
                        <a:spcBef>
                          <a:spcPts val="0"/>
                        </a:spcBef>
                        <a:spcAft>
                          <a:spcPts val="0"/>
                        </a:spcAft>
                      </a:pPr>
                      <a:endParaRPr lang="en-US" sz="1800" dirty="0"/>
                    </a:p>
                  </a:txBody>
                  <a:tcPr marL="68580" marR="68580" marT="0" marB="0">
                    <a:solidFill>
                      <a:schemeClr val="bg1"/>
                    </a:solidFill>
                  </a:tcPr>
                </a:tc>
                <a:tc>
                  <a:txBody>
                    <a:bodyPr/>
                    <a:lstStyle/>
                    <a:p>
                      <a:pPr marL="0" marR="0">
                        <a:spcBef>
                          <a:spcPts val="0"/>
                        </a:spcBef>
                        <a:spcAft>
                          <a:spcPts val="0"/>
                        </a:spcAft>
                      </a:pPr>
                      <a:r>
                        <a:rPr lang="en-US" sz="2000" u="sng" dirty="0">
                          <a:latin typeface="+mn-lt"/>
                        </a:rPr>
                        <a:t>How well</a:t>
                      </a:r>
                      <a:r>
                        <a:rPr lang="en-US" sz="2000" dirty="0">
                          <a:latin typeface="+mn-lt"/>
                        </a:rPr>
                        <a:t> must s/he</a:t>
                      </a:r>
                      <a:r>
                        <a:rPr lang="en-US" sz="2000" baseline="0" dirty="0">
                          <a:latin typeface="+mn-lt"/>
                        </a:rPr>
                        <a:t> perform the s</a:t>
                      </a:r>
                      <a:r>
                        <a:rPr lang="en-US" sz="2000" dirty="0">
                          <a:latin typeface="+mn-lt"/>
                        </a:rPr>
                        <a:t>kill?</a:t>
                      </a:r>
                    </a:p>
                    <a:p>
                      <a:pPr marL="0" marR="0">
                        <a:spcBef>
                          <a:spcPts val="0"/>
                        </a:spcBef>
                        <a:spcAft>
                          <a:spcPts val="0"/>
                        </a:spcAft>
                      </a:pPr>
                      <a:endParaRPr lang="en-US" sz="2000" u="sng" dirty="0">
                        <a:latin typeface="+mn-lt"/>
                      </a:endParaRPr>
                    </a:p>
                    <a:p>
                      <a:pPr marL="0" marR="0">
                        <a:spcBef>
                          <a:spcPts val="0"/>
                        </a:spcBef>
                        <a:spcAft>
                          <a:spcPts val="0"/>
                        </a:spcAft>
                      </a:pPr>
                      <a:endParaRPr lang="en-US" sz="2000" u="sng" dirty="0">
                        <a:latin typeface="+mn-lt"/>
                      </a:endParaRPr>
                    </a:p>
                    <a:p>
                      <a:pPr marL="0" marR="0">
                        <a:spcBef>
                          <a:spcPts val="0"/>
                        </a:spcBef>
                        <a:spcAft>
                          <a:spcPts val="0"/>
                        </a:spcAft>
                      </a:pPr>
                      <a:endParaRPr lang="en-US" sz="2000" dirty="0">
                        <a:latin typeface="+mn-lt"/>
                        <a:ea typeface="Times New Roman"/>
                        <a:cs typeface="Times New Roman"/>
                      </a:endParaRPr>
                    </a:p>
                    <a:p>
                      <a:pPr marL="0" marR="0">
                        <a:spcBef>
                          <a:spcPts val="0"/>
                        </a:spcBef>
                        <a:spcAft>
                          <a:spcPts val="0"/>
                        </a:spcAft>
                      </a:pPr>
                      <a:r>
                        <a:rPr lang="en-US" sz="2000" u="sng" dirty="0">
                          <a:latin typeface="+mn-lt"/>
                        </a:rPr>
                        <a:t>How consistently </a:t>
                      </a:r>
                      <a:r>
                        <a:rPr lang="en-US" sz="2000" dirty="0">
                          <a:latin typeface="+mn-lt"/>
                        </a:rPr>
                        <a:t>must the skill be performed to demonstrate mastery (endpoint)?</a:t>
                      </a:r>
                    </a:p>
                    <a:p>
                      <a:pPr marL="0" marR="0">
                        <a:spcBef>
                          <a:spcPts val="0"/>
                        </a:spcBef>
                        <a:spcAft>
                          <a:spcPts val="0"/>
                        </a:spcAft>
                      </a:pPr>
                      <a:endParaRPr lang="en-US" sz="2000" dirty="0">
                        <a:latin typeface="+mn-lt"/>
                        <a:ea typeface="Times New Roman"/>
                        <a:cs typeface="Times New Roman"/>
                      </a:endParaRPr>
                    </a:p>
                    <a:p>
                      <a:pPr marL="0" marR="0">
                        <a:spcBef>
                          <a:spcPts val="0"/>
                        </a:spcBef>
                        <a:spcAft>
                          <a:spcPts val="0"/>
                        </a:spcAft>
                      </a:pPr>
                      <a:endParaRPr lang="en-US" sz="2000" dirty="0">
                        <a:latin typeface="+mn-lt"/>
                        <a:ea typeface="Times New Roman"/>
                        <a:cs typeface="Times New Roman"/>
                      </a:endParaRPr>
                    </a:p>
                    <a:p>
                      <a:pPr marL="0" marR="0">
                        <a:spcBef>
                          <a:spcPts val="0"/>
                        </a:spcBef>
                        <a:spcAft>
                          <a:spcPts val="0"/>
                        </a:spcAft>
                      </a:pPr>
                      <a:endParaRPr lang="en-US" sz="2000" dirty="0">
                        <a:latin typeface="+mn-lt"/>
                        <a:ea typeface="Times New Roman"/>
                        <a:cs typeface="Times New Roman"/>
                      </a:endParaRPr>
                    </a:p>
                    <a:p>
                      <a:pPr marL="0" marR="0">
                        <a:spcBef>
                          <a:spcPts val="0"/>
                        </a:spcBef>
                        <a:spcAft>
                          <a:spcPts val="0"/>
                        </a:spcAft>
                      </a:pPr>
                      <a:endParaRPr lang="en-US" sz="2000" dirty="0">
                        <a:latin typeface="+mn-lt"/>
                        <a:ea typeface="Times New Roman"/>
                        <a:cs typeface="Times New Roman"/>
                      </a:endParaRPr>
                    </a:p>
                    <a:p>
                      <a:pPr marL="0" marR="0">
                        <a:spcBef>
                          <a:spcPts val="0"/>
                        </a:spcBef>
                        <a:spcAft>
                          <a:spcPts val="0"/>
                        </a:spcAft>
                      </a:pPr>
                      <a:r>
                        <a:rPr lang="en-US" sz="2000" u="sng" dirty="0">
                          <a:latin typeface="+mn-lt"/>
                          <a:ea typeface="Times New Roman"/>
                          <a:cs typeface="Times New Roman"/>
                        </a:rPr>
                        <a:t>What other assessments</a:t>
                      </a:r>
                      <a:r>
                        <a:rPr lang="en-US" sz="2000" dirty="0">
                          <a:latin typeface="+mn-lt"/>
                          <a:ea typeface="Times New Roman"/>
                          <a:cs typeface="Times New Roman"/>
                        </a:rPr>
                        <a:t>/ forms of data will also indicate if s/he is progressing towards the goal?</a:t>
                      </a:r>
                      <a:endParaRPr lang="en-US" sz="1800" dirty="0">
                        <a:latin typeface="+mn-lt"/>
                        <a:ea typeface="Times New Roman"/>
                        <a:cs typeface="Times New Roman"/>
                      </a:endParaRPr>
                    </a:p>
                  </a:txBody>
                  <a:tcPr marL="68580" marR="68580" marT="0" marB="0">
                    <a:solidFill>
                      <a:schemeClr val="bg1"/>
                    </a:solidFill>
                  </a:tcPr>
                </a:tc>
                <a:extLst>
                  <a:ext uri="{0D108BD9-81ED-4DB2-BD59-A6C34878D82A}">
                    <a16:rowId xmlns:a16="http://schemas.microsoft.com/office/drawing/2014/main" xmlns="" val="10001"/>
                  </a:ext>
                </a:extLst>
              </a:tr>
            </a:tbl>
          </a:graphicData>
        </a:graphic>
      </p:graphicFrame>
      <p:sp>
        <p:nvSpPr>
          <p:cNvPr id="2" name="Title 1"/>
          <p:cNvSpPr>
            <a:spLocks noGrp="1"/>
          </p:cNvSpPr>
          <p:nvPr>
            <p:ph type="title"/>
          </p:nvPr>
        </p:nvSpPr>
        <p:spPr/>
        <p:txBody>
          <a:bodyPr>
            <a:normAutofit/>
          </a:bodyPr>
          <a:lstStyle/>
          <a:p>
            <a:r>
              <a:rPr lang="en-US" sz="2800" dirty="0" smtClean="0"/>
              <a:t>Writing the MAG - Questions</a:t>
            </a:r>
            <a:endParaRPr lang="en-US" sz="2800" dirty="0"/>
          </a:p>
        </p:txBody>
      </p:sp>
      <p:sp>
        <p:nvSpPr>
          <p:cNvPr id="3" name="Content Placeholder 2"/>
          <p:cNvSpPr>
            <a:spLocks noGrp="1"/>
          </p:cNvSpPr>
          <p:nvPr>
            <p:ph idx="1"/>
          </p:nvPr>
        </p:nvSpPr>
        <p:spPr>
          <a:xfrm flipH="1">
            <a:off x="11195484" y="698855"/>
            <a:ext cx="52737" cy="149444"/>
          </a:xfrm>
        </p:spPr>
        <p:txBody>
          <a:bodyPr>
            <a:normAutofit fontScale="25000" lnSpcReduction="20000"/>
          </a:bodyPr>
          <a:lstStyle/>
          <a:p>
            <a:endParaRPr lang="en-US"/>
          </a:p>
        </p:txBody>
      </p:sp>
    </p:spTree>
    <p:extLst>
      <p:ext uri="{BB962C8B-B14F-4D97-AF65-F5344CB8AC3E}">
        <p14:creationId xmlns:p14="http://schemas.microsoft.com/office/powerpoint/2010/main" val="8542900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00186" y="1135130"/>
            <a:ext cx="2532183" cy="4601183"/>
          </a:xfrm>
        </p:spPr>
        <p:txBody>
          <a:bodyPr/>
          <a:lstStyle/>
          <a:p>
            <a:pPr algn="ctr"/>
            <a:r>
              <a:rPr lang="en-US" altLang="en-US" dirty="0"/>
              <a:t>Let’s Review:  </a:t>
            </a:r>
            <a:r>
              <a:rPr lang="en-US" altLang="en-US" dirty="0" smtClean="0"/>
              <a:t/>
            </a:r>
            <a:br>
              <a:rPr lang="en-US" altLang="en-US" dirty="0" smtClean="0"/>
            </a:br>
            <a:r>
              <a:rPr lang="en-US" altLang="en-US" dirty="0"/>
              <a:t/>
            </a:r>
            <a:br>
              <a:rPr lang="en-US" altLang="en-US" dirty="0"/>
            </a:br>
            <a:r>
              <a:rPr lang="en-US" altLang="en-US" dirty="0" smtClean="0"/>
              <a:t>Measurable </a:t>
            </a:r>
            <a:r>
              <a:rPr lang="en-US" altLang="en-US" dirty="0"/>
              <a:t>Annual Goals </a:t>
            </a:r>
          </a:p>
        </p:txBody>
      </p:sp>
      <p:sp>
        <p:nvSpPr>
          <p:cNvPr id="3" name="Content Placeholder 2"/>
          <p:cNvSpPr>
            <a:spLocks noGrp="1"/>
          </p:cNvSpPr>
          <p:nvPr>
            <p:ph idx="1"/>
          </p:nvPr>
        </p:nvSpPr>
        <p:spPr/>
        <p:txBody>
          <a:bodyPr/>
          <a:lstStyle/>
          <a:p>
            <a:pPr marL="514350" indent="-514350">
              <a:lnSpc>
                <a:spcPct val="150000"/>
              </a:lnSpc>
              <a:spcBef>
                <a:spcPts val="0"/>
              </a:spcBef>
              <a:buClr>
                <a:schemeClr val="accent6"/>
              </a:buClr>
              <a:buSzPct val="120000"/>
              <a:buNone/>
              <a:defRPr/>
            </a:pPr>
            <a:r>
              <a:rPr lang="en-US" dirty="0">
                <a:latin typeface="Tahoma" pitchFamily="34" charset="0"/>
              </a:rPr>
              <a:t>Four required parts:</a:t>
            </a:r>
          </a:p>
          <a:p>
            <a:pPr marL="514350" indent="-514350">
              <a:lnSpc>
                <a:spcPct val="150000"/>
              </a:lnSpc>
              <a:spcBef>
                <a:spcPts val="0"/>
              </a:spcBef>
              <a:buSzPct val="100000"/>
              <a:buFont typeface="+mj-lt"/>
              <a:buAutoNum type="arabicPeriod"/>
              <a:defRPr/>
            </a:pPr>
            <a:r>
              <a:rPr lang="en-US" dirty="0">
                <a:latin typeface="Tahoma" pitchFamily="34" charset="0"/>
              </a:rPr>
              <a:t>Condition</a:t>
            </a:r>
          </a:p>
          <a:p>
            <a:pPr marL="514350" indent="-514350">
              <a:lnSpc>
                <a:spcPct val="150000"/>
              </a:lnSpc>
              <a:spcBef>
                <a:spcPts val="0"/>
              </a:spcBef>
              <a:buSzPct val="100000"/>
              <a:buFont typeface="+mj-lt"/>
              <a:buAutoNum type="arabicPeriod"/>
              <a:defRPr/>
            </a:pPr>
            <a:r>
              <a:rPr lang="en-US" dirty="0">
                <a:latin typeface="Tahoma" pitchFamily="34" charset="0"/>
              </a:rPr>
              <a:t>Student’s Name</a:t>
            </a:r>
          </a:p>
          <a:p>
            <a:pPr marL="514350" indent="-514350">
              <a:lnSpc>
                <a:spcPct val="150000"/>
              </a:lnSpc>
              <a:spcBef>
                <a:spcPts val="0"/>
              </a:spcBef>
              <a:buSzPct val="100000"/>
              <a:buFont typeface="+mj-lt"/>
              <a:buAutoNum type="arabicPeriod"/>
              <a:defRPr/>
            </a:pPr>
            <a:r>
              <a:rPr lang="en-US" dirty="0">
                <a:latin typeface="Tahoma" pitchFamily="34" charset="0"/>
              </a:rPr>
              <a:t>Clearly Defined Behavior </a:t>
            </a:r>
          </a:p>
          <a:p>
            <a:pPr marL="514350" indent="-514350">
              <a:lnSpc>
                <a:spcPct val="150000"/>
              </a:lnSpc>
              <a:spcBef>
                <a:spcPts val="0"/>
              </a:spcBef>
              <a:buSzPct val="100000"/>
              <a:buFont typeface="+mj-lt"/>
              <a:buAutoNum type="arabicPeriod"/>
              <a:defRPr/>
            </a:pPr>
            <a:r>
              <a:rPr lang="en-US" dirty="0">
                <a:latin typeface="Tahoma" pitchFamily="34" charset="0"/>
              </a:rPr>
              <a:t>Performance Criteria</a:t>
            </a:r>
          </a:p>
          <a:p>
            <a:pPr marL="514350" indent="-514350">
              <a:buClr>
                <a:schemeClr val="accent6"/>
              </a:buClr>
              <a:buSzPct val="100000"/>
              <a:buNone/>
              <a:defRPr/>
            </a:pPr>
            <a:endParaRPr lang="en-US" sz="1600" dirty="0">
              <a:latin typeface="Times New Roman" pitchFamily="18" charset="0"/>
            </a:endParaRPr>
          </a:p>
          <a:p>
            <a:pPr marL="514350" indent="-514350">
              <a:buClr>
                <a:schemeClr val="accent6"/>
              </a:buClr>
              <a:buSzPct val="100000"/>
              <a:buNone/>
              <a:defRPr/>
            </a:pPr>
            <a:r>
              <a:rPr lang="en-US" sz="1800" dirty="0">
                <a:latin typeface="Times New Roman" pitchFamily="18" charset="0"/>
              </a:rPr>
              <a:t>Adapted from </a:t>
            </a:r>
            <a:r>
              <a:rPr lang="en-US" sz="1800" u="sng" dirty="0">
                <a:latin typeface="Times New Roman" pitchFamily="18" charset="0"/>
              </a:rPr>
              <a:t>Strategies for Writing Better Goals and Short Term Objectives or Benchmarks  </a:t>
            </a:r>
            <a:r>
              <a:rPr lang="en-US" sz="1800" dirty="0">
                <a:latin typeface="Times New Roman" pitchFamily="18" charset="0"/>
              </a:rPr>
              <a:t>by Benjamin </a:t>
            </a:r>
            <a:r>
              <a:rPr lang="en-US" sz="1800" dirty="0" err="1">
                <a:latin typeface="Times New Roman" pitchFamily="18" charset="0"/>
              </a:rPr>
              <a:t>Lignugaris</a:t>
            </a:r>
            <a:r>
              <a:rPr lang="en-US" sz="1800" dirty="0">
                <a:latin typeface="Times New Roman" pitchFamily="18" charset="0"/>
              </a:rPr>
              <a:t>/Kraft Nancy </a:t>
            </a:r>
            <a:r>
              <a:rPr lang="en-US" sz="1800" dirty="0" err="1">
                <a:latin typeface="Times New Roman" pitchFamily="18" charset="0"/>
              </a:rPr>
              <a:t>Marchand-Martella</a:t>
            </a:r>
            <a:r>
              <a:rPr lang="en-US" sz="1800" dirty="0">
                <a:latin typeface="Times New Roman" pitchFamily="18" charset="0"/>
              </a:rPr>
              <a:t> and Ronald </a:t>
            </a:r>
            <a:r>
              <a:rPr lang="en-US" sz="1800" dirty="0" err="1">
                <a:latin typeface="Times New Roman" pitchFamily="18" charset="0"/>
              </a:rPr>
              <a:t>Martella</a:t>
            </a:r>
            <a:r>
              <a:rPr lang="en-US" sz="1800" dirty="0">
                <a:latin typeface="Times New Roman" pitchFamily="18" charset="0"/>
              </a:rPr>
              <a:t>  Sept/Oct 2001 Teaching Exceptional Children</a:t>
            </a:r>
            <a:endParaRPr lang="en-US" dirty="0"/>
          </a:p>
        </p:txBody>
      </p:sp>
    </p:spTree>
    <p:extLst>
      <p:ext uri="{BB962C8B-B14F-4D97-AF65-F5344CB8AC3E}">
        <p14:creationId xmlns:p14="http://schemas.microsoft.com/office/powerpoint/2010/main" val="15397891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11474" y="1214152"/>
            <a:ext cx="2485291" cy="4601183"/>
          </a:xfrm>
        </p:spPr>
        <p:txBody>
          <a:bodyPr/>
          <a:lstStyle/>
          <a:p>
            <a:pPr algn="ctr"/>
            <a:r>
              <a:rPr lang="en-US" altLang="en-US" dirty="0"/>
              <a:t>Measurable Annual Goals  </a:t>
            </a:r>
            <a:br>
              <a:rPr lang="en-US" altLang="en-US" dirty="0"/>
            </a:br>
            <a:r>
              <a:rPr lang="en-US" altLang="en-US" dirty="0" smtClean="0"/>
              <a:t/>
            </a:r>
            <a:br>
              <a:rPr lang="en-US" altLang="en-US" dirty="0" smtClean="0"/>
            </a:br>
            <a:r>
              <a:rPr lang="en-US" altLang="en-US" dirty="0" smtClean="0"/>
              <a:t>1</a:t>
            </a:r>
            <a:r>
              <a:rPr lang="en-US" altLang="en-US" dirty="0"/>
              <a:t>. </a:t>
            </a:r>
            <a:r>
              <a:rPr lang="en-US" altLang="en-US" dirty="0" smtClean="0"/>
              <a:t>Condition</a:t>
            </a:r>
            <a:endParaRPr lang="en-US" altLang="en-US" dirty="0"/>
          </a:p>
        </p:txBody>
      </p:sp>
      <p:sp>
        <p:nvSpPr>
          <p:cNvPr id="3" name="Content Placeholder 2">
            <a:extLst>
              <a:ext uri="{FF2B5EF4-FFF2-40B4-BE49-F238E27FC236}">
                <a16:creationId xmlns:a16="http://schemas.microsoft.com/office/drawing/2014/main" xmlns="" id="{E1BF184B-30D4-4EF0-A080-4FE021C6CACC}"/>
              </a:ext>
            </a:extLst>
          </p:cNvPr>
          <p:cNvSpPr>
            <a:spLocks noGrp="1"/>
          </p:cNvSpPr>
          <p:nvPr>
            <p:ph idx="1"/>
          </p:nvPr>
        </p:nvSpPr>
        <p:spPr>
          <a:xfrm>
            <a:off x="4372709" y="1257242"/>
            <a:ext cx="5516197" cy="4343517"/>
          </a:xfrm>
        </p:spPr>
        <p:txBody>
          <a:bodyPr>
            <a:normAutofit fontScale="92500" lnSpcReduction="10000"/>
          </a:bodyPr>
          <a:lstStyle/>
          <a:p>
            <a:endParaRPr lang="en-US" altLang="en-US" sz="1700" dirty="0"/>
          </a:p>
          <a:p>
            <a:r>
              <a:rPr lang="en-US" altLang="en-US" sz="1700" dirty="0"/>
              <a:t>Describes the situation in which the student will perform the behavior (e.g.,  accommodations, assistance provided prior to or during assessment)</a:t>
            </a:r>
          </a:p>
          <a:p>
            <a:pPr>
              <a:lnSpc>
                <a:spcPct val="80000"/>
              </a:lnSpc>
            </a:pPr>
            <a:r>
              <a:rPr lang="en-US" altLang="en-US" sz="1700" dirty="0"/>
              <a:t>Describes material that will be used to evaluate the learning</a:t>
            </a:r>
          </a:p>
          <a:p>
            <a:pPr>
              <a:lnSpc>
                <a:spcPct val="80000"/>
              </a:lnSpc>
            </a:pPr>
            <a:r>
              <a:rPr lang="en-US" altLang="en-US" sz="1700" dirty="0"/>
              <a:t>May describe the setting for evaluation</a:t>
            </a:r>
          </a:p>
          <a:p>
            <a:pPr>
              <a:lnSpc>
                <a:spcPct val="80000"/>
              </a:lnSpc>
            </a:pPr>
            <a:r>
              <a:rPr lang="en-US" altLang="en-US" sz="1700" dirty="0"/>
              <a:t>Examples:  </a:t>
            </a:r>
          </a:p>
          <a:p>
            <a:pPr lvl="2">
              <a:lnSpc>
                <a:spcPct val="80000"/>
              </a:lnSpc>
            </a:pPr>
            <a:r>
              <a:rPr lang="en-US" altLang="en-US" sz="1700" dirty="0"/>
              <a:t>During lunch breaks on the job …</a:t>
            </a:r>
          </a:p>
          <a:p>
            <a:pPr lvl="2">
              <a:lnSpc>
                <a:spcPct val="80000"/>
              </a:lnSpc>
            </a:pPr>
            <a:r>
              <a:rPr lang="en-US" altLang="en-US" sz="1700" dirty="0"/>
              <a:t>Given picture checklists to follow …..</a:t>
            </a:r>
          </a:p>
          <a:p>
            <a:pPr lvl="2">
              <a:lnSpc>
                <a:spcPct val="80000"/>
              </a:lnSpc>
            </a:pPr>
            <a:r>
              <a:rPr lang="en-US" altLang="en-US" sz="1700" dirty="0"/>
              <a:t>Using graphic organizers for writing assignments…</a:t>
            </a:r>
          </a:p>
          <a:p>
            <a:pPr lvl="2">
              <a:lnSpc>
                <a:spcPct val="80000"/>
              </a:lnSpc>
            </a:pPr>
            <a:r>
              <a:rPr lang="en-US" altLang="en-US" sz="1700" dirty="0"/>
              <a:t>Using  grade level passages…</a:t>
            </a:r>
          </a:p>
          <a:p>
            <a:pPr lvl="2">
              <a:lnSpc>
                <a:spcPct val="80000"/>
              </a:lnSpc>
            </a:pPr>
            <a:r>
              <a:rPr lang="en-US" altLang="en-US" sz="1700" dirty="0"/>
              <a:t>Given a two step direction…</a:t>
            </a:r>
          </a:p>
          <a:p>
            <a:pPr lvl="2">
              <a:lnSpc>
                <a:spcPct val="80000"/>
              </a:lnSpc>
            </a:pPr>
            <a:r>
              <a:rPr lang="en-US" altLang="en-US" sz="1700" dirty="0"/>
              <a:t>Given a grocery list and $20…</a:t>
            </a:r>
          </a:p>
          <a:p>
            <a:pPr lvl="2">
              <a:lnSpc>
                <a:spcPct val="80000"/>
              </a:lnSpc>
            </a:pPr>
            <a:r>
              <a:rPr lang="en-US" altLang="en-US" sz="1700" dirty="0"/>
              <a:t>Using the alarm feature on his cell phone…</a:t>
            </a:r>
          </a:p>
          <a:p>
            <a:endParaRPr lang="en-US" dirty="0"/>
          </a:p>
        </p:txBody>
      </p:sp>
    </p:spTree>
    <p:extLst>
      <p:ext uri="{BB962C8B-B14F-4D97-AF65-F5344CB8AC3E}">
        <p14:creationId xmlns:p14="http://schemas.microsoft.com/office/powerpoint/2010/main" val="295629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00"/>
        <p:cNvGrpSpPr/>
        <p:nvPr/>
      </p:nvGrpSpPr>
      <p:grpSpPr>
        <a:xfrm>
          <a:off x="0" y="0"/>
          <a:ext cx="0" cy="0"/>
          <a:chOff x="0" y="0"/>
          <a:chExt cx="0" cy="0"/>
        </a:xfrm>
      </p:grpSpPr>
      <p:sp>
        <p:nvSpPr>
          <p:cNvPr id="1201" name="Google Shape;1201;p10"/>
          <p:cNvSpPr>
            <a:spLocks noGrp="1"/>
          </p:cNvSpPr>
          <p:nvPr>
            <p:ph type="title" idx="4294967295"/>
          </p:nvPr>
        </p:nvSpPr>
        <p:spPr>
          <a:xfrm>
            <a:off x="2590800" y="2767281"/>
            <a:ext cx="7543800" cy="7078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algn="ctr">
              <a:lnSpc>
                <a:spcPct val="100000"/>
              </a:lnSpc>
              <a:buSzPts val="4000"/>
              <a:defRPr/>
            </a:pPr>
            <a:r>
              <a:rPr lang="en-US" sz="4000" dirty="0">
                <a:latin typeface="Gill Sans"/>
                <a:ea typeface="Gill Sans"/>
                <a:cs typeface="Gill Sans"/>
                <a:sym typeface="Gill Sans"/>
              </a:rPr>
              <a:t>So What is Indicator 13?</a:t>
            </a:r>
            <a:endParaRPr sz="1800" dirty="0">
              <a:solidFill>
                <a:srgbClr val="0000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52920" y="1123841"/>
            <a:ext cx="3032147" cy="4260959"/>
          </a:xfrm>
          <a:noFill/>
        </p:spPr>
        <p:txBody>
          <a:bodyPr/>
          <a:lstStyle/>
          <a:p>
            <a:pPr algn="ctr"/>
            <a:r>
              <a:rPr lang="en-US" altLang="en-US" dirty="0">
                <a:solidFill>
                  <a:schemeClr val="bg1"/>
                </a:solidFill>
              </a:rPr>
              <a:t>Measurable Annual Goals </a:t>
            </a:r>
            <a:br>
              <a:rPr lang="en-US" altLang="en-US" dirty="0">
                <a:solidFill>
                  <a:schemeClr val="bg1"/>
                </a:solidFill>
              </a:rPr>
            </a:br>
            <a:r>
              <a:rPr lang="en-US" altLang="en-US" dirty="0" smtClean="0">
                <a:solidFill>
                  <a:schemeClr val="bg1"/>
                </a:solidFill>
              </a:rPr>
              <a:t/>
            </a:r>
            <a:br>
              <a:rPr lang="en-US" altLang="en-US" dirty="0" smtClean="0">
                <a:solidFill>
                  <a:schemeClr val="bg1"/>
                </a:solidFill>
              </a:rPr>
            </a:br>
            <a:r>
              <a:rPr lang="en-US" altLang="en-US" dirty="0" smtClean="0">
                <a:solidFill>
                  <a:schemeClr val="bg1"/>
                </a:solidFill>
              </a:rPr>
              <a:t>2</a:t>
            </a:r>
            <a:r>
              <a:rPr lang="en-US" altLang="en-US" dirty="0">
                <a:solidFill>
                  <a:schemeClr val="bg1"/>
                </a:solidFill>
              </a:rPr>
              <a:t>. Student Name</a:t>
            </a:r>
          </a:p>
        </p:txBody>
      </p:sp>
      <p:sp>
        <p:nvSpPr>
          <p:cNvPr id="44035" name="Content Placeholder 2"/>
          <p:cNvSpPr>
            <a:spLocks noGrp="1"/>
          </p:cNvSpPr>
          <p:nvPr>
            <p:ph idx="1"/>
          </p:nvPr>
        </p:nvSpPr>
        <p:spPr/>
        <p:txBody>
          <a:bodyPr>
            <a:normAutofit/>
          </a:bodyPr>
          <a:lstStyle/>
          <a:p>
            <a:pPr eaLnBrk="1" hangingPunct="1"/>
            <a:r>
              <a:rPr lang="en-US" altLang="en-US" sz="3600" dirty="0">
                <a:latin typeface="Calibri" pitchFamily="34" charset="0"/>
              </a:rPr>
              <a:t>Should not be a problem!</a:t>
            </a:r>
          </a:p>
          <a:p>
            <a:pPr eaLnBrk="1" hangingPunct="1"/>
            <a:endParaRPr lang="en-US" altLang="en-US" sz="3600" dirty="0">
              <a:latin typeface="Calibri" pitchFamily="34" charset="0"/>
            </a:endParaRPr>
          </a:p>
          <a:p>
            <a:pPr eaLnBrk="1" hangingPunct="1"/>
            <a:r>
              <a:rPr lang="en-US" altLang="en-US" sz="3600" dirty="0">
                <a:latin typeface="Calibri" pitchFamily="34" charset="0"/>
              </a:rPr>
              <a:t>Caution if using “copy/paste”</a:t>
            </a:r>
          </a:p>
          <a:p>
            <a:pPr lvl="1" eaLnBrk="1" hangingPunct="1"/>
            <a:r>
              <a:rPr lang="en-US" altLang="en-US" sz="2800" dirty="0">
                <a:latin typeface="Calibri" pitchFamily="34" charset="0"/>
              </a:rPr>
              <a:t>Names</a:t>
            </a:r>
          </a:p>
          <a:p>
            <a:pPr lvl="1" eaLnBrk="1" hangingPunct="1"/>
            <a:r>
              <a:rPr lang="en-US" altLang="en-US" sz="2800" dirty="0">
                <a:latin typeface="Calibri" pitchFamily="34" charset="0"/>
              </a:rPr>
              <a:t>Pronouns  (she/he and him/her)</a:t>
            </a:r>
          </a:p>
        </p:txBody>
      </p:sp>
    </p:spTree>
    <p:extLst>
      <p:ext uri="{BB962C8B-B14F-4D97-AF65-F5344CB8AC3E}">
        <p14:creationId xmlns:p14="http://schemas.microsoft.com/office/powerpoint/2010/main" val="4217670687"/>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12889" y="1172470"/>
            <a:ext cx="3330221" cy="4620468"/>
          </a:xfrm>
          <a:noFill/>
        </p:spPr>
        <p:txBody>
          <a:bodyPr>
            <a:normAutofit/>
          </a:bodyPr>
          <a:lstStyle/>
          <a:p>
            <a:pPr algn="ctr"/>
            <a:r>
              <a:rPr lang="en-US" altLang="en-US" sz="2800" dirty="0">
                <a:solidFill>
                  <a:schemeClr val="bg1"/>
                </a:solidFill>
              </a:rPr>
              <a:t>Measurable Annual Goals </a:t>
            </a:r>
            <a:br>
              <a:rPr lang="en-US" altLang="en-US" sz="2800" dirty="0">
                <a:solidFill>
                  <a:schemeClr val="bg1"/>
                </a:solidFill>
              </a:rPr>
            </a:br>
            <a:r>
              <a:rPr lang="en-US" altLang="en-US" sz="2800" dirty="0" smtClean="0">
                <a:solidFill>
                  <a:schemeClr val="bg1"/>
                </a:solidFill>
              </a:rPr>
              <a:t/>
            </a:r>
            <a:br>
              <a:rPr lang="en-US" altLang="en-US" sz="2800" dirty="0" smtClean="0">
                <a:solidFill>
                  <a:schemeClr val="bg1"/>
                </a:solidFill>
              </a:rPr>
            </a:br>
            <a:r>
              <a:rPr lang="en-US" altLang="en-US" sz="2800" dirty="0" smtClean="0">
                <a:solidFill>
                  <a:schemeClr val="bg1"/>
                </a:solidFill>
              </a:rPr>
              <a:t>3</a:t>
            </a:r>
            <a:r>
              <a:rPr lang="en-US" altLang="en-US" sz="2800" dirty="0">
                <a:solidFill>
                  <a:schemeClr val="bg1"/>
                </a:solidFill>
              </a:rPr>
              <a:t>. </a:t>
            </a:r>
            <a:r>
              <a:rPr lang="en-US" altLang="en-US" sz="2800" dirty="0" smtClean="0">
                <a:solidFill>
                  <a:schemeClr val="bg1"/>
                </a:solidFill>
              </a:rPr>
              <a:t>Clearly </a:t>
            </a:r>
            <a:r>
              <a:rPr lang="en-US" altLang="en-US" sz="2800" dirty="0">
                <a:solidFill>
                  <a:schemeClr val="bg1"/>
                </a:solidFill>
              </a:rPr>
              <a:t>Defined Behavior</a:t>
            </a:r>
          </a:p>
        </p:txBody>
      </p:sp>
      <p:sp>
        <p:nvSpPr>
          <p:cNvPr id="45059" name="Content Placeholder 2"/>
          <p:cNvSpPr>
            <a:spLocks noGrp="1"/>
          </p:cNvSpPr>
          <p:nvPr>
            <p:ph idx="1"/>
          </p:nvPr>
        </p:nvSpPr>
        <p:spPr/>
        <p:txBody>
          <a:bodyPr>
            <a:normAutofit fontScale="92500" lnSpcReduction="20000"/>
          </a:bodyPr>
          <a:lstStyle/>
          <a:p>
            <a:pPr eaLnBrk="1" hangingPunct="1"/>
            <a:endParaRPr lang="en-US" altLang="en-US" dirty="0"/>
          </a:p>
          <a:p>
            <a:pPr eaLnBrk="1" hangingPunct="1"/>
            <a:endParaRPr lang="en-US" altLang="en-US" dirty="0"/>
          </a:p>
          <a:p>
            <a:pPr eaLnBrk="1" hangingPunct="1"/>
            <a:r>
              <a:rPr lang="en-US" altLang="en-US" dirty="0"/>
              <a:t>Use PA Academic Standards/Anchors or Curriculum Framework as basis</a:t>
            </a:r>
          </a:p>
          <a:p>
            <a:pPr eaLnBrk="1" hangingPunct="1"/>
            <a:r>
              <a:rPr lang="en-US" altLang="en-US" dirty="0"/>
              <a:t>Describe the behavior in measurable, observable terms</a:t>
            </a:r>
          </a:p>
          <a:p>
            <a:pPr eaLnBrk="1" hangingPunct="1"/>
            <a:r>
              <a:rPr lang="en-US" altLang="en-US" dirty="0"/>
              <a:t>Ask yourself…what will the student actually </a:t>
            </a:r>
            <a:r>
              <a:rPr lang="en-US" altLang="en-US" i="1" dirty="0"/>
              <a:t>DO</a:t>
            </a:r>
            <a:r>
              <a:rPr lang="en-US" altLang="en-US" dirty="0"/>
              <a:t>?</a:t>
            </a:r>
          </a:p>
          <a:p>
            <a:pPr lvl="1" eaLnBrk="1" hangingPunct="1"/>
            <a:r>
              <a:rPr lang="en-US" altLang="en-US" dirty="0"/>
              <a:t>Examples:</a:t>
            </a:r>
          </a:p>
          <a:p>
            <a:pPr lvl="2" eaLnBrk="1" hangingPunct="1"/>
            <a:r>
              <a:rPr lang="en-US" altLang="en-US" sz="2800" dirty="0"/>
              <a:t>Say, print, write, read orally, point to, solve…</a:t>
            </a:r>
          </a:p>
          <a:p>
            <a:pPr lvl="1" eaLnBrk="1" hangingPunct="1"/>
            <a:r>
              <a:rPr lang="en-US" altLang="en-US" dirty="0"/>
              <a:t>Non-examples:</a:t>
            </a:r>
          </a:p>
          <a:p>
            <a:pPr lvl="2" eaLnBrk="1" hangingPunct="1"/>
            <a:r>
              <a:rPr lang="en-US" altLang="en-US" sz="2800" dirty="0"/>
              <a:t>Understand, know, recognize, behave, comprehend, improve</a:t>
            </a:r>
            <a:r>
              <a:rPr lang="en-US" altLang="en-US" dirty="0">
                <a:latin typeface="Times New Roman" pitchFamily="18" charset="0"/>
              </a:rPr>
              <a:t>…</a:t>
            </a:r>
          </a:p>
          <a:p>
            <a:pPr lvl="2" eaLnBrk="1" hangingPunct="1"/>
            <a:endParaRPr lang="en-US" altLang="en-US" dirty="0">
              <a:latin typeface="Times New Roman" pitchFamily="18" charset="0"/>
            </a:endParaRPr>
          </a:p>
          <a:p>
            <a:pPr lvl="2" eaLnBrk="1" hangingPunct="1"/>
            <a:endParaRPr lang="en-US" altLang="en-US" dirty="0">
              <a:latin typeface="Times New Roman" pitchFamily="18" charset="0"/>
            </a:endParaRPr>
          </a:p>
          <a:p>
            <a:pPr lvl="2" eaLnBrk="1" hangingPunct="1">
              <a:buFontTx/>
              <a:buNone/>
            </a:pPr>
            <a:endParaRPr lang="en-US" altLang="en-US" dirty="0"/>
          </a:p>
        </p:txBody>
      </p:sp>
    </p:spTree>
    <p:extLst>
      <p:ext uri="{BB962C8B-B14F-4D97-AF65-F5344CB8AC3E}">
        <p14:creationId xmlns:p14="http://schemas.microsoft.com/office/powerpoint/2010/main" val="47246108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9022" y="1112548"/>
            <a:ext cx="3296356" cy="4601183"/>
          </a:xfrm>
          <a:noFill/>
        </p:spPr>
        <p:txBody>
          <a:bodyPr anchor="b">
            <a:normAutofit/>
          </a:bodyPr>
          <a:lstStyle/>
          <a:p>
            <a:pPr algn="ctr" eaLnBrk="1" hangingPunct="1"/>
            <a:r>
              <a:rPr lang="en-US" altLang="en-US" dirty="0">
                <a:solidFill>
                  <a:schemeClr val="bg1"/>
                </a:solidFill>
              </a:rPr>
              <a:t>Measurable Annual Goals </a:t>
            </a:r>
            <a:br>
              <a:rPr lang="en-US" altLang="en-US" dirty="0">
                <a:solidFill>
                  <a:schemeClr val="bg1"/>
                </a:solidFill>
              </a:rPr>
            </a:br>
            <a:r>
              <a:rPr lang="en-US" altLang="en-US" dirty="0" smtClean="0">
                <a:solidFill>
                  <a:schemeClr val="bg1"/>
                </a:solidFill>
              </a:rPr>
              <a:t/>
            </a:r>
            <a:br>
              <a:rPr lang="en-US" altLang="en-US" dirty="0" smtClean="0">
                <a:solidFill>
                  <a:schemeClr val="bg1"/>
                </a:solidFill>
              </a:rPr>
            </a:br>
            <a:r>
              <a:rPr lang="en-US" altLang="en-US" dirty="0" smtClean="0">
                <a:solidFill>
                  <a:schemeClr val="bg1"/>
                </a:solidFill>
              </a:rPr>
              <a:t>4</a:t>
            </a:r>
            <a:r>
              <a:rPr lang="en-US" altLang="en-US" dirty="0">
                <a:solidFill>
                  <a:schemeClr val="bg1"/>
                </a:solidFill>
              </a:rPr>
              <a:t>. Performance Criteria</a:t>
            </a:r>
            <a:r>
              <a:rPr lang="en-US" altLang="en-US" u="sng" dirty="0">
                <a:solidFill>
                  <a:schemeClr val="accent1"/>
                </a:solidFill>
                <a:latin typeface="Calibri" pitchFamily="34" charset="0"/>
              </a:rPr>
              <a:t/>
            </a:r>
            <a:br>
              <a:rPr lang="en-US" altLang="en-US" u="sng" dirty="0">
                <a:solidFill>
                  <a:schemeClr val="accent1"/>
                </a:solidFill>
                <a:latin typeface="Calibri" pitchFamily="34" charset="0"/>
              </a:rPr>
            </a:br>
            <a:r>
              <a:rPr lang="en-US" altLang="en-US" u="sng" dirty="0">
                <a:solidFill>
                  <a:schemeClr val="accent1"/>
                </a:solidFill>
                <a:latin typeface="Calibri" pitchFamily="34" charset="0"/>
              </a:rPr>
              <a:t/>
            </a:r>
            <a:br>
              <a:rPr lang="en-US" altLang="en-US" u="sng" dirty="0">
                <a:solidFill>
                  <a:schemeClr val="accent1"/>
                </a:solidFill>
                <a:latin typeface="Calibri" pitchFamily="34" charset="0"/>
              </a:rPr>
            </a:br>
            <a:endParaRPr lang="en-US" altLang="en-US" u="sng" dirty="0">
              <a:solidFill>
                <a:schemeClr val="accent1"/>
              </a:solidFill>
              <a:latin typeface="Calibri" pitchFamily="34" charset="0"/>
            </a:endParaRPr>
          </a:p>
        </p:txBody>
      </p:sp>
      <p:sp>
        <p:nvSpPr>
          <p:cNvPr id="46083" name="Rectangle 3"/>
          <p:cNvSpPr>
            <a:spLocks noGrp="1" noChangeArrowheads="1"/>
          </p:cNvSpPr>
          <p:nvPr>
            <p:ph idx="1"/>
          </p:nvPr>
        </p:nvSpPr>
        <p:spPr/>
        <p:txBody>
          <a:bodyPr>
            <a:normAutofit/>
          </a:bodyPr>
          <a:lstStyle/>
          <a:p>
            <a:pPr marL="609600" indent="-609600">
              <a:buNone/>
            </a:pPr>
            <a:r>
              <a:rPr lang="en-US" altLang="en-US" dirty="0">
                <a:solidFill>
                  <a:schemeClr val="bg2"/>
                </a:solidFill>
                <a:latin typeface="Calibri" pitchFamily="34" charset="0"/>
              </a:rPr>
              <a:t>3 Parts of the Performance Criteria:</a:t>
            </a:r>
            <a:endParaRPr lang="en-US" altLang="en-US" sz="1800" dirty="0">
              <a:solidFill>
                <a:schemeClr val="bg2"/>
              </a:solidFill>
              <a:latin typeface="Calibri" pitchFamily="34" charset="0"/>
            </a:endParaRPr>
          </a:p>
          <a:p>
            <a:pPr marL="990600" lvl="1" indent="-533400">
              <a:buFontTx/>
              <a:buAutoNum type="arabicPeriod"/>
            </a:pPr>
            <a:r>
              <a:rPr lang="en-US" altLang="en-US" u="sng" dirty="0">
                <a:solidFill>
                  <a:schemeClr val="bg2"/>
                </a:solidFill>
                <a:latin typeface="Calibri" pitchFamily="34" charset="0"/>
              </a:rPr>
              <a:t>Criterion Level</a:t>
            </a:r>
          </a:p>
          <a:p>
            <a:pPr marL="1371600" lvl="2" indent="-457200"/>
            <a:r>
              <a:rPr lang="en-US" altLang="en-US" b="1" i="1" dirty="0">
                <a:solidFill>
                  <a:schemeClr val="bg2"/>
                </a:solidFill>
                <a:latin typeface="Calibri" pitchFamily="34" charset="0"/>
              </a:rPr>
              <a:t>How well-</a:t>
            </a:r>
            <a:r>
              <a:rPr lang="en-US" altLang="en-US" dirty="0">
                <a:solidFill>
                  <a:schemeClr val="bg2"/>
                </a:solidFill>
                <a:latin typeface="Calibri" pitchFamily="34" charset="0"/>
              </a:rPr>
              <a:t> the level the student must demonstrate for mastery</a:t>
            </a:r>
          </a:p>
          <a:p>
            <a:pPr marL="1371600" lvl="2" indent="-457200">
              <a:buFontTx/>
              <a:buAutoNum type="arabicPeriod"/>
            </a:pPr>
            <a:endParaRPr lang="en-US" altLang="en-US" sz="1000" dirty="0">
              <a:solidFill>
                <a:schemeClr val="bg2"/>
              </a:solidFill>
              <a:latin typeface="Calibri" pitchFamily="34" charset="0"/>
            </a:endParaRPr>
          </a:p>
          <a:p>
            <a:pPr marL="990600" lvl="1" indent="-533400">
              <a:buFontTx/>
              <a:buAutoNum type="arabicPeriod"/>
            </a:pPr>
            <a:r>
              <a:rPr lang="en-US" altLang="en-US" u="sng" dirty="0">
                <a:solidFill>
                  <a:schemeClr val="bg2"/>
                </a:solidFill>
                <a:latin typeface="Calibri" pitchFamily="34" charset="0"/>
              </a:rPr>
              <a:t>Number of Times Needed to Demonstrate Mastery</a:t>
            </a:r>
            <a:r>
              <a:rPr lang="en-US" altLang="en-US" dirty="0">
                <a:solidFill>
                  <a:schemeClr val="bg2"/>
                </a:solidFill>
                <a:latin typeface="Calibri" pitchFamily="34" charset="0"/>
              </a:rPr>
              <a:t> </a:t>
            </a:r>
          </a:p>
          <a:p>
            <a:pPr marL="1371600" lvl="2" indent="-457200"/>
            <a:r>
              <a:rPr lang="en-US" altLang="en-US" b="1" i="1" dirty="0">
                <a:solidFill>
                  <a:schemeClr val="bg2"/>
                </a:solidFill>
                <a:latin typeface="Calibri" pitchFamily="34" charset="0"/>
              </a:rPr>
              <a:t>How consistently </a:t>
            </a:r>
            <a:r>
              <a:rPr lang="en-US" altLang="en-US" dirty="0">
                <a:solidFill>
                  <a:schemeClr val="bg2"/>
                </a:solidFill>
                <a:latin typeface="Calibri" pitchFamily="34" charset="0"/>
              </a:rPr>
              <a:t>the student needs to perform the skill(s) before it’s considered “mastered”</a:t>
            </a:r>
          </a:p>
          <a:p>
            <a:pPr marL="1371600" lvl="2" indent="-457200">
              <a:buFontTx/>
              <a:buAutoNum type="arabicPeriod"/>
            </a:pPr>
            <a:endParaRPr lang="en-US" altLang="en-US" sz="1000" dirty="0">
              <a:solidFill>
                <a:schemeClr val="bg2"/>
              </a:solidFill>
              <a:latin typeface="Calibri" pitchFamily="34" charset="0"/>
            </a:endParaRPr>
          </a:p>
          <a:p>
            <a:pPr marL="990600" lvl="1" indent="-533400">
              <a:buFontTx/>
              <a:buAutoNum type="arabicPeriod"/>
            </a:pPr>
            <a:r>
              <a:rPr lang="en-US" altLang="en-US" u="sng" dirty="0">
                <a:solidFill>
                  <a:schemeClr val="bg2"/>
                </a:solidFill>
                <a:latin typeface="Calibri" pitchFamily="34" charset="0"/>
              </a:rPr>
              <a:t>Evaluation Schedule</a:t>
            </a:r>
          </a:p>
          <a:p>
            <a:pPr marL="1371600" lvl="2" indent="-457200"/>
            <a:r>
              <a:rPr lang="en-US" altLang="en-US" b="1" i="1" dirty="0">
                <a:solidFill>
                  <a:schemeClr val="bg2"/>
                </a:solidFill>
                <a:latin typeface="Calibri" pitchFamily="34" charset="0"/>
              </a:rPr>
              <a:t>How frequently</a:t>
            </a:r>
            <a:r>
              <a:rPr lang="en-US" altLang="en-US" dirty="0">
                <a:solidFill>
                  <a:schemeClr val="bg2"/>
                </a:solidFill>
                <a:latin typeface="Calibri" pitchFamily="34" charset="0"/>
              </a:rPr>
              <a:t> the teacher plans to assess the skill</a:t>
            </a:r>
          </a:p>
          <a:p>
            <a:pPr marL="1371600" lvl="2" indent="-457200"/>
            <a:r>
              <a:rPr lang="en-US" altLang="en-US" b="1" i="1" dirty="0">
                <a:solidFill>
                  <a:schemeClr val="bg2"/>
                </a:solidFill>
                <a:latin typeface="Calibri" pitchFamily="34" charset="0"/>
              </a:rPr>
              <a:t>HOW progress will be monitored </a:t>
            </a:r>
            <a:r>
              <a:rPr lang="en-US" altLang="en-US" dirty="0">
                <a:solidFill>
                  <a:schemeClr val="bg2"/>
                </a:solidFill>
                <a:latin typeface="Calibri" pitchFamily="34" charset="0"/>
              </a:rPr>
              <a:t>(Note: On the IEP form, this is placed in the column to the right of the goal.)</a:t>
            </a:r>
            <a:endParaRPr lang="en-US" altLang="en-US" b="1" i="1" dirty="0">
              <a:solidFill>
                <a:schemeClr val="bg2"/>
              </a:solidFill>
              <a:latin typeface="Calibri" pitchFamily="34" charset="0"/>
            </a:endParaRPr>
          </a:p>
        </p:txBody>
      </p:sp>
    </p:spTree>
    <p:extLst>
      <p:ext uri="{BB962C8B-B14F-4D97-AF65-F5344CB8AC3E}">
        <p14:creationId xmlns:p14="http://schemas.microsoft.com/office/powerpoint/2010/main" val="312800139"/>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227520" y="1447800"/>
            <a:ext cx="3010980" cy="3235824"/>
          </a:xfrm>
          <a:prstGeom prst="rect">
            <a:avLst/>
          </a:prstGeom>
          <a:noFill/>
          <a:ln>
            <a:noFill/>
            <a:prstDash/>
          </a:ln>
          <a:effectLst/>
          <a:extLst/>
        </p:spPr>
        <p:txBody>
          <a:bodyPr rot="0" spcFirstLastPara="0" vertOverflow="overflow" horzOverflow="overflow" vert="horz" wrap="square" lIns="92075" tIns="46038" rIns="92075" bIns="46038" numCol="1" spcCol="0" rtlCol="0" fromWordArt="0" anchor="b" anchorCtr="0" forceAA="0" compatLnSpc="1">
            <a:prstTxWarp prst="textNoShape">
              <a:avLst/>
            </a:prstTxWarp>
            <a:noAutofit/>
          </a:bodyPr>
          <a:lstStyle>
            <a:lvl1pPr eaLnBrk="0" hangingPunct="0">
              <a:spcBef>
                <a:spcPct val="20000"/>
              </a:spcBef>
              <a:buChar char="•"/>
              <a:defRPr sz="3200">
                <a:solidFill>
                  <a:schemeClr val="accent2"/>
                </a:solidFill>
                <a:latin typeface="Gill Sans MT" pitchFamily="34" charset="0"/>
              </a:defRPr>
            </a:lvl1pPr>
            <a:lvl2pPr marL="742950" indent="-285750" eaLnBrk="0" hangingPunct="0">
              <a:spcBef>
                <a:spcPct val="20000"/>
              </a:spcBef>
              <a:buChar char="–"/>
              <a:defRPr sz="2800">
                <a:solidFill>
                  <a:schemeClr val="accent2"/>
                </a:solidFill>
                <a:latin typeface="Gill Sans MT" pitchFamily="34" charset="0"/>
              </a:defRPr>
            </a:lvl2pPr>
            <a:lvl3pPr marL="1143000" indent="-228600" eaLnBrk="0" hangingPunct="0">
              <a:spcBef>
                <a:spcPct val="20000"/>
              </a:spcBef>
              <a:buChar char="•"/>
              <a:defRPr sz="2400">
                <a:solidFill>
                  <a:schemeClr val="accent2"/>
                </a:solidFill>
                <a:latin typeface="Gill Sans MT" pitchFamily="34" charset="0"/>
              </a:defRPr>
            </a:lvl3pPr>
            <a:lvl4pPr marL="1600200" indent="-228600" eaLnBrk="0" hangingPunct="0">
              <a:spcBef>
                <a:spcPct val="20000"/>
              </a:spcBef>
              <a:buChar char="–"/>
              <a:defRPr sz="2000">
                <a:solidFill>
                  <a:schemeClr val="accent2"/>
                </a:solidFill>
                <a:latin typeface="Gill Sans MT" pitchFamily="34" charset="0"/>
              </a:defRPr>
            </a:lvl4pPr>
            <a:lvl5pPr marL="2057400" indent="-228600" eaLnBrk="0" hangingPunct="0">
              <a:spcBef>
                <a:spcPct val="20000"/>
              </a:spcBef>
              <a:buChar char="»"/>
              <a:defRPr sz="2000">
                <a:solidFill>
                  <a:schemeClr val="accent2"/>
                </a:solidFill>
                <a:latin typeface="Gill Sans MT" pitchFamily="34" charset="0"/>
              </a:defRPr>
            </a:lvl5pPr>
            <a:lvl6pPr marL="2514600" indent="-228600" eaLnBrk="0" fontAlgn="base" hangingPunct="0">
              <a:spcBef>
                <a:spcPct val="20000"/>
              </a:spcBef>
              <a:spcAft>
                <a:spcPct val="0"/>
              </a:spcAft>
              <a:buChar char="»"/>
              <a:defRPr sz="2000">
                <a:solidFill>
                  <a:schemeClr val="accent2"/>
                </a:solidFill>
                <a:latin typeface="Gill Sans MT" pitchFamily="34" charset="0"/>
              </a:defRPr>
            </a:lvl6pPr>
            <a:lvl7pPr marL="2971800" indent="-228600" eaLnBrk="0" fontAlgn="base" hangingPunct="0">
              <a:spcBef>
                <a:spcPct val="20000"/>
              </a:spcBef>
              <a:spcAft>
                <a:spcPct val="0"/>
              </a:spcAft>
              <a:buChar char="»"/>
              <a:defRPr sz="2000">
                <a:solidFill>
                  <a:schemeClr val="accent2"/>
                </a:solidFill>
                <a:latin typeface="Gill Sans MT" pitchFamily="34" charset="0"/>
              </a:defRPr>
            </a:lvl7pPr>
            <a:lvl8pPr marL="3429000" indent="-228600" eaLnBrk="0" fontAlgn="base" hangingPunct="0">
              <a:spcBef>
                <a:spcPct val="20000"/>
              </a:spcBef>
              <a:spcAft>
                <a:spcPct val="0"/>
              </a:spcAft>
              <a:buChar char="»"/>
              <a:defRPr sz="2000">
                <a:solidFill>
                  <a:schemeClr val="accent2"/>
                </a:solidFill>
                <a:latin typeface="Gill Sans MT" pitchFamily="34" charset="0"/>
              </a:defRPr>
            </a:lvl8pPr>
            <a:lvl9pPr marL="3886200" indent="-228600" eaLnBrk="0" fontAlgn="base" hangingPunct="0">
              <a:spcBef>
                <a:spcPct val="20000"/>
              </a:spcBef>
              <a:spcAft>
                <a:spcPct val="0"/>
              </a:spcAft>
              <a:buChar char="»"/>
              <a:defRPr sz="2000">
                <a:solidFill>
                  <a:schemeClr val="accent2"/>
                </a:solidFill>
                <a:latin typeface="Gill Sans MT" pitchFamily="34" charset="0"/>
              </a:defRPr>
            </a:lvl9pPr>
          </a:lstStyle>
          <a:p>
            <a:pPr algn="ctr" defTabSz="457200" eaLnBrk="1" hangingPunct="1">
              <a:lnSpc>
                <a:spcPct val="100000"/>
              </a:lnSpc>
              <a:spcBef>
                <a:spcPct val="0"/>
              </a:spcBef>
              <a:buNone/>
              <a:defRPr/>
            </a:pPr>
            <a:endParaRPr lang="en-US" altLang="en-US" sz="2800" spc="0" dirty="0">
              <a:solidFill>
                <a:srgbClr val="000000"/>
              </a:solidFill>
              <a:latin typeface="Arial" pitchFamily="34" charset="0"/>
              <a:ea typeface="+mn-ea"/>
              <a:cs typeface="+mn-cs"/>
              <a:sym typeface="Arial"/>
            </a:endParaRPr>
          </a:p>
          <a:p>
            <a:pPr algn="ctr" defTabSz="457200" eaLnBrk="1" hangingPunct="1">
              <a:lnSpc>
                <a:spcPct val="100000"/>
              </a:lnSpc>
              <a:spcBef>
                <a:spcPct val="0"/>
              </a:spcBef>
              <a:buNone/>
              <a:defRPr/>
            </a:pPr>
            <a:r>
              <a:rPr lang="en-US" altLang="en-US" sz="2800" spc="0" dirty="0">
                <a:solidFill>
                  <a:schemeClr val="bg1"/>
                </a:solidFill>
                <a:latin typeface="Arial" pitchFamily="34" charset="0"/>
                <a:ea typeface="+mn-ea"/>
                <a:cs typeface="+mn-cs"/>
                <a:sym typeface="Arial"/>
              </a:rPr>
              <a:t>Example Language for Performance Criteria</a:t>
            </a:r>
            <a:endParaRPr lang="en-US" altLang="en-US" spc="0" dirty="0">
              <a:solidFill>
                <a:schemeClr val="bg1"/>
              </a:solidFill>
              <a:latin typeface="Arial" pitchFamily="34" charset="0"/>
              <a:ea typeface="+mn-ea"/>
              <a:cs typeface="+mn-cs"/>
              <a:sym typeface="Arial"/>
            </a:endParaRPr>
          </a:p>
          <a:p>
            <a:pPr algn="ctr" defTabSz="457200" eaLnBrk="1" hangingPunct="1">
              <a:lnSpc>
                <a:spcPct val="100000"/>
              </a:lnSpc>
              <a:spcBef>
                <a:spcPct val="0"/>
              </a:spcBef>
              <a:buNone/>
              <a:defRPr/>
            </a:pPr>
            <a:r>
              <a:rPr lang="en-US" altLang="en-US" spc="0" dirty="0">
                <a:solidFill>
                  <a:schemeClr val="bg1"/>
                </a:solidFill>
                <a:latin typeface="Arial" pitchFamily="34" charset="0"/>
                <a:ea typeface="+mn-ea"/>
                <a:cs typeface="+mn-cs"/>
                <a:sym typeface="Arial"/>
              </a:rPr>
              <a:t>“How Well?”</a:t>
            </a:r>
            <a:endParaRPr lang="en-US" altLang="en-US" sz="3600" spc="0" dirty="0">
              <a:solidFill>
                <a:schemeClr val="bg1"/>
              </a:solidFill>
              <a:latin typeface="Arial" pitchFamily="34" charset="0"/>
              <a:ea typeface="+mn-ea"/>
              <a:cs typeface="+mn-cs"/>
              <a:sym typeface="Arial"/>
            </a:endParaRPr>
          </a:p>
        </p:txBody>
      </p:sp>
      <p:sp>
        <p:nvSpPr>
          <p:cNvPr id="2" name="Content Placeholder 1"/>
          <p:cNvSpPr>
            <a:spLocks noGrp="1"/>
          </p:cNvSpPr>
          <p:nvPr>
            <p:ph idx="1"/>
          </p:nvPr>
        </p:nvSpPr>
        <p:spPr>
          <a:xfrm>
            <a:off x="3869268" y="787400"/>
            <a:ext cx="7675032" cy="5197348"/>
          </a:xfrm>
        </p:spPr>
        <p:txBody>
          <a:bodyPr/>
          <a:lstStyle/>
          <a:p>
            <a:endParaRPr lang="en-US" dirty="0"/>
          </a:p>
        </p:txBody>
      </p:sp>
      <p:sp>
        <p:nvSpPr>
          <p:cNvPr id="47107" name="Rectangle 3" descr="Rectangle: Click to edit Master text styles&#10;Second level&#10;Third level&#10;Fourth level&#10;Fifth level"/>
          <p:cNvSpPr>
            <a:spLocks noChangeArrowheads="1"/>
          </p:cNvSpPr>
          <p:nvPr/>
        </p:nvSpPr>
        <p:spPr bwMode="auto">
          <a:xfrm>
            <a:off x="3695700" y="774700"/>
            <a:ext cx="3683000" cy="5359400"/>
          </a:xfrm>
          <a:prstGeom prst="rect">
            <a:avLst/>
          </a:prstGeom>
          <a:solidFill>
            <a:srgbClr val="FFD9D9"/>
          </a:solidFill>
          <a:ln w="9525">
            <a:solidFill>
              <a:srgbClr val="000066"/>
            </a:solidFill>
            <a:miter lim="800000"/>
            <a:headEnd/>
            <a:tailEnd/>
          </a:ln>
        </p:spPr>
        <p:txBody>
          <a:bodyPr lIns="92075" tIns="46038" rIns="92075" bIns="46038"/>
          <a:lstStyle>
            <a:lvl1pPr marL="342900" indent="-342900" eaLnBrk="0" hangingPunct="0">
              <a:spcBef>
                <a:spcPct val="20000"/>
              </a:spcBef>
              <a:buChar char="•"/>
              <a:defRPr sz="3200">
                <a:solidFill>
                  <a:schemeClr val="accent2"/>
                </a:solidFill>
                <a:latin typeface="Gill Sans MT" pitchFamily="34" charset="0"/>
              </a:defRPr>
            </a:lvl1pPr>
            <a:lvl2pPr marL="742950" indent="-285750" eaLnBrk="0" hangingPunct="0">
              <a:spcBef>
                <a:spcPct val="20000"/>
              </a:spcBef>
              <a:buChar char="–"/>
              <a:defRPr sz="2800">
                <a:solidFill>
                  <a:schemeClr val="accent2"/>
                </a:solidFill>
                <a:latin typeface="Gill Sans MT" pitchFamily="34" charset="0"/>
              </a:defRPr>
            </a:lvl2pPr>
            <a:lvl3pPr marL="1143000" indent="-228600" eaLnBrk="0" hangingPunct="0">
              <a:spcBef>
                <a:spcPct val="20000"/>
              </a:spcBef>
              <a:buChar char="•"/>
              <a:defRPr sz="2400">
                <a:solidFill>
                  <a:schemeClr val="accent2"/>
                </a:solidFill>
                <a:latin typeface="Gill Sans MT" pitchFamily="34" charset="0"/>
              </a:defRPr>
            </a:lvl3pPr>
            <a:lvl4pPr marL="1600200" indent="-228600" eaLnBrk="0" hangingPunct="0">
              <a:spcBef>
                <a:spcPct val="20000"/>
              </a:spcBef>
              <a:buChar char="–"/>
              <a:defRPr sz="2000">
                <a:solidFill>
                  <a:schemeClr val="accent2"/>
                </a:solidFill>
                <a:latin typeface="Gill Sans MT" pitchFamily="34" charset="0"/>
              </a:defRPr>
            </a:lvl4pPr>
            <a:lvl5pPr marL="2057400" indent="-228600" eaLnBrk="0" hangingPunct="0">
              <a:spcBef>
                <a:spcPct val="20000"/>
              </a:spcBef>
              <a:buChar char="»"/>
              <a:defRPr sz="2000">
                <a:solidFill>
                  <a:schemeClr val="accent2"/>
                </a:solidFill>
                <a:latin typeface="Gill Sans MT" pitchFamily="34" charset="0"/>
              </a:defRPr>
            </a:lvl5pPr>
            <a:lvl6pPr marL="2514600" indent="-228600" eaLnBrk="0" fontAlgn="base" hangingPunct="0">
              <a:spcBef>
                <a:spcPct val="20000"/>
              </a:spcBef>
              <a:spcAft>
                <a:spcPct val="0"/>
              </a:spcAft>
              <a:buChar char="»"/>
              <a:defRPr sz="2000">
                <a:solidFill>
                  <a:schemeClr val="accent2"/>
                </a:solidFill>
                <a:latin typeface="Gill Sans MT" pitchFamily="34" charset="0"/>
              </a:defRPr>
            </a:lvl6pPr>
            <a:lvl7pPr marL="2971800" indent="-228600" eaLnBrk="0" fontAlgn="base" hangingPunct="0">
              <a:spcBef>
                <a:spcPct val="20000"/>
              </a:spcBef>
              <a:spcAft>
                <a:spcPct val="0"/>
              </a:spcAft>
              <a:buChar char="»"/>
              <a:defRPr sz="2000">
                <a:solidFill>
                  <a:schemeClr val="accent2"/>
                </a:solidFill>
                <a:latin typeface="Gill Sans MT" pitchFamily="34" charset="0"/>
              </a:defRPr>
            </a:lvl7pPr>
            <a:lvl8pPr marL="3429000" indent="-228600" eaLnBrk="0" fontAlgn="base" hangingPunct="0">
              <a:spcBef>
                <a:spcPct val="20000"/>
              </a:spcBef>
              <a:spcAft>
                <a:spcPct val="0"/>
              </a:spcAft>
              <a:buChar char="»"/>
              <a:defRPr sz="2000">
                <a:solidFill>
                  <a:schemeClr val="accent2"/>
                </a:solidFill>
                <a:latin typeface="Gill Sans MT" pitchFamily="34" charset="0"/>
              </a:defRPr>
            </a:lvl8pPr>
            <a:lvl9pPr marL="3886200" indent="-228600" eaLnBrk="0" fontAlgn="base" hangingPunct="0">
              <a:spcBef>
                <a:spcPct val="20000"/>
              </a:spcBef>
              <a:spcAft>
                <a:spcPct val="0"/>
              </a:spcAft>
              <a:buChar char="»"/>
              <a:defRPr sz="2000">
                <a:solidFill>
                  <a:schemeClr val="accent2"/>
                </a:solidFill>
                <a:latin typeface="Gill Sans MT" pitchFamily="34" charset="0"/>
              </a:defRPr>
            </a:lvl9pPr>
          </a:lstStyle>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___% of time</a:t>
            </a:r>
          </a:p>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___% accuracy</a:t>
            </a:r>
          </a:p>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 __ out of ___ times</a:t>
            </a:r>
          </a:p>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with _</a:t>
            </a:r>
            <a:r>
              <a:rPr lang="en-US" altLang="en-US" sz="2400" u="sng" kern="1200" dirty="0">
                <a:solidFill>
                  <a:srgbClr val="000000"/>
                </a:solidFill>
                <a:latin typeface="Tahoma" pitchFamily="34" charset="0"/>
                <a:ea typeface="+mn-ea"/>
                <a:cs typeface="+mn-cs"/>
              </a:rPr>
              <a:t>#</a:t>
            </a:r>
            <a:r>
              <a:rPr lang="en-US" altLang="en-US" sz="2400" kern="1200" dirty="0">
                <a:solidFill>
                  <a:srgbClr val="000000"/>
                </a:solidFill>
                <a:latin typeface="Tahoma" pitchFamily="34" charset="0"/>
                <a:ea typeface="+mn-ea"/>
                <a:cs typeface="+mn-cs"/>
              </a:rPr>
              <a:t>  correct </a:t>
            </a:r>
          </a:p>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with ___or fewer errors</a:t>
            </a:r>
          </a:p>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with __ out of __ points on rubric or checklist</a:t>
            </a:r>
          </a:p>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words/digits/ correct per </a:t>
            </a:r>
            <a:r>
              <a:rPr lang="en-US" altLang="en-US" sz="2800" kern="1200" dirty="0">
                <a:solidFill>
                  <a:srgbClr val="000000"/>
                </a:solidFill>
                <a:latin typeface="Tahoma" pitchFamily="34" charset="0"/>
                <a:ea typeface="+mn-ea"/>
                <a:cs typeface="+mn-cs"/>
              </a:rPr>
              <a:t>minute</a:t>
            </a:r>
          </a:p>
          <a:p>
            <a:pPr defTabSz="457200" eaLnBrk="1" hangingPunct="1">
              <a:buClrTx/>
              <a:buFont typeface="Wingdings" pitchFamily="2" charset="2"/>
              <a:buChar char="§"/>
              <a:defRPr/>
            </a:pPr>
            <a:endParaRPr lang="en-US" altLang="en-US" sz="2800" kern="1200" dirty="0">
              <a:solidFill>
                <a:srgbClr val="000000"/>
              </a:solidFill>
              <a:latin typeface="Tahoma" pitchFamily="34" charset="0"/>
              <a:ea typeface="+mn-ea"/>
              <a:cs typeface="+mn-cs"/>
            </a:endParaRPr>
          </a:p>
          <a:p>
            <a:pPr defTabSz="457200" eaLnBrk="1" hangingPunct="1">
              <a:buClrTx/>
              <a:buFont typeface="Wingdings" pitchFamily="2" charset="2"/>
              <a:buChar char="§"/>
              <a:defRPr/>
            </a:pPr>
            <a:endParaRPr lang="en-US" altLang="en-US" sz="2800" kern="1200" dirty="0">
              <a:solidFill>
                <a:srgbClr val="000000"/>
              </a:solidFill>
              <a:latin typeface="Tahoma" pitchFamily="34" charset="0"/>
              <a:ea typeface="+mn-ea"/>
              <a:cs typeface="+mn-cs"/>
            </a:endParaRPr>
          </a:p>
          <a:p>
            <a:pPr defTabSz="457200" eaLnBrk="1" hangingPunct="1">
              <a:buClrTx/>
              <a:buFont typeface="Wingdings" pitchFamily="2" charset="2"/>
              <a:buChar char="§"/>
              <a:defRPr/>
            </a:pPr>
            <a:endParaRPr lang="en-US" altLang="en-US" sz="2400" kern="1200" dirty="0">
              <a:solidFill>
                <a:srgbClr val="000000"/>
              </a:solidFill>
              <a:latin typeface="Tahoma" pitchFamily="34" charset="0"/>
              <a:ea typeface="+mn-ea"/>
              <a:cs typeface="+mn-cs"/>
            </a:endParaRPr>
          </a:p>
        </p:txBody>
      </p:sp>
      <p:sp>
        <p:nvSpPr>
          <p:cNvPr id="47108" name="Rectangle 4" descr="Rectangle: Click to edit Master text styles&#10;Second level&#10;Third level&#10;Fourth level&#10;Fifth level"/>
          <p:cNvSpPr>
            <a:spLocks noChangeArrowheads="1"/>
          </p:cNvSpPr>
          <p:nvPr/>
        </p:nvSpPr>
        <p:spPr bwMode="auto">
          <a:xfrm>
            <a:off x="7378700" y="787400"/>
            <a:ext cx="4178300" cy="5308600"/>
          </a:xfrm>
          <a:prstGeom prst="rect">
            <a:avLst/>
          </a:prstGeom>
          <a:solidFill>
            <a:srgbClr val="FFD9D9"/>
          </a:solidFill>
          <a:ln w="9525">
            <a:solidFill>
              <a:srgbClr val="000066"/>
            </a:solidFill>
            <a:miter lim="800000"/>
            <a:headEnd/>
            <a:tailEnd/>
          </a:ln>
        </p:spPr>
        <p:txBody>
          <a:bodyPr lIns="92075" tIns="46038" rIns="92075" bIns="46038"/>
          <a:lstStyle>
            <a:lvl1pPr marL="342900" indent="-342900" eaLnBrk="0" hangingPunct="0">
              <a:spcBef>
                <a:spcPct val="20000"/>
              </a:spcBef>
              <a:buChar char="•"/>
              <a:defRPr sz="3200">
                <a:solidFill>
                  <a:schemeClr val="accent2"/>
                </a:solidFill>
                <a:latin typeface="Gill Sans MT" pitchFamily="34" charset="0"/>
              </a:defRPr>
            </a:lvl1pPr>
            <a:lvl2pPr marL="742950" indent="-285750" eaLnBrk="0" hangingPunct="0">
              <a:spcBef>
                <a:spcPct val="20000"/>
              </a:spcBef>
              <a:buChar char="–"/>
              <a:defRPr sz="2800">
                <a:solidFill>
                  <a:schemeClr val="accent2"/>
                </a:solidFill>
                <a:latin typeface="Gill Sans MT" pitchFamily="34" charset="0"/>
              </a:defRPr>
            </a:lvl2pPr>
            <a:lvl3pPr marL="1143000" indent="-228600" eaLnBrk="0" hangingPunct="0">
              <a:spcBef>
                <a:spcPct val="20000"/>
              </a:spcBef>
              <a:buChar char="•"/>
              <a:defRPr sz="2400">
                <a:solidFill>
                  <a:schemeClr val="accent2"/>
                </a:solidFill>
                <a:latin typeface="Gill Sans MT" pitchFamily="34" charset="0"/>
              </a:defRPr>
            </a:lvl3pPr>
            <a:lvl4pPr marL="1600200" indent="-228600" eaLnBrk="0" hangingPunct="0">
              <a:spcBef>
                <a:spcPct val="20000"/>
              </a:spcBef>
              <a:buChar char="–"/>
              <a:defRPr sz="2000">
                <a:solidFill>
                  <a:schemeClr val="accent2"/>
                </a:solidFill>
                <a:latin typeface="Gill Sans MT" pitchFamily="34" charset="0"/>
              </a:defRPr>
            </a:lvl4pPr>
            <a:lvl5pPr marL="2057400" indent="-228600" eaLnBrk="0" hangingPunct="0">
              <a:spcBef>
                <a:spcPct val="20000"/>
              </a:spcBef>
              <a:buChar char="»"/>
              <a:defRPr sz="2000">
                <a:solidFill>
                  <a:schemeClr val="accent2"/>
                </a:solidFill>
                <a:latin typeface="Gill Sans MT" pitchFamily="34" charset="0"/>
              </a:defRPr>
            </a:lvl5pPr>
            <a:lvl6pPr marL="2514600" indent="-228600" eaLnBrk="0" fontAlgn="base" hangingPunct="0">
              <a:spcBef>
                <a:spcPct val="20000"/>
              </a:spcBef>
              <a:spcAft>
                <a:spcPct val="0"/>
              </a:spcAft>
              <a:buChar char="»"/>
              <a:defRPr sz="2000">
                <a:solidFill>
                  <a:schemeClr val="accent2"/>
                </a:solidFill>
                <a:latin typeface="Gill Sans MT" pitchFamily="34" charset="0"/>
              </a:defRPr>
            </a:lvl6pPr>
            <a:lvl7pPr marL="2971800" indent="-228600" eaLnBrk="0" fontAlgn="base" hangingPunct="0">
              <a:spcBef>
                <a:spcPct val="20000"/>
              </a:spcBef>
              <a:spcAft>
                <a:spcPct val="0"/>
              </a:spcAft>
              <a:buChar char="»"/>
              <a:defRPr sz="2000">
                <a:solidFill>
                  <a:schemeClr val="accent2"/>
                </a:solidFill>
                <a:latin typeface="Gill Sans MT" pitchFamily="34" charset="0"/>
              </a:defRPr>
            </a:lvl7pPr>
            <a:lvl8pPr marL="3429000" indent="-228600" eaLnBrk="0" fontAlgn="base" hangingPunct="0">
              <a:spcBef>
                <a:spcPct val="20000"/>
              </a:spcBef>
              <a:spcAft>
                <a:spcPct val="0"/>
              </a:spcAft>
              <a:buChar char="»"/>
              <a:defRPr sz="2000">
                <a:solidFill>
                  <a:schemeClr val="accent2"/>
                </a:solidFill>
                <a:latin typeface="Gill Sans MT" pitchFamily="34" charset="0"/>
              </a:defRPr>
            </a:lvl8pPr>
            <a:lvl9pPr marL="3886200" indent="-228600" eaLnBrk="0" fontAlgn="base" hangingPunct="0">
              <a:spcBef>
                <a:spcPct val="20000"/>
              </a:spcBef>
              <a:spcAft>
                <a:spcPct val="0"/>
              </a:spcAft>
              <a:buChar char="»"/>
              <a:defRPr sz="2000">
                <a:solidFill>
                  <a:schemeClr val="accent2"/>
                </a:solidFill>
                <a:latin typeface="Gill Sans MT" pitchFamily="34" charset="0"/>
              </a:defRPr>
            </a:lvl9pPr>
          </a:lstStyle>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with no more than ___ occurrences of…</a:t>
            </a:r>
          </a:p>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with an ___or better on skill specific rating scale</a:t>
            </a:r>
          </a:p>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earning __% of possible points per day</a:t>
            </a:r>
          </a:p>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with “x” movement on a prompting hierarchy</a:t>
            </a:r>
          </a:p>
          <a:p>
            <a:pPr defTabSz="457200" eaLnBrk="1" hangingPunct="1">
              <a:buClrTx/>
              <a:buFont typeface="Wingdings" pitchFamily="2" charset="2"/>
              <a:buChar char="§"/>
              <a:defRPr/>
            </a:pPr>
            <a:r>
              <a:rPr lang="en-US" altLang="en-US" sz="2400" kern="1200" dirty="0">
                <a:solidFill>
                  <a:srgbClr val="000000"/>
                </a:solidFill>
                <a:latin typeface="Tahoma" pitchFamily="34" charset="0"/>
                <a:ea typeface="+mn-ea"/>
                <a:cs typeface="+mn-cs"/>
              </a:rPr>
              <a:t>independently</a:t>
            </a:r>
            <a:endParaRPr lang="en-US" altLang="en-US" sz="2000" kern="1200" dirty="0">
              <a:solidFill>
                <a:srgbClr val="000000"/>
              </a:solidFill>
              <a:latin typeface="Tahoma" pitchFamily="34" charset="0"/>
              <a:ea typeface="+mn-ea"/>
              <a:cs typeface="+mn-cs"/>
            </a:endParaRPr>
          </a:p>
          <a:p>
            <a:pPr defTabSz="457200" eaLnBrk="1" hangingPunct="1">
              <a:buClr>
                <a:srgbClr val="004976"/>
              </a:buClr>
              <a:buNone/>
              <a:defRPr/>
            </a:pPr>
            <a:endParaRPr lang="en-US" altLang="en-US" sz="2400" kern="1200" dirty="0">
              <a:solidFill>
                <a:srgbClr val="000000"/>
              </a:solidFill>
              <a:latin typeface="Tahoma" pitchFamily="34" charset="0"/>
              <a:ea typeface="+mn-ea"/>
              <a:cs typeface="+mn-cs"/>
            </a:endParaRPr>
          </a:p>
        </p:txBody>
      </p:sp>
    </p:spTree>
    <p:extLst>
      <p:ext uri="{BB962C8B-B14F-4D97-AF65-F5344CB8AC3E}">
        <p14:creationId xmlns:p14="http://schemas.microsoft.com/office/powerpoint/2010/main" val="1754252890"/>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73" name="Group 85"/>
          <p:cNvGraphicFramePr>
            <a:graphicFrameLocks noGrp="1"/>
          </p:cNvGraphicFramePr>
          <p:nvPr>
            <p:extLst>
              <p:ext uri="{D42A27DB-BD31-4B8C-83A1-F6EECF244321}">
                <p14:modId xmlns:p14="http://schemas.microsoft.com/office/powerpoint/2010/main" val="1140178784"/>
              </p:ext>
            </p:extLst>
          </p:nvPr>
        </p:nvGraphicFramePr>
        <p:xfrm>
          <a:off x="3690652" y="760164"/>
          <a:ext cx="8501348" cy="5867400"/>
        </p:xfrm>
        <a:graphic>
          <a:graphicData uri="http://schemas.openxmlformats.org/drawingml/2006/table">
            <a:tbl>
              <a:tblPr firstRow="1"/>
              <a:tblGrid>
                <a:gridCol w="4330876">
                  <a:extLst>
                    <a:ext uri="{9D8B030D-6E8A-4147-A177-3AD203B41FA5}">
                      <a16:colId xmlns:a16="http://schemas.microsoft.com/office/drawing/2014/main" xmlns="" val="20000"/>
                    </a:ext>
                  </a:extLst>
                </a:gridCol>
                <a:gridCol w="4170472">
                  <a:extLst>
                    <a:ext uri="{9D8B030D-6E8A-4147-A177-3AD203B41FA5}">
                      <a16:colId xmlns:a16="http://schemas.microsoft.com/office/drawing/2014/main" xmlns="" val="20001"/>
                    </a:ext>
                  </a:extLst>
                </a:gridCol>
              </a:tblGrid>
              <a:tr h="11654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Times to mastery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“How Consistently?”</a:t>
                      </a:r>
                      <a:endParaRPr kumimoji="0" lang="en-US" sz="4800" b="0" i="0" u="none" strike="noStrike" cap="none" normalizeH="0" baseline="0" dirty="0">
                        <a:ln>
                          <a:noFill/>
                        </a:ln>
                        <a:solidFill>
                          <a:schemeClr val="tx1"/>
                        </a:solidFill>
                        <a:effectLst/>
                        <a:latin typeface="Calibri" pitchFamily="34" charset="0"/>
                        <a:ea typeface="Times New Roman" pitchFamily="18" charset="0"/>
                        <a:cs typeface="Tahoma"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Evaluation Schedule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“How Frequently will we monitor progress?”</a:t>
                      </a:r>
                      <a:endParaRPr kumimoji="0" lang="en-US" sz="4800" b="0" i="0" u="none" strike="noStrike" cap="none" normalizeH="0" baseline="0" dirty="0">
                        <a:ln>
                          <a:noFill/>
                        </a:ln>
                        <a:solidFill>
                          <a:schemeClr val="tx1"/>
                        </a:solidFill>
                        <a:effectLst/>
                        <a:latin typeface="Calibri" pitchFamily="34" charset="0"/>
                        <a:ea typeface="Times New Roman" pitchFamily="18" charset="0"/>
                        <a:cs typeface="Tahoma"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xmlns="" val="10000"/>
                  </a:ext>
                </a:extLst>
              </a:tr>
              <a:tr h="4144660">
                <a:tc>
                  <a:txBody>
                    <a:bodyPr/>
                    <a:lstStyle/>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3 of 5 random trials</a:t>
                      </a:r>
                    </a:p>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5 consecutive trials</a:t>
                      </a:r>
                    </a:p>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4 out of 5 trials</a:t>
                      </a:r>
                    </a:p>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endPar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endParaRPr>
                    </a:p>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endPar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endParaRPr>
                    </a:p>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None/>
                        <a:tabLst>
                          <a:tab pos="236538" algn="l"/>
                        </a:tabLst>
                      </a:pPr>
                      <a:endPar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endParaRPr>
                    </a:p>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endParaRPr kumimoji="0" lang="en-US" sz="1800" b="0" i="0" u="none" strike="noStrike" cap="none" normalizeH="0" baseline="0" dirty="0">
                        <a:ln>
                          <a:noFill/>
                        </a:ln>
                        <a:solidFill>
                          <a:schemeClr val="tx1"/>
                        </a:solidFill>
                        <a:effectLst/>
                        <a:latin typeface="Calibri" pitchFamily="34" charset="0"/>
                        <a:ea typeface="Times New Roman" pitchFamily="18" charset="0"/>
                        <a:cs typeface="Tahoma"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Daily </a:t>
                      </a:r>
                      <a:r>
                        <a:rPr kumimoji="0" lang="en-US" sz="2400" b="0" i="1" u="none" strike="noStrike" cap="none" normalizeH="0" baseline="0" dirty="0">
                          <a:ln>
                            <a:noFill/>
                          </a:ln>
                          <a:solidFill>
                            <a:schemeClr val="tx1"/>
                          </a:solidFill>
                          <a:effectLst/>
                          <a:latin typeface="Calibri" pitchFamily="34" charset="0"/>
                          <a:ea typeface="Times New Roman" pitchFamily="18" charset="0"/>
                          <a:cs typeface="Tahoma" pitchFamily="34" charset="0"/>
                        </a:rPr>
                        <a:t>(seldom used for progress monitoring because instruction needs to occur between monitoring opportunities)</a:t>
                      </a: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 </a:t>
                      </a:r>
                    </a:p>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2 times per week</a:t>
                      </a:r>
                    </a:p>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Weekly</a:t>
                      </a:r>
                    </a:p>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Biweekly</a:t>
                      </a:r>
                    </a:p>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Tri-weekly</a:t>
                      </a:r>
                    </a:p>
                    <a:p>
                      <a:pPr marL="0" marR="0" lvl="0" indent="7938" algn="l" defTabSz="914400" rtl="0" eaLnBrk="0" fontAlgn="base" latinLnBrk="0" hangingPunct="0">
                        <a:lnSpc>
                          <a:spcPct val="100000"/>
                        </a:lnSpc>
                        <a:spcBef>
                          <a:spcPct val="0"/>
                        </a:spcBef>
                        <a:spcAft>
                          <a:spcPct val="0"/>
                        </a:spcAft>
                        <a:buClr>
                          <a:schemeClr val="tx1"/>
                        </a:buClr>
                        <a:buSzTx/>
                        <a:buFont typeface="Wingdings" pitchFamily="2" charset="2"/>
                        <a:buChar char="§"/>
                        <a:tabLst>
                          <a:tab pos="236538" algn="l"/>
                        </a:tabLst>
                      </a:pPr>
                      <a:r>
                        <a:rPr kumimoji="0" lang="en-US" sz="2800" b="0" i="1" u="none" strike="noStrike" cap="none" normalizeH="0" baseline="0" dirty="0">
                          <a:ln>
                            <a:noFill/>
                          </a:ln>
                          <a:solidFill>
                            <a:schemeClr val="tx1"/>
                          </a:solidFill>
                          <a:effectLst/>
                          <a:latin typeface="Calibri" pitchFamily="34" charset="0"/>
                          <a:ea typeface="Times New Roman" pitchFamily="18" charset="0"/>
                          <a:cs typeface="Tahoma" pitchFamily="34" charset="0"/>
                        </a:rPr>
                        <a:t>Note: </a:t>
                      </a:r>
                      <a:r>
                        <a:rPr kumimoji="0" lang="en-US" sz="2800" b="0" i="0" u="none" strike="noStrike" cap="none" normalizeH="0" baseline="0" dirty="0">
                          <a:ln>
                            <a:noFill/>
                          </a:ln>
                          <a:solidFill>
                            <a:schemeClr val="tx1"/>
                          </a:solidFill>
                          <a:effectLst/>
                          <a:latin typeface="Calibri" pitchFamily="34" charset="0"/>
                          <a:ea typeface="Times New Roman" pitchFamily="18" charset="0"/>
                          <a:cs typeface="Tahoma" pitchFamily="34" charset="0"/>
                        </a:rPr>
                        <a:t>“</a:t>
                      </a:r>
                      <a:r>
                        <a:rPr kumimoji="0" lang="en-US" sz="2800" b="0" i="1" u="none" strike="noStrike" cap="none" normalizeH="0" baseline="0" dirty="0">
                          <a:ln>
                            <a:noFill/>
                          </a:ln>
                          <a:solidFill>
                            <a:schemeClr val="tx1"/>
                          </a:solidFill>
                          <a:effectLst/>
                          <a:latin typeface="Calibri" pitchFamily="34" charset="0"/>
                          <a:ea typeface="Times New Roman" pitchFamily="18" charset="0"/>
                          <a:cs typeface="Tahoma" pitchFamily="34" charset="0"/>
                        </a:rPr>
                        <a:t>Quarterly”  is not often enough!</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xmlns="" val="10001"/>
                  </a:ext>
                </a:extLst>
              </a:tr>
            </a:tbl>
          </a:graphicData>
        </a:graphic>
      </p:graphicFrame>
      <p:sp>
        <p:nvSpPr>
          <p:cNvPr id="48142" name="Text Box 86"/>
          <p:cNvSpPr txBox="1">
            <a:spLocks noGrp="1" noChangeArrowheads="1"/>
          </p:cNvSpPr>
          <p:nvPr>
            <p:ph type="title"/>
          </p:nvPr>
        </p:nvSpPr>
        <p:spPr bwMode="auto">
          <a:xfrm>
            <a:off x="175802" y="2346713"/>
            <a:ext cx="2947483" cy="2308324"/>
          </a:xfrm>
          <a:prstGeom prst="rect">
            <a:avLst/>
          </a:prstGeom>
          <a:noFill/>
          <a:ln>
            <a:noFill/>
            <a:prstDash/>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spcBef>
                <a:spcPct val="20000"/>
              </a:spcBef>
              <a:buChar char="•"/>
              <a:defRPr sz="3200">
                <a:solidFill>
                  <a:schemeClr val="accent2"/>
                </a:solidFill>
                <a:latin typeface="Gill Sans MT" pitchFamily="34" charset="0"/>
              </a:defRPr>
            </a:lvl1pPr>
            <a:lvl2pPr marL="742950" indent="-285750" eaLnBrk="0" hangingPunct="0">
              <a:spcBef>
                <a:spcPct val="20000"/>
              </a:spcBef>
              <a:buChar char="–"/>
              <a:defRPr sz="2800">
                <a:solidFill>
                  <a:schemeClr val="accent2"/>
                </a:solidFill>
                <a:latin typeface="Gill Sans MT" pitchFamily="34" charset="0"/>
              </a:defRPr>
            </a:lvl2pPr>
            <a:lvl3pPr marL="1143000" indent="-228600" eaLnBrk="0" hangingPunct="0">
              <a:spcBef>
                <a:spcPct val="20000"/>
              </a:spcBef>
              <a:buChar char="•"/>
              <a:defRPr sz="2400">
                <a:solidFill>
                  <a:schemeClr val="accent2"/>
                </a:solidFill>
                <a:latin typeface="Gill Sans MT" pitchFamily="34" charset="0"/>
              </a:defRPr>
            </a:lvl3pPr>
            <a:lvl4pPr marL="1600200" indent="-228600" eaLnBrk="0" hangingPunct="0">
              <a:spcBef>
                <a:spcPct val="20000"/>
              </a:spcBef>
              <a:buChar char="–"/>
              <a:defRPr sz="2000">
                <a:solidFill>
                  <a:schemeClr val="accent2"/>
                </a:solidFill>
                <a:latin typeface="Gill Sans MT" pitchFamily="34" charset="0"/>
              </a:defRPr>
            </a:lvl4pPr>
            <a:lvl5pPr marL="2057400" indent="-228600" eaLnBrk="0" hangingPunct="0">
              <a:spcBef>
                <a:spcPct val="20000"/>
              </a:spcBef>
              <a:buChar char="»"/>
              <a:defRPr sz="2000">
                <a:solidFill>
                  <a:schemeClr val="accent2"/>
                </a:solidFill>
                <a:latin typeface="Gill Sans MT" pitchFamily="34" charset="0"/>
              </a:defRPr>
            </a:lvl5pPr>
            <a:lvl6pPr marL="2514600" indent="-228600" eaLnBrk="0" fontAlgn="base" hangingPunct="0">
              <a:spcBef>
                <a:spcPct val="20000"/>
              </a:spcBef>
              <a:spcAft>
                <a:spcPct val="0"/>
              </a:spcAft>
              <a:buChar char="»"/>
              <a:defRPr sz="2000">
                <a:solidFill>
                  <a:schemeClr val="accent2"/>
                </a:solidFill>
                <a:latin typeface="Gill Sans MT" pitchFamily="34" charset="0"/>
              </a:defRPr>
            </a:lvl6pPr>
            <a:lvl7pPr marL="2971800" indent="-228600" eaLnBrk="0" fontAlgn="base" hangingPunct="0">
              <a:spcBef>
                <a:spcPct val="20000"/>
              </a:spcBef>
              <a:spcAft>
                <a:spcPct val="0"/>
              </a:spcAft>
              <a:buChar char="»"/>
              <a:defRPr sz="2000">
                <a:solidFill>
                  <a:schemeClr val="accent2"/>
                </a:solidFill>
                <a:latin typeface="Gill Sans MT" pitchFamily="34" charset="0"/>
              </a:defRPr>
            </a:lvl7pPr>
            <a:lvl8pPr marL="3429000" indent="-228600" eaLnBrk="0" fontAlgn="base" hangingPunct="0">
              <a:spcBef>
                <a:spcPct val="20000"/>
              </a:spcBef>
              <a:spcAft>
                <a:spcPct val="0"/>
              </a:spcAft>
              <a:buChar char="»"/>
              <a:defRPr sz="2000">
                <a:solidFill>
                  <a:schemeClr val="accent2"/>
                </a:solidFill>
                <a:latin typeface="Gill Sans MT" pitchFamily="34" charset="0"/>
              </a:defRPr>
            </a:lvl8pPr>
            <a:lvl9pPr marL="3886200" indent="-228600" eaLnBrk="0" fontAlgn="base" hangingPunct="0">
              <a:spcBef>
                <a:spcPct val="20000"/>
              </a:spcBef>
              <a:spcAft>
                <a:spcPct val="0"/>
              </a:spcAft>
              <a:buChar char="»"/>
              <a:defRPr sz="2000">
                <a:solidFill>
                  <a:schemeClr val="accent2"/>
                </a:solidFill>
                <a:latin typeface="Gill Sans MT" pitchFamily="34" charset="0"/>
              </a:defRPr>
            </a:lvl9pPr>
          </a:lstStyle>
          <a:p>
            <a:pPr algn="ctr" defTabSz="457200" eaLnBrk="1" hangingPunct="1">
              <a:lnSpc>
                <a:spcPct val="100000"/>
              </a:lnSpc>
              <a:spcBef>
                <a:spcPct val="0"/>
              </a:spcBef>
              <a:buNone/>
              <a:defRPr/>
            </a:pPr>
            <a:r>
              <a:rPr lang="en-US" altLang="en-US" sz="3600" spc="0" dirty="0">
                <a:solidFill>
                  <a:schemeClr val="bg1"/>
                </a:solidFill>
                <a:latin typeface="Calibri" pitchFamily="34" charset="0"/>
                <a:ea typeface="+mn-ea"/>
                <a:cs typeface="+mn-cs"/>
                <a:sym typeface="Arial"/>
              </a:rPr>
              <a:t>Example Language for Performance Criteria</a:t>
            </a:r>
            <a:endParaRPr lang="en-US" altLang="en-US" sz="1800" spc="0" dirty="0">
              <a:solidFill>
                <a:schemeClr val="bg1"/>
              </a:solidFill>
              <a:latin typeface="Calibri" pitchFamily="34" charset="0"/>
              <a:ea typeface="+mn-ea"/>
              <a:cs typeface="+mn-cs"/>
              <a:sym typeface="Arial"/>
            </a:endParaRPr>
          </a:p>
        </p:txBody>
      </p:sp>
      <p:sp>
        <p:nvSpPr>
          <p:cNvPr id="2" name="Content Placeholder 1"/>
          <p:cNvSpPr>
            <a:spLocks noGrp="1"/>
          </p:cNvSpPr>
          <p:nvPr>
            <p:ph idx="1"/>
          </p:nvPr>
        </p:nvSpPr>
        <p:spPr/>
        <p:txBody>
          <a:bodyPr/>
          <a:lstStyle/>
          <a:p>
            <a:endParaRPr lang="en-US" dirty="0"/>
          </a:p>
        </p:txBody>
      </p:sp>
      <p:sp>
        <p:nvSpPr>
          <p:cNvPr id="48144" name="TextBox 5"/>
          <p:cNvSpPr txBox="1">
            <a:spLocks noChangeArrowheads="1"/>
          </p:cNvSpPr>
          <p:nvPr/>
        </p:nvSpPr>
        <p:spPr bwMode="auto">
          <a:xfrm rot="-739320">
            <a:off x="3429000" y="4724401"/>
            <a:ext cx="1905000" cy="830263"/>
          </a:xfrm>
          <a:prstGeom prst="rect">
            <a:avLst/>
          </a:prstGeom>
          <a:solidFill>
            <a:schemeClr val="bg1"/>
          </a:solidFill>
          <a:ln w="57150">
            <a:solidFill>
              <a:schemeClr val="tx1"/>
            </a:solidFill>
            <a:prstDash val="sysDash"/>
            <a:miter lim="800000"/>
            <a:headEnd/>
            <a:tailEnd/>
          </a:ln>
        </p:spPr>
        <p:txBody>
          <a:bodyPr>
            <a:spAutoFit/>
          </a:bodyPr>
          <a:lstStyle>
            <a:lvl1pPr eaLnBrk="0" hangingPunct="0">
              <a:spcBef>
                <a:spcPct val="20000"/>
              </a:spcBef>
              <a:buChar char="•"/>
              <a:defRPr sz="3200">
                <a:solidFill>
                  <a:schemeClr val="accent2"/>
                </a:solidFill>
                <a:latin typeface="Gill Sans MT" pitchFamily="34" charset="0"/>
              </a:defRPr>
            </a:lvl1pPr>
            <a:lvl2pPr marL="742950" indent="-285750" eaLnBrk="0" hangingPunct="0">
              <a:spcBef>
                <a:spcPct val="20000"/>
              </a:spcBef>
              <a:buChar char="–"/>
              <a:defRPr sz="2800">
                <a:solidFill>
                  <a:schemeClr val="accent2"/>
                </a:solidFill>
                <a:latin typeface="Gill Sans MT" pitchFamily="34" charset="0"/>
              </a:defRPr>
            </a:lvl2pPr>
            <a:lvl3pPr marL="1143000" indent="-228600" eaLnBrk="0" hangingPunct="0">
              <a:spcBef>
                <a:spcPct val="20000"/>
              </a:spcBef>
              <a:buChar char="•"/>
              <a:defRPr sz="2400">
                <a:solidFill>
                  <a:schemeClr val="accent2"/>
                </a:solidFill>
                <a:latin typeface="Gill Sans MT" pitchFamily="34" charset="0"/>
              </a:defRPr>
            </a:lvl3pPr>
            <a:lvl4pPr marL="1600200" indent="-228600" eaLnBrk="0" hangingPunct="0">
              <a:spcBef>
                <a:spcPct val="20000"/>
              </a:spcBef>
              <a:buChar char="–"/>
              <a:defRPr sz="2000">
                <a:solidFill>
                  <a:schemeClr val="accent2"/>
                </a:solidFill>
                <a:latin typeface="Gill Sans MT" pitchFamily="34" charset="0"/>
              </a:defRPr>
            </a:lvl4pPr>
            <a:lvl5pPr marL="2057400" indent="-228600" eaLnBrk="0" hangingPunct="0">
              <a:spcBef>
                <a:spcPct val="20000"/>
              </a:spcBef>
              <a:buChar char="»"/>
              <a:defRPr sz="2000">
                <a:solidFill>
                  <a:schemeClr val="accent2"/>
                </a:solidFill>
                <a:latin typeface="Gill Sans MT" pitchFamily="34" charset="0"/>
              </a:defRPr>
            </a:lvl5pPr>
            <a:lvl6pPr marL="2514600" indent="-228600" eaLnBrk="0" fontAlgn="base" hangingPunct="0">
              <a:spcBef>
                <a:spcPct val="20000"/>
              </a:spcBef>
              <a:spcAft>
                <a:spcPct val="0"/>
              </a:spcAft>
              <a:buChar char="»"/>
              <a:defRPr sz="2000">
                <a:solidFill>
                  <a:schemeClr val="accent2"/>
                </a:solidFill>
                <a:latin typeface="Gill Sans MT" pitchFamily="34" charset="0"/>
              </a:defRPr>
            </a:lvl6pPr>
            <a:lvl7pPr marL="2971800" indent="-228600" eaLnBrk="0" fontAlgn="base" hangingPunct="0">
              <a:spcBef>
                <a:spcPct val="20000"/>
              </a:spcBef>
              <a:spcAft>
                <a:spcPct val="0"/>
              </a:spcAft>
              <a:buChar char="»"/>
              <a:defRPr sz="2000">
                <a:solidFill>
                  <a:schemeClr val="accent2"/>
                </a:solidFill>
                <a:latin typeface="Gill Sans MT" pitchFamily="34" charset="0"/>
              </a:defRPr>
            </a:lvl7pPr>
            <a:lvl8pPr marL="3429000" indent="-228600" eaLnBrk="0" fontAlgn="base" hangingPunct="0">
              <a:spcBef>
                <a:spcPct val="20000"/>
              </a:spcBef>
              <a:spcAft>
                <a:spcPct val="0"/>
              </a:spcAft>
              <a:buChar char="»"/>
              <a:defRPr sz="2000">
                <a:solidFill>
                  <a:schemeClr val="accent2"/>
                </a:solidFill>
                <a:latin typeface="Gill Sans MT" pitchFamily="34" charset="0"/>
              </a:defRPr>
            </a:lvl8pPr>
            <a:lvl9pPr marL="3886200" indent="-228600" eaLnBrk="0" fontAlgn="base" hangingPunct="0">
              <a:spcBef>
                <a:spcPct val="20000"/>
              </a:spcBef>
              <a:spcAft>
                <a:spcPct val="0"/>
              </a:spcAft>
              <a:buChar char="»"/>
              <a:defRPr sz="2000">
                <a:solidFill>
                  <a:schemeClr val="accent2"/>
                </a:solidFill>
                <a:latin typeface="Gill Sans MT" pitchFamily="34" charset="0"/>
              </a:defRPr>
            </a:lvl9pPr>
          </a:lstStyle>
          <a:p>
            <a:pPr algn="ctr" defTabSz="457200" eaLnBrk="1" hangingPunct="1">
              <a:spcBef>
                <a:spcPct val="0"/>
              </a:spcBef>
              <a:buClrTx/>
              <a:buNone/>
              <a:defRPr/>
            </a:pPr>
            <a:r>
              <a:rPr lang="en-US" altLang="en-US" sz="2400" b="1" kern="1200">
                <a:solidFill>
                  <a:srgbClr val="C00000"/>
                </a:solidFill>
                <a:latin typeface="Arial" pitchFamily="34" charset="0"/>
                <a:ea typeface="+mn-ea"/>
                <a:cs typeface="+mn-cs"/>
              </a:rPr>
              <a:t>The Endpoint!</a:t>
            </a:r>
          </a:p>
        </p:txBody>
      </p:sp>
    </p:spTree>
    <p:extLst>
      <p:ext uri="{BB962C8B-B14F-4D97-AF65-F5344CB8AC3E}">
        <p14:creationId xmlns:p14="http://schemas.microsoft.com/office/powerpoint/2010/main" val="4209555943"/>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96400064"/>
              </p:ext>
            </p:extLst>
          </p:nvPr>
        </p:nvGraphicFramePr>
        <p:xfrm>
          <a:off x="3690651" y="72650"/>
          <a:ext cx="8501348" cy="6608812"/>
        </p:xfrm>
        <a:graphic>
          <a:graphicData uri="http://schemas.openxmlformats.org/drawingml/2006/table">
            <a:tbl>
              <a:tblPr firstRow="1"/>
              <a:tblGrid>
                <a:gridCol w="1742694">
                  <a:extLst>
                    <a:ext uri="{9D8B030D-6E8A-4147-A177-3AD203B41FA5}">
                      <a16:colId xmlns:a16="http://schemas.microsoft.com/office/drawing/2014/main" xmlns="" val="20000"/>
                    </a:ext>
                  </a:extLst>
                </a:gridCol>
                <a:gridCol w="695849">
                  <a:extLst>
                    <a:ext uri="{9D8B030D-6E8A-4147-A177-3AD203B41FA5}">
                      <a16:colId xmlns:a16="http://schemas.microsoft.com/office/drawing/2014/main" xmlns="" val="20001"/>
                    </a:ext>
                  </a:extLst>
                </a:gridCol>
                <a:gridCol w="1812132">
                  <a:extLst>
                    <a:ext uri="{9D8B030D-6E8A-4147-A177-3AD203B41FA5}">
                      <a16:colId xmlns:a16="http://schemas.microsoft.com/office/drawing/2014/main" xmlns="" val="20002"/>
                    </a:ext>
                  </a:extLst>
                </a:gridCol>
                <a:gridCol w="1193998">
                  <a:extLst>
                    <a:ext uri="{9D8B030D-6E8A-4147-A177-3AD203B41FA5}">
                      <a16:colId xmlns:a16="http://schemas.microsoft.com/office/drawing/2014/main" xmlns="" val="20003"/>
                    </a:ext>
                  </a:extLst>
                </a:gridCol>
                <a:gridCol w="1563881">
                  <a:extLst>
                    <a:ext uri="{9D8B030D-6E8A-4147-A177-3AD203B41FA5}">
                      <a16:colId xmlns:a16="http://schemas.microsoft.com/office/drawing/2014/main" xmlns="" val="20004"/>
                    </a:ext>
                  </a:extLst>
                </a:gridCol>
                <a:gridCol w="1492794">
                  <a:extLst>
                    <a:ext uri="{9D8B030D-6E8A-4147-A177-3AD203B41FA5}">
                      <a16:colId xmlns:a16="http://schemas.microsoft.com/office/drawing/2014/main" xmlns="" val="20005"/>
                    </a:ext>
                  </a:extLst>
                </a:gridCol>
              </a:tblGrid>
              <a:tr h="523626">
                <a:tc gridSpan="6">
                  <a:txBody>
                    <a:bodyPr/>
                    <a:lstStyle/>
                    <a:p>
                      <a:pPr marL="0" marR="0" algn="ctr">
                        <a:lnSpc>
                          <a:spcPct val="115000"/>
                        </a:lnSpc>
                        <a:spcBef>
                          <a:spcPts val="0"/>
                        </a:spcBef>
                        <a:spcAft>
                          <a:spcPts val="1000"/>
                        </a:spcAft>
                      </a:pPr>
                      <a:r>
                        <a:rPr lang="en-US" sz="2800" b="1" dirty="0">
                          <a:latin typeface="Calibri"/>
                          <a:ea typeface="Calibri"/>
                          <a:cs typeface="Times New Roman"/>
                        </a:rPr>
                        <a:t>Measurable Annual Goals at a Glance</a:t>
                      </a:r>
                      <a:endParaRPr lang="en-US" sz="1100" dirty="0">
                        <a:latin typeface="Calibri"/>
                        <a:ea typeface="Calibri"/>
                        <a:cs typeface="Times New Roman"/>
                      </a:endParaRPr>
                    </a:p>
                  </a:txBody>
                  <a:tcPr marL="81269" marR="81269" marT="40627" marB="4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80399">
                <a:tc>
                  <a:txBody>
                    <a:bodyPr/>
                    <a:lstStyle/>
                    <a:p>
                      <a:pPr marL="0" marR="0" algn="ctr">
                        <a:lnSpc>
                          <a:spcPct val="115000"/>
                        </a:lnSpc>
                        <a:spcBef>
                          <a:spcPts val="0"/>
                        </a:spcBef>
                        <a:spcAft>
                          <a:spcPts val="1000"/>
                        </a:spcAft>
                      </a:pPr>
                      <a:r>
                        <a:rPr lang="en-US" sz="1800" b="1" dirty="0">
                          <a:latin typeface="Calibri"/>
                          <a:ea typeface="Calibri"/>
                          <a:cs typeface="Times New Roman"/>
                        </a:rPr>
                        <a:t>Condition</a:t>
                      </a:r>
                      <a:endParaRPr lang="en-US" sz="1200" dirty="0">
                        <a:latin typeface="Calibri"/>
                        <a:ea typeface="Calibri"/>
                        <a:cs typeface="Times New Roman"/>
                      </a:endParaRPr>
                    </a:p>
                  </a:txBody>
                  <a:tcPr marL="81269" marR="81269" marT="40627" marB="4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ctr">
                        <a:lnSpc>
                          <a:spcPct val="115000"/>
                        </a:lnSpc>
                        <a:spcBef>
                          <a:spcPts val="0"/>
                        </a:spcBef>
                        <a:spcAft>
                          <a:spcPts val="1000"/>
                        </a:spcAft>
                      </a:pPr>
                      <a:r>
                        <a:rPr lang="en-US" sz="1600" b="1" dirty="0">
                          <a:latin typeface="Calibri"/>
                          <a:ea typeface="Calibri"/>
                          <a:cs typeface="Times New Roman"/>
                        </a:rPr>
                        <a:t>Name</a:t>
                      </a:r>
                      <a:endParaRPr lang="en-US" sz="1200" dirty="0">
                        <a:latin typeface="Calibri"/>
                        <a:ea typeface="Calibri"/>
                        <a:cs typeface="Times New Roman"/>
                      </a:endParaRPr>
                    </a:p>
                  </a:txBody>
                  <a:tcPr marL="81269" marR="81269" marT="40627" marB="4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lnSpc>
                          <a:spcPct val="115000"/>
                        </a:lnSpc>
                        <a:spcBef>
                          <a:spcPts val="0"/>
                        </a:spcBef>
                        <a:spcAft>
                          <a:spcPts val="1000"/>
                        </a:spcAft>
                      </a:pPr>
                      <a:r>
                        <a:rPr lang="en-US" sz="1800" b="1" dirty="0">
                          <a:latin typeface="Calibri"/>
                          <a:ea typeface="Calibri"/>
                          <a:cs typeface="Times New Roman"/>
                        </a:rPr>
                        <a:t>Clearly Defined Behavior</a:t>
                      </a:r>
                      <a:endParaRPr lang="en-US" sz="1200" dirty="0">
                        <a:latin typeface="Calibri"/>
                        <a:ea typeface="Calibri"/>
                        <a:cs typeface="Times New Roman"/>
                      </a:endParaRPr>
                    </a:p>
                  </a:txBody>
                  <a:tcPr marL="81269" marR="81269" marT="40627" marB="4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3">
                  <a:txBody>
                    <a:bodyPr/>
                    <a:lstStyle/>
                    <a:p>
                      <a:pPr marL="0" marR="0" algn="ctr">
                        <a:lnSpc>
                          <a:spcPct val="115000"/>
                        </a:lnSpc>
                        <a:spcBef>
                          <a:spcPts val="0"/>
                        </a:spcBef>
                        <a:spcAft>
                          <a:spcPts val="1000"/>
                        </a:spcAft>
                      </a:pPr>
                      <a:r>
                        <a:rPr lang="en-US" sz="1800" b="1" dirty="0">
                          <a:latin typeface="Calibri"/>
                          <a:ea typeface="Calibri"/>
                          <a:cs typeface="Times New Roman"/>
                        </a:rPr>
                        <a:t>Performance Criteria</a:t>
                      </a:r>
                      <a:endParaRPr lang="en-US" sz="1200" dirty="0">
                        <a:latin typeface="Calibri"/>
                        <a:ea typeface="Calibri"/>
                        <a:cs typeface="Times New Roman"/>
                      </a:endParaRPr>
                    </a:p>
                  </a:txBody>
                  <a:tcPr marL="81269" marR="81269" marT="40627" marB="4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267344">
                <a:tc>
                  <a:txBody>
                    <a:bodyPr/>
                    <a:lstStyle/>
                    <a:p>
                      <a:pPr marL="0" marR="0">
                        <a:lnSpc>
                          <a:spcPct val="115000"/>
                        </a:lnSpc>
                        <a:spcBef>
                          <a:spcPts val="0"/>
                        </a:spcBef>
                        <a:spcAft>
                          <a:spcPts val="1000"/>
                        </a:spcAft>
                      </a:pPr>
                      <a:r>
                        <a:rPr lang="en-US" sz="1400" b="1" dirty="0">
                          <a:latin typeface="Calibri"/>
                          <a:ea typeface="Calibri"/>
                          <a:cs typeface="Times New Roman"/>
                        </a:rPr>
                        <a:t>Describe the situation in which the student will perform the behavior.</a:t>
                      </a:r>
                      <a:endParaRPr lang="en-US" sz="1400" dirty="0">
                        <a:latin typeface="Calibri"/>
                        <a:ea typeface="Calibri"/>
                        <a:cs typeface="Times New Roman"/>
                      </a:endParaRPr>
                    </a:p>
                    <a:p>
                      <a:pPr marL="0" marR="0">
                        <a:lnSpc>
                          <a:spcPct val="115000"/>
                        </a:lnSpc>
                        <a:spcBef>
                          <a:spcPts val="0"/>
                        </a:spcBef>
                        <a:spcAft>
                          <a:spcPts val="1000"/>
                        </a:spcAft>
                      </a:pPr>
                      <a:r>
                        <a:rPr lang="en-US" sz="1400" b="1" i="1" dirty="0">
                          <a:solidFill>
                            <a:srgbClr val="C00000"/>
                          </a:solidFill>
                          <a:latin typeface="Calibri"/>
                          <a:ea typeface="Calibri"/>
                          <a:cs typeface="Times New Roman"/>
                        </a:rPr>
                        <a:t>Materials, settings, accommodations? </a:t>
                      </a:r>
                      <a:endParaRPr lang="en-US" sz="1400" dirty="0">
                        <a:solidFill>
                          <a:srgbClr val="C00000"/>
                        </a:solidFill>
                        <a:latin typeface="Calibri"/>
                        <a:ea typeface="Calibri"/>
                        <a:cs typeface="Times New Roman"/>
                      </a:endParaRPr>
                    </a:p>
                    <a:p>
                      <a:pPr marL="0" marR="0">
                        <a:lnSpc>
                          <a:spcPct val="115000"/>
                        </a:lnSpc>
                        <a:spcBef>
                          <a:spcPts val="0"/>
                        </a:spcBef>
                        <a:spcAft>
                          <a:spcPts val="1000"/>
                        </a:spcAft>
                      </a:pPr>
                      <a:r>
                        <a:rPr lang="en-US" sz="1400" dirty="0">
                          <a:latin typeface="+mn-lt"/>
                          <a:ea typeface="Calibri"/>
                          <a:cs typeface="Times New Roman"/>
                        </a:rPr>
                        <a:t>Examples:</a:t>
                      </a:r>
                    </a:p>
                    <a:p>
                      <a:pPr marL="0" marR="0">
                        <a:lnSpc>
                          <a:spcPct val="115000"/>
                        </a:lnSpc>
                        <a:spcBef>
                          <a:spcPts val="0"/>
                        </a:spcBef>
                        <a:spcAft>
                          <a:spcPts val="1000"/>
                        </a:spcAft>
                      </a:pPr>
                      <a:r>
                        <a:rPr lang="en-US" sz="1400" dirty="0">
                          <a:latin typeface="Calibri"/>
                          <a:ea typeface="Calibri"/>
                          <a:cs typeface="Times New Roman"/>
                        </a:rPr>
                        <a:t>Given visual cues…</a:t>
                      </a:r>
                    </a:p>
                    <a:p>
                      <a:pPr marL="0" marR="0">
                        <a:lnSpc>
                          <a:spcPct val="115000"/>
                        </a:lnSpc>
                        <a:spcBef>
                          <a:spcPts val="0"/>
                        </a:spcBef>
                        <a:spcAft>
                          <a:spcPts val="1000"/>
                        </a:spcAft>
                      </a:pPr>
                      <a:r>
                        <a:rPr lang="en-US" sz="1400" dirty="0">
                          <a:latin typeface="Calibri"/>
                          <a:ea typeface="Calibri"/>
                          <a:cs typeface="Times New Roman"/>
                        </a:rPr>
                        <a:t>During lectures in math…</a:t>
                      </a:r>
                    </a:p>
                    <a:p>
                      <a:pPr marL="0" marR="0">
                        <a:lnSpc>
                          <a:spcPct val="115000"/>
                        </a:lnSpc>
                        <a:spcBef>
                          <a:spcPts val="0"/>
                        </a:spcBef>
                        <a:spcAft>
                          <a:spcPts val="1000"/>
                        </a:spcAft>
                      </a:pPr>
                      <a:r>
                        <a:rPr lang="en-US" sz="1400" dirty="0">
                          <a:latin typeface="Calibri"/>
                          <a:ea typeface="Calibri"/>
                          <a:cs typeface="Times New Roman"/>
                        </a:rPr>
                        <a:t>Given active response checks… </a:t>
                      </a:r>
                      <a:endParaRPr lang="en-US" sz="1200" dirty="0">
                        <a:latin typeface="Calibri"/>
                        <a:ea typeface="Calibri"/>
                        <a:cs typeface="Times New Roman"/>
                      </a:endParaRPr>
                    </a:p>
                  </a:txBody>
                  <a:tcPr marL="81269" marR="81269" marT="40627" marB="4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endParaRPr lang="en-US" sz="1000" dirty="0">
                        <a:latin typeface="Calibri"/>
                        <a:ea typeface="Calibri"/>
                        <a:cs typeface="Times New Roman"/>
                      </a:endParaRPr>
                    </a:p>
                  </a:txBody>
                  <a:tcPr marL="81269" marR="81269" marT="40627" marB="4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b="1" dirty="0">
                          <a:latin typeface="Calibri"/>
                          <a:ea typeface="Calibri"/>
                          <a:cs typeface="Times New Roman"/>
                        </a:rPr>
                        <a:t>Describe behavior in </a:t>
                      </a:r>
                      <a:r>
                        <a:rPr lang="en-US" sz="1200" b="1" u="sng" dirty="0">
                          <a:latin typeface="Calibri"/>
                          <a:ea typeface="Calibri"/>
                          <a:cs typeface="Times New Roman"/>
                        </a:rPr>
                        <a:t>measurable, observable</a:t>
                      </a:r>
                      <a:r>
                        <a:rPr lang="en-US" sz="1200" b="1" dirty="0">
                          <a:latin typeface="Calibri"/>
                          <a:ea typeface="Calibri"/>
                          <a:cs typeface="Times New Roman"/>
                        </a:rPr>
                        <a:t> terms. Use action verbs.</a:t>
                      </a:r>
                      <a:endParaRPr lang="en-US" sz="1200" dirty="0">
                        <a:latin typeface="Calibri"/>
                        <a:ea typeface="Calibri"/>
                        <a:cs typeface="Times New Roman"/>
                      </a:endParaRPr>
                    </a:p>
                    <a:p>
                      <a:pPr marL="0" marR="0">
                        <a:lnSpc>
                          <a:spcPct val="115000"/>
                        </a:lnSpc>
                        <a:spcBef>
                          <a:spcPts val="0"/>
                        </a:spcBef>
                        <a:spcAft>
                          <a:spcPts val="0"/>
                        </a:spcAft>
                      </a:pPr>
                      <a:endParaRPr lang="en-US" sz="1200" b="1" i="1" dirty="0">
                        <a:solidFill>
                          <a:srgbClr val="C00000"/>
                        </a:solidFill>
                        <a:latin typeface="Calibri"/>
                        <a:ea typeface="Calibri"/>
                        <a:cs typeface="Times New Roman"/>
                      </a:endParaRPr>
                    </a:p>
                    <a:p>
                      <a:pPr marL="0" marR="0">
                        <a:lnSpc>
                          <a:spcPct val="115000"/>
                        </a:lnSpc>
                        <a:spcBef>
                          <a:spcPts val="0"/>
                        </a:spcBef>
                        <a:spcAft>
                          <a:spcPts val="0"/>
                        </a:spcAft>
                      </a:pPr>
                      <a:r>
                        <a:rPr lang="en-US" sz="1400" b="1" i="1" dirty="0">
                          <a:solidFill>
                            <a:srgbClr val="C00000"/>
                          </a:solidFill>
                          <a:latin typeface="Calibri"/>
                          <a:ea typeface="Calibri"/>
                          <a:cs typeface="Times New Roman"/>
                        </a:rPr>
                        <a:t>What will s/he  actually  DO? </a:t>
                      </a:r>
                      <a:endParaRPr lang="en-US" sz="1200" dirty="0">
                        <a:solidFill>
                          <a:srgbClr val="C00000"/>
                        </a:solidFill>
                        <a:latin typeface="Calibri"/>
                        <a:ea typeface="Calibri"/>
                        <a:cs typeface="Times New Roman"/>
                      </a:endParaRPr>
                    </a:p>
                    <a:p>
                      <a:pPr marL="0" marR="0">
                        <a:lnSpc>
                          <a:spcPct val="115000"/>
                        </a:lnSpc>
                        <a:spcBef>
                          <a:spcPts val="0"/>
                        </a:spcBef>
                        <a:spcAft>
                          <a:spcPts val="0"/>
                        </a:spcAft>
                      </a:pPr>
                      <a:endParaRPr lang="en-US" sz="1400" dirty="0">
                        <a:latin typeface="+mn-lt"/>
                        <a:ea typeface="Calibri"/>
                        <a:cs typeface="Times New Roman"/>
                      </a:endParaRPr>
                    </a:p>
                    <a:p>
                      <a:pPr marL="0" marR="0">
                        <a:lnSpc>
                          <a:spcPct val="115000"/>
                        </a:lnSpc>
                        <a:spcBef>
                          <a:spcPts val="0"/>
                        </a:spcBef>
                        <a:spcAft>
                          <a:spcPts val="0"/>
                        </a:spcAft>
                      </a:pPr>
                      <a:r>
                        <a:rPr lang="en-US" sz="1400" dirty="0">
                          <a:latin typeface="+mn-lt"/>
                          <a:ea typeface="Calibri"/>
                          <a:cs typeface="Times New Roman"/>
                        </a:rPr>
                        <a:t>Examples:</a:t>
                      </a:r>
                    </a:p>
                    <a:p>
                      <a:pPr marL="0" marR="0">
                        <a:lnSpc>
                          <a:spcPct val="115000"/>
                        </a:lnSpc>
                        <a:spcBef>
                          <a:spcPts val="0"/>
                        </a:spcBef>
                        <a:spcAft>
                          <a:spcPts val="0"/>
                        </a:spcAft>
                        <a:buFont typeface="Arial" pitchFamily="34" charset="0"/>
                        <a:buNone/>
                      </a:pPr>
                      <a:r>
                        <a:rPr lang="en-US" sz="1400" b="1" dirty="0">
                          <a:latin typeface="Calibri"/>
                          <a:ea typeface="Calibri"/>
                          <a:cs typeface="Times New Roman"/>
                        </a:rPr>
                        <a:t>Locate</a:t>
                      </a:r>
                    </a:p>
                    <a:p>
                      <a:pPr marL="0" marR="0">
                        <a:lnSpc>
                          <a:spcPct val="115000"/>
                        </a:lnSpc>
                        <a:spcBef>
                          <a:spcPts val="0"/>
                        </a:spcBef>
                        <a:spcAft>
                          <a:spcPts val="0"/>
                        </a:spcAft>
                      </a:pPr>
                      <a:r>
                        <a:rPr lang="en-US" sz="1400" b="1" dirty="0">
                          <a:latin typeface="Calibri"/>
                          <a:ea typeface="Calibri"/>
                          <a:cs typeface="Times New Roman"/>
                        </a:rPr>
                        <a:t>Name</a:t>
                      </a:r>
                    </a:p>
                    <a:p>
                      <a:pPr marL="0" marR="0">
                        <a:lnSpc>
                          <a:spcPct val="115000"/>
                        </a:lnSpc>
                        <a:spcBef>
                          <a:spcPts val="0"/>
                        </a:spcBef>
                        <a:spcAft>
                          <a:spcPts val="0"/>
                        </a:spcAft>
                      </a:pPr>
                      <a:r>
                        <a:rPr lang="en-US" sz="1400" b="1" dirty="0">
                          <a:latin typeface="Calibri"/>
                          <a:ea typeface="Calibri"/>
                          <a:cs typeface="Times New Roman"/>
                        </a:rPr>
                        <a:t>Point</a:t>
                      </a:r>
                    </a:p>
                    <a:p>
                      <a:pPr marL="0" marR="0">
                        <a:lnSpc>
                          <a:spcPct val="115000"/>
                        </a:lnSpc>
                        <a:spcBef>
                          <a:spcPts val="0"/>
                        </a:spcBef>
                        <a:spcAft>
                          <a:spcPts val="0"/>
                        </a:spcAft>
                      </a:pPr>
                      <a:r>
                        <a:rPr lang="en-US" sz="1400" b="1" dirty="0">
                          <a:latin typeface="Calibri"/>
                          <a:ea typeface="Calibri"/>
                          <a:cs typeface="Times New Roman"/>
                        </a:rPr>
                        <a:t>Separate</a:t>
                      </a:r>
                    </a:p>
                    <a:p>
                      <a:pPr marL="0" marR="0">
                        <a:lnSpc>
                          <a:spcPct val="115000"/>
                        </a:lnSpc>
                        <a:spcBef>
                          <a:spcPts val="0"/>
                        </a:spcBef>
                        <a:spcAft>
                          <a:spcPts val="0"/>
                        </a:spcAft>
                      </a:pPr>
                      <a:r>
                        <a:rPr lang="en-US" sz="1400" b="1" dirty="0">
                          <a:latin typeface="Calibri"/>
                          <a:ea typeface="Calibri"/>
                          <a:cs typeface="Times New Roman"/>
                        </a:rPr>
                        <a:t>Rank</a:t>
                      </a:r>
                    </a:p>
                    <a:p>
                      <a:pPr marL="0" marR="0">
                        <a:lnSpc>
                          <a:spcPct val="115000"/>
                        </a:lnSpc>
                        <a:spcBef>
                          <a:spcPts val="0"/>
                        </a:spcBef>
                        <a:spcAft>
                          <a:spcPts val="0"/>
                        </a:spcAft>
                      </a:pPr>
                      <a:r>
                        <a:rPr lang="en-US" sz="1400" b="1" dirty="0">
                          <a:latin typeface="Calibri"/>
                          <a:ea typeface="Calibri"/>
                          <a:cs typeface="Times New Roman"/>
                        </a:rPr>
                        <a:t>Choose </a:t>
                      </a:r>
                      <a:endParaRPr lang="en-US" sz="1400" dirty="0">
                        <a:latin typeface="Calibri"/>
                        <a:ea typeface="Calibri"/>
                        <a:cs typeface="Times New Roman"/>
                      </a:endParaRPr>
                    </a:p>
                    <a:p>
                      <a:pPr marL="0" marR="0">
                        <a:lnSpc>
                          <a:spcPct val="115000"/>
                        </a:lnSpc>
                        <a:spcBef>
                          <a:spcPts val="0"/>
                        </a:spcBef>
                        <a:spcAft>
                          <a:spcPts val="1000"/>
                        </a:spcAft>
                      </a:pPr>
                      <a:r>
                        <a:rPr lang="en-US" sz="1400" dirty="0" smtClean="0">
                          <a:latin typeface="Calibri"/>
                          <a:ea typeface="Calibri"/>
                          <a:cs typeface="Times New Roman"/>
                        </a:rPr>
                        <a:t>Remember-</a:t>
                      </a:r>
                      <a:r>
                        <a:rPr lang="en-US" sz="1400" dirty="0">
                          <a:latin typeface="Calibri"/>
                          <a:ea typeface="Calibri"/>
                          <a:cs typeface="Times New Roman"/>
                        </a:rPr>
                        <a:t>-</a:t>
                      </a:r>
                      <a:r>
                        <a:rPr lang="en-US" sz="1400" baseline="0" dirty="0">
                          <a:latin typeface="Calibri"/>
                          <a:ea typeface="Calibri"/>
                          <a:cs typeface="Times New Roman"/>
                        </a:rPr>
                        <a:t>Academic Standards, Assessment Anchors, Big Ideas, Competencies from the Standards Aligned System (SAS) provide the content for goals.</a:t>
                      </a:r>
                      <a:endParaRPr lang="en-US" sz="1200" dirty="0">
                        <a:latin typeface="Calibri"/>
                        <a:ea typeface="Calibri"/>
                        <a:cs typeface="Times New Roman"/>
                      </a:endParaRPr>
                    </a:p>
                  </a:txBody>
                  <a:tcPr marL="81269" marR="81269" marT="40627" marB="4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400" b="1" dirty="0">
                          <a:latin typeface="Calibri"/>
                          <a:ea typeface="Calibri"/>
                          <a:cs typeface="Times New Roman"/>
                        </a:rPr>
                        <a:t>The </a:t>
                      </a:r>
                      <a:r>
                        <a:rPr lang="en-US" sz="1400" b="1" u="sng" dirty="0">
                          <a:latin typeface="Calibri"/>
                          <a:ea typeface="Calibri"/>
                          <a:cs typeface="Times New Roman"/>
                        </a:rPr>
                        <a:t>level </a:t>
                      </a:r>
                      <a:r>
                        <a:rPr lang="en-US" sz="1400" b="1" dirty="0">
                          <a:latin typeface="Calibri"/>
                          <a:ea typeface="Calibri"/>
                          <a:cs typeface="Times New Roman"/>
                        </a:rPr>
                        <a:t>the student  must demonstrate  for mastery:</a:t>
                      </a:r>
                      <a:endParaRPr lang="en-US" sz="1400" dirty="0">
                        <a:latin typeface="Calibri"/>
                        <a:ea typeface="Calibri"/>
                        <a:cs typeface="Times New Roman"/>
                      </a:endParaRPr>
                    </a:p>
                    <a:p>
                      <a:pPr marL="0" marR="0">
                        <a:lnSpc>
                          <a:spcPct val="115000"/>
                        </a:lnSpc>
                        <a:spcBef>
                          <a:spcPts val="0"/>
                        </a:spcBef>
                        <a:spcAft>
                          <a:spcPts val="1000"/>
                        </a:spcAft>
                      </a:pPr>
                      <a:r>
                        <a:rPr lang="en-US" sz="1400" b="1" i="1" dirty="0">
                          <a:solidFill>
                            <a:srgbClr val="C00000"/>
                          </a:solidFill>
                          <a:latin typeface="Calibri"/>
                          <a:ea typeface="Calibri"/>
                          <a:cs typeface="Times New Roman"/>
                        </a:rPr>
                        <a:t>How well? </a:t>
                      </a:r>
                      <a:endParaRPr lang="en-US" sz="1400" dirty="0">
                        <a:solidFill>
                          <a:srgbClr val="C00000"/>
                        </a:solidFill>
                        <a:latin typeface="Calibri"/>
                        <a:ea typeface="Calibri"/>
                        <a:cs typeface="Times New Roman"/>
                      </a:endParaRPr>
                    </a:p>
                    <a:p>
                      <a:pPr marL="0" marR="0">
                        <a:lnSpc>
                          <a:spcPct val="115000"/>
                        </a:lnSpc>
                        <a:spcBef>
                          <a:spcPts val="0"/>
                        </a:spcBef>
                        <a:spcAft>
                          <a:spcPts val="1000"/>
                        </a:spcAft>
                      </a:pPr>
                      <a:r>
                        <a:rPr lang="en-US" sz="1400" dirty="0">
                          <a:latin typeface="Calibri"/>
                          <a:ea typeface="Calibri"/>
                          <a:cs typeface="Times New Roman"/>
                        </a:rPr>
                        <a:t>Examples:</a:t>
                      </a:r>
                    </a:p>
                    <a:p>
                      <a:pPr marL="0" marR="0">
                        <a:lnSpc>
                          <a:spcPct val="115000"/>
                        </a:lnSpc>
                        <a:spcBef>
                          <a:spcPts val="0"/>
                        </a:spcBef>
                        <a:spcAft>
                          <a:spcPts val="1000"/>
                        </a:spcAft>
                      </a:pPr>
                      <a:r>
                        <a:rPr lang="en-US" sz="1400" dirty="0">
                          <a:latin typeface="Calibri"/>
                          <a:ea typeface="Calibri"/>
                          <a:cs typeface="Times New Roman"/>
                        </a:rPr>
                        <a:t>% of the time</a:t>
                      </a:r>
                    </a:p>
                    <a:p>
                      <a:pPr marL="0" marR="0">
                        <a:lnSpc>
                          <a:spcPct val="115000"/>
                        </a:lnSpc>
                        <a:spcBef>
                          <a:spcPts val="0"/>
                        </a:spcBef>
                        <a:spcAft>
                          <a:spcPts val="1000"/>
                        </a:spcAft>
                      </a:pPr>
                      <a:r>
                        <a:rPr lang="en-US" sz="1400" dirty="0">
                          <a:latin typeface="Calibri"/>
                          <a:ea typeface="Calibri"/>
                          <a:cs typeface="Times New Roman"/>
                        </a:rPr>
                        <a:t>#times/# times</a:t>
                      </a:r>
                    </a:p>
                    <a:p>
                      <a:pPr marL="0" marR="0">
                        <a:lnSpc>
                          <a:spcPct val="115000"/>
                        </a:lnSpc>
                        <a:spcBef>
                          <a:spcPts val="0"/>
                        </a:spcBef>
                        <a:spcAft>
                          <a:spcPts val="1000"/>
                        </a:spcAft>
                      </a:pPr>
                      <a:r>
                        <a:rPr lang="en-US" sz="1400" dirty="0">
                          <a:latin typeface="Calibri"/>
                          <a:ea typeface="Calibri"/>
                          <a:cs typeface="Times New Roman"/>
                        </a:rPr>
                        <a:t>With the # or % accuracy</a:t>
                      </a:r>
                    </a:p>
                    <a:p>
                      <a:pPr marL="0" marR="0">
                        <a:lnSpc>
                          <a:spcPct val="115000"/>
                        </a:lnSpc>
                        <a:spcBef>
                          <a:spcPts val="0"/>
                        </a:spcBef>
                        <a:spcAft>
                          <a:spcPts val="1000"/>
                        </a:spcAft>
                      </a:pPr>
                      <a:r>
                        <a:rPr lang="en-US" sz="1400" dirty="0">
                          <a:latin typeface="Calibri"/>
                          <a:ea typeface="Calibri"/>
                          <a:cs typeface="Times New Roman"/>
                        </a:rPr>
                        <a:t>“X” or better on a rubric or checklist</a:t>
                      </a:r>
                      <a:r>
                        <a:rPr lang="en-US" sz="1000" dirty="0">
                          <a:latin typeface="Calibri"/>
                          <a:ea typeface="Calibri"/>
                          <a:cs typeface="Times New Roman"/>
                        </a:rPr>
                        <a:t>. </a:t>
                      </a:r>
                    </a:p>
                  </a:txBody>
                  <a:tcPr marL="81269" marR="81269" marT="40627" marB="4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400" b="1" u="sng" dirty="0">
                          <a:latin typeface="Calibri"/>
                          <a:ea typeface="Calibri"/>
                          <a:cs typeface="Times New Roman"/>
                        </a:rPr>
                        <a:t>Number of times </a:t>
                      </a:r>
                      <a:r>
                        <a:rPr lang="en-US" sz="1400" b="1" dirty="0">
                          <a:latin typeface="Calibri"/>
                          <a:ea typeface="Calibri"/>
                          <a:cs typeface="Times New Roman"/>
                        </a:rPr>
                        <a:t>needed to demonstrate mastery:</a:t>
                      </a:r>
                      <a:endParaRPr lang="en-US" sz="1400" dirty="0">
                        <a:latin typeface="Calibri"/>
                        <a:ea typeface="Calibri"/>
                        <a:cs typeface="Times New Roman"/>
                      </a:endParaRPr>
                    </a:p>
                    <a:p>
                      <a:pPr marL="0" marR="0">
                        <a:lnSpc>
                          <a:spcPct val="115000"/>
                        </a:lnSpc>
                        <a:spcBef>
                          <a:spcPts val="0"/>
                        </a:spcBef>
                        <a:spcAft>
                          <a:spcPts val="1000"/>
                        </a:spcAft>
                      </a:pPr>
                      <a:r>
                        <a:rPr lang="en-US" sz="1400" b="1" i="1" dirty="0">
                          <a:solidFill>
                            <a:srgbClr val="C00000"/>
                          </a:solidFill>
                          <a:latin typeface="Calibri"/>
                          <a:ea typeface="Calibri"/>
                          <a:cs typeface="Times New Roman"/>
                        </a:rPr>
                        <a:t>How consistently?</a:t>
                      </a:r>
                      <a:endParaRPr lang="en-US" sz="1400" dirty="0">
                        <a:solidFill>
                          <a:srgbClr val="C00000"/>
                        </a:solidFill>
                        <a:latin typeface="Calibri"/>
                        <a:ea typeface="Calibri"/>
                        <a:cs typeface="Times New Roman"/>
                      </a:endParaRPr>
                    </a:p>
                    <a:p>
                      <a:pPr marL="0" marR="0">
                        <a:lnSpc>
                          <a:spcPct val="115000"/>
                        </a:lnSpc>
                        <a:spcBef>
                          <a:spcPts val="0"/>
                        </a:spcBef>
                        <a:spcAft>
                          <a:spcPts val="1000"/>
                        </a:spcAft>
                      </a:pPr>
                      <a:r>
                        <a:rPr lang="en-US" sz="1400" dirty="0">
                          <a:latin typeface="Calibri"/>
                          <a:ea typeface="Calibri"/>
                          <a:cs typeface="Times New Roman"/>
                        </a:rPr>
                        <a:t>How consistently will the student  need to perform the skill(s) before considered “mastered?” </a:t>
                      </a:r>
                    </a:p>
                  </a:txBody>
                  <a:tcPr marL="81269" marR="81269" marT="40627" marB="4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400" b="1" u="sng" dirty="0">
                          <a:latin typeface="Calibri"/>
                          <a:ea typeface="Calibri"/>
                          <a:cs typeface="Times New Roman"/>
                        </a:rPr>
                        <a:t>Evaluation Schedule</a:t>
                      </a:r>
                      <a:r>
                        <a:rPr lang="en-US" sz="1400" b="1" dirty="0">
                          <a:latin typeface="Calibri"/>
                          <a:ea typeface="Calibri"/>
                          <a:cs typeface="Times New Roman"/>
                        </a:rPr>
                        <a:t>:</a:t>
                      </a:r>
                      <a:endParaRPr lang="en-US" sz="1400" dirty="0">
                        <a:latin typeface="Calibri"/>
                        <a:ea typeface="Calibri"/>
                        <a:cs typeface="Times New Roman"/>
                      </a:endParaRPr>
                    </a:p>
                    <a:p>
                      <a:pPr marL="0" marR="0">
                        <a:lnSpc>
                          <a:spcPct val="115000"/>
                        </a:lnSpc>
                        <a:spcBef>
                          <a:spcPts val="0"/>
                        </a:spcBef>
                        <a:spcAft>
                          <a:spcPts val="1000"/>
                        </a:spcAft>
                      </a:pPr>
                      <a:r>
                        <a:rPr lang="en-US" sz="1400" b="1" i="1" dirty="0">
                          <a:solidFill>
                            <a:srgbClr val="C00000"/>
                          </a:solidFill>
                          <a:latin typeface="Calibri"/>
                          <a:ea typeface="Calibri"/>
                          <a:cs typeface="Times New Roman"/>
                        </a:rPr>
                        <a:t>How often?</a:t>
                      </a:r>
                      <a:endParaRPr lang="en-US" sz="1400" dirty="0">
                        <a:solidFill>
                          <a:srgbClr val="C00000"/>
                        </a:solidFill>
                        <a:latin typeface="Calibri"/>
                        <a:ea typeface="Calibri"/>
                        <a:cs typeface="Times New Roman"/>
                      </a:endParaRPr>
                    </a:p>
                    <a:p>
                      <a:pPr marL="0" marR="0">
                        <a:lnSpc>
                          <a:spcPct val="115000"/>
                        </a:lnSpc>
                        <a:spcBef>
                          <a:spcPts val="0"/>
                        </a:spcBef>
                        <a:spcAft>
                          <a:spcPts val="1000"/>
                        </a:spcAft>
                      </a:pPr>
                      <a:r>
                        <a:rPr lang="en-US" sz="1400" dirty="0">
                          <a:latin typeface="Calibri"/>
                          <a:ea typeface="Calibri"/>
                          <a:cs typeface="Times New Roman"/>
                        </a:rPr>
                        <a:t>How often will the student be assessed?</a:t>
                      </a:r>
                    </a:p>
                    <a:p>
                      <a:pPr marL="0" marR="0">
                        <a:lnSpc>
                          <a:spcPct val="115000"/>
                        </a:lnSpc>
                        <a:spcBef>
                          <a:spcPts val="0"/>
                        </a:spcBef>
                        <a:spcAft>
                          <a:spcPts val="1000"/>
                        </a:spcAft>
                      </a:pPr>
                      <a:endParaRPr lang="en-US" sz="1400" dirty="0">
                        <a:latin typeface="Calibri"/>
                        <a:ea typeface="Calibri"/>
                        <a:cs typeface="Times New Roman"/>
                      </a:endParaRPr>
                    </a:p>
                    <a:p>
                      <a:pPr marL="0" marR="0">
                        <a:lnSpc>
                          <a:spcPct val="115000"/>
                        </a:lnSpc>
                        <a:spcBef>
                          <a:spcPts val="0"/>
                        </a:spcBef>
                        <a:spcAft>
                          <a:spcPts val="1000"/>
                        </a:spcAft>
                      </a:pPr>
                      <a:endParaRPr lang="en-US" sz="1400" dirty="0">
                        <a:latin typeface="Calibri"/>
                        <a:ea typeface="Calibri"/>
                        <a:cs typeface="Times New Roman"/>
                      </a:endParaRPr>
                    </a:p>
                    <a:p>
                      <a:pPr marL="0" marR="0">
                        <a:lnSpc>
                          <a:spcPct val="115000"/>
                        </a:lnSpc>
                        <a:spcBef>
                          <a:spcPts val="0"/>
                        </a:spcBef>
                        <a:spcAft>
                          <a:spcPts val="1000"/>
                        </a:spcAft>
                      </a:pPr>
                      <a:r>
                        <a:rPr lang="en-US" sz="1400" dirty="0">
                          <a:latin typeface="Calibri"/>
                          <a:ea typeface="Calibri"/>
                          <a:cs typeface="Times New Roman"/>
                        </a:rPr>
                        <a:t>AND :</a:t>
                      </a:r>
                      <a:r>
                        <a:rPr lang="en-US" sz="1400" baseline="0" dirty="0">
                          <a:latin typeface="Calibri"/>
                          <a:ea typeface="Calibri"/>
                          <a:cs typeface="Times New Roman"/>
                        </a:rPr>
                        <a:t> </a:t>
                      </a:r>
                      <a:r>
                        <a:rPr lang="en-US" sz="1400" dirty="0">
                          <a:latin typeface="Calibri"/>
                          <a:ea typeface="Calibri"/>
                          <a:cs typeface="Times New Roman"/>
                        </a:rPr>
                        <a:t>What will be the method of evaluation?  </a:t>
                      </a:r>
                    </a:p>
                  </a:txBody>
                  <a:tcPr marL="81269" marR="81269" marT="40627" marB="4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pic>
        <p:nvPicPr>
          <p:cNvPr id="49178" name="Object 1" descr="use the student's name "/>
          <p:cNvPicPr>
            <a:picLocks noChangeArrowheads="1"/>
          </p:cNvPicPr>
          <p:nvPr/>
        </p:nvPicPr>
        <p:blipFill>
          <a:blip r:embed="rId3">
            <a:extLst>
              <a:ext uri="{28A0092B-C50C-407E-A947-70E740481C1C}">
                <a14:useLocalDpi xmlns:a14="http://schemas.microsoft.com/office/drawing/2010/main" val="0"/>
              </a:ext>
            </a:extLst>
          </a:blip>
          <a:srcRect l="-59087" t="-11137" r="-40906" b="-7054"/>
          <a:stretch>
            <a:fillRect/>
          </a:stretch>
        </p:blipFill>
        <p:spPr bwMode="auto">
          <a:xfrm>
            <a:off x="5532304" y="2178586"/>
            <a:ext cx="403225"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MAGs at a Glance – </a:t>
            </a:r>
            <a:br>
              <a:rPr lang="en-US" dirty="0" smtClean="0"/>
            </a:br>
            <a:r>
              <a:rPr lang="en-US" dirty="0"/>
              <a:t/>
            </a:r>
            <a:br>
              <a:rPr lang="en-US" dirty="0"/>
            </a:br>
            <a:r>
              <a:rPr lang="en-US" dirty="0" smtClean="0"/>
              <a:t>Resource</a:t>
            </a:r>
            <a:endParaRPr lang="en-US" dirty="0"/>
          </a:p>
        </p:txBody>
      </p:sp>
      <p:sp>
        <p:nvSpPr>
          <p:cNvPr id="3" name="Content Placeholder 2"/>
          <p:cNvSpPr>
            <a:spLocks noGrp="1"/>
          </p:cNvSpPr>
          <p:nvPr>
            <p:ph idx="1"/>
          </p:nvPr>
        </p:nvSpPr>
        <p:spPr>
          <a:xfrm flipH="1" flipV="1">
            <a:off x="3823549" y="694063"/>
            <a:ext cx="45719" cy="170045"/>
          </a:xfrm>
        </p:spPr>
        <p:txBody>
          <a:bodyPr>
            <a:normAutofit fontScale="25000" lnSpcReduction="20000"/>
          </a:bodyPr>
          <a:lstStyle/>
          <a:p>
            <a:endParaRPr lang="en-US" dirty="0"/>
          </a:p>
        </p:txBody>
      </p:sp>
    </p:spTree>
    <p:extLst>
      <p:ext uri="{BB962C8B-B14F-4D97-AF65-F5344CB8AC3E}">
        <p14:creationId xmlns:p14="http://schemas.microsoft.com/office/powerpoint/2010/main" val="3117851522"/>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205"/>
        <p:cNvGrpSpPr/>
        <p:nvPr/>
      </p:nvGrpSpPr>
      <p:grpSpPr>
        <a:xfrm>
          <a:off x="0" y="0"/>
          <a:ext cx="0" cy="0"/>
          <a:chOff x="0" y="0"/>
          <a:chExt cx="0" cy="0"/>
        </a:xfrm>
      </p:grpSpPr>
      <p:sp>
        <p:nvSpPr>
          <p:cNvPr id="2206" name="Google Shape;2206;p1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dirty="0"/>
              <a:t>Let’s Reflect</a:t>
            </a:r>
            <a:endParaRPr dirty="0"/>
          </a:p>
        </p:txBody>
      </p:sp>
      <p:pic>
        <p:nvPicPr>
          <p:cNvPr id="2207" name="Google Shape;2207;p121"/>
          <p:cNvPicPr preferRelativeResize="0"/>
          <p:nvPr/>
        </p:nvPicPr>
        <p:blipFill rotWithShape="1">
          <a:blip r:embed="rId3">
            <a:alphaModFix/>
          </a:blip>
          <a:srcRect/>
          <a:stretch/>
        </p:blipFill>
        <p:spPr>
          <a:xfrm>
            <a:off x="3591499" y="943357"/>
            <a:ext cx="8086381" cy="1282049"/>
          </a:xfrm>
          <a:prstGeom prst="rect">
            <a:avLst/>
          </a:prstGeom>
          <a:noFill/>
          <a:ln>
            <a:noFill/>
          </a:ln>
        </p:spPr>
      </p:pic>
      <p:pic>
        <p:nvPicPr>
          <p:cNvPr id="2208" name="Google Shape;2208;p121"/>
          <p:cNvPicPr preferRelativeResize="0"/>
          <p:nvPr/>
        </p:nvPicPr>
        <p:blipFill rotWithShape="1">
          <a:blip r:embed="rId4">
            <a:alphaModFix/>
          </a:blip>
          <a:srcRect/>
          <a:stretch/>
        </p:blipFill>
        <p:spPr>
          <a:xfrm>
            <a:off x="3580483" y="2377440"/>
            <a:ext cx="8097398" cy="3670820"/>
          </a:xfrm>
          <a:prstGeom prst="rect">
            <a:avLst/>
          </a:prstGeom>
          <a:noFill/>
          <a:ln>
            <a:noFill/>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213"/>
        <p:cNvGrpSpPr/>
        <p:nvPr/>
      </p:nvGrpSpPr>
      <p:grpSpPr>
        <a:xfrm>
          <a:off x="0" y="0"/>
          <a:ext cx="0" cy="0"/>
          <a:chOff x="0" y="0"/>
          <a:chExt cx="0" cy="0"/>
        </a:xfrm>
      </p:grpSpPr>
      <p:sp>
        <p:nvSpPr>
          <p:cNvPr id="2214" name="Google Shape;2214;p1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Let’s Reflect</a:t>
            </a:r>
            <a:endParaRPr/>
          </a:p>
        </p:txBody>
      </p:sp>
      <p:pic>
        <p:nvPicPr>
          <p:cNvPr id="2215" name="Google Shape;2215;p122"/>
          <p:cNvPicPr preferRelativeResize="0"/>
          <p:nvPr/>
        </p:nvPicPr>
        <p:blipFill rotWithShape="1">
          <a:blip r:embed="rId3">
            <a:alphaModFix/>
          </a:blip>
          <a:srcRect/>
          <a:stretch/>
        </p:blipFill>
        <p:spPr>
          <a:xfrm>
            <a:off x="3580482" y="1024265"/>
            <a:ext cx="8097397" cy="1564699"/>
          </a:xfrm>
          <a:prstGeom prst="rect">
            <a:avLst/>
          </a:prstGeom>
          <a:noFill/>
          <a:ln>
            <a:noFill/>
          </a:ln>
        </p:spPr>
      </p:pic>
      <p:pic>
        <p:nvPicPr>
          <p:cNvPr id="2216" name="Google Shape;2216;p122"/>
          <p:cNvPicPr preferRelativeResize="0"/>
          <p:nvPr/>
        </p:nvPicPr>
        <p:blipFill rotWithShape="1">
          <a:blip r:embed="rId4">
            <a:alphaModFix/>
          </a:blip>
          <a:srcRect/>
          <a:stretch/>
        </p:blipFill>
        <p:spPr>
          <a:xfrm>
            <a:off x="3591499" y="2698215"/>
            <a:ext cx="8108413" cy="3239877"/>
          </a:xfrm>
          <a:prstGeom prst="rect">
            <a:avLst/>
          </a:prstGeom>
          <a:noFill/>
          <a:ln>
            <a:noFill/>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1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Let’s Reflect</a:t>
            </a:r>
            <a:endParaRPr/>
          </a:p>
        </p:txBody>
      </p:sp>
      <p:pic>
        <p:nvPicPr>
          <p:cNvPr id="2223" name="Google Shape;2223;p123"/>
          <p:cNvPicPr preferRelativeResize="0"/>
          <p:nvPr/>
        </p:nvPicPr>
        <p:blipFill rotWithShape="1">
          <a:blip r:embed="rId3">
            <a:alphaModFix/>
          </a:blip>
          <a:srcRect/>
          <a:stretch/>
        </p:blipFill>
        <p:spPr>
          <a:xfrm>
            <a:off x="3591499" y="1143000"/>
            <a:ext cx="8053330" cy="1357829"/>
          </a:xfrm>
          <a:prstGeom prst="rect">
            <a:avLst/>
          </a:prstGeom>
          <a:noFill/>
          <a:ln>
            <a:noFill/>
          </a:ln>
        </p:spPr>
      </p:pic>
      <p:pic>
        <p:nvPicPr>
          <p:cNvPr id="2224" name="Google Shape;2224;p123"/>
          <p:cNvPicPr preferRelativeResize="0"/>
          <p:nvPr/>
        </p:nvPicPr>
        <p:blipFill rotWithShape="1">
          <a:blip r:embed="rId4">
            <a:alphaModFix/>
          </a:blip>
          <a:srcRect/>
          <a:stretch/>
        </p:blipFill>
        <p:spPr>
          <a:xfrm>
            <a:off x="3646583" y="2575895"/>
            <a:ext cx="7998246" cy="3329146"/>
          </a:xfrm>
          <a:prstGeom prst="rect">
            <a:avLst/>
          </a:prstGeom>
          <a:noFill/>
          <a:ln>
            <a:noFill/>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2C35439-B980-4F99-9571-CD6A3D93B036}"/>
              </a:ext>
            </a:extLst>
          </p:cNvPr>
          <p:cNvSpPr>
            <a:spLocks noGrp="1"/>
          </p:cNvSpPr>
          <p:nvPr>
            <p:ph type="title"/>
          </p:nvPr>
        </p:nvSpPr>
        <p:spPr/>
        <p:txBody>
          <a:bodyPr/>
          <a:lstStyle/>
          <a:p>
            <a:pPr algn="ctr"/>
            <a:r>
              <a:rPr lang="en-US" dirty="0"/>
              <a:t>Step 6</a:t>
            </a:r>
          </a:p>
        </p:txBody>
      </p:sp>
      <p:sp>
        <p:nvSpPr>
          <p:cNvPr id="79874" name="Rectangle 3" descr="Student Invitation, Parental Consent and &#10;Agency Involvement&#10;"/>
          <p:cNvSpPr>
            <a:spLocks noGrp="1" noChangeArrowheads="1"/>
          </p:cNvSpPr>
          <p:nvPr>
            <p:ph idx="1"/>
          </p:nvPr>
        </p:nvSpPr>
        <p:spPr/>
        <p:txBody>
          <a:bodyPr/>
          <a:lstStyle/>
          <a:p>
            <a:pPr marL="0" indent="0">
              <a:buClr>
                <a:schemeClr val="tx1"/>
              </a:buClr>
              <a:buNone/>
            </a:pPr>
            <a:endParaRPr lang="en-US" altLang="en-US" dirty="0"/>
          </a:p>
          <a:p>
            <a:pPr marL="0" indent="0">
              <a:buClr>
                <a:schemeClr val="tx1"/>
              </a:buClr>
              <a:buNone/>
            </a:pPr>
            <a:endParaRPr lang="en-US" altLang="en-US" dirty="0"/>
          </a:p>
          <a:p>
            <a:pPr marL="0" indent="0">
              <a:buClr>
                <a:schemeClr val="tx1"/>
              </a:buClr>
              <a:buNone/>
            </a:pPr>
            <a:endParaRPr lang="en-US" altLang="en-US" dirty="0"/>
          </a:p>
          <a:p>
            <a:pPr marL="0" indent="0">
              <a:buClr>
                <a:schemeClr val="tx1"/>
              </a:buClr>
              <a:buNone/>
            </a:pPr>
            <a:r>
              <a:rPr lang="en-US" altLang="en-US" dirty="0"/>
              <a:t>Progress Monitor Measurable Annual Goals and make adjustments as needed</a:t>
            </a:r>
          </a:p>
        </p:txBody>
      </p:sp>
      <p:graphicFrame>
        <p:nvGraphicFramePr>
          <p:cNvPr id="8" name="Content Placeholder 3" descr="inset of the cycle graphic showing step 3" title="inset of graphic">
            <a:extLst>
              <a:ext uri="{FF2B5EF4-FFF2-40B4-BE49-F238E27FC236}">
                <a16:creationId xmlns:a16="http://schemas.microsoft.com/office/drawing/2014/main" xmlns="" id="{82E84898-53D8-4B17-A8DE-D27396565436}"/>
              </a:ext>
            </a:extLst>
          </p:cNvPr>
          <p:cNvGraphicFramePr>
            <a:graphicFrameLocks/>
          </p:cNvGraphicFramePr>
          <p:nvPr/>
        </p:nvGraphicFramePr>
        <p:xfrm>
          <a:off x="6705601" y="873253"/>
          <a:ext cx="2949574" cy="2362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Right 5" descr="arrow pointing to the words transition plan in the IEP process cycle ">
            <a:extLst>
              <a:ext uri="{FF2B5EF4-FFF2-40B4-BE49-F238E27FC236}">
                <a16:creationId xmlns:a16="http://schemas.microsoft.com/office/drawing/2014/main" xmlns="" id="{2E8BAC72-F37C-4843-BF30-C2EE74178C7B}"/>
              </a:ext>
            </a:extLst>
          </p:cNvPr>
          <p:cNvSpPr/>
          <p:nvPr/>
        </p:nvSpPr>
        <p:spPr>
          <a:xfrm rot="560650" flipV="1">
            <a:off x="6138463" y="1183168"/>
            <a:ext cx="762000" cy="381926"/>
          </a:xfrm>
          <a:prstGeom prst="rightArrow">
            <a:avLst/>
          </a:prstGeom>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a:solidFill>
                <a:prstClr val="white"/>
              </a:solidFill>
              <a:latin typeface="Calibri"/>
            </a:endParaRPr>
          </a:p>
        </p:txBody>
      </p:sp>
    </p:spTree>
    <p:extLst>
      <p:ext uri="{BB962C8B-B14F-4D97-AF65-F5344CB8AC3E}">
        <p14:creationId xmlns:p14="http://schemas.microsoft.com/office/powerpoint/2010/main" val="29129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D1A7E0-4732-4835-BB54-9A73DC0527F0}"/>
              </a:ext>
            </a:extLst>
          </p:cNvPr>
          <p:cNvSpPr>
            <a:spLocks noGrp="1"/>
          </p:cNvSpPr>
          <p:nvPr>
            <p:ph type="title"/>
          </p:nvPr>
        </p:nvSpPr>
        <p:spPr>
          <a:xfrm>
            <a:off x="489108" y="1033530"/>
            <a:ext cx="2723949" cy="4601183"/>
          </a:xfrm>
        </p:spPr>
        <p:txBody>
          <a:bodyPr/>
          <a:lstStyle/>
          <a:p>
            <a:pPr algn="ctr"/>
            <a:r>
              <a:rPr lang="en-US" dirty="0"/>
              <a:t>State Performance Plan </a:t>
            </a:r>
            <a:br>
              <a:rPr lang="en-US" dirty="0"/>
            </a:br>
            <a:r>
              <a:rPr lang="en-US" dirty="0"/>
              <a:t>(SPP/APR)</a:t>
            </a:r>
          </a:p>
        </p:txBody>
      </p:sp>
      <p:graphicFrame>
        <p:nvGraphicFramePr>
          <p:cNvPr id="4" name="Content Placeholder 3">
            <a:extLst>
              <a:ext uri="{FF2B5EF4-FFF2-40B4-BE49-F238E27FC236}">
                <a16:creationId xmlns:a16="http://schemas.microsoft.com/office/drawing/2014/main" xmlns="" id="{3A7E95EF-ACFD-45AD-9312-FEE67D1D02F4}"/>
              </a:ext>
              <a:ext uri="{C183D7F6-B498-43B3-948B-1728B52AA6E4}">
                <adec:decorative xmlns=""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90489380"/>
              </p:ext>
            </p:extLst>
          </p:nvPr>
        </p:nvGraphicFramePr>
        <p:xfrm>
          <a:off x="4425950" y="863601"/>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35683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42" name="Google Shape;2242;p1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sz="3600" dirty="0"/>
              <a:t> </a:t>
            </a:r>
            <a:r>
              <a:rPr lang="en-US" sz="3200" dirty="0"/>
              <a:t>Progress Monitoring</a:t>
            </a:r>
            <a:endParaRPr sz="2400" dirty="0"/>
          </a:p>
        </p:txBody>
      </p:sp>
      <p:sp>
        <p:nvSpPr>
          <p:cNvPr id="2243" name="Google Shape;2243;p12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a:spcBef>
                <a:spcPts val="0"/>
              </a:spcBef>
              <a:buClr>
                <a:schemeClr val="bg1"/>
              </a:buClr>
              <a:buSzPct val="100000"/>
              <a:buFont typeface="Wingdings" panose="05000000000000000000" pitchFamily="2" charset="2"/>
              <a:buChar char="ü"/>
            </a:pPr>
            <a:endParaRPr lang="en-US" sz="2400" dirty="0">
              <a:solidFill>
                <a:schemeClr val="bg1"/>
              </a:solidFill>
            </a:endParaRPr>
          </a:p>
          <a:p>
            <a:pPr marL="342900">
              <a:spcBef>
                <a:spcPts val="0"/>
              </a:spcBef>
              <a:buClr>
                <a:schemeClr val="bg1"/>
              </a:buClr>
              <a:buSzPct val="100000"/>
              <a:buFont typeface="Wingdings" panose="05000000000000000000" pitchFamily="2" charset="2"/>
              <a:buChar char="ü"/>
            </a:pPr>
            <a:r>
              <a:rPr lang="en-US" sz="2400" dirty="0">
                <a:solidFill>
                  <a:schemeClr val="bg1"/>
                </a:solidFill>
              </a:rPr>
              <a:t>It is impossible to progress monitor goals if they are not clear and measurable. </a:t>
            </a:r>
            <a:endParaRPr sz="1800" dirty="0">
              <a:solidFill>
                <a:schemeClr val="bg1"/>
              </a:solidFill>
            </a:endParaRPr>
          </a:p>
          <a:p>
            <a:pPr marL="342900">
              <a:spcBef>
                <a:spcPts val="560"/>
              </a:spcBef>
              <a:buClr>
                <a:schemeClr val="bg1"/>
              </a:buClr>
              <a:buSzPct val="100000"/>
              <a:buFont typeface="Wingdings" panose="05000000000000000000" pitchFamily="2" charset="2"/>
              <a:buChar char="ü"/>
            </a:pPr>
            <a:endParaRPr sz="2400" dirty="0">
              <a:solidFill>
                <a:schemeClr val="bg1"/>
              </a:solidFill>
            </a:endParaRPr>
          </a:p>
          <a:p>
            <a:pPr marL="342900">
              <a:spcBef>
                <a:spcPts val="560"/>
              </a:spcBef>
              <a:buClr>
                <a:schemeClr val="bg1"/>
              </a:buClr>
              <a:buSzPct val="100000"/>
              <a:buFont typeface="Wingdings" panose="05000000000000000000" pitchFamily="2" charset="2"/>
              <a:buChar char="ü"/>
            </a:pPr>
            <a:r>
              <a:rPr lang="en-US" sz="2400" dirty="0">
                <a:solidFill>
                  <a:schemeClr val="bg1"/>
                </a:solidFill>
              </a:rPr>
              <a:t>In order to write clear and measurable goals, one needs to have clear and measurable present levels.</a:t>
            </a:r>
            <a:endParaRPr sz="1800" dirty="0">
              <a:solidFill>
                <a:schemeClr val="bg1"/>
              </a:solidFill>
            </a:endParaRPr>
          </a:p>
          <a:p>
            <a:pPr marL="0" indent="0">
              <a:spcBef>
                <a:spcPts val="560"/>
              </a:spcBef>
              <a:buClr>
                <a:schemeClr val="bg1"/>
              </a:buClr>
              <a:buSzPct val="100000"/>
              <a:buNone/>
            </a:pPr>
            <a:endParaRPr sz="1800" dirty="0"/>
          </a:p>
          <a:p>
            <a:pPr marL="342900">
              <a:spcBef>
                <a:spcPts val="560"/>
              </a:spcBef>
              <a:buClr>
                <a:schemeClr val="bg1"/>
              </a:buClr>
              <a:buSzPct val="100000"/>
              <a:buFont typeface="Wingdings" panose="05000000000000000000" pitchFamily="2" charset="2"/>
              <a:buChar char="ü"/>
            </a:pPr>
            <a:r>
              <a:rPr lang="en-US" sz="2400" b="1" dirty="0">
                <a:solidFill>
                  <a:srgbClr val="FFFF00"/>
                </a:solidFill>
              </a:rPr>
              <a:t>Therefore:  We must start with clear and measurable Present Levels of Academic Achievement and Functional Performance (PLAAFP)</a:t>
            </a:r>
            <a:endParaRPr sz="1800" dirty="0">
              <a:solidFill>
                <a:srgbClr val="FFFF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The IEP should be aligned from present ed levels to goals "/>
          <p:cNvGraphicFramePr/>
          <p:nvPr>
            <p:extLst>
              <p:ext uri="{D42A27DB-BD31-4B8C-83A1-F6EECF244321}">
                <p14:modId xmlns:p14="http://schemas.microsoft.com/office/powerpoint/2010/main" val="2229314899"/>
              </p:ext>
            </p:extLst>
          </p:nvPr>
        </p:nvGraphicFramePr>
        <p:xfrm>
          <a:off x="1799422" y="1696598"/>
          <a:ext cx="8610670" cy="4891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lignment: Present Ed Levels to Goals ">
            <a:extLst>
              <a:ext uri="{FF2B5EF4-FFF2-40B4-BE49-F238E27FC236}">
                <a16:creationId xmlns:a16="http://schemas.microsoft.com/office/drawing/2014/main" xmlns="" id="{FC66B56D-195C-43DD-AF60-3AD01DD8FC74}"/>
              </a:ext>
            </a:extLst>
          </p:cNvPr>
          <p:cNvPicPr>
            <a:picLocks noChangeAspect="1"/>
          </p:cNvPicPr>
          <p:nvPr/>
        </p:nvPicPr>
        <p:blipFill>
          <a:blip r:embed="rId8"/>
          <a:stretch>
            <a:fillRect/>
          </a:stretch>
        </p:blipFill>
        <p:spPr>
          <a:xfrm>
            <a:off x="1694894" y="707777"/>
            <a:ext cx="8772904" cy="963251"/>
          </a:xfrm>
          <a:prstGeom prst="rect">
            <a:avLst/>
          </a:prstGeom>
        </p:spPr>
      </p:pic>
    </p:spTree>
    <p:extLst>
      <p:ext uri="{BB962C8B-B14F-4D97-AF65-F5344CB8AC3E}">
        <p14:creationId xmlns:p14="http://schemas.microsoft.com/office/powerpoint/2010/main" val="1292963747"/>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366092"/>
        </a:solidFill>
        <a:effectLst/>
      </p:bgPr>
    </p:bg>
    <p:spTree>
      <p:nvGrpSpPr>
        <p:cNvPr id="1" name="Shape 2256"/>
        <p:cNvGrpSpPr/>
        <p:nvPr/>
      </p:nvGrpSpPr>
      <p:grpSpPr>
        <a:xfrm>
          <a:off x="0" y="0"/>
          <a:ext cx="0" cy="0"/>
          <a:chOff x="0" y="0"/>
          <a:chExt cx="0" cy="0"/>
        </a:xfrm>
      </p:grpSpPr>
      <p:sp>
        <p:nvSpPr>
          <p:cNvPr id="2257" name="Google Shape;2257;p127"/>
          <p:cNvSpPr txBox="1">
            <a:spLocks noGrp="1"/>
          </p:cNvSpPr>
          <p:nvPr>
            <p:ph type="ctrTitle"/>
          </p:nvPr>
        </p:nvSpPr>
        <p:spPr>
          <a:prstGeom prst="rect">
            <a:avLst/>
          </a:prstGeom>
          <a:noFill/>
          <a:ln>
            <a:noFill/>
          </a:ln>
        </p:spPr>
        <p:txBody>
          <a:bodyPr spcFirstLastPara="1" wrap="square" lIns="91425" tIns="45700" rIns="91425" bIns="45700" anchor="ctr" anchorCtr="0">
            <a:normAutofit/>
          </a:bodyPr>
          <a:lstStyle/>
          <a:p>
            <a:pPr algn="ctr">
              <a:buClr>
                <a:schemeClr val="lt1"/>
              </a:buClr>
              <a:buSzPts val="6600"/>
            </a:pPr>
            <a:r>
              <a:rPr lang="en-US" sz="6600" b="1" dirty="0">
                <a:solidFill>
                  <a:schemeClr val="lt1"/>
                </a:solidFill>
              </a:rPr>
              <a:t>Transition Resources</a:t>
            </a:r>
            <a:endParaRPr sz="6600" b="1" dirty="0">
              <a:solidFill>
                <a:schemeClr val="lt1"/>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2263" name="Google Shape;2263;p128"/>
          <p:cNvSpPr txBox="1">
            <a:spLocks noGrp="1"/>
          </p:cNvSpPr>
          <p:nvPr>
            <p:ph type="title"/>
          </p:nvPr>
        </p:nvSpPr>
        <p:spPr>
          <a:xfrm>
            <a:off x="686400" y="988372"/>
            <a:ext cx="2304129" cy="4720009"/>
          </a:xfrm>
          <a:prstGeom prst="rect">
            <a:avLst/>
          </a:prstGeom>
          <a:noFill/>
          <a:ln>
            <a:noFill/>
          </a:ln>
        </p:spPr>
        <p:txBody>
          <a:bodyPr spcFirstLastPara="1" wrap="square" lIns="91425" tIns="45700" rIns="91425" bIns="45700" anchor="ctr" anchorCtr="0">
            <a:noAutofit/>
          </a:bodyPr>
          <a:lstStyle/>
          <a:p>
            <a:pPr algn="ctr"/>
            <a:r>
              <a:rPr lang="en-US" sz="3200" dirty="0"/>
              <a:t>Indicator 13: </a:t>
            </a:r>
            <a:br>
              <a:rPr lang="en-US" sz="3200" dirty="0"/>
            </a:br>
            <a:r>
              <a:rPr lang="en-US" sz="3200" dirty="0" smtClean="0"/>
              <a:t/>
            </a:r>
            <a:br>
              <a:rPr lang="en-US" sz="3200" dirty="0" smtClean="0"/>
            </a:br>
            <a:r>
              <a:rPr lang="en-US" sz="3200" dirty="0" smtClean="0">
                <a:solidFill>
                  <a:srgbClr val="FFFF00"/>
                </a:solidFill>
              </a:rPr>
              <a:t>Compliance </a:t>
            </a:r>
            <a:r>
              <a:rPr lang="en-US" sz="3200" dirty="0">
                <a:solidFill>
                  <a:srgbClr val="FFFF00"/>
                </a:solidFill>
              </a:rPr>
              <a:t>Module Series</a:t>
            </a:r>
            <a:endParaRPr sz="2800" dirty="0">
              <a:solidFill>
                <a:srgbClr val="FFFF00"/>
              </a:solidFill>
            </a:endParaRPr>
          </a:p>
        </p:txBody>
      </p:sp>
      <p:sp>
        <p:nvSpPr>
          <p:cNvPr id="2264" name="Google Shape;2264;p128"/>
          <p:cNvSpPr txBox="1">
            <a:spLocks noGrp="1"/>
          </p:cNvSpPr>
          <p:nvPr>
            <p:ph type="body" idx="1"/>
          </p:nvPr>
        </p:nvSpPr>
        <p:spPr>
          <a:xfrm>
            <a:off x="4383579" y="864108"/>
            <a:ext cx="5868785" cy="5229121"/>
          </a:xfrm>
          <a:prstGeom prst="rect">
            <a:avLst/>
          </a:prstGeom>
          <a:noFill/>
          <a:ln>
            <a:noFill/>
          </a:ln>
        </p:spPr>
        <p:txBody>
          <a:bodyPr spcFirstLastPara="1" wrap="square" lIns="91425" tIns="45700" rIns="91425" bIns="45700" anchor="t" anchorCtr="0">
            <a:noAutofit/>
          </a:bodyPr>
          <a:lstStyle/>
          <a:p>
            <a:pPr marL="342900">
              <a:spcBef>
                <a:spcPts val="0"/>
              </a:spcBef>
              <a:buClr>
                <a:schemeClr val="accent2"/>
              </a:buClr>
              <a:buSzPts val="2400"/>
              <a:buFont typeface="Gill Sans"/>
              <a:buChar char="•"/>
            </a:pPr>
            <a:r>
              <a:rPr lang="en-US" sz="2000" u="sng" dirty="0">
                <a:solidFill>
                  <a:schemeClr val="bg1"/>
                </a:solidFill>
                <a:hlinkClick r:id="rId3"/>
              </a:rPr>
              <a:t>Overview:</a:t>
            </a:r>
            <a:r>
              <a:rPr lang="en-US" sz="2000" dirty="0">
                <a:solidFill>
                  <a:schemeClr val="bg1"/>
                </a:solidFill>
              </a:rPr>
              <a:t> The Overview module provides and introduction to the Indicator 13 Compliance Module Series and explains the format of each of the six modules in this series.</a:t>
            </a:r>
            <a:endParaRPr sz="1800" dirty="0">
              <a:solidFill>
                <a:schemeClr val="bg1"/>
              </a:solidFill>
            </a:endParaRPr>
          </a:p>
          <a:p>
            <a:pPr marL="342900">
              <a:spcBef>
                <a:spcPts val="480"/>
              </a:spcBef>
              <a:buClr>
                <a:schemeClr val="accent2"/>
              </a:buClr>
              <a:buSzPts val="2400"/>
              <a:buFont typeface="Gill Sans"/>
              <a:buChar char="•"/>
            </a:pPr>
            <a:endParaRPr lang="en-US" sz="2000" b="1" u="sng" dirty="0">
              <a:solidFill>
                <a:schemeClr val="bg1"/>
              </a:solidFill>
              <a:hlinkClick r:id="rId4"/>
            </a:endParaRPr>
          </a:p>
          <a:p>
            <a:pPr marL="342900">
              <a:spcBef>
                <a:spcPts val="480"/>
              </a:spcBef>
              <a:buClr>
                <a:schemeClr val="accent2"/>
              </a:buClr>
              <a:buSzPts val="2400"/>
              <a:buFont typeface="Gill Sans"/>
              <a:buChar char="•"/>
            </a:pPr>
            <a:r>
              <a:rPr lang="en-US" sz="2000" u="sng" dirty="0">
                <a:solidFill>
                  <a:srgbClr val="FFFF00"/>
                </a:solidFill>
                <a:hlinkClick r:id="rId4"/>
              </a:rPr>
              <a:t>Module 1:</a:t>
            </a:r>
            <a:r>
              <a:rPr lang="en-US" sz="2000" dirty="0">
                <a:solidFill>
                  <a:schemeClr val="bg1"/>
                </a:solidFill>
              </a:rPr>
              <a:t> This module provides a compliance and effective practices overview of outside agency and student involvement in the IEP meeting.</a:t>
            </a:r>
            <a:endParaRPr sz="1800" dirty="0">
              <a:solidFill>
                <a:schemeClr val="bg1"/>
              </a:solidFill>
            </a:endParaRPr>
          </a:p>
          <a:p>
            <a:pPr marL="342900">
              <a:spcBef>
                <a:spcPts val="480"/>
              </a:spcBef>
              <a:buClr>
                <a:schemeClr val="accent2"/>
              </a:buClr>
              <a:buSzPts val="2400"/>
              <a:buFont typeface="Gill Sans"/>
              <a:buChar char="•"/>
            </a:pPr>
            <a:endParaRPr lang="en-US" sz="2000" b="1" u="sng" dirty="0">
              <a:solidFill>
                <a:schemeClr val="bg1"/>
              </a:solidFill>
              <a:hlinkClick r:id="rId5"/>
            </a:endParaRPr>
          </a:p>
          <a:p>
            <a:pPr marL="342900">
              <a:spcBef>
                <a:spcPts val="480"/>
              </a:spcBef>
              <a:buClr>
                <a:schemeClr val="accent2"/>
              </a:buClr>
              <a:buSzPts val="2400"/>
              <a:buFont typeface="Gill Sans"/>
              <a:buChar char="•"/>
            </a:pPr>
            <a:r>
              <a:rPr lang="en-US" sz="2000" b="1" u="sng" dirty="0">
                <a:solidFill>
                  <a:schemeClr val="bg1"/>
                </a:solidFill>
                <a:hlinkClick r:id="rId5"/>
              </a:rPr>
              <a:t>Module 2:</a:t>
            </a:r>
            <a:r>
              <a:rPr lang="en-US" sz="2000" dirty="0">
                <a:solidFill>
                  <a:schemeClr val="bg1"/>
                </a:solidFill>
              </a:rPr>
              <a:t> This module provides a compliance and effective practices overview of interest/preference, academic, and functional assessment.</a:t>
            </a:r>
            <a:endParaRPr sz="1800" dirty="0">
              <a:solidFill>
                <a:schemeClr val="bg1"/>
              </a:solidFill>
            </a:endParaRPr>
          </a:p>
          <a:p>
            <a:pPr marL="342900">
              <a:spcBef>
                <a:spcPts val="480"/>
              </a:spcBef>
              <a:buClr>
                <a:schemeClr val="accent2"/>
              </a:buClr>
              <a:buSzPts val="2400"/>
              <a:buFont typeface="Gill Sans"/>
              <a:buChar char="•"/>
            </a:pPr>
            <a:endParaRPr lang="en-US" sz="2000" b="1" u="sng" dirty="0">
              <a:solidFill>
                <a:schemeClr val="bg1"/>
              </a:solidFill>
              <a:hlinkClick r:id="rId6"/>
            </a:endParaRPr>
          </a:p>
          <a:p>
            <a:pPr marL="342900">
              <a:spcBef>
                <a:spcPts val="480"/>
              </a:spcBef>
              <a:buClr>
                <a:schemeClr val="accent2"/>
              </a:buClr>
              <a:buSzPts val="2400"/>
              <a:buFont typeface="Gill Sans"/>
              <a:buChar char="•"/>
            </a:pPr>
            <a:r>
              <a:rPr lang="en-US" sz="2000" b="1" u="sng" dirty="0">
                <a:solidFill>
                  <a:schemeClr val="bg1"/>
                </a:solidFill>
                <a:hlinkClick r:id="rId6"/>
              </a:rPr>
              <a:t>Module 3:</a:t>
            </a:r>
            <a:r>
              <a:rPr lang="en-US" sz="2000" dirty="0">
                <a:solidFill>
                  <a:schemeClr val="bg1"/>
                </a:solidFill>
              </a:rPr>
              <a:t> This module provides a compliance and effective practices overview of Post-Secondary Goals related to education/training, employment, and independent living.</a:t>
            </a:r>
            <a:endParaRPr sz="1800" dirty="0">
              <a:solidFill>
                <a:schemeClr val="bg1"/>
              </a:solidFill>
            </a:endParaRPr>
          </a:p>
          <a:p>
            <a:pPr marL="342900" indent="-114300">
              <a:spcBef>
                <a:spcPts val="720"/>
              </a:spcBef>
              <a:buClr>
                <a:schemeClr val="accent2"/>
              </a:buClr>
              <a:buSzPts val="3600"/>
              <a:buNone/>
            </a:pPr>
            <a:endParaRPr sz="3600" u="sng" dirty="0">
              <a:solidFill>
                <a:schemeClr val="hlink"/>
              </a:solidFill>
              <a:hlinkClick r:id="rId7"/>
            </a:endParaRPr>
          </a:p>
          <a:p>
            <a:pPr marL="342900" indent="-114300">
              <a:spcBef>
                <a:spcPts val="720"/>
              </a:spcBef>
              <a:buClr>
                <a:schemeClr val="accent2"/>
              </a:buClr>
              <a:buSzPts val="3600"/>
              <a:buNone/>
            </a:pPr>
            <a:endParaRPr sz="3600" u="sng" dirty="0">
              <a:solidFill>
                <a:schemeClr val="hlink"/>
              </a:solidFill>
              <a:hlinkClick r:id="rId7"/>
            </a:endParaRPr>
          </a:p>
          <a:p>
            <a:pPr marL="0" indent="0">
              <a:spcBef>
                <a:spcPts val="720"/>
              </a:spcBef>
              <a:buClr>
                <a:schemeClr val="accent2"/>
              </a:buClr>
              <a:buSzPts val="3600"/>
              <a:buNone/>
            </a:pPr>
            <a:endParaRPr sz="36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129"/>
          <p:cNvSpPr txBox="1">
            <a:spLocks noGrp="1"/>
          </p:cNvSpPr>
          <p:nvPr>
            <p:ph type="title"/>
          </p:nvPr>
        </p:nvSpPr>
        <p:spPr>
          <a:xfrm>
            <a:off x="686400" y="1033527"/>
            <a:ext cx="2312442" cy="4636882"/>
          </a:xfrm>
          <a:prstGeom prst="rect">
            <a:avLst/>
          </a:prstGeom>
          <a:noFill/>
          <a:ln>
            <a:noFill/>
          </a:ln>
        </p:spPr>
        <p:txBody>
          <a:bodyPr spcFirstLastPara="1" wrap="square" lIns="91425" tIns="45700" rIns="91425" bIns="45700" anchor="ctr" anchorCtr="0">
            <a:noAutofit/>
          </a:bodyPr>
          <a:lstStyle/>
          <a:p>
            <a:pPr algn="ctr"/>
            <a:r>
              <a:rPr lang="en-US" sz="3200" dirty="0"/>
              <a:t>Indicator 13: </a:t>
            </a:r>
            <a:r>
              <a:rPr lang="en-US" sz="3200" dirty="0" smtClean="0"/>
              <a:t/>
            </a:r>
            <a:br>
              <a:rPr lang="en-US" sz="3200" dirty="0" smtClean="0"/>
            </a:br>
            <a:r>
              <a:rPr lang="en-US" sz="3200" dirty="0"/>
              <a:t/>
            </a:r>
            <a:br>
              <a:rPr lang="en-US" sz="3200" dirty="0"/>
            </a:br>
            <a:r>
              <a:rPr lang="en-US" sz="3200" dirty="0" smtClean="0">
                <a:solidFill>
                  <a:srgbClr val="FFFF00"/>
                </a:solidFill>
              </a:rPr>
              <a:t>Compliance </a:t>
            </a:r>
            <a:r>
              <a:rPr lang="en-US" sz="3200" dirty="0">
                <a:solidFill>
                  <a:srgbClr val="FFFF00"/>
                </a:solidFill>
              </a:rPr>
              <a:t>Module Series</a:t>
            </a:r>
            <a:endParaRPr sz="2800" dirty="0">
              <a:solidFill>
                <a:srgbClr val="FFFF00"/>
              </a:solidFill>
            </a:endParaRPr>
          </a:p>
        </p:txBody>
      </p:sp>
      <p:sp>
        <p:nvSpPr>
          <p:cNvPr id="2272" name="Google Shape;2272;p12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a:spcBef>
                <a:spcPts val="0"/>
              </a:spcBef>
              <a:buClr>
                <a:schemeClr val="accent2"/>
              </a:buClr>
              <a:buSzPts val="2400"/>
              <a:buFont typeface="Gill Sans"/>
              <a:buChar char="•"/>
            </a:pPr>
            <a:endParaRPr lang="en-US" sz="2000" b="1" u="sng" dirty="0">
              <a:solidFill>
                <a:schemeClr val="bg1"/>
              </a:solidFill>
              <a:hlinkClick r:id="rId3"/>
            </a:endParaRPr>
          </a:p>
          <a:p>
            <a:pPr marL="342900">
              <a:spcBef>
                <a:spcPts val="0"/>
              </a:spcBef>
              <a:buClr>
                <a:schemeClr val="accent2"/>
              </a:buClr>
              <a:buSzPts val="2400"/>
              <a:buFont typeface="Gill Sans"/>
              <a:buChar char="•"/>
            </a:pPr>
            <a:r>
              <a:rPr lang="en-US" sz="2000" b="1" u="sng" dirty="0">
                <a:solidFill>
                  <a:schemeClr val="bg1"/>
                </a:solidFill>
                <a:hlinkClick r:id="rId3"/>
              </a:rPr>
              <a:t>Module 4:</a:t>
            </a:r>
            <a:r>
              <a:rPr lang="en-US" sz="2000" dirty="0">
                <a:solidFill>
                  <a:schemeClr val="bg1"/>
                </a:solidFill>
              </a:rPr>
              <a:t> This module provides a compliance and effective practices overview of how to annually update the three Post-Secondary Goal areas.</a:t>
            </a:r>
            <a:endParaRPr sz="1800" dirty="0">
              <a:solidFill>
                <a:schemeClr val="bg1"/>
              </a:solidFill>
            </a:endParaRPr>
          </a:p>
          <a:p>
            <a:pPr marL="342900">
              <a:spcBef>
                <a:spcPts val="480"/>
              </a:spcBef>
              <a:buClr>
                <a:schemeClr val="accent2"/>
              </a:buClr>
              <a:buSzPts val="2400"/>
              <a:buFont typeface="Gill Sans"/>
              <a:buChar char="•"/>
            </a:pPr>
            <a:endParaRPr lang="en-US" sz="2000" b="1" u="sng" dirty="0">
              <a:solidFill>
                <a:schemeClr val="bg1"/>
              </a:solidFill>
              <a:hlinkClick r:id="rId4"/>
            </a:endParaRPr>
          </a:p>
          <a:p>
            <a:pPr marL="342900">
              <a:spcBef>
                <a:spcPts val="480"/>
              </a:spcBef>
              <a:buClr>
                <a:schemeClr val="accent2"/>
              </a:buClr>
              <a:buSzPts val="2400"/>
              <a:buFont typeface="Gill Sans"/>
              <a:buChar char="•"/>
            </a:pPr>
            <a:r>
              <a:rPr lang="en-US" sz="2000" b="1" u="sng" dirty="0">
                <a:solidFill>
                  <a:schemeClr val="bg1"/>
                </a:solidFill>
                <a:hlinkClick r:id="rId4"/>
              </a:rPr>
              <a:t>Module 5:</a:t>
            </a:r>
            <a:r>
              <a:rPr lang="en-US" sz="2000" dirty="0">
                <a:solidFill>
                  <a:schemeClr val="bg1"/>
                </a:solidFill>
              </a:rPr>
              <a:t> This module provides a compliance and effective practices overview of the “transition grid” section of the IEP. Included in this section is a discussion regarding Courses of Study, Activities and Services related to the Post-Secondary Goals.</a:t>
            </a:r>
            <a:endParaRPr sz="1800" dirty="0">
              <a:solidFill>
                <a:schemeClr val="bg1"/>
              </a:solidFill>
            </a:endParaRPr>
          </a:p>
          <a:p>
            <a:pPr marL="342900">
              <a:spcBef>
                <a:spcPts val="480"/>
              </a:spcBef>
              <a:buClr>
                <a:schemeClr val="accent2"/>
              </a:buClr>
              <a:buSzPts val="2400"/>
              <a:buFont typeface="Gill Sans"/>
              <a:buChar char="•"/>
            </a:pPr>
            <a:endParaRPr lang="en-US" sz="2000" b="1" u="sng" dirty="0">
              <a:solidFill>
                <a:schemeClr val="bg1"/>
              </a:solidFill>
              <a:hlinkClick r:id="rId5"/>
            </a:endParaRPr>
          </a:p>
          <a:p>
            <a:pPr marL="342900">
              <a:spcBef>
                <a:spcPts val="480"/>
              </a:spcBef>
              <a:buClr>
                <a:schemeClr val="accent2"/>
              </a:buClr>
              <a:buSzPts val="2400"/>
              <a:buFont typeface="Gill Sans"/>
              <a:buChar char="•"/>
            </a:pPr>
            <a:r>
              <a:rPr lang="en-US" sz="2000" b="1" u="sng" dirty="0">
                <a:solidFill>
                  <a:schemeClr val="bg1"/>
                </a:solidFill>
                <a:hlinkClick r:id="rId5"/>
              </a:rPr>
              <a:t>Module 6:</a:t>
            </a:r>
            <a:r>
              <a:rPr lang="en-US" sz="2000" dirty="0">
                <a:solidFill>
                  <a:schemeClr val="bg1"/>
                </a:solidFill>
              </a:rPr>
              <a:t> This module provides a compliance and effective practices overview of Measurable Annual Goals.</a:t>
            </a:r>
            <a:endParaRPr sz="1800" dirty="0">
              <a:solidFill>
                <a:schemeClr val="bg1"/>
              </a:solidFill>
            </a:endParaRPr>
          </a:p>
          <a:p>
            <a:pPr marL="342900" indent="-114300">
              <a:spcBef>
                <a:spcPts val="720"/>
              </a:spcBef>
              <a:buClr>
                <a:schemeClr val="accent2"/>
              </a:buClr>
              <a:buSzPts val="3600"/>
              <a:buNone/>
            </a:pPr>
            <a:endParaRPr sz="3600" u="sng" dirty="0">
              <a:solidFill>
                <a:schemeClr val="hlink"/>
              </a:solidFill>
              <a:hlinkClick r:id="rId6"/>
            </a:endParaRPr>
          </a:p>
          <a:p>
            <a:pPr marL="342900" indent="-114300">
              <a:spcBef>
                <a:spcPts val="720"/>
              </a:spcBef>
              <a:buClr>
                <a:schemeClr val="accent2"/>
              </a:buClr>
              <a:buSzPts val="3600"/>
              <a:buNone/>
            </a:pPr>
            <a:endParaRPr sz="3600" u="sng" dirty="0">
              <a:solidFill>
                <a:schemeClr val="hlink"/>
              </a:solidFill>
              <a:hlinkClick r:id="rId6"/>
            </a:endParaRPr>
          </a:p>
          <a:p>
            <a:pPr marL="0" indent="0">
              <a:spcBef>
                <a:spcPts val="720"/>
              </a:spcBef>
              <a:buClr>
                <a:schemeClr val="accent2"/>
              </a:buClr>
              <a:buSzPts val="3600"/>
              <a:buNone/>
            </a:pPr>
            <a:endParaRPr sz="36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4" y="11113"/>
            <a:ext cx="9132887" cy="6817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FE1D687-7A34-41DF-92FB-C7A5ABE6488E}"/>
              </a:ext>
            </a:extLst>
          </p:cNvPr>
          <p:cNvSpPr>
            <a:spLocks noGrp="1"/>
          </p:cNvSpPr>
          <p:nvPr>
            <p:ph type="title"/>
          </p:nvPr>
        </p:nvSpPr>
        <p:spPr>
          <a:xfrm>
            <a:off x="485423" y="1044819"/>
            <a:ext cx="2590800" cy="4601183"/>
          </a:xfrm>
        </p:spPr>
        <p:txBody>
          <a:bodyPr>
            <a:normAutofit/>
          </a:bodyPr>
          <a:lstStyle/>
          <a:p>
            <a:pPr algn="ctr"/>
            <a:r>
              <a:rPr lang="en-US" sz="2800" dirty="0"/>
              <a:t>Resources for Transition Programming </a:t>
            </a:r>
          </a:p>
        </p:txBody>
      </p:sp>
      <p:sp>
        <p:nvSpPr>
          <p:cNvPr id="8" name="Content Placeholder 7">
            <a:extLst>
              <a:ext uri="{FF2B5EF4-FFF2-40B4-BE49-F238E27FC236}">
                <a16:creationId xmlns:a16="http://schemas.microsoft.com/office/drawing/2014/main" xmlns="" id="{F8E183D8-67AD-49D0-9B8E-D823875116C2}"/>
              </a:ext>
            </a:extLst>
          </p:cNvPr>
          <p:cNvSpPr>
            <a:spLocks noGrp="1"/>
          </p:cNvSpPr>
          <p:nvPr>
            <p:ph idx="1"/>
          </p:nvPr>
        </p:nvSpPr>
        <p:spPr>
          <a:xfrm>
            <a:off x="4425951" y="762000"/>
            <a:ext cx="5486400" cy="5222748"/>
          </a:xfrm>
        </p:spPr>
        <p:txBody>
          <a:bodyPr>
            <a:normAutofit lnSpcReduction="10000"/>
          </a:bodyPr>
          <a:lstStyle/>
          <a:p>
            <a:pPr marL="0" indent="0">
              <a:buNone/>
            </a:pPr>
            <a:endParaRPr lang="en-US" sz="2400" dirty="0"/>
          </a:p>
          <a:p>
            <a:pPr marL="0" indent="0">
              <a:buNone/>
            </a:pPr>
            <a:r>
              <a:rPr lang="en-US" sz="2400" dirty="0"/>
              <a:t>PA Secondary Transition Guide</a:t>
            </a:r>
          </a:p>
          <a:p>
            <a:pPr marL="0" indent="0">
              <a:buNone/>
            </a:pPr>
            <a:r>
              <a:rPr lang="en-US" sz="2400" dirty="0"/>
              <a:t>	</a:t>
            </a:r>
            <a:r>
              <a:rPr lang="en-US" altLang="en-US" sz="2200" kern="0" dirty="0">
                <a:hlinkClick r:id="rId2">
                  <a:extLst>
                    <a:ext uri="{A12FA001-AC4F-418D-AE19-62706E023703}">
                      <ahyp:hlinkClr xmlns="" xmlns:ahyp="http://schemas.microsoft.com/office/drawing/2018/hyperlinkcolor" val="tx"/>
                    </a:ext>
                  </a:extLst>
                </a:hlinkClick>
              </a:rPr>
              <a:t>http://secondarytransition.org/</a:t>
            </a:r>
            <a:endParaRPr lang="en-US" altLang="en-US" sz="2200" kern="0" dirty="0"/>
          </a:p>
          <a:p>
            <a:pPr marL="0" indent="0">
              <a:buNone/>
            </a:pPr>
            <a:endParaRPr lang="en-US" sz="2200" dirty="0"/>
          </a:p>
          <a:p>
            <a:pPr marL="0" indent="0">
              <a:buNone/>
            </a:pPr>
            <a:r>
              <a:rPr lang="en-US" sz="2400" dirty="0"/>
              <a:t>AHEAD Transition Resources A-Z</a:t>
            </a:r>
          </a:p>
          <a:p>
            <a:pPr marL="0" indent="0">
              <a:buNone/>
            </a:pPr>
            <a:r>
              <a:rPr lang="en-US" sz="2400" dirty="0"/>
              <a:t>	</a:t>
            </a:r>
            <a:r>
              <a:rPr lang="en-US" sz="2400" dirty="0">
                <a:hlinkClick r:id="rId3">
                  <a:extLst>
                    <a:ext uri="{A12FA001-AC4F-418D-AE19-62706E023703}">
                      <ahyp:hlinkClr xmlns="" xmlns:ahyp="http://schemas.microsoft.com/office/drawing/2018/hyperlinkcolor" val="tx"/>
                    </a:ext>
                  </a:extLst>
                </a:hlinkClick>
              </a:rPr>
              <a:t>https://www.ahead.org/membership/students-families</a:t>
            </a:r>
            <a:endParaRPr lang="en-US" sz="2400" dirty="0"/>
          </a:p>
          <a:p>
            <a:pPr marL="0" indent="0">
              <a:buNone/>
            </a:pPr>
            <a:endParaRPr lang="en-US" sz="2400" dirty="0"/>
          </a:p>
          <a:p>
            <a:pPr marL="0" indent="0">
              <a:buNone/>
            </a:pPr>
            <a:r>
              <a:rPr lang="en-US" sz="2400" dirty="0"/>
              <a:t>Transition Toolkit</a:t>
            </a:r>
          </a:p>
          <a:p>
            <a:pPr marL="0" indent="0">
              <a:buNone/>
            </a:pPr>
            <a:r>
              <a:rPr lang="en-US" sz="2400" dirty="0"/>
              <a:t>	</a:t>
            </a:r>
            <a:r>
              <a:rPr lang="en-US" altLang="en-US" sz="2400" u="sng" dirty="0">
                <a:hlinkClick r:id="rId4">
                  <a:extLst>
                    <a:ext uri="{A12FA001-AC4F-418D-AE19-62706E023703}">
                      <ahyp:hlinkClr xmlns="" xmlns:ahyp="http://schemas.microsoft.com/office/drawing/2018/hyperlinkcolor" val="tx"/>
                    </a:ext>
                  </a:extLst>
                </a:hlinkClick>
              </a:rPr>
              <a:t>https://dredf.org/special_education/training_materials/Transition-Toolkit.pdf</a:t>
            </a:r>
            <a:endParaRPr lang="en-US" sz="2400" dirty="0"/>
          </a:p>
          <a:p>
            <a:pPr marL="0" indent="0">
              <a:buNone/>
            </a:pPr>
            <a:endParaRPr lang="en-US" sz="2400" dirty="0"/>
          </a:p>
        </p:txBody>
      </p:sp>
    </p:spTree>
    <p:extLst>
      <p:ext uri="{BB962C8B-B14F-4D97-AF65-F5344CB8AC3E}">
        <p14:creationId xmlns:p14="http://schemas.microsoft.com/office/powerpoint/2010/main" val="164208831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FE1D687-7A34-41DF-92FB-C7A5ABE6488E}"/>
              </a:ext>
            </a:extLst>
          </p:cNvPr>
          <p:cNvSpPr>
            <a:spLocks noGrp="1"/>
          </p:cNvSpPr>
          <p:nvPr>
            <p:ph type="title"/>
          </p:nvPr>
        </p:nvSpPr>
        <p:spPr>
          <a:xfrm>
            <a:off x="496712" y="1044819"/>
            <a:ext cx="2590800" cy="4601183"/>
          </a:xfrm>
        </p:spPr>
        <p:txBody>
          <a:bodyPr>
            <a:normAutofit/>
          </a:bodyPr>
          <a:lstStyle/>
          <a:p>
            <a:pPr algn="ctr"/>
            <a:r>
              <a:rPr lang="en-US" sz="2800" dirty="0"/>
              <a:t>Resources for Transition Programming</a:t>
            </a:r>
            <a:br>
              <a:rPr lang="en-US" sz="2800" dirty="0"/>
            </a:br>
            <a:r>
              <a:rPr lang="en-US" sz="2800" dirty="0"/>
              <a:t>continued  </a:t>
            </a:r>
          </a:p>
        </p:txBody>
      </p:sp>
      <p:sp>
        <p:nvSpPr>
          <p:cNvPr id="8" name="Content Placeholder 7">
            <a:extLst>
              <a:ext uri="{FF2B5EF4-FFF2-40B4-BE49-F238E27FC236}">
                <a16:creationId xmlns:a16="http://schemas.microsoft.com/office/drawing/2014/main" xmlns="" id="{F8E183D8-67AD-49D0-9B8E-D823875116C2}"/>
              </a:ext>
            </a:extLst>
          </p:cNvPr>
          <p:cNvSpPr>
            <a:spLocks noGrp="1"/>
          </p:cNvSpPr>
          <p:nvPr>
            <p:ph idx="1"/>
          </p:nvPr>
        </p:nvSpPr>
        <p:spPr>
          <a:xfrm>
            <a:off x="4425951" y="1383565"/>
            <a:ext cx="5486400" cy="4601183"/>
          </a:xfrm>
        </p:spPr>
        <p:txBody>
          <a:bodyPr>
            <a:normAutofit lnSpcReduction="10000"/>
          </a:bodyPr>
          <a:lstStyle/>
          <a:p>
            <a:pPr marL="0" indent="0">
              <a:buNone/>
            </a:pPr>
            <a:r>
              <a:rPr lang="en-US" sz="2400" dirty="0"/>
              <a:t>Transition Live Binder</a:t>
            </a:r>
          </a:p>
          <a:p>
            <a:pPr marL="0" indent="0">
              <a:buNone/>
            </a:pPr>
            <a:r>
              <a:rPr lang="en-US" sz="2400" dirty="0"/>
              <a:t>	</a:t>
            </a:r>
            <a:r>
              <a:rPr lang="en-US" altLang="en-US" sz="2000" dirty="0">
                <a:hlinkClick r:id="rId2">
                  <a:extLst>
                    <a:ext uri="{A12FA001-AC4F-418D-AE19-62706E023703}">
                      <ahyp:hlinkClr xmlns="" xmlns:ahyp="http://schemas.microsoft.com/office/drawing/2018/hyperlinkcolor" val="tx"/>
                    </a:ext>
                  </a:extLst>
                </a:hlinkClick>
              </a:rPr>
              <a:t>http://www.livebinders.com/play/play/176690</a:t>
            </a:r>
            <a:endParaRPr lang="en-US" altLang="en-US" sz="2000" dirty="0"/>
          </a:p>
          <a:p>
            <a:pPr marL="0" indent="0">
              <a:buNone/>
            </a:pPr>
            <a:endParaRPr lang="en-US" sz="2400" dirty="0"/>
          </a:p>
          <a:p>
            <a:pPr marL="0" indent="0">
              <a:buNone/>
            </a:pPr>
            <a:r>
              <a:rPr lang="en-US" sz="2400" dirty="0"/>
              <a:t>OCR Transition Guide</a:t>
            </a:r>
          </a:p>
          <a:p>
            <a:pPr marL="0" indent="0">
              <a:buNone/>
            </a:pPr>
            <a:r>
              <a:rPr lang="en-US" sz="2400" dirty="0"/>
              <a:t>	</a:t>
            </a:r>
            <a:r>
              <a:rPr lang="en-US" sz="2000" dirty="0">
                <a:hlinkClick r:id="rId3">
                  <a:extLst>
                    <a:ext uri="{A12FA001-AC4F-418D-AE19-62706E023703}">
                      <ahyp:hlinkClr xmlns="" xmlns:ahyp="http://schemas.microsoft.com/office/drawing/2018/hyperlinkcolor" val="tx"/>
                    </a:ext>
                  </a:extLst>
                </a:hlinkClick>
              </a:rPr>
              <a:t>https://www2.ed.gov/about/offices/list/ocr/transitionguide.html#reproduction</a:t>
            </a:r>
            <a:endParaRPr lang="en-US" sz="2000" dirty="0"/>
          </a:p>
          <a:p>
            <a:pPr marL="0" indent="0">
              <a:buNone/>
            </a:pPr>
            <a:endParaRPr lang="en-US" sz="2100" dirty="0"/>
          </a:p>
          <a:p>
            <a:pPr marL="0" indent="0">
              <a:buNone/>
            </a:pPr>
            <a:r>
              <a:rPr lang="en-US" sz="2400" dirty="0"/>
              <a:t>GWU0 Health Transition Guide </a:t>
            </a:r>
          </a:p>
          <a:p>
            <a:pPr marL="0" indent="0">
              <a:buNone/>
            </a:pPr>
            <a:r>
              <a:rPr lang="en-US" sz="2400" dirty="0"/>
              <a:t>	</a:t>
            </a:r>
            <a:r>
              <a:rPr lang="en-US" sz="2400" dirty="0">
                <a:hlinkClick r:id="rId4">
                  <a:extLst>
                    <a:ext uri="{A12FA001-AC4F-418D-AE19-62706E023703}">
                      <ahyp:hlinkClr xmlns="" xmlns:ahyp="http://schemas.microsoft.com/office/drawing/2018/hyperlinkcolor" val="tx"/>
                    </a:ext>
                  </a:extLst>
                </a:hlinkClick>
              </a:rPr>
              <a:t>https://www.heath.gwu.edu/files/downloads/toolkit.pdf</a:t>
            </a:r>
            <a:endParaRPr lang="en-US" sz="2400" dirty="0"/>
          </a:p>
          <a:p>
            <a:pPr marL="0" indent="0">
              <a:buNone/>
            </a:pPr>
            <a:endParaRPr lang="en-US" sz="2400" dirty="0">
              <a:solidFill>
                <a:schemeClr val="accent1">
                  <a:lumMod val="50000"/>
                </a:schemeClr>
              </a:solidFill>
            </a:endParaRPr>
          </a:p>
          <a:p>
            <a:pPr marL="0" indent="0">
              <a:buNone/>
            </a:pPr>
            <a:endParaRPr lang="en-US" sz="2400" dirty="0"/>
          </a:p>
        </p:txBody>
      </p:sp>
    </p:spTree>
    <p:extLst>
      <p:ext uri="{BB962C8B-B14F-4D97-AF65-F5344CB8AC3E}">
        <p14:creationId xmlns:p14="http://schemas.microsoft.com/office/powerpoint/2010/main" val="34656089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310"/>
        <p:cNvGrpSpPr/>
        <p:nvPr/>
      </p:nvGrpSpPr>
      <p:grpSpPr>
        <a:xfrm>
          <a:off x="0" y="0"/>
          <a:ext cx="0" cy="0"/>
          <a:chOff x="0" y="0"/>
          <a:chExt cx="0" cy="0"/>
        </a:xfrm>
      </p:grpSpPr>
      <p:sp>
        <p:nvSpPr>
          <p:cNvPr id="2311" name="Google Shape;2311;p132"/>
          <p:cNvSpPr txBox="1">
            <a:spLocks noGrp="1"/>
          </p:cNvSpPr>
          <p:nvPr>
            <p:ph type="title"/>
          </p:nvPr>
        </p:nvSpPr>
        <p:spPr>
          <a:xfrm>
            <a:off x="539645" y="1033527"/>
            <a:ext cx="2320755" cy="4686758"/>
          </a:xfrm>
          <a:prstGeom prst="rect">
            <a:avLst/>
          </a:prstGeom>
          <a:noFill/>
          <a:ln>
            <a:noFill/>
          </a:ln>
        </p:spPr>
        <p:txBody>
          <a:bodyPr spcFirstLastPara="1" wrap="square" lIns="91425" tIns="45700" rIns="91425" bIns="45700" anchor="ctr" anchorCtr="0">
            <a:noAutofit/>
          </a:bodyPr>
          <a:lstStyle/>
          <a:p>
            <a:pPr algn="ctr"/>
            <a:r>
              <a:rPr lang="en-US" sz="3600" b="1" dirty="0">
                <a:latin typeface="Arial Narrow"/>
                <a:ea typeface="Arial Narrow"/>
                <a:cs typeface="Arial Narrow"/>
                <a:sym typeface="Arial Narrow"/>
              </a:rPr>
              <a:t>Questions?</a:t>
            </a:r>
            <a:endParaRPr sz="2000" b="1" dirty="0">
              <a:latin typeface="Arial Narrow"/>
              <a:ea typeface="Arial Narrow"/>
              <a:cs typeface="Arial Narrow"/>
              <a:sym typeface="Arial Narrow"/>
            </a:endParaRPr>
          </a:p>
        </p:txBody>
      </p:sp>
      <p:pic>
        <p:nvPicPr>
          <p:cNvPr id="2312" name="Google Shape;2312;p132">
            <a:extLst>
              <a:ext uri="{C183D7F6-B498-43B3-948B-1728B52AA6E4}">
                <adec:decorative xmlns="" xmlns:adec="http://schemas.microsoft.com/office/drawing/2017/decorative" val="1"/>
              </a:ext>
            </a:extLst>
          </p:cNvPr>
          <p:cNvPicPr preferRelativeResize="0"/>
          <p:nvPr/>
        </p:nvPicPr>
        <p:blipFill rotWithShape="1">
          <a:blip r:embed="rId3">
            <a:alphaModFix/>
          </a:blip>
          <a:srcRect/>
          <a:stretch/>
        </p:blipFill>
        <p:spPr>
          <a:xfrm>
            <a:off x="4879571" y="1693025"/>
            <a:ext cx="4572000" cy="4000500"/>
          </a:xfrm>
          <a:prstGeom prst="rect">
            <a:avLst/>
          </a:prstGeom>
          <a:noFill/>
          <a:ln>
            <a:noFill/>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317"/>
        <p:cNvGrpSpPr/>
        <p:nvPr/>
      </p:nvGrpSpPr>
      <p:grpSpPr>
        <a:xfrm>
          <a:off x="0" y="0"/>
          <a:ext cx="0" cy="0"/>
          <a:chOff x="0" y="0"/>
          <a:chExt cx="0" cy="0"/>
        </a:xfrm>
      </p:grpSpPr>
      <p:sp>
        <p:nvSpPr>
          <p:cNvPr id="2318" name="Google Shape;2318;p133"/>
          <p:cNvSpPr txBox="1">
            <a:spLocks noGrp="1"/>
          </p:cNvSpPr>
          <p:nvPr>
            <p:ph type="ctrTitle"/>
          </p:nvPr>
        </p:nvSpPr>
        <p:spPr>
          <a:xfrm>
            <a:off x="1752601" y="990601"/>
            <a:ext cx="6067113" cy="4952999"/>
          </a:xfrm>
          <a:prstGeom prst="rect">
            <a:avLst/>
          </a:prstGeom>
          <a:noFill/>
          <a:ln>
            <a:noFill/>
          </a:ln>
        </p:spPr>
        <p:txBody>
          <a:bodyPr spcFirstLastPara="1" wrap="square" lIns="91425" tIns="45700" rIns="91425" bIns="45700" anchor="t" anchorCtr="0">
            <a:normAutofit/>
          </a:bodyPr>
          <a:lstStyle/>
          <a:p>
            <a:pPr>
              <a:buSzPts val="2800"/>
            </a:pPr>
            <a:r>
              <a:rPr lang="en-US" sz="2800" b="1" dirty="0"/>
              <a:t>Hillary Mangis</a:t>
            </a:r>
            <a:br>
              <a:rPr lang="en-US" sz="2800" b="1" dirty="0"/>
            </a:br>
            <a:r>
              <a:rPr lang="en-US" sz="2800" b="1" dirty="0"/>
              <a:t>Pittsburgh</a:t>
            </a:r>
            <a:br>
              <a:rPr lang="en-US" sz="2800" b="1" dirty="0"/>
            </a:br>
            <a:r>
              <a:rPr lang="en-US" sz="2800" b="1" u="sng" dirty="0">
                <a:solidFill>
                  <a:schemeClr val="hlink"/>
                </a:solidFill>
                <a:hlinkClick r:id="rId3"/>
              </a:rPr>
              <a:t>hmangis@pattan.net</a:t>
            </a:r>
            <a:r>
              <a:rPr lang="en-US" sz="2800" b="1" dirty="0"/>
              <a:t/>
            </a:r>
            <a:br>
              <a:rPr lang="en-US" sz="2800" b="1" dirty="0"/>
            </a:br>
            <a:r>
              <a:rPr lang="en-US" sz="2800" b="1" dirty="0"/>
              <a:t/>
            </a:r>
            <a:br>
              <a:rPr lang="en-US" sz="2800" b="1" dirty="0"/>
            </a:br>
            <a:r>
              <a:rPr lang="en-US" sz="2800" b="1" dirty="0"/>
              <a:t>Ryan Romanoski </a:t>
            </a:r>
            <a:br>
              <a:rPr lang="en-US" sz="2800" b="1" dirty="0"/>
            </a:br>
            <a:r>
              <a:rPr lang="en-US" sz="2800" b="1" dirty="0"/>
              <a:t>Harrisburg</a:t>
            </a:r>
            <a:br>
              <a:rPr lang="en-US" sz="2800" b="1" dirty="0"/>
            </a:br>
            <a:r>
              <a:rPr lang="en-US" sz="2800" b="1" u="sng" dirty="0">
                <a:solidFill>
                  <a:schemeClr val="hlink"/>
                </a:solidFill>
                <a:hlinkClick r:id="rId4"/>
              </a:rPr>
              <a:t>rromanoski@pattan.net</a:t>
            </a:r>
            <a:r>
              <a:rPr lang="en-US" sz="2800" b="1" dirty="0"/>
              <a:t/>
            </a:r>
            <a:br>
              <a:rPr lang="en-US" sz="2800" b="1" dirty="0"/>
            </a:br>
            <a:r>
              <a:rPr lang="en-US" sz="2800" b="1" dirty="0"/>
              <a:t/>
            </a:r>
            <a:br>
              <a:rPr lang="en-US" sz="2800" b="1" dirty="0"/>
            </a:br>
            <a:r>
              <a:rPr lang="en-US" sz="2800" b="1" dirty="0"/>
              <a:t>Kim Cole</a:t>
            </a:r>
            <a:br>
              <a:rPr lang="en-US" sz="2800" b="1" dirty="0"/>
            </a:br>
            <a:r>
              <a:rPr lang="en-US" sz="2800" b="1" dirty="0"/>
              <a:t>East</a:t>
            </a:r>
            <a:br>
              <a:rPr lang="en-US" sz="2800" b="1" dirty="0"/>
            </a:br>
            <a:r>
              <a:rPr lang="en-US" sz="2800" b="1" u="sng" dirty="0">
                <a:solidFill>
                  <a:schemeClr val="hlink"/>
                </a:solidFill>
              </a:rPr>
              <a:t>kcole@pattan.net</a:t>
            </a:r>
            <a:r>
              <a:rPr lang="en-US" sz="2800" b="1" dirty="0"/>
              <a:t/>
            </a:r>
            <a:br>
              <a:rPr lang="en-US" sz="2800" b="1" dirty="0"/>
            </a:br>
            <a:endParaRPr sz="2800" dirty="0"/>
          </a:p>
        </p:txBody>
      </p:sp>
      <p:sp>
        <p:nvSpPr>
          <p:cNvPr id="2319" name="Google Shape;2319;p133"/>
          <p:cNvSpPr txBox="1">
            <a:spLocks noGrp="1"/>
          </p:cNvSpPr>
          <p:nvPr>
            <p:ph type="subTitle" idx="1"/>
          </p:nvPr>
        </p:nvSpPr>
        <p:spPr>
          <a:xfrm>
            <a:off x="9663547" y="1227402"/>
            <a:ext cx="2022764" cy="3699163"/>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ts val="1600"/>
            </a:pPr>
            <a:r>
              <a:rPr lang="en-US" sz="1800" b="1" dirty="0">
                <a:solidFill>
                  <a:schemeClr val="lt1"/>
                </a:solidFill>
              </a:rPr>
              <a:t>Commonwealth of Pennsylvania</a:t>
            </a:r>
            <a:endParaRPr sz="1800" dirty="0">
              <a:solidFill>
                <a:schemeClr val="lt1"/>
              </a:solidFill>
            </a:endParaRPr>
          </a:p>
          <a:p>
            <a:pPr marL="0" indent="0">
              <a:lnSpc>
                <a:spcPct val="100000"/>
              </a:lnSpc>
              <a:spcBef>
                <a:spcPts val="0"/>
              </a:spcBef>
              <a:buSzPts val="1400"/>
            </a:pPr>
            <a:r>
              <a:rPr lang="en-US" sz="1600" dirty="0">
                <a:solidFill>
                  <a:schemeClr val="lt1"/>
                </a:solidFill>
              </a:rPr>
              <a:t>Tom Wolf, Governor</a:t>
            </a:r>
            <a:endParaRPr sz="2400" dirty="0"/>
          </a:p>
          <a:p>
            <a:pPr marL="0" indent="0">
              <a:lnSpc>
                <a:spcPct val="100000"/>
              </a:lnSpc>
              <a:spcBef>
                <a:spcPts val="0"/>
              </a:spcBef>
              <a:buSzPts val="700"/>
            </a:pPr>
            <a:endParaRPr sz="800" dirty="0">
              <a:solidFill>
                <a:schemeClr val="lt1"/>
              </a:solidFill>
            </a:endParaRPr>
          </a:p>
          <a:p>
            <a:pPr marL="0" indent="0">
              <a:lnSpc>
                <a:spcPct val="100000"/>
              </a:lnSpc>
              <a:spcBef>
                <a:spcPts val="0"/>
              </a:spcBef>
              <a:buSzPts val="1600"/>
            </a:pPr>
            <a:r>
              <a:rPr lang="en-US" sz="1800" b="1" dirty="0">
                <a:solidFill>
                  <a:schemeClr val="lt1"/>
                </a:solidFill>
              </a:rPr>
              <a:t>Pennsylvania Department of Education</a:t>
            </a:r>
            <a:endParaRPr sz="1800" dirty="0">
              <a:solidFill>
                <a:schemeClr val="lt1"/>
              </a:solidFill>
            </a:endParaRPr>
          </a:p>
          <a:p>
            <a:pPr marL="0" indent="0">
              <a:lnSpc>
                <a:spcPct val="100000"/>
              </a:lnSpc>
              <a:spcBef>
                <a:spcPts val="0"/>
              </a:spcBef>
              <a:buSzPts val="1400"/>
            </a:pPr>
            <a:r>
              <a:rPr lang="en-US" sz="1600" dirty="0">
                <a:solidFill>
                  <a:schemeClr val="lt1"/>
                </a:solidFill>
              </a:rPr>
              <a:t>Pedro A. Rivera, Secretary</a:t>
            </a:r>
            <a:endParaRPr sz="2400" dirty="0"/>
          </a:p>
          <a:p>
            <a:pPr marL="0" indent="0">
              <a:lnSpc>
                <a:spcPct val="100000"/>
              </a:lnSpc>
              <a:spcBef>
                <a:spcPts val="0"/>
              </a:spcBef>
              <a:buSzPts val="700"/>
            </a:pPr>
            <a:endParaRPr sz="800" dirty="0">
              <a:solidFill>
                <a:schemeClr val="lt1"/>
              </a:solidFill>
            </a:endParaRPr>
          </a:p>
          <a:p>
            <a:pPr marL="0" indent="0">
              <a:lnSpc>
                <a:spcPct val="100000"/>
              </a:lnSpc>
              <a:spcBef>
                <a:spcPts val="0"/>
              </a:spcBef>
              <a:buSzPts val="1400"/>
            </a:pPr>
            <a:r>
              <a:rPr lang="en-US" sz="1600" dirty="0">
                <a:solidFill>
                  <a:schemeClr val="lt1"/>
                </a:solidFill>
              </a:rPr>
              <a:t>Matthew Stem, Deputy Secretary, Elementary and Secondary Education</a:t>
            </a:r>
            <a:endParaRPr sz="2400" dirty="0"/>
          </a:p>
          <a:p>
            <a:pPr marL="0" indent="0">
              <a:lnSpc>
                <a:spcPct val="100000"/>
              </a:lnSpc>
              <a:spcBef>
                <a:spcPts val="0"/>
              </a:spcBef>
              <a:buSzPts val="800"/>
            </a:pPr>
            <a:endParaRPr sz="900" dirty="0">
              <a:solidFill>
                <a:schemeClr val="lt1"/>
              </a:solidFill>
            </a:endParaRPr>
          </a:p>
          <a:p>
            <a:pPr marL="0" indent="0">
              <a:lnSpc>
                <a:spcPct val="100000"/>
              </a:lnSpc>
              <a:spcBef>
                <a:spcPts val="0"/>
              </a:spcBef>
              <a:buSzPts val="1400"/>
            </a:pPr>
            <a:r>
              <a:rPr lang="en-US" sz="1600" dirty="0">
                <a:solidFill>
                  <a:schemeClr val="lt1"/>
                </a:solidFill>
              </a:rPr>
              <a:t>Carole Clancy, </a:t>
            </a:r>
          </a:p>
          <a:p>
            <a:pPr marL="0" indent="0">
              <a:lnSpc>
                <a:spcPct val="100000"/>
              </a:lnSpc>
              <a:spcBef>
                <a:spcPts val="0"/>
              </a:spcBef>
              <a:buSzPts val="1400"/>
            </a:pPr>
            <a:r>
              <a:rPr lang="en-US" sz="1600" dirty="0">
                <a:solidFill>
                  <a:schemeClr val="lt1"/>
                </a:solidFill>
              </a:rPr>
              <a:t>Director, Bureau of Special Education</a:t>
            </a:r>
            <a:endParaRPr sz="2400" dirty="0"/>
          </a:p>
          <a:p>
            <a:pPr marL="0" indent="0">
              <a:lnSpc>
                <a:spcPct val="100000"/>
              </a:lnSpc>
              <a:spcBef>
                <a:spcPts val="0"/>
              </a:spcBef>
              <a:buSzPts val="1400"/>
            </a:pPr>
            <a:r>
              <a:rPr lang="en-US" sz="1400" dirty="0"/>
              <a:t> </a:t>
            </a:r>
            <a:endParaRPr sz="135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10"/>
          <p:cNvSpPr txBox="1">
            <a:spLocks noGrp="1"/>
          </p:cNvSpPr>
          <p:nvPr>
            <p:ph type="body" idx="1"/>
          </p:nvPr>
        </p:nvSpPr>
        <p:spPr>
          <a:xfrm>
            <a:off x="1886858" y="1771651"/>
            <a:ext cx="4151993" cy="3314700"/>
          </a:xfrm>
          <a:prstGeom prst="rect">
            <a:avLst/>
          </a:prstGeom>
          <a:noFill/>
          <a:ln>
            <a:noFill/>
          </a:ln>
        </p:spPr>
        <p:txBody>
          <a:bodyPr spcFirstLastPara="1" wrap="square" lIns="91425" tIns="45700" rIns="91425" bIns="45700" anchor="t" anchorCtr="0">
            <a:normAutofit/>
          </a:bodyPr>
          <a:lstStyle/>
          <a:p>
            <a:pPr marL="385763" indent="-385763">
              <a:lnSpc>
                <a:spcPct val="90000"/>
              </a:lnSpc>
              <a:spcBef>
                <a:spcPts val="0"/>
              </a:spcBef>
              <a:buClr>
                <a:schemeClr val="dk2"/>
              </a:buClr>
              <a:buSzPts val="1942"/>
              <a:buFont typeface="Calibri"/>
              <a:buAutoNum type="arabicPeriod"/>
            </a:pPr>
            <a:r>
              <a:rPr lang="en-US" sz="1942" dirty="0">
                <a:solidFill>
                  <a:schemeClr val="dk2"/>
                </a:solidFill>
              </a:rPr>
              <a:t>Graduation</a:t>
            </a:r>
            <a:endParaRPr dirty="0"/>
          </a:p>
          <a:p>
            <a:pPr marL="385763" indent="-385763">
              <a:lnSpc>
                <a:spcPct val="90000"/>
              </a:lnSpc>
              <a:spcBef>
                <a:spcPts val="388"/>
              </a:spcBef>
              <a:buClr>
                <a:schemeClr val="dk2"/>
              </a:buClr>
              <a:buSzPts val="1942"/>
              <a:buFont typeface="Calibri"/>
              <a:buAutoNum type="arabicPeriod"/>
            </a:pPr>
            <a:r>
              <a:rPr lang="en-US" sz="1942" dirty="0">
                <a:solidFill>
                  <a:schemeClr val="dk2"/>
                </a:solidFill>
              </a:rPr>
              <a:t>Drop-Out</a:t>
            </a:r>
            <a:endParaRPr dirty="0"/>
          </a:p>
          <a:p>
            <a:pPr marL="385763" indent="-385763">
              <a:lnSpc>
                <a:spcPct val="90000"/>
              </a:lnSpc>
              <a:spcBef>
                <a:spcPts val="388"/>
              </a:spcBef>
              <a:buClr>
                <a:schemeClr val="dk2"/>
              </a:buClr>
              <a:buSzPts val="1942"/>
              <a:buFont typeface="Calibri"/>
              <a:buAutoNum type="arabicPeriod"/>
            </a:pPr>
            <a:r>
              <a:rPr lang="en-US" sz="1942" dirty="0">
                <a:solidFill>
                  <a:schemeClr val="dk2"/>
                </a:solidFill>
              </a:rPr>
              <a:t>Participation and performance on statewide assessments</a:t>
            </a:r>
            <a:endParaRPr dirty="0"/>
          </a:p>
          <a:p>
            <a:pPr marL="385763" indent="-385763">
              <a:lnSpc>
                <a:spcPct val="90000"/>
              </a:lnSpc>
              <a:spcBef>
                <a:spcPts val="388"/>
              </a:spcBef>
              <a:buClr>
                <a:schemeClr val="dk2"/>
              </a:buClr>
              <a:buSzPts val="1942"/>
              <a:buFont typeface="Calibri"/>
              <a:buAutoNum type="arabicPeriod"/>
            </a:pPr>
            <a:r>
              <a:rPr lang="en-US" sz="1942" dirty="0">
                <a:solidFill>
                  <a:schemeClr val="dk2"/>
                </a:solidFill>
              </a:rPr>
              <a:t>Suspension and expulsion</a:t>
            </a:r>
            <a:endParaRPr dirty="0"/>
          </a:p>
          <a:p>
            <a:pPr marL="385763" indent="-385763">
              <a:lnSpc>
                <a:spcPct val="90000"/>
              </a:lnSpc>
              <a:spcBef>
                <a:spcPts val="388"/>
              </a:spcBef>
              <a:buClr>
                <a:schemeClr val="dk2"/>
              </a:buClr>
              <a:buSzPts val="1942"/>
              <a:buFont typeface="Calibri"/>
              <a:buAutoNum type="arabicPeriod"/>
            </a:pPr>
            <a:r>
              <a:rPr lang="en-US" sz="1942" dirty="0">
                <a:solidFill>
                  <a:schemeClr val="dk2"/>
                </a:solidFill>
              </a:rPr>
              <a:t>LRE school age students (6-21)</a:t>
            </a:r>
            <a:endParaRPr dirty="0"/>
          </a:p>
          <a:p>
            <a:pPr marL="385763" indent="-385763">
              <a:lnSpc>
                <a:spcPct val="90000"/>
              </a:lnSpc>
              <a:spcBef>
                <a:spcPts val="388"/>
              </a:spcBef>
              <a:buClr>
                <a:schemeClr val="dk2"/>
              </a:buClr>
              <a:buSzPts val="1942"/>
              <a:buFont typeface="Calibri"/>
              <a:buAutoNum type="arabicPeriod"/>
            </a:pPr>
            <a:r>
              <a:rPr lang="en-US" sz="1942" i="1" dirty="0">
                <a:solidFill>
                  <a:schemeClr val="dk2"/>
                </a:solidFill>
              </a:rPr>
              <a:t>LRE Preschool Early Intervention (3-5)</a:t>
            </a:r>
            <a:endParaRPr dirty="0"/>
          </a:p>
          <a:p>
            <a:pPr marL="385763" indent="-385763">
              <a:lnSpc>
                <a:spcPct val="90000"/>
              </a:lnSpc>
              <a:spcBef>
                <a:spcPts val="388"/>
              </a:spcBef>
              <a:buClr>
                <a:schemeClr val="dk2"/>
              </a:buClr>
              <a:buSzPts val="1942"/>
              <a:buFont typeface="Calibri"/>
              <a:buAutoNum type="arabicPeriod"/>
            </a:pPr>
            <a:r>
              <a:rPr lang="en-US" sz="1942" i="1" dirty="0">
                <a:solidFill>
                  <a:schemeClr val="dk2"/>
                </a:solidFill>
              </a:rPr>
              <a:t>Preschool Child Outcomes </a:t>
            </a:r>
            <a:endParaRPr dirty="0"/>
          </a:p>
          <a:p>
            <a:pPr marL="385763" indent="-385763">
              <a:lnSpc>
                <a:spcPct val="90000"/>
              </a:lnSpc>
              <a:spcBef>
                <a:spcPts val="388"/>
              </a:spcBef>
              <a:buClr>
                <a:schemeClr val="dk2"/>
              </a:buClr>
              <a:buSzPts val="1942"/>
              <a:buFont typeface="Calibri"/>
              <a:buAutoNum type="arabicPeriod"/>
            </a:pPr>
            <a:r>
              <a:rPr lang="en-US" sz="1942" u="sng" dirty="0">
                <a:solidFill>
                  <a:schemeClr val="dk2"/>
                </a:solidFill>
              </a:rPr>
              <a:t>Parent involvement</a:t>
            </a:r>
            <a:endParaRPr dirty="0"/>
          </a:p>
        </p:txBody>
      </p:sp>
      <p:sp>
        <p:nvSpPr>
          <p:cNvPr id="608" name="Google Shape;608;p10"/>
          <p:cNvSpPr txBox="1">
            <a:spLocks noGrp="1"/>
          </p:cNvSpPr>
          <p:nvPr>
            <p:ph type="body" idx="2"/>
          </p:nvPr>
        </p:nvSpPr>
        <p:spPr>
          <a:xfrm>
            <a:off x="6153150" y="1771651"/>
            <a:ext cx="4122964" cy="3314700"/>
          </a:xfrm>
          <a:prstGeom prst="rect">
            <a:avLst/>
          </a:prstGeom>
          <a:noFill/>
          <a:ln>
            <a:noFill/>
          </a:ln>
        </p:spPr>
        <p:txBody>
          <a:bodyPr spcFirstLastPara="1" wrap="square" lIns="91425" tIns="45700" rIns="91425" bIns="45700" anchor="t" anchorCtr="0">
            <a:normAutofit lnSpcReduction="10000"/>
          </a:bodyPr>
          <a:lstStyle/>
          <a:p>
            <a:pPr marL="385763" indent="-385763">
              <a:lnSpc>
                <a:spcPct val="90000"/>
              </a:lnSpc>
              <a:spcBef>
                <a:spcPts val="0"/>
              </a:spcBef>
              <a:buClr>
                <a:schemeClr val="dk2"/>
              </a:buClr>
              <a:buSzPts val="1942"/>
              <a:buFont typeface="Calibri"/>
              <a:buAutoNum type="arabicPeriod" startAt="9"/>
            </a:pPr>
            <a:r>
              <a:rPr lang="en-US" sz="1942" dirty="0">
                <a:solidFill>
                  <a:schemeClr val="dk2"/>
                </a:solidFill>
              </a:rPr>
              <a:t>Disproportionality by race/ethnicity</a:t>
            </a:r>
            <a:endParaRPr dirty="0"/>
          </a:p>
          <a:p>
            <a:pPr marL="385763" indent="-385763">
              <a:lnSpc>
                <a:spcPct val="90000"/>
              </a:lnSpc>
              <a:spcBef>
                <a:spcPts val="388"/>
              </a:spcBef>
              <a:buClr>
                <a:schemeClr val="dk2"/>
              </a:buClr>
              <a:buSzPts val="1942"/>
              <a:buFont typeface="Calibri"/>
              <a:buAutoNum type="arabicPeriod" startAt="9"/>
            </a:pPr>
            <a:r>
              <a:rPr lang="en-US" sz="1942" dirty="0">
                <a:solidFill>
                  <a:schemeClr val="dk2"/>
                </a:solidFill>
              </a:rPr>
              <a:t>Disproportionality by race/ethnicity/disability </a:t>
            </a:r>
            <a:endParaRPr dirty="0"/>
          </a:p>
          <a:p>
            <a:pPr marL="385763" indent="-385763">
              <a:lnSpc>
                <a:spcPct val="90000"/>
              </a:lnSpc>
              <a:spcBef>
                <a:spcPts val="388"/>
              </a:spcBef>
              <a:buClr>
                <a:schemeClr val="dk2"/>
              </a:buClr>
              <a:buSzPts val="1942"/>
              <a:buFont typeface="Calibri"/>
              <a:buAutoNum type="arabicPeriod" startAt="9"/>
            </a:pPr>
            <a:r>
              <a:rPr lang="en-US" sz="1942" u="sng" dirty="0">
                <a:solidFill>
                  <a:schemeClr val="dk2"/>
                </a:solidFill>
              </a:rPr>
              <a:t>Evaluation timelines</a:t>
            </a:r>
            <a:endParaRPr dirty="0"/>
          </a:p>
          <a:p>
            <a:pPr marL="385763" indent="-385763">
              <a:lnSpc>
                <a:spcPct val="90000"/>
              </a:lnSpc>
              <a:spcBef>
                <a:spcPts val="388"/>
              </a:spcBef>
              <a:buClr>
                <a:schemeClr val="dk2"/>
              </a:buClr>
              <a:buSzPts val="1942"/>
              <a:buFont typeface="Calibri"/>
              <a:buAutoNum type="arabicPeriod" startAt="9"/>
            </a:pPr>
            <a:r>
              <a:rPr lang="en-US" sz="1942" i="1" dirty="0">
                <a:solidFill>
                  <a:schemeClr val="dk2"/>
                </a:solidFill>
              </a:rPr>
              <a:t>Early Childhood Transition (3-5)</a:t>
            </a:r>
            <a:endParaRPr dirty="0"/>
          </a:p>
          <a:p>
            <a:pPr marL="385763" indent="-385763">
              <a:lnSpc>
                <a:spcPct val="90000"/>
              </a:lnSpc>
              <a:spcBef>
                <a:spcPts val="388"/>
              </a:spcBef>
              <a:buClr>
                <a:schemeClr val="dk2"/>
              </a:buClr>
              <a:buSzPts val="1942"/>
              <a:buFont typeface="Calibri"/>
              <a:buAutoNum type="arabicPeriod" startAt="9"/>
            </a:pPr>
            <a:r>
              <a:rPr lang="en-US" sz="1942" dirty="0">
                <a:solidFill>
                  <a:schemeClr val="dk2"/>
                </a:solidFill>
              </a:rPr>
              <a:t>Transition goals (16-21)</a:t>
            </a:r>
            <a:endParaRPr dirty="0"/>
          </a:p>
          <a:p>
            <a:pPr marL="385763" indent="-385763">
              <a:lnSpc>
                <a:spcPct val="90000"/>
              </a:lnSpc>
              <a:spcBef>
                <a:spcPts val="388"/>
              </a:spcBef>
              <a:buClr>
                <a:schemeClr val="dk2"/>
              </a:buClr>
              <a:buSzPts val="1942"/>
              <a:buFont typeface="Calibri"/>
              <a:buAutoNum type="arabicPeriod" startAt="9"/>
            </a:pPr>
            <a:r>
              <a:rPr lang="en-US" sz="1942" dirty="0">
                <a:solidFill>
                  <a:schemeClr val="dk2"/>
                </a:solidFill>
              </a:rPr>
              <a:t>Post-school outcomes</a:t>
            </a:r>
            <a:endParaRPr dirty="0"/>
          </a:p>
          <a:p>
            <a:pPr marL="385763" indent="-385763">
              <a:lnSpc>
                <a:spcPct val="90000"/>
              </a:lnSpc>
              <a:spcBef>
                <a:spcPts val="388"/>
              </a:spcBef>
              <a:buClr>
                <a:schemeClr val="dk2"/>
              </a:buClr>
              <a:buSzPts val="1942"/>
              <a:buFont typeface="Calibri"/>
              <a:buAutoNum type="arabicPeriod" startAt="9"/>
            </a:pPr>
            <a:r>
              <a:rPr lang="en-US" sz="1942" u="sng" dirty="0">
                <a:solidFill>
                  <a:schemeClr val="dk2"/>
                </a:solidFill>
              </a:rPr>
              <a:t>Mediation sessions</a:t>
            </a:r>
            <a:endParaRPr dirty="0"/>
          </a:p>
          <a:p>
            <a:pPr marL="385763" indent="-385763">
              <a:lnSpc>
                <a:spcPct val="90000"/>
              </a:lnSpc>
              <a:spcBef>
                <a:spcPts val="388"/>
              </a:spcBef>
              <a:buClr>
                <a:schemeClr val="dk2"/>
              </a:buClr>
              <a:buSzPts val="1942"/>
              <a:buFont typeface="Calibri"/>
              <a:buAutoNum type="arabicPeriod" startAt="9"/>
            </a:pPr>
            <a:r>
              <a:rPr lang="en-US" sz="1942" u="sng" dirty="0">
                <a:solidFill>
                  <a:schemeClr val="dk2"/>
                </a:solidFill>
              </a:rPr>
              <a:t>Resolution sessions</a:t>
            </a:r>
            <a:endParaRPr dirty="0"/>
          </a:p>
          <a:p>
            <a:pPr marL="385763" indent="-385763">
              <a:lnSpc>
                <a:spcPct val="90000"/>
              </a:lnSpc>
              <a:spcBef>
                <a:spcPts val="388"/>
              </a:spcBef>
              <a:buClr>
                <a:schemeClr val="dk2"/>
              </a:buClr>
              <a:buSzPts val="1942"/>
              <a:buFont typeface="Calibri"/>
              <a:buAutoNum type="arabicPeriod" startAt="9"/>
            </a:pPr>
            <a:r>
              <a:rPr lang="en-US" sz="1942" dirty="0">
                <a:solidFill>
                  <a:schemeClr val="dk2"/>
                </a:solidFill>
              </a:rPr>
              <a:t>State Systemic Improvement Plan</a:t>
            </a:r>
            <a:endParaRPr dirty="0"/>
          </a:p>
          <a:p>
            <a:pPr marL="385763" indent="-262446">
              <a:lnSpc>
                <a:spcPct val="90000"/>
              </a:lnSpc>
              <a:spcBef>
                <a:spcPts val="388"/>
              </a:spcBef>
              <a:buSzPts val="1942"/>
              <a:buNone/>
            </a:pPr>
            <a:endParaRPr sz="1942" dirty="0">
              <a:solidFill>
                <a:schemeClr val="dk2"/>
              </a:solidFill>
            </a:endParaRPr>
          </a:p>
        </p:txBody>
      </p:sp>
      <p:sp>
        <p:nvSpPr>
          <p:cNvPr id="609" name="Google Shape;609;p10"/>
          <p:cNvSpPr txBox="1"/>
          <p:nvPr/>
        </p:nvSpPr>
        <p:spPr>
          <a:xfrm>
            <a:off x="3181350" y="5200652"/>
            <a:ext cx="3086100" cy="64633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a:defRPr/>
            </a:pPr>
            <a:r>
              <a:rPr lang="en-US" sz="1200" dirty="0">
                <a:solidFill>
                  <a:srgbClr val="1F497D"/>
                </a:solidFill>
                <a:latin typeface="Calibri"/>
                <a:ea typeface="Calibri"/>
                <a:cs typeface="Calibri"/>
                <a:sym typeface="Calibri"/>
              </a:rPr>
              <a:t>Normal text – Indicator includes SA only data</a:t>
            </a:r>
            <a:endParaRPr dirty="0"/>
          </a:p>
          <a:p>
            <a:pPr>
              <a:defRPr/>
            </a:pPr>
            <a:r>
              <a:rPr lang="en-US" sz="1200" u="sng" dirty="0">
                <a:solidFill>
                  <a:srgbClr val="1F497D"/>
                </a:solidFill>
                <a:latin typeface="Calibri"/>
                <a:ea typeface="Calibri"/>
                <a:cs typeface="Calibri"/>
                <a:sym typeface="Calibri"/>
              </a:rPr>
              <a:t>Underlined</a:t>
            </a:r>
            <a:r>
              <a:rPr lang="en-US" sz="1200" dirty="0">
                <a:solidFill>
                  <a:srgbClr val="1F497D"/>
                </a:solidFill>
                <a:latin typeface="Calibri"/>
                <a:ea typeface="Calibri"/>
                <a:cs typeface="Calibri"/>
                <a:sym typeface="Calibri"/>
              </a:rPr>
              <a:t> – Indicator includes SA and PS data</a:t>
            </a:r>
            <a:endParaRPr dirty="0"/>
          </a:p>
          <a:p>
            <a:pPr>
              <a:defRPr/>
            </a:pPr>
            <a:r>
              <a:rPr lang="en-US" sz="1200" i="1" dirty="0">
                <a:solidFill>
                  <a:srgbClr val="1F497D"/>
                </a:solidFill>
                <a:latin typeface="Calibri"/>
                <a:ea typeface="Calibri"/>
                <a:cs typeface="Calibri"/>
                <a:sym typeface="Calibri"/>
              </a:rPr>
              <a:t>Italics</a:t>
            </a:r>
            <a:r>
              <a:rPr lang="en-US" sz="1200" dirty="0">
                <a:solidFill>
                  <a:srgbClr val="1F497D"/>
                </a:solidFill>
                <a:latin typeface="Calibri"/>
                <a:ea typeface="Calibri"/>
                <a:cs typeface="Calibri"/>
                <a:sym typeface="Calibri"/>
              </a:rPr>
              <a:t> – Indicator includes PS only data </a:t>
            </a:r>
            <a:endParaRPr dirty="0"/>
          </a:p>
        </p:txBody>
      </p:sp>
    </p:spTree>
    <p:extLst>
      <p:ext uri="{BB962C8B-B14F-4D97-AF65-F5344CB8AC3E}">
        <p14:creationId xmlns:p14="http://schemas.microsoft.com/office/powerpoint/2010/main" val="2432142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1" descr="Every student by name regardless of background, condition or circumstance…&#10; Proficient in core subjects&#10; Graduates from high school, ready for post-secondary education and career&#10; Achieves high outcomes" title="Pennsylvania's Goal for Students"/>
          <p:cNvSpPr txBox="1">
            <a:spLocks noGrp="1"/>
          </p:cNvSpPr>
          <p:nvPr>
            <p:ph type="title"/>
          </p:nvPr>
        </p:nvSpPr>
        <p:spPr>
          <a:xfrm>
            <a:off x="1524000" y="0"/>
            <a:ext cx="9144000" cy="1371600"/>
          </a:xfrm>
          <a:prstGeom prst="rect">
            <a:avLst/>
          </a:prstGeom>
          <a:gradFill>
            <a:gsLst>
              <a:gs pos="0">
                <a:srgbClr val="999934"/>
              </a:gs>
              <a:gs pos="50000">
                <a:srgbClr val="DEDE4B"/>
              </a:gs>
              <a:gs pos="100000">
                <a:srgbClr val="FFFF5A"/>
              </a:gs>
            </a:gsLst>
            <a:lin ang="16200000" scaled="0"/>
          </a:grad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r>
              <a:rPr lang="en-US" sz="1800" dirty="0">
                <a:latin typeface="Arial Narrow"/>
                <a:ea typeface="Arial Narrow"/>
                <a:cs typeface="Arial Narrow"/>
                <a:sym typeface="Arial Narrow"/>
              </a:rPr>
              <a:t/>
            </a:r>
            <a:br>
              <a:rPr lang="en-US" sz="1800" dirty="0">
                <a:latin typeface="Arial Narrow"/>
                <a:ea typeface="Arial Narrow"/>
                <a:cs typeface="Arial Narrow"/>
                <a:sym typeface="Arial Narrow"/>
              </a:rPr>
            </a:br>
            <a:r>
              <a:rPr lang="en-US" sz="1800" dirty="0">
                <a:latin typeface="Arial Narrow"/>
                <a:ea typeface="Arial Narrow"/>
                <a:cs typeface="Arial Narrow"/>
                <a:sym typeface="Arial Narrow"/>
              </a:rPr>
              <a:t> </a:t>
            </a:r>
            <a:br>
              <a:rPr lang="en-US" sz="1800" dirty="0">
                <a:latin typeface="Arial Narrow"/>
                <a:ea typeface="Arial Narrow"/>
                <a:cs typeface="Arial Narrow"/>
                <a:sym typeface="Arial Narrow"/>
              </a:rPr>
            </a:br>
            <a:r>
              <a:rPr lang="en-US" sz="1800" dirty="0">
                <a:latin typeface="Arial Narrow"/>
                <a:ea typeface="Arial Narrow"/>
                <a:cs typeface="Arial Narrow"/>
                <a:sym typeface="Arial Narrow"/>
              </a:rPr>
              <a:t/>
            </a:r>
            <a:br>
              <a:rPr lang="en-US" sz="1800" dirty="0">
                <a:latin typeface="Arial Narrow"/>
                <a:ea typeface="Arial Narrow"/>
                <a:cs typeface="Arial Narrow"/>
                <a:sym typeface="Arial Narrow"/>
              </a:rPr>
            </a:br>
            <a:r>
              <a:rPr lang="en-US" sz="1800" dirty="0">
                <a:latin typeface="Arial Narrow"/>
                <a:ea typeface="Arial Narrow"/>
                <a:cs typeface="Arial Narrow"/>
                <a:sym typeface="Arial Narrow"/>
              </a:rPr>
              <a:t/>
            </a:r>
            <a:br>
              <a:rPr lang="en-US" sz="1800" dirty="0">
                <a:latin typeface="Arial Narrow"/>
                <a:ea typeface="Arial Narrow"/>
                <a:cs typeface="Arial Narrow"/>
                <a:sym typeface="Arial Narrow"/>
              </a:rPr>
            </a:br>
            <a:r>
              <a:rPr lang="en-US" sz="2200" b="1" dirty="0">
                <a:solidFill>
                  <a:srgbClr val="000066"/>
                </a:solidFill>
                <a:latin typeface="Arial Narrow"/>
                <a:ea typeface="Arial Narrow"/>
                <a:cs typeface="Arial Narrow"/>
                <a:sym typeface="Arial Narrow"/>
              </a:rPr>
              <a:t>Every student by name regardless of background, condition or circumstance…</a:t>
            </a:r>
            <a:br>
              <a:rPr lang="en-US" sz="2200" b="1" dirty="0">
                <a:solidFill>
                  <a:srgbClr val="000066"/>
                </a:solidFill>
                <a:latin typeface="Arial Narrow"/>
                <a:ea typeface="Arial Narrow"/>
                <a:cs typeface="Arial Narrow"/>
                <a:sym typeface="Arial Narrow"/>
              </a:rPr>
            </a:br>
            <a:r>
              <a:rPr lang="en-US" sz="2200" b="1" dirty="0">
                <a:solidFill>
                  <a:srgbClr val="000066"/>
                </a:solidFill>
                <a:latin typeface="Arial Narrow"/>
                <a:ea typeface="Arial Narrow"/>
                <a:cs typeface="Arial Narrow"/>
                <a:sym typeface="Arial Narrow"/>
              </a:rPr>
              <a:t>	</a:t>
            </a:r>
            <a:r>
              <a:rPr lang="en-US" sz="2100" b="1" dirty="0">
                <a:solidFill>
                  <a:srgbClr val="000066"/>
                </a:solidFill>
                <a:latin typeface="Arial Narrow"/>
                <a:ea typeface="Arial Narrow"/>
                <a:cs typeface="Arial Narrow"/>
                <a:sym typeface="Arial Narrow"/>
              </a:rPr>
              <a:t>Proficient in core subjects</a:t>
            </a:r>
            <a:br>
              <a:rPr lang="en-US" sz="2100" b="1" dirty="0">
                <a:solidFill>
                  <a:srgbClr val="000066"/>
                </a:solidFill>
                <a:latin typeface="Arial Narrow"/>
                <a:ea typeface="Arial Narrow"/>
                <a:cs typeface="Arial Narrow"/>
                <a:sym typeface="Arial Narrow"/>
              </a:rPr>
            </a:br>
            <a:r>
              <a:rPr lang="en-US" sz="2100" b="1" dirty="0">
                <a:solidFill>
                  <a:srgbClr val="000066"/>
                </a:solidFill>
                <a:latin typeface="Arial Narrow"/>
                <a:ea typeface="Arial Narrow"/>
                <a:cs typeface="Arial Narrow"/>
                <a:sym typeface="Arial Narrow"/>
              </a:rPr>
              <a:t>	Graduates from high school, ready for post-secondary education </a:t>
            </a:r>
            <a:r>
              <a:rPr lang="en-US" sz="2100" b="1" u="sng" dirty="0">
                <a:solidFill>
                  <a:srgbClr val="000066"/>
                </a:solidFill>
                <a:latin typeface="Arial Narrow"/>
                <a:ea typeface="Arial Narrow"/>
                <a:cs typeface="Arial Narrow"/>
                <a:sym typeface="Arial Narrow"/>
              </a:rPr>
              <a:t>and</a:t>
            </a:r>
            <a:r>
              <a:rPr lang="en-US" sz="2100" b="1" dirty="0">
                <a:solidFill>
                  <a:srgbClr val="000066"/>
                </a:solidFill>
                <a:latin typeface="Arial Narrow"/>
                <a:ea typeface="Arial Narrow"/>
                <a:cs typeface="Arial Narrow"/>
                <a:sym typeface="Arial Narrow"/>
              </a:rPr>
              <a:t> career</a:t>
            </a:r>
            <a:br>
              <a:rPr lang="en-US" sz="2100" b="1" dirty="0">
                <a:solidFill>
                  <a:srgbClr val="000066"/>
                </a:solidFill>
                <a:latin typeface="Arial Narrow"/>
                <a:ea typeface="Arial Narrow"/>
                <a:cs typeface="Arial Narrow"/>
                <a:sym typeface="Arial Narrow"/>
              </a:rPr>
            </a:br>
            <a:r>
              <a:rPr lang="en-US" sz="2100" b="1" dirty="0">
                <a:solidFill>
                  <a:srgbClr val="000066"/>
                </a:solidFill>
                <a:latin typeface="Arial Narrow"/>
                <a:ea typeface="Arial Narrow"/>
                <a:cs typeface="Arial Narrow"/>
                <a:sym typeface="Arial Narrow"/>
              </a:rPr>
              <a:t>	Achieves high outcomes</a:t>
            </a:r>
            <a:r>
              <a:rPr lang="en-US" sz="1800" b="1" dirty="0">
                <a:solidFill>
                  <a:srgbClr val="002060"/>
                </a:solidFill>
                <a:latin typeface="Arial Narrow"/>
                <a:ea typeface="Arial Narrow"/>
                <a:cs typeface="Arial Narrow"/>
                <a:sym typeface="Arial Narrow"/>
              </a:rPr>
              <a:t/>
            </a:r>
            <a:br>
              <a:rPr lang="en-US" sz="1800" b="1" dirty="0">
                <a:solidFill>
                  <a:srgbClr val="002060"/>
                </a:solidFill>
                <a:latin typeface="Arial Narrow"/>
                <a:ea typeface="Arial Narrow"/>
                <a:cs typeface="Arial Narrow"/>
                <a:sym typeface="Arial Narrow"/>
              </a:rPr>
            </a:br>
            <a:r>
              <a:rPr lang="en-US" sz="1800" dirty="0">
                <a:latin typeface="Arial Narrow"/>
                <a:ea typeface="Arial Narrow"/>
                <a:cs typeface="Arial Narrow"/>
                <a:sym typeface="Arial Narrow"/>
              </a:rPr>
              <a:t/>
            </a:r>
            <a:br>
              <a:rPr lang="en-US" sz="1800" dirty="0">
                <a:latin typeface="Arial Narrow"/>
                <a:ea typeface="Arial Narrow"/>
                <a:cs typeface="Arial Narrow"/>
                <a:sym typeface="Arial Narrow"/>
              </a:rPr>
            </a:br>
            <a:r>
              <a:rPr lang="en-US" sz="1800" dirty="0">
                <a:solidFill>
                  <a:srgbClr val="002060"/>
                </a:solidFill>
                <a:latin typeface="Arial Narrow"/>
                <a:ea typeface="Arial Narrow"/>
                <a:cs typeface="Arial Narrow"/>
                <a:sym typeface="Arial Narrow"/>
              </a:rPr>
              <a:t> </a:t>
            </a:r>
            <a:br>
              <a:rPr lang="en-US" sz="1800" dirty="0">
                <a:solidFill>
                  <a:srgbClr val="002060"/>
                </a:solidFill>
                <a:latin typeface="Arial Narrow"/>
                <a:ea typeface="Arial Narrow"/>
                <a:cs typeface="Arial Narrow"/>
                <a:sym typeface="Arial Narrow"/>
              </a:rPr>
            </a:br>
            <a:r>
              <a:rPr lang="en-US" sz="1800" dirty="0">
                <a:solidFill>
                  <a:srgbClr val="002060"/>
                </a:solidFill>
                <a:latin typeface="Arial Narrow"/>
                <a:ea typeface="Arial Narrow"/>
                <a:cs typeface="Arial Narrow"/>
                <a:sym typeface="Arial Narrow"/>
              </a:rPr>
              <a:t/>
            </a:r>
            <a:br>
              <a:rPr lang="en-US" sz="1800" dirty="0">
                <a:solidFill>
                  <a:srgbClr val="002060"/>
                </a:solidFill>
                <a:latin typeface="Arial Narrow"/>
                <a:ea typeface="Arial Narrow"/>
                <a:cs typeface="Arial Narrow"/>
                <a:sym typeface="Arial Narrow"/>
              </a:rPr>
            </a:br>
            <a:endParaRPr sz="1800" dirty="0">
              <a:latin typeface="Arial Narrow"/>
              <a:ea typeface="Arial Narrow"/>
              <a:cs typeface="Arial Narrow"/>
              <a:sym typeface="Arial Narrow"/>
            </a:endParaRPr>
          </a:p>
        </p:txBody>
      </p:sp>
      <p:grpSp>
        <p:nvGrpSpPr>
          <p:cNvPr id="616" name="Google Shape;616;p11" descr="This slide shows the connection between the various indicators specifically related to secondary transition"/>
          <p:cNvGrpSpPr/>
          <p:nvPr/>
        </p:nvGrpSpPr>
        <p:grpSpPr>
          <a:xfrm>
            <a:off x="1905001" y="1681554"/>
            <a:ext cx="8534398" cy="4635622"/>
            <a:chOff x="1" y="5154"/>
            <a:chExt cx="8534398" cy="4635622"/>
          </a:xfrm>
        </p:grpSpPr>
        <p:sp>
          <p:nvSpPr>
            <p:cNvPr id="617" name="Google Shape;617;p11"/>
            <p:cNvSpPr/>
            <p:nvPr/>
          </p:nvSpPr>
          <p:spPr>
            <a:xfrm rot="5400000">
              <a:off x="-201390" y="206545"/>
              <a:ext cx="1342605" cy="939823"/>
            </a:xfrm>
            <a:prstGeom prst="leftArrow">
              <a:avLst>
                <a:gd name="adj1" fmla="val 50000"/>
                <a:gd name="adj2" fmla="val 50000"/>
              </a:avLst>
            </a:prstGeom>
            <a:solidFill>
              <a:srgbClr val="C4DBFC"/>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618" name="Google Shape;618;p11"/>
            <p:cNvSpPr txBox="1"/>
            <p:nvPr/>
          </p:nvSpPr>
          <p:spPr>
            <a:xfrm>
              <a:off x="234957" y="240110"/>
              <a:ext cx="469911" cy="1107649"/>
            </a:xfrm>
            <a:prstGeom prst="rect">
              <a:avLst/>
            </a:prstGeom>
            <a:noFill/>
            <a:ln>
              <a:noFill/>
            </a:ln>
          </p:spPr>
          <p:txBody>
            <a:bodyPr spcFirstLastPara="1" wrap="square" lIns="8250" tIns="8250" rIns="8250" bIns="8250" anchor="ctr" anchorCtr="0">
              <a:noAutofit/>
            </a:bodyPr>
            <a:lstStyle/>
            <a:p>
              <a:pPr algn="ctr">
                <a:lnSpc>
                  <a:spcPct val="90000"/>
                </a:lnSpc>
                <a:defRPr/>
              </a:pPr>
              <a:endParaRPr sz="1300">
                <a:solidFill>
                  <a:srgbClr val="FFFFFF"/>
                </a:solidFill>
              </a:endParaRPr>
            </a:p>
          </p:txBody>
        </p:sp>
        <p:sp>
          <p:nvSpPr>
            <p:cNvPr id="619" name="Google Shape;619;p11"/>
            <p:cNvSpPr/>
            <p:nvPr/>
          </p:nvSpPr>
          <p:spPr>
            <a:xfrm rot="5400000">
              <a:off x="4300765" y="-3347180"/>
              <a:ext cx="872693" cy="7594576"/>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620" name="Google Shape;620;p11"/>
            <p:cNvSpPr txBox="1"/>
            <p:nvPr/>
          </p:nvSpPr>
          <p:spPr>
            <a:xfrm>
              <a:off x="939824" y="56362"/>
              <a:ext cx="7551975" cy="787491"/>
            </a:xfrm>
            <a:prstGeom prst="rect">
              <a:avLst/>
            </a:prstGeom>
            <a:noFill/>
            <a:ln>
              <a:noFill/>
            </a:ln>
          </p:spPr>
          <p:txBody>
            <a:bodyPr spcFirstLastPara="1" wrap="square" lIns="163575" tIns="14600" rIns="14600" bIns="14600" anchor="ctr" anchorCtr="0">
              <a:noAutofit/>
            </a:bodyPr>
            <a:lstStyle/>
            <a:p>
              <a:pPr marL="228600" lvl="1" indent="-228600">
                <a:lnSpc>
                  <a:spcPct val="90000"/>
                </a:lnSpc>
                <a:buClr>
                  <a:srgbClr val="000066"/>
                </a:buClr>
                <a:buSzPts val="2300"/>
                <a:buFont typeface="Arial Narrow"/>
                <a:buChar char="•"/>
                <a:defRPr/>
              </a:pPr>
              <a:r>
                <a:rPr lang="en-US" sz="2300" b="1">
                  <a:solidFill>
                    <a:srgbClr val="000066"/>
                  </a:solidFill>
                  <a:latin typeface="Arial Narrow"/>
                  <a:ea typeface="Arial Narrow"/>
                  <a:cs typeface="Arial Narrow"/>
                  <a:sym typeface="Arial Narrow"/>
                </a:rPr>
                <a:t>Indicator 14:</a:t>
              </a:r>
              <a:endParaRPr sz="2300" b="1">
                <a:solidFill>
                  <a:srgbClr val="000066"/>
                </a:solidFill>
                <a:latin typeface="Arial Narrow"/>
                <a:ea typeface="Arial Narrow"/>
                <a:cs typeface="Arial Narrow"/>
                <a:sym typeface="Arial Narrow"/>
              </a:endParaRPr>
            </a:p>
            <a:p>
              <a:pPr marL="228600" lvl="1" indent="-228600">
                <a:lnSpc>
                  <a:spcPct val="90000"/>
                </a:lnSpc>
                <a:spcBef>
                  <a:spcPts val="345"/>
                </a:spcBef>
                <a:buClr>
                  <a:srgbClr val="000066"/>
                </a:buClr>
                <a:buSzPts val="2300"/>
                <a:buFont typeface="Arial Narrow"/>
                <a:buChar char="•"/>
                <a:defRPr/>
              </a:pPr>
              <a:r>
                <a:rPr lang="en-US" sz="2300">
                  <a:solidFill>
                    <a:srgbClr val="000066"/>
                  </a:solidFill>
                  <a:latin typeface="Arial Narrow"/>
                  <a:ea typeface="Arial Narrow"/>
                  <a:cs typeface="Arial Narrow"/>
                  <a:sym typeface="Arial Narrow"/>
                </a:rPr>
                <a:t>Students achieving their post-secondary goals</a:t>
              </a:r>
              <a:r>
                <a:rPr lang="en-US" sz="2300">
                  <a:latin typeface="Arial Narrow"/>
                  <a:ea typeface="Arial Narrow"/>
                  <a:cs typeface="Arial Narrow"/>
                  <a:sym typeface="Arial Narrow"/>
                </a:rPr>
                <a:t> </a:t>
              </a:r>
              <a:endParaRPr sz="2300">
                <a:latin typeface="Arial Narrow"/>
                <a:ea typeface="Arial Narrow"/>
                <a:cs typeface="Arial Narrow"/>
                <a:sym typeface="Arial Narrow"/>
              </a:endParaRPr>
            </a:p>
          </p:txBody>
        </p:sp>
        <p:sp>
          <p:nvSpPr>
            <p:cNvPr id="621" name="Google Shape;621;p11"/>
            <p:cNvSpPr/>
            <p:nvPr/>
          </p:nvSpPr>
          <p:spPr>
            <a:xfrm rot="5400000">
              <a:off x="-201390" y="1138343"/>
              <a:ext cx="1342605" cy="939823"/>
            </a:xfrm>
            <a:prstGeom prst="leftArrow">
              <a:avLst>
                <a:gd name="adj1" fmla="val 50000"/>
                <a:gd name="adj2" fmla="val 50000"/>
              </a:avLst>
            </a:prstGeom>
            <a:solidFill>
              <a:srgbClr val="99C0F9"/>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622" name="Google Shape;622;p11"/>
            <p:cNvSpPr txBox="1"/>
            <p:nvPr/>
          </p:nvSpPr>
          <p:spPr>
            <a:xfrm>
              <a:off x="234957" y="1171908"/>
              <a:ext cx="469911" cy="1107649"/>
            </a:xfrm>
            <a:prstGeom prst="rect">
              <a:avLst/>
            </a:prstGeom>
            <a:noFill/>
            <a:ln>
              <a:noFill/>
            </a:ln>
          </p:spPr>
          <p:txBody>
            <a:bodyPr spcFirstLastPara="1" wrap="square" lIns="41275" tIns="41275" rIns="41275" bIns="41275" anchor="ctr" anchorCtr="0">
              <a:noAutofit/>
            </a:bodyPr>
            <a:lstStyle/>
            <a:p>
              <a:pPr algn="ctr">
                <a:lnSpc>
                  <a:spcPct val="90000"/>
                </a:lnSpc>
                <a:defRPr/>
              </a:pPr>
              <a:endParaRPr sz="6500">
                <a:solidFill>
                  <a:srgbClr val="FFFFFF"/>
                </a:solidFill>
                <a:latin typeface="Gill Sans"/>
                <a:ea typeface="Gill Sans"/>
                <a:cs typeface="Gill Sans"/>
                <a:sym typeface="Gill Sans"/>
              </a:endParaRPr>
            </a:p>
          </p:txBody>
        </p:sp>
        <p:sp>
          <p:nvSpPr>
            <p:cNvPr id="623" name="Google Shape;623;p11"/>
            <p:cNvSpPr/>
            <p:nvPr/>
          </p:nvSpPr>
          <p:spPr>
            <a:xfrm rot="5400000">
              <a:off x="4300765" y="-2320641"/>
              <a:ext cx="872693" cy="7594576"/>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624" name="Google Shape;624;p11"/>
            <p:cNvSpPr txBox="1"/>
            <p:nvPr/>
          </p:nvSpPr>
          <p:spPr>
            <a:xfrm>
              <a:off x="939824" y="1082901"/>
              <a:ext cx="7551975" cy="787491"/>
            </a:xfrm>
            <a:prstGeom prst="rect">
              <a:avLst/>
            </a:prstGeom>
            <a:noFill/>
            <a:ln>
              <a:noFill/>
            </a:ln>
          </p:spPr>
          <p:txBody>
            <a:bodyPr spcFirstLastPara="1" wrap="square" lIns="163575" tIns="14600" rIns="14600" bIns="14600" anchor="ctr" anchorCtr="0">
              <a:noAutofit/>
            </a:bodyPr>
            <a:lstStyle/>
            <a:p>
              <a:pPr marL="228600" lvl="1" indent="-228600">
                <a:lnSpc>
                  <a:spcPct val="90000"/>
                </a:lnSpc>
                <a:buClr>
                  <a:srgbClr val="000066"/>
                </a:buClr>
                <a:buSzPts val="2300"/>
                <a:buFont typeface="Arial Narrow"/>
                <a:buChar char="•"/>
                <a:defRPr/>
              </a:pPr>
              <a:r>
                <a:rPr lang="en-US" sz="2300" b="1">
                  <a:solidFill>
                    <a:srgbClr val="000066"/>
                  </a:solidFill>
                  <a:latin typeface="Arial Narrow"/>
                  <a:ea typeface="Arial Narrow"/>
                  <a:cs typeface="Arial Narrow"/>
                  <a:sym typeface="Arial Narrow"/>
                </a:rPr>
                <a:t>Indicators 1, 2 and 17:</a:t>
              </a:r>
              <a:endParaRPr sz="2300" b="1">
                <a:solidFill>
                  <a:srgbClr val="000066"/>
                </a:solidFill>
                <a:latin typeface="Arial Narrow"/>
                <a:ea typeface="Arial Narrow"/>
                <a:cs typeface="Arial Narrow"/>
                <a:sym typeface="Arial Narrow"/>
              </a:endParaRPr>
            </a:p>
            <a:p>
              <a:pPr marL="228600" lvl="1" indent="-228600">
                <a:lnSpc>
                  <a:spcPct val="90000"/>
                </a:lnSpc>
                <a:spcBef>
                  <a:spcPts val="345"/>
                </a:spcBef>
                <a:buClr>
                  <a:srgbClr val="000066"/>
                </a:buClr>
                <a:buSzPts val="2300"/>
                <a:buFont typeface="Arial Narrow"/>
                <a:buChar char="•"/>
                <a:defRPr/>
              </a:pPr>
              <a:r>
                <a:rPr lang="en-US" sz="2300">
                  <a:solidFill>
                    <a:srgbClr val="000066"/>
                  </a:solidFill>
                  <a:latin typeface="Arial Narrow"/>
                  <a:ea typeface="Arial Narrow"/>
                  <a:cs typeface="Arial Narrow"/>
                  <a:sym typeface="Arial Narrow"/>
                </a:rPr>
                <a:t>Students actively engaged, staying in school and graduating</a:t>
              </a:r>
              <a:endParaRPr sz="2300">
                <a:solidFill>
                  <a:srgbClr val="000066"/>
                </a:solidFill>
                <a:latin typeface="Arial Narrow"/>
                <a:ea typeface="Arial Narrow"/>
                <a:cs typeface="Arial Narrow"/>
                <a:sym typeface="Arial Narrow"/>
              </a:endParaRPr>
            </a:p>
          </p:txBody>
        </p:sp>
        <p:sp>
          <p:nvSpPr>
            <p:cNvPr id="625" name="Google Shape;625;p11"/>
            <p:cNvSpPr/>
            <p:nvPr/>
          </p:nvSpPr>
          <p:spPr>
            <a:xfrm rot="5400000">
              <a:off x="-201390" y="2183898"/>
              <a:ext cx="1342605" cy="939823"/>
            </a:xfrm>
            <a:prstGeom prst="leftArrow">
              <a:avLst>
                <a:gd name="adj1" fmla="val 50000"/>
                <a:gd name="adj2" fmla="val 50000"/>
              </a:avLst>
            </a:prstGeom>
            <a:solidFill>
              <a:srgbClr val="5F9DF7"/>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626" name="Google Shape;626;p11"/>
            <p:cNvSpPr txBox="1"/>
            <p:nvPr/>
          </p:nvSpPr>
          <p:spPr>
            <a:xfrm>
              <a:off x="234957" y="2217463"/>
              <a:ext cx="469911" cy="1107649"/>
            </a:xfrm>
            <a:prstGeom prst="rect">
              <a:avLst/>
            </a:prstGeom>
            <a:noFill/>
            <a:ln>
              <a:noFill/>
            </a:ln>
          </p:spPr>
          <p:txBody>
            <a:bodyPr spcFirstLastPara="1" wrap="square" lIns="41275" tIns="41275" rIns="41275" bIns="41275" anchor="ctr" anchorCtr="0">
              <a:noAutofit/>
            </a:bodyPr>
            <a:lstStyle/>
            <a:p>
              <a:pPr algn="ctr">
                <a:lnSpc>
                  <a:spcPct val="90000"/>
                </a:lnSpc>
                <a:defRPr/>
              </a:pPr>
              <a:endParaRPr sz="6500">
                <a:solidFill>
                  <a:srgbClr val="FFFFFF"/>
                </a:solidFill>
                <a:latin typeface="Gill Sans"/>
                <a:ea typeface="Gill Sans"/>
                <a:cs typeface="Gill Sans"/>
                <a:sym typeface="Gill Sans"/>
              </a:endParaRPr>
            </a:p>
          </p:txBody>
        </p:sp>
        <p:sp>
          <p:nvSpPr>
            <p:cNvPr id="627" name="Google Shape;627;p11"/>
            <p:cNvSpPr/>
            <p:nvPr/>
          </p:nvSpPr>
          <p:spPr>
            <a:xfrm rot="5400000">
              <a:off x="4130485" y="-1070859"/>
              <a:ext cx="1213253" cy="7594576"/>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628" name="Google Shape;628;p11"/>
            <p:cNvSpPr txBox="1"/>
            <p:nvPr/>
          </p:nvSpPr>
          <p:spPr>
            <a:xfrm>
              <a:off x="939824" y="2179028"/>
              <a:ext cx="7535350" cy="1094801"/>
            </a:xfrm>
            <a:prstGeom prst="rect">
              <a:avLst/>
            </a:prstGeom>
            <a:noFill/>
            <a:ln>
              <a:noFill/>
            </a:ln>
          </p:spPr>
          <p:txBody>
            <a:bodyPr spcFirstLastPara="1" wrap="square" lIns="163575" tIns="14600" rIns="14600" bIns="14600" anchor="ctr" anchorCtr="0">
              <a:noAutofit/>
            </a:bodyPr>
            <a:lstStyle/>
            <a:p>
              <a:pPr marL="228600" lvl="1" indent="-228600">
                <a:lnSpc>
                  <a:spcPct val="90000"/>
                </a:lnSpc>
                <a:buClr>
                  <a:srgbClr val="000066"/>
                </a:buClr>
                <a:buSzPts val="2300"/>
                <a:buFont typeface="Arial Narrow"/>
                <a:buChar char="•"/>
                <a:defRPr/>
              </a:pPr>
              <a:r>
                <a:rPr lang="en-US" sz="2300" b="1">
                  <a:solidFill>
                    <a:srgbClr val="000066"/>
                  </a:solidFill>
                  <a:latin typeface="Arial Narrow"/>
                  <a:ea typeface="Arial Narrow"/>
                  <a:cs typeface="Arial Narrow"/>
                  <a:sym typeface="Arial Narrow"/>
                </a:rPr>
                <a:t>Indicator 13</a:t>
              </a:r>
              <a:endParaRPr sz="2300" b="1">
                <a:solidFill>
                  <a:srgbClr val="000066"/>
                </a:solidFill>
                <a:latin typeface="Arial Narrow"/>
                <a:ea typeface="Arial Narrow"/>
                <a:cs typeface="Arial Narrow"/>
                <a:sym typeface="Arial Narrow"/>
              </a:endParaRPr>
            </a:p>
            <a:p>
              <a:pPr marL="228600" lvl="1" indent="-228600">
                <a:lnSpc>
                  <a:spcPct val="90000"/>
                </a:lnSpc>
                <a:spcBef>
                  <a:spcPts val="345"/>
                </a:spcBef>
                <a:buClr>
                  <a:srgbClr val="000066"/>
                </a:buClr>
                <a:buSzPts val="2300"/>
                <a:buFont typeface="Arial Narrow"/>
                <a:buChar char="•"/>
                <a:defRPr/>
              </a:pPr>
              <a:r>
                <a:rPr lang="en-US" sz="2300">
                  <a:solidFill>
                    <a:srgbClr val="000066"/>
                  </a:solidFill>
                  <a:latin typeface="Arial Narrow"/>
                  <a:ea typeface="Arial Narrow"/>
                  <a:cs typeface="Arial Narrow"/>
                  <a:sym typeface="Arial Narrow"/>
                </a:rPr>
                <a:t>High quality IEPs designed to help students achieve their  post-secondary goals</a:t>
              </a:r>
              <a:endParaRPr sz="2300">
                <a:solidFill>
                  <a:srgbClr val="000066"/>
                </a:solidFill>
                <a:latin typeface="Arial Narrow"/>
                <a:ea typeface="Arial Narrow"/>
                <a:cs typeface="Arial Narrow"/>
                <a:sym typeface="Arial Narrow"/>
              </a:endParaRPr>
            </a:p>
          </p:txBody>
        </p:sp>
        <p:sp>
          <p:nvSpPr>
            <p:cNvPr id="629" name="Google Shape;629;p11"/>
            <p:cNvSpPr/>
            <p:nvPr/>
          </p:nvSpPr>
          <p:spPr>
            <a:xfrm rot="5400000">
              <a:off x="-201390" y="3400743"/>
              <a:ext cx="1342605" cy="939823"/>
            </a:xfrm>
            <a:prstGeom prst="leftArrow">
              <a:avLst>
                <a:gd name="adj1" fmla="val 50000"/>
                <a:gd name="adj2" fmla="val 50000"/>
              </a:avLst>
            </a:prstGeom>
            <a:solidFill>
              <a:srgbClr val="0A54C2"/>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630" name="Google Shape;630;p11"/>
            <p:cNvSpPr txBox="1"/>
            <p:nvPr/>
          </p:nvSpPr>
          <p:spPr>
            <a:xfrm>
              <a:off x="234957" y="3434308"/>
              <a:ext cx="469911" cy="1107649"/>
            </a:xfrm>
            <a:prstGeom prst="rect">
              <a:avLst/>
            </a:prstGeom>
            <a:noFill/>
            <a:ln>
              <a:noFill/>
            </a:ln>
          </p:spPr>
          <p:txBody>
            <a:bodyPr spcFirstLastPara="1" wrap="square" lIns="41275" tIns="41275" rIns="41275" bIns="41275" anchor="ctr" anchorCtr="0">
              <a:noAutofit/>
            </a:bodyPr>
            <a:lstStyle/>
            <a:p>
              <a:pPr algn="ctr">
                <a:lnSpc>
                  <a:spcPct val="90000"/>
                </a:lnSpc>
                <a:defRPr/>
              </a:pPr>
              <a:endParaRPr sz="6500">
                <a:solidFill>
                  <a:srgbClr val="094CAF"/>
                </a:solidFill>
                <a:latin typeface="Gill Sans"/>
                <a:ea typeface="Gill Sans"/>
                <a:cs typeface="Gill Sans"/>
                <a:sym typeface="Gill Sans"/>
              </a:endParaRPr>
            </a:p>
          </p:txBody>
        </p:sp>
        <p:sp>
          <p:nvSpPr>
            <p:cNvPr id="631" name="Google Shape;631;p11"/>
            <p:cNvSpPr/>
            <p:nvPr/>
          </p:nvSpPr>
          <p:spPr>
            <a:xfrm rot="5400000">
              <a:off x="4130485" y="236861"/>
              <a:ext cx="1213253" cy="7594576"/>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632" name="Google Shape;632;p11"/>
            <p:cNvSpPr txBox="1"/>
            <p:nvPr/>
          </p:nvSpPr>
          <p:spPr>
            <a:xfrm>
              <a:off x="939824" y="3486748"/>
              <a:ext cx="7535350" cy="1094801"/>
            </a:xfrm>
            <a:prstGeom prst="rect">
              <a:avLst/>
            </a:prstGeom>
            <a:noFill/>
            <a:ln>
              <a:noFill/>
            </a:ln>
          </p:spPr>
          <p:txBody>
            <a:bodyPr spcFirstLastPara="1" wrap="square" lIns="170675" tIns="15225" rIns="15225" bIns="15225" anchor="ctr" anchorCtr="0">
              <a:noAutofit/>
            </a:bodyPr>
            <a:lstStyle/>
            <a:p>
              <a:pPr marL="228600" lvl="1" indent="-228600">
                <a:lnSpc>
                  <a:spcPct val="90000"/>
                </a:lnSpc>
                <a:buClr>
                  <a:srgbClr val="000066"/>
                </a:buClr>
                <a:buSzPts val="2400"/>
                <a:buFont typeface="Arial Narrow"/>
                <a:buChar char="•"/>
                <a:defRPr/>
              </a:pPr>
              <a:r>
                <a:rPr lang="en-US" sz="2400" b="1">
                  <a:solidFill>
                    <a:srgbClr val="000066"/>
                  </a:solidFill>
                  <a:latin typeface="Arial Narrow"/>
                  <a:ea typeface="Arial Narrow"/>
                  <a:cs typeface="Arial Narrow"/>
                  <a:sym typeface="Arial Narrow"/>
                </a:rPr>
                <a:t>The foundation:</a:t>
              </a:r>
              <a:endParaRPr sz="2100" b="1">
                <a:solidFill>
                  <a:srgbClr val="000066"/>
                </a:solidFill>
                <a:latin typeface="Arial Narrow"/>
                <a:ea typeface="Arial Narrow"/>
                <a:cs typeface="Arial Narrow"/>
                <a:sym typeface="Arial Narrow"/>
              </a:endParaRPr>
            </a:p>
            <a:p>
              <a:pPr marL="228600" lvl="1" indent="-228600">
                <a:lnSpc>
                  <a:spcPct val="90000"/>
                </a:lnSpc>
                <a:spcBef>
                  <a:spcPts val="360"/>
                </a:spcBef>
                <a:buClr>
                  <a:srgbClr val="000066"/>
                </a:buClr>
                <a:buSzPts val="2400"/>
                <a:buFont typeface="Arial Narrow"/>
                <a:buChar char="•"/>
                <a:defRPr/>
              </a:pPr>
              <a:r>
                <a:rPr lang="en-US" sz="2400">
                  <a:solidFill>
                    <a:srgbClr val="000066"/>
                  </a:solidFill>
                  <a:latin typeface="Arial Narrow"/>
                  <a:ea typeface="Arial Narrow"/>
                  <a:cs typeface="Arial Narrow"/>
                  <a:sym typeface="Arial Narrow"/>
                </a:rPr>
                <a:t>High quality, rigorous, standards-aligned secondary school programs for all students</a:t>
              </a:r>
              <a:endParaRPr sz="2100">
                <a:solidFill>
                  <a:srgbClr val="000066"/>
                </a:solidFill>
                <a:latin typeface="Arial Narrow"/>
                <a:ea typeface="Arial Narrow"/>
                <a:cs typeface="Arial Narrow"/>
                <a:sym typeface="Arial Narrow"/>
              </a:endParaRPr>
            </a:p>
          </p:txBody>
        </p:sp>
      </p:grpSp>
    </p:spTree>
    <p:extLst>
      <p:ext uri="{BB962C8B-B14F-4D97-AF65-F5344CB8AC3E}">
        <p14:creationId xmlns:p14="http://schemas.microsoft.com/office/powerpoint/2010/main" val="3271584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6A5D2-99B1-4888-876C-FFF6AFC0614D}"/>
              </a:ext>
            </a:extLst>
          </p:cNvPr>
          <p:cNvSpPr>
            <a:spLocks noGrp="1"/>
          </p:cNvSpPr>
          <p:nvPr>
            <p:ph type="title"/>
          </p:nvPr>
        </p:nvSpPr>
        <p:spPr/>
        <p:txBody>
          <a:bodyPr/>
          <a:lstStyle/>
          <a:p>
            <a:pPr algn="ctr"/>
            <a:r>
              <a:rPr lang="en-US" dirty="0"/>
              <a:t>BUT WE’VE HAD THIS TRAINING BEFORE…</a:t>
            </a:r>
            <a:br>
              <a:rPr lang="en-US" dirty="0"/>
            </a:br>
            <a:r>
              <a:rPr lang="en-US" dirty="0"/>
              <a:t/>
            </a:r>
            <a:br>
              <a:rPr lang="en-US" dirty="0"/>
            </a:br>
            <a:r>
              <a:rPr lang="en-US" dirty="0"/>
              <a:t>Target 100%</a:t>
            </a:r>
          </a:p>
        </p:txBody>
      </p:sp>
      <p:graphicFrame>
        <p:nvGraphicFramePr>
          <p:cNvPr id="4" name="Content Placeholder 3">
            <a:extLst>
              <a:ext uri="{FF2B5EF4-FFF2-40B4-BE49-F238E27FC236}">
                <a16:creationId xmlns:a16="http://schemas.microsoft.com/office/drawing/2014/main" xmlns="" id="{94C12AFE-AD28-4264-9AA3-0FD5F2A4AF21}"/>
              </a:ext>
            </a:extLst>
          </p:cNvPr>
          <p:cNvGraphicFramePr>
            <a:graphicFrameLocks noGrp="1"/>
          </p:cNvGraphicFramePr>
          <p:nvPr>
            <p:ph idx="1"/>
          </p:nvPr>
        </p:nvGraphicFramePr>
        <p:xfrm>
          <a:off x="4467991" y="1296787"/>
          <a:ext cx="5486400" cy="42814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394282471"/>
                    </a:ext>
                  </a:extLst>
                </a:gridCol>
                <a:gridCol w="2743200">
                  <a:extLst>
                    <a:ext uri="{9D8B030D-6E8A-4147-A177-3AD203B41FA5}">
                      <a16:colId xmlns:a16="http://schemas.microsoft.com/office/drawing/2014/main" xmlns="" val="2301624899"/>
                    </a:ext>
                  </a:extLst>
                </a:gridCol>
              </a:tblGrid>
              <a:tr h="428142">
                <a:tc>
                  <a:txBody>
                    <a:bodyPr/>
                    <a:lstStyle/>
                    <a:p>
                      <a:pPr algn="ctr"/>
                      <a:r>
                        <a:rPr lang="en-US" dirty="0"/>
                        <a:t>YEAR</a:t>
                      </a:r>
                    </a:p>
                  </a:txBody>
                  <a:tcPr/>
                </a:tc>
                <a:tc>
                  <a:txBody>
                    <a:bodyPr/>
                    <a:lstStyle/>
                    <a:p>
                      <a:pPr algn="ctr"/>
                      <a:r>
                        <a:rPr lang="en-US" dirty="0"/>
                        <a:t>SSP Indicator 13 Data </a:t>
                      </a:r>
                    </a:p>
                  </a:txBody>
                  <a:tcPr/>
                </a:tc>
                <a:extLst>
                  <a:ext uri="{0D108BD9-81ED-4DB2-BD59-A6C34878D82A}">
                    <a16:rowId xmlns:a16="http://schemas.microsoft.com/office/drawing/2014/main" xmlns="" val="1727212205"/>
                  </a:ext>
                </a:extLst>
              </a:tr>
              <a:tr h="428142">
                <a:tc>
                  <a:txBody>
                    <a:bodyPr/>
                    <a:lstStyle/>
                    <a:p>
                      <a:pPr algn="ctr"/>
                      <a:r>
                        <a:rPr lang="en-US" dirty="0"/>
                        <a:t>2009</a:t>
                      </a:r>
                    </a:p>
                  </a:txBody>
                  <a:tcPr/>
                </a:tc>
                <a:tc>
                  <a:txBody>
                    <a:bodyPr/>
                    <a:lstStyle/>
                    <a:p>
                      <a:pPr algn="ctr"/>
                      <a:r>
                        <a:rPr lang="en-US" dirty="0"/>
                        <a:t>76.10%</a:t>
                      </a:r>
                    </a:p>
                  </a:txBody>
                  <a:tcPr/>
                </a:tc>
                <a:extLst>
                  <a:ext uri="{0D108BD9-81ED-4DB2-BD59-A6C34878D82A}">
                    <a16:rowId xmlns:a16="http://schemas.microsoft.com/office/drawing/2014/main" xmlns="" val="4227862944"/>
                  </a:ext>
                </a:extLst>
              </a:tr>
              <a:tr h="428142">
                <a:tc>
                  <a:txBody>
                    <a:bodyPr/>
                    <a:lstStyle/>
                    <a:p>
                      <a:pPr algn="ctr"/>
                      <a:r>
                        <a:rPr lang="en-US" dirty="0"/>
                        <a:t>2010</a:t>
                      </a:r>
                    </a:p>
                  </a:txBody>
                  <a:tcPr/>
                </a:tc>
                <a:tc>
                  <a:txBody>
                    <a:bodyPr/>
                    <a:lstStyle/>
                    <a:p>
                      <a:pPr algn="ctr"/>
                      <a:r>
                        <a:rPr lang="en-US" dirty="0"/>
                        <a:t>81.40%</a:t>
                      </a:r>
                    </a:p>
                  </a:txBody>
                  <a:tcPr/>
                </a:tc>
                <a:extLst>
                  <a:ext uri="{0D108BD9-81ED-4DB2-BD59-A6C34878D82A}">
                    <a16:rowId xmlns:a16="http://schemas.microsoft.com/office/drawing/2014/main" xmlns="" val="1705519225"/>
                  </a:ext>
                </a:extLst>
              </a:tr>
              <a:tr h="428142">
                <a:tc>
                  <a:txBody>
                    <a:bodyPr/>
                    <a:lstStyle/>
                    <a:p>
                      <a:pPr algn="ctr"/>
                      <a:r>
                        <a:rPr lang="en-US" dirty="0"/>
                        <a:t>2011</a:t>
                      </a:r>
                    </a:p>
                  </a:txBody>
                  <a:tcPr/>
                </a:tc>
                <a:tc>
                  <a:txBody>
                    <a:bodyPr/>
                    <a:lstStyle/>
                    <a:p>
                      <a:pPr algn="ctr"/>
                      <a:r>
                        <a:rPr lang="en-US" dirty="0"/>
                        <a:t>86.60%</a:t>
                      </a:r>
                    </a:p>
                  </a:txBody>
                  <a:tcPr/>
                </a:tc>
                <a:extLst>
                  <a:ext uri="{0D108BD9-81ED-4DB2-BD59-A6C34878D82A}">
                    <a16:rowId xmlns:a16="http://schemas.microsoft.com/office/drawing/2014/main" xmlns="" val="1120241089"/>
                  </a:ext>
                </a:extLst>
              </a:tr>
              <a:tr h="428142">
                <a:tc>
                  <a:txBody>
                    <a:bodyPr/>
                    <a:lstStyle/>
                    <a:p>
                      <a:pPr algn="ctr"/>
                      <a:r>
                        <a:rPr lang="en-US" dirty="0"/>
                        <a:t>2012</a:t>
                      </a:r>
                    </a:p>
                  </a:txBody>
                  <a:tcPr/>
                </a:tc>
                <a:tc>
                  <a:txBody>
                    <a:bodyPr/>
                    <a:lstStyle/>
                    <a:p>
                      <a:pPr algn="ctr"/>
                      <a:r>
                        <a:rPr lang="en-US" dirty="0"/>
                        <a:t>83.20%</a:t>
                      </a:r>
                    </a:p>
                  </a:txBody>
                  <a:tcPr/>
                </a:tc>
                <a:extLst>
                  <a:ext uri="{0D108BD9-81ED-4DB2-BD59-A6C34878D82A}">
                    <a16:rowId xmlns:a16="http://schemas.microsoft.com/office/drawing/2014/main" xmlns="" val="4131455597"/>
                  </a:ext>
                </a:extLst>
              </a:tr>
              <a:tr h="428142">
                <a:tc>
                  <a:txBody>
                    <a:bodyPr/>
                    <a:lstStyle/>
                    <a:p>
                      <a:pPr algn="ctr"/>
                      <a:r>
                        <a:rPr lang="en-US" dirty="0"/>
                        <a:t>2013</a:t>
                      </a:r>
                    </a:p>
                  </a:txBody>
                  <a:tcPr/>
                </a:tc>
                <a:tc>
                  <a:txBody>
                    <a:bodyPr/>
                    <a:lstStyle/>
                    <a:p>
                      <a:pPr algn="ctr"/>
                      <a:r>
                        <a:rPr lang="en-US" dirty="0"/>
                        <a:t>73.16%</a:t>
                      </a:r>
                    </a:p>
                  </a:txBody>
                  <a:tcPr/>
                </a:tc>
                <a:extLst>
                  <a:ext uri="{0D108BD9-81ED-4DB2-BD59-A6C34878D82A}">
                    <a16:rowId xmlns:a16="http://schemas.microsoft.com/office/drawing/2014/main" xmlns="" val="2953321441"/>
                  </a:ext>
                </a:extLst>
              </a:tr>
              <a:tr h="428142">
                <a:tc>
                  <a:txBody>
                    <a:bodyPr/>
                    <a:lstStyle/>
                    <a:p>
                      <a:pPr algn="ctr"/>
                      <a:r>
                        <a:rPr lang="en-US" dirty="0"/>
                        <a:t>2014</a:t>
                      </a:r>
                    </a:p>
                  </a:txBody>
                  <a:tcPr/>
                </a:tc>
                <a:tc>
                  <a:txBody>
                    <a:bodyPr/>
                    <a:lstStyle/>
                    <a:p>
                      <a:pPr algn="ctr"/>
                      <a:r>
                        <a:rPr lang="en-US" dirty="0"/>
                        <a:t>84.19%</a:t>
                      </a:r>
                    </a:p>
                  </a:txBody>
                  <a:tcPr/>
                </a:tc>
                <a:extLst>
                  <a:ext uri="{0D108BD9-81ED-4DB2-BD59-A6C34878D82A}">
                    <a16:rowId xmlns:a16="http://schemas.microsoft.com/office/drawing/2014/main" xmlns="" val="2477568307"/>
                  </a:ext>
                </a:extLst>
              </a:tr>
              <a:tr h="428142">
                <a:tc>
                  <a:txBody>
                    <a:bodyPr/>
                    <a:lstStyle/>
                    <a:p>
                      <a:pPr algn="ctr"/>
                      <a:r>
                        <a:rPr lang="en-US" dirty="0"/>
                        <a:t>2015</a:t>
                      </a:r>
                    </a:p>
                  </a:txBody>
                  <a:tcPr/>
                </a:tc>
                <a:tc>
                  <a:txBody>
                    <a:bodyPr/>
                    <a:lstStyle/>
                    <a:p>
                      <a:pPr algn="ctr"/>
                      <a:r>
                        <a:rPr lang="en-US" dirty="0"/>
                        <a:t>83.07%</a:t>
                      </a:r>
                    </a:p>
                  </a:txBody>
                  <a:tcPr/>
                </a:tc>
                <a:extLst>
                  <a:ext uri="{0D108BD9-81ED-4DB2-BD59-A6C34878D82A}">
                    <a16:rowId xmlns:a16="http://schemas.microsoft.com/office/drawing/2014/main" xmlns="" val="3267084447"/>
                  </a:ext>
                </a:extLst>
              </a:tr>
              <a:tr h="428142">
                <a:tc>
                  <a:txBody>
                    <a:bodyPr/>
                    <a:lstStyle/>
                    <a:p>
                      <a:pPr algn="ctr"/>
                      <a:r>
                        <a:rPr lang="en-US" dirty="0"/>
                        <a:t>2016</a:t>
                      </a:r>
                    </a:p>
                  </a:txBody>
                  <a:tcPr/>
                </a:tc>
                <a:tc>
                  <a:txBody>
                    <a:bodyPr/>
                    <a:lstStyle/>
                    <a:p>
                      <a:pPr algn="ctr"/>
                      <a:r>
                        <a:rPr lang="en-US" dirty="0"/>
                        <a:t>84.32%</a:t>
                      </a:r>
                    </a:p>
                  </a:txBody>
                  <a:tcPr/>
                </a:tc>
                <a:extLst>
                  <a:ext uri="{0D108BD9-81ED-4DB2-BD59-A6C34878D82A}">
                    <a16:rowId xmlns:a16="http://schemas.microsoft.com/office/drawing/2014/main" xmlns="" val="1906856424"/>
                  </a:ext>
                </a:extLst>
              </a:tr>
              <a:tr h="428142">
                <a:tc>
                  <a:txBody>
                    <a:bodyPr/>
                    <a:lstStyle/>
                    <a:p>
                      <a:pPr algn="ctr"/>
                      <a:r>
                        <a:rPr lang="en-US" dirty="0"/>
                        <a:t>2017</a:t>
                      </a:r>
                    </a:p>
                  </a:txBody>
                  <a:tcPr/>
                </a:tc>
                <a:tc>
                  <a:txBody>
                    <a:bodyPr/>
                    <a:lstStyle/>
                    <a:p>
                      <a:pPr algn="ctr"/>
                      <a:r>
                        <a:rPr lang="en-US"/>
                        <a:t>82.18%</a:t>
                      </a:r>
                      <a:endParaRPr lang="en-US" dirty="0"/>
                    </a:p>
                  </a:txBody>
                  <a:tcPr/>
                </a:tc>
                <a:extLst>
                  <a:ext uri="{0D108BD9-81ED-4DB2-BD59-A6C34878D82A}">
                    <a16:rowId xmlns:a16="http://schemas.microsoft.com/office/drawing/2014/main" xmlns="" val="1594999404"/>
                  </a:ext>
                </a:extLst>
              </a:tr>
            </a:tbl>
          </a:graphicData>
        </a:graphic>
      </p:graphicFrame>
    </p:spTree>
    <p:extLst>
      <p:ext uri="{BB962C8B-B14F-4D97-AF65-F5344CB8AC3E}">
        <p14:creationId xmlns:p14="http://schemas.microsoft.com/office/powerpoint/2010/main" val="2276621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803F58-48B9-4D39-BB3F-CF59C4C84309}"/>
              </a:ext>
            </a:extLst>
          </p:cNvPr>
          <p:cNvSpPr>
            <a:spLocks noGrp="1"/>
          </p:cNvSpPr>
          <p:nvPr>
            <p:ph type="title"/>
          </p:nvPr>
        </p:nvSpPr>
        <p:spPr>
          <a:xfrm>
            <a:off x="664141" y="1123839"/>
            <a:ext cx="2434727" cy="4601183"/>
          </a:xfrm>
        </p:spPr>
        <p:txBody>
          <a:bodyPr>
            <a:normAutofit fontScale="90000"/>
          </a:bodyPr>
          <a:lstStyle/>
          <a:p>
            <a:pPr algn="ctr"/>
            <a:r>
              <a:rPr lang="en-US" sz="2800" b="1" dirty="0">
                <a:solidFill>
                  <a:schemeClr val="bg1"/>
                </a:solidFill>
                <a:latin typeface="Arial Narrow"/>
                <a:ea typeface="Arial Narrow"/>
                <a:cs typeface="Arial Narrow"/>
                <a:sym typeface="Arial Narrow"/>
              </a:rPr>
              <a:t>Compliance Monitoring for Continuous Improvement (CMCI)                </a:t>
            </a:r>
            <a:br>
              <a:rPr lang="en-US" sz="2800" b="1" dirty="0">
                <a:solidFill>
                  <a:schemeClr val="bg1"/>
                </a:solidFill>
                <a:latin typeface="Arial Narrow"/>
                <a:ea typeface="Arial Narrow"/>
                <a:cs typeface="Arial Narrow"/>
                <a:sym typeface="Arial Narrow"/>
              </a:rPr>
            </a:br>
            <a:r>
              <a:rPr lang="en-US" sz="2800" b="1" dirty="0">
                <a:solidFill>
                  <a:schemeClr val="bg1"/>
                </a:solidFill>
                <a:latin typeface="Arial Narrow"/>
                <a:ea typeface="Arial Narrow"/>
                <a:cs typeface="Arial Narrow"/>
                <a:sym typeface="Arial Narrow"/>
              </a:rPr>
              <a:t/>
            </a:r>
            <a:br>
              <a:rPr lang="en-US" sz="2800" b="1" dirty="0">
                <a:solidFill>
                  <a:schemeClr val="bg1"/>
                </a:solidFill>
                <a:latin typeface="Arial Narrow"/>
                <a:ea typeface="Arial Narrow"/>
                <a:cs typeface="Arial Narrow"/>
                <a:sym typeface="Arial Narrow"/>
              </a:rPr>
            </a:br>
            <a:r>
              <a:rPr lang="en-US" sz="2800" b="1" dirty="0">
                <a:solidFill>
                  <a:schemeClr val="bg1"/>
                </a:solidFill>
                <a:latin typeface="Arial Narrow"/>
                <a:ea typeface="Arial Narrow"/>
                <a:cs typeface="Arial Narrow"/>
                <a:sym typeface="Arial Narrow"/>
              </a:rPr>
              <a:t>File Review Questions      Related to Secondary Transition</a:t>
            </a:r>
            <a:r>
              <a:rPr lang="en-US" dirty="0">
                <a:solidFill>
                  <a:schemeClr val="bg1"/>
                </a:solidFill>
              </a:rPr>
              <a:t/>
            </a:r>
            <a:br>
              <a:rPr lang="en-US" dirty="0">
                <a:solidFill>
                  <a:schemeClr val="bg1"/>
                </a:solidFill>
              </a:rPr>
            </a:br>
            <a:endParaRPr lang="en-US" dirty="0"/>
          </a:p>
        </p:txBody>
      </p:sp>
      <p:pic>
        <p:nvPicPr>
          <p:cNvPr id="4" name="Google Shape;1255;p16" descr="j0434411[1]">
            <a:extLst>
              <a:ext uri="{FF2B5EF4-FFF2-40B4-BE49-F238E27FC236}">
                <a16:creationId xmlns:a16="http://schemas.microsoft.com/office/drawing/2014/main" xmlns="" id="{33143388-20D6-4D19-A028-126E87E337B5}"/>
              </a:ext>
            </a:extLst>
          </p:cNvPr>
          <p:cNvPicPr preferRelativeResize="0"/>
          <p:nvPr/>
        </p:nvPicPr>
        <p:blipFill rotWithShape="1">
          <a:blip r:embed="rId2">
            <a:alphaModFix/>
          </a:blip>
          <a:srcRect/>
          <a:stretch/>
        </p:blipFill>
        <p:spPr>
          <a:xfrm>
            <a:off x="5409398" y="1555677"/>
            <a:ext cx="3037603" cy="3737502"/>
          </a:xfrm>
          <a:prstGeom prst="rect">
            <a:avLst/>
          </a:prstGeom>
          <a:noFill/>
          <a:ln>
            <a:noFill/>
          </a:ln>
        </p:spPr>
      </p:pic>
    </p:spTree>
    <p:extLst>
      <p:ext uri="{BB962C8B-B14F-4D97-AF65-F5344CB8AC3E}">
        <p14:creationId xmlns:p14="http://schemas.microsoft.com/office/powerpoint/2010/main" val="4082457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b="1" dirty="0">
                <a:latin typeface="Arial Narrow"/>
                <a:ea typeface="Arial Narrow"/>
                <a:cs typeface="Arial Narrow"/>
                <a:sym typeface="Arial Narrow"/>
              </a:rPr>
              <a:t>Compliance Related to Transition</a:t>
            </a:r>
            <a:endParaRPr dirty="0"/>
          </a:p>
        </p:txBody>
      </p:sp>
      <p:sp>
        <p:nvSpPr>
          <p:cNvPr id="1263" name="Google Shape;1263;p17"/>
          <p:cNvSpPr txBox="1">
            <a:spLocks noGrp="1"/>
          </p:cNvSpPr>
          <p:nvPr>
            <p:ph type="body" idx="1"/>
          </p:nvPr>
        </p:nvSpPr>
        <p:spPr>
          <a:xfrm>
            <a:off x="4257676" y="876300"/>
            <a:ext cx="5972175" cy="4972050"/>
          </a:xfrm>
          <a:prstGeom prst="rect">
            <a:avLst/>
          </a:prstGeom>
          <a:noFill/>
          <a:ln>
            <a:noFill/>
          </a:ln>
        </p:spPr>
        <p:txBody>
          <a:bodyPr spcFirstLastPara="1" wrap="square" lIns="91425" tIns="45700" rIns="91425" bIns="45700" anchor="t" anchorCtr="0">
            <a:noAutofit/>
          </a:bodyPr>
          <a:lstStyle/>
          <a:p>
            <a:pPr marL="0" indent="0">
              <a:spcBef>
                <a:spcPts val="0"/>
              </a:spcBef>
              <a:buClr>
                <a:srgbClr val="333399"/>
              </a:buClr>
              <a:buSzPts val="2800"/>
              <a:buNone/>
            </a:pPr>
            <a:r>
              <a:rPr lang="en-US" sz="2800" dirty="0">
                <a:solidFill>
                  <a:schemeClr val="bg1"/>
                </a:solidFill>
              </a:rPr>
              <a:t>Cyclical Monitoring File Review </a:t>
            </a:r>
            <a:endParaRPr lang="en-US" dirty="0">
              <a:solidFill>
                <a:schemeClr val="bg1"/>
              </a:solidFill>
            </a:endParaRPr>
          </a:p>
          <a:p>
            <a:pPr marL="0" indent="0">
              <a:spcBef>
                <a:spcPts val="0"/>
              </a:spcBef>
              <a:buClr>
                <a:srgbClr val="333399"/>
              </a:buClr>
              <a:buSzPts val="2800"/>
              <a:buNone/>
            </a:pPr>
            <a:endParaRPr lang="en-US" sz="2000" dirty="0">
              <a:solidFill>
                <a:schemeClr val="bg1"/>
              </a:solidFill>
            </a:endParaRPr>
          </a:p>
          <a:p>
            <a:pPr marL="742950" lvl="1" indent="-285750">
              <a:spcBef>
                <a:spcPts val="0"/>
              </a:spcBef>
              <a:buClr>
                <a:schemeClr val="bg1"/>
              </a:buClr>
              <a:buSzPct val="100000"/>
              <a:buFont typeface="Wingdings" panose="05000000000000000000" pitchFamily="2" charset="2"/>
              <a:buChar char="Ø"/>
            </a:pPr>
            <a:r>
              <a:rPr lang="en-US" sz="2000" dirty="0">
                <a:solidFill>
                  <a:schemeClr val="bg1"/>
                </a:solidFill>
              </a:rPr>
              <a:t>10 files selected (exceptions: Philadelphia and Pittsburgh)</a:t>
            </a:r>
          </a:p>
          <a:p>
            <a:pPr marL="1200150" lvl="2" indent="-285750">
              <a:spcBef>
                <a:spcPts val="0"/>
              </a:spcBef>
              <a:buClr>
                <a:schemeClr val="bg1"/>
              </a:buClr>
              <a:buSzPct val="100000"/>
              <a:buFont typeface="Wingdings" panose="05000000000000000000" pitchFamily="2" charset="2"/>
              <a:buChar char="v"/>
            </a:pPr>
            <a:endParaRPr lang="en-US" sz="1800" dirty="0">
              <a:solidFill>
                <a:schemeClr val="bg1"/>
              </a:solidFill>
            </a:endParaRPr>
          </a:p>
          <a:p>
            <a:pPr marL="1200150" lvl="2" indent="-285750">
              <a:spcBef>
                <a:spcPts val="0"/>
              </a:spcBef>
              <a:buClr>
                <a:schemeClr val="bg1"/>
              </a:buClr>
              <a:buSzPct val="100000"/>
              <a:buFont typeface="Wingdings" panose="05000000000000000000" pitchFamily="2" charset="2"/>
              <a:buChar char="v"/>
            </a:pPr>
            <a:r>
              <a:rPr lang="en-US" sz="1800" dirty="0">
                <a:solidFill>
                  <a:schemeClr val="bg1"/>
                </a:solidFill>
              </a:rPr>
              <a:t>Includes: IEP, ER, RRs, Invitations, etc. </a:t>
            </a:r>
            <a:endParaRPr lang="en-US" sz="1600" dirty="0">
              <a:solidFill>
                <a:schemeClr val="bg1"/>
              </a:solidFill>
            </a:endParaRPr>
          </a:p>
          <a:p>
            <a:pPr marL="1200150" lvl="2" indent="-285750">
              <a:spcBef>
                <a:spcPts val="0"/>
              </a:spcBef>
              <a:buClr>
                <a:schemeClr val="bg1"/>
              </a:buClr>
              <a:buSzPct val="100000"/>
              <a:buFont typeface="Wingdings" panose="05000000000000000000" pitchFamily="2" charset="2"/>
              <a:buChar char="v"/>
            </a:pPr>
            <a:r>
              <a:rPr lang="en-US" sz="1800" dirty="0">
                <a:solidFill>
                  <a:schemeClr val="bg1"/>
                </a:solidFill>
              </a:rPr>
              <a:t>3 must be ages 16-21</a:t>
            </a:r>
            <a:endParaRPr lang="en-US" sz="1600" dirty="0">
              <a:solidFill>
                <a:schemeClr val="bg1"/>
              </a:solidFill>
            </a:endParaRPr>
          </a:p>
          <a:p>
            <a:pPr marL="1200150" lvl="2" indent="-285750">
              <a:spcBef>
                <a:spcPts val="0"/>
              </a:spcBef>
              <a:buClr>
                <a:schemeClr val="bg1"/>
              </a:buClr>
              <a:buSzPct val="100000"/>
              <a:buFont typeface="Wingdings" panose="05000000000000000000" pitchFamily="2" charset="2"/>
              <a:buChar char="v"/>
            </a:pPr>
            <a:r>
              <a:rPr lang="en-US" sz="1800" dirty="0">
                <a:solidFill>
                  <a:schemeClr val="bg1"/>
                </a:solidFill>
              </a:rPr>
              <a:t>1 student must be 14-15</a:t>
            </a:r>
            <a:endParaRPr lang="en-US" sz="1600" dirty="0">
              <a:solidFill>
                <a:schemeClr val="bg1"/>
              </a:solidFill>
            </a:endParaRPr>
          </a:p>
          <a:p>
            <a:pPr marL="1200150" lvl="2" indent="-285750">
              <a:spcBef>
                <a:spcPts val="0"/>
              </a:spcBef>
              <a:buClr>
                <a:schemeClr val="bg1"/>
              </a:buClr>
              <a:buSzPct val="100000"/>
              <a:buFont typeface="Wingdings" panose="05000000000000000000" pitchFamily="2" charset="2"/>
              <a:buChar char="v"/>
            </a:pPr>
            <a:r>
              <a:rPr lang="en-US" sz="1800" dirty="0">
                <a:solidFill>
                  <a:schemeClr val="bg1"/>
                </a:solidFill>
              </a:rPr>
              <a:t>1 student in an APS</a:t>
            </a:r>
          </a:p>
          <a:p>
            <a:pPr marL="914400" lvl="2" indent="0">
              <a:spcBef>
                <a:spcPts val="0"/>
              </a:spcBef>
              <a:buClr>
                <a:schemeClr val="bg1"/>
              </a:buClr>
              <a:buSzPct val="100000"/>
              <a:buNone/>
            </a:pPr>
            <a:endParaRPr lang="en-US" sz="1800" dirty="0">
              <a:solidFill>
                <a:schemeClr val="bg1"/>
              </a:solidFill>
            </a:endParaRPr>
          </a:p>
          <a:p>
            <a:pPr marL="742950" lvl="1" indent="-285750">
              <a:spcBef>
                <a:spcPts val="0"/>
              </a:spcBef>
              <a:buClr>
                <a:schemeClr val="bg1"/>
              </a:buClr>
              <a:buSzPct val="100000"/>
              <a:buFont typeface="Wingdings" panose="05000000000000000000" pitchFamily="2" charset="2"/>
              <a:buChar char="Ø"/>
            </a:pPr>
            <a:r>
              <a:rPr lang="en-US" sz="2000" dirty="0">
                <a:solidFill>
                  <a:schemeClr val="bg1"/>
                </a:solidFill>
              </a:rPr>
              <a:t>340 education questions (related to all compliance areas of special)</a:t>
            </a:r>
          </a:p>
          <a:p>
            <a:pPr marL="1200150" lvl="2" indent="-285750">
              <a:spcBef>
                <a:spcPts val="0"/>
              </a:spcBef>
              <a:buClr>
                <a:schemeClr val="bg1"/>
              </a:buClr>
              <a:buSzPct val="100000"/>
              <a:buFont typeface="Wingdings" panose="05000000000000000000" pitchFamily="2" charset="2"/>
              <a:buChar char="Ø"/>
            </a:pPr>
            <a:endParaRPr lang="en-US" sz="1800" dirty="0">
              <a:solidFill>
                <a:schemeClr val="bg1"/>
              </a:solidFill>
            </a:endParaRPr>
          </a:p>
          <a:p>
            <a:pPr marL="1200150" lvl="2" indent="-285750">
              <a:spcBef>
                <a:spcPts val="0"/>
              </a:spcBef>
              <a:buClr>
                <a:schemeClr val="bg1"/>
              </a:buClr>
              <a:buSzPct val="100000"/>
              <a:buFont typeface="Wingdings" panose="05000000000000000000" pitchFamily="2" charset="2"/>
              <a:buChar char="Ø"/>
            </a:pPr>
            <a:endParaRPr lang="en-US" sz="1800" dirty="0">
              <a:solidFill>
                <a:schemeClr val="bg1"/>
              </a:solidFill>
            </a:endParaRPr>
          </a:p>
          <a:p>
            <a:pPr marL="742950" lvl="1" indent="-285750">
              <a:spcBef>
                <a:spcPts val="0"/>
              </a:spcBef>
              <a:buClr>
                <a:schemeClr val="bg1"/>
              </a:buClr>
              <a:buSzPct val="100000"/>
              <a:buFont typeface="Wingdings" panose="05000000000000000000" pitchFamily="2" charset="2"/>
              <a:buChar char="Ø"/>
            </a:pPr>
            <a:r>
              <a:rPr lang="en-US" sz="2000" dirty="0">
                <a:solidFill>
                  <a:schemeClr val="bg1"/>
                </a:solidFill>
              </a:rPr>
              <a:t>File Review directly related to transition (added in 2015)</a:t>
            </a:r>
          </a:p>
          <a:p>
            <a:pPr marL="914400" lvl="2" indent="0">
              <a:spcBef>
                <a:spcPts val="0"/>
              </a:spcBef>
              <a:buClr>
                <a:schemeClr val="bg1"/>
              </a:buClr>
              <a:buSzPct val="100000"/>
              <a:buNone/>
            </a:pPr>
            <a:endParaRPr lang="en-US" sz="1800" dirty="0">
              <a:solidFill>
                <a:schemeClr val="bg1"/>
              </a:solidFill>
            </a:endParaRPr>
          </a:p>
          <a:p>
            <a:pPr marL="1200150" lvl="2" indent="-285750">
              <a:spcBef>
                <a:spcPts val="0"/>
              </a:spcBef>
              <a:buClr>
                <a:schemeClr val="bg1"/>
              </a:buClr>
              <a:buSzPct val="100000"/>
              <a:buFont typeface="Wingdings" panose="05000000000000000000" pitchFamily="2" charset="2"/>
              <a:buChar char="v"/>
            </a:pPr>
            <a:r>
              <a:rPr lang="en-US" sz="1800" dirty="0">
                <a:solidFill>
                  <a:schemeClr val="bg1"/>
                </a:solidFill>
              </a:rPr>
              <a:t>10 additional files (students age 14+)</a:t>
            </a:r>
          </a:p>
          <a:p>
            <a:pPr marL="1200150" lvl="2" indent="-285750">
              <a:spcBef>
                <a:spcPts val="0"/>
              </a:spcBef>
              <a:buClr>
                <a:schemeClr val="bg1"/>
              </a:buClr>
              <a:buSzPct val="100000"/>
              <a:buFont typeface="Wingdings" panose="05000000000000000000" pitchFamily="2" charset="2"/>
              <a:buChar char="v"/>
            </a:pPr>
            <a:r>
              <a:rPr lang="en-US" sz="1800" dirty="0">
                <a:solidFill>
                  <a:schemeClr val="bg1"/>
                </a:solidFill>
              </a:rPr>
              <a:t>10 questions related to transition</a:t>
            </a:r>
          </a:p>
          <a:p>
            <a:pPr marL="914400" lvl="2" indent="0">
              <a:spcBef>
                <a:spcPts val="0"/>
              </a:spcBef>
              <a:buClr>
                <a:schemeClr val="bg1"/>
              </a:buClr>
              <a:buSzPct val="100000"/>
              <a:buNone/>
            </a:pPr>
            <a:endParaRPr lang="en-US" sz="1600" dirty="0">
              <a:solidFill>
                <a:schemeClr val="bg1"/>
              </a:solidFill>
            </a:endParaRPr>
          </a:p>
          <a:p>
            <a:pPr marL="1371600" lvl="3" indent="0">
              <a:spcBef>
                <a:spcPts val="400"/>
              </a:spcBef>
              <a:buClr>
                <a:schemeClr val="bg1"/>
              </a:buClr>
              <a:buSzPts val="2000"/>
              <a:buNone/>
            </a:pP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sz="3600" b="1">
                <a:latin typeface="Arial Narrow"/>
                <a:ea typeface="Arial Narrow"/>
                <a:cs typeface="Arial Narrow"/>
                <a:sym typeface="Arial Narrow"/>
              </a:rPr>
              <a:t>From a Transition Lens: File Review Questions</a:t>
            </a:r>
            <a:endParaRPr sz="3600" b="1">
              <a:latin typeface="Arial Narrow"/>
              <a:ea typeface="Arial Narrow"/>
              <a:cs typeface="Arial Narrow"/>
              <a:sym typeface="Arial Narrow"/>
            </a:endParaRPr>
          </a:p>
        </p:txBody>
      </p:sp>
      <p:sp>
        <p:nvSpPr>
          <p:cNvPr id="1270" name="Google Shape;1270;p18"/>
          <p:cNvSpPr txBox="1">
            <a:spLocks noGrp="1"/>
          </p:cNvSpPr>
          <p:nvPr>
            <p:ph type="body" idx="1"/>
          </p:nvPr>
        </p:nvSpPr>
        <p:spPr>
          <a:xfrm>
            <a:off x="4424934" y="868680"/>
            <a:ext cx="2614041" cy="5246370"/>
          </a:xfrm>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sz="1600" dirty="0">
                <a:solidFill>
                  <a:schemeClr val="bg1"/>
                </a:solidFill>
                <a:latin typeface="Arial Narrow"/>
                <a:ea typeface="Arial Narrow"/>
                <a:cs typeface="Arial Narrow"/>
                <a:sym typeface="Arial Narrow"/>
              </a:rPr>
              <a:t>245- Transition Planning &amp; Services (Parent Invited)</a:t>
            </a:r>
            <a:endParaRPr sz="1400" dirty="0">
              <a:solidFill>
                <a:schemeClr val="bg1"/>
              </a:solidFill>
            </a:endParaRPr>
          </a:p>
          <a:p>
            <a:pPr marL="0" indent="0">
              <a:spcBef>
                <a:spcPts val="480"/>
              </a:spcBef>
              <a:buClr>
                <a:schemeClr val="accent2"/>
              </a:buClr>
              <a:buSzPts val="2400"/>
              <a:buNone/>
            </a:pPr>
            <a:endParaRPr lang="en-US" sz="1600" dirty="0">
              <a:solidFill>
                <a:schemeClr val="bg1"/>
              </a:solidFill>
              <a:latin typeface="Arial Narrow"/>
              <a:ea typeface="Arial Narrow"/>
              <a:cs typeface="Arial Narrow"/>
              <a:sym typeface="Arial Narrow"/>
            </a:endParaRPr>
          </a:p>
          <a:p>
            <a:pPr marL="0" indent="0">
              <a:spcBef>
                <a:spcPts val="480"/>
              </a:spcBef>
              <a:buClr>
                <a:schemeClr val="accent2"/>
              </a:buClr>
              <a:buSzPts val="2400"/>
              <a:buNone/>
            </a:pPr>
            <a:r>
              <a:rPr lang="en-US" sz="1600" dirty="0">
                <a:solidFill>
                  <a:schemeClr val="bg1"/>
                </a:solidFill>
                <a:latin typeface="Arial Narrow"/>
                <a:ea typeface="Arial Narrow"/>
                <a:cs typeface="Arial Narrow"/>
                <a:sym typeface="Arial Narrow"/>
              </a:rPr>
              <a:t>246/270 – Agency Invitation/Participation </a:t>
            </a:r>
            <a:endParaRPr sz="1400" dirty="0">
              <a:solidFill>
                <a:schemeClr val="bg1"/>
              </a:solidFill>
            </a:endParaRPr>
          </a:p>
          <a:p>
            <a:pPr marL="0" indent="0">
              <a:spcBef>
                <a:spcPts val="480"/>
              </a:spcBef>
              <a:buClr>
                <a:schemeClr val="accent2"/>
              </a:buClr>
              <a:buSzPts val="2400"/>
              <a:buNone/>
            </a:pPr>
            <a:endParaRPr lang="en-US" sz="1600" dirty="0">
              <a:solidFill>
                <a:schemeClr val="bg1"/>
              </a:solidFill>
              <a:latin typeface="Arial Narrow"/>
              <a:ea typeface="Arial Narrow"/>
              <a:cs typeface="Arial Narrow"/>
              <a:sym typeface="Arial Narrow"/>
            </a:endParaRPr>
          </a:p>
          <a:p>
            <a:pPr marL="0" indent="0">
              <a:spcBef>
                <a:spcPts val="480"/>
              </a:spcBef>
              <a:buClr>
                <a:schemeClr val="accent2"/>
              </a:buClr>
              <a:buSzPts val="2400"/>
              <a:buNone/>
            </a:pPr>
            <a:r>
              <a:rPr lang="en-US" sz="1600" dirty="0">
                <a:solidFill>
                  <a:schemeClr val="bg1"/>
                </a:solidFill>
                <a:latin typeface="Arial Narrow"/>
                <a:ea typeface="Arial Narrow"/>
                <a:cs typeface="Arial Narrow"/>
                <a:sym typeface="Arial Narrow"/>
              </a:rPr>
              <a:t>247 – Student Invitation to IEP</a:t>
            </a:r>
            <a:endParaRPr sz="1400" dirty="0">
              <a:solidFill>
                <a:schemeClr val="bg1"/>
              </a:solidFill>
            </a:endParaRPr>
          </a:p>
          <a:p>
            <a:pPr marL="0" indent="0">
              <a:spcBef>
                <a:spcPts val="480"/>
              </a:spcBef>
              <a:buClr>
                <a:schemeClr val="accent2"/>
              </a:buClr>
              <a:buSzPts val="2400"/>
              <a:buNone/>
            </a:pPr>
            <a:endParaRPr lang="en-US" sz="1600" dirty="0">
              <a:solidFill>
                <a:schemeClr val="bg1"/>
              </a:solidFill>
              <a:latin typeface="Arial Narrow"/>
              <a:ea typeface="Arial Narrow"/>
              <a:cs typeface="Arial Narrow"/>
              <a:sym typeface="Arial Narrow"/>
            </a:endParaRPr>
          </a:p>
          <a:p>
            <a:pPr marL="0" indent="0">
              <a:spcBef>
                <a:spcPts val="480"/>
              </a:spcBef>
              <a:buClr>
                <a:schemeClr val="accent2"/>
              </a:buClr>
              <a:buSzPts val="2400"/>
              <a:buNone/>
            </a:pPr>
            <a:r>
              <a:rPr lang="en-US" sz="1600" dirty="0">
                <a:solidFill>
                  <a:schemeClr val="bg1"/>
                </a:solidFill>
                <a:latin typeface="Arial Narrow"/>
                <a:ea typeface="Arial Narrow"/>
                <a:cs typeface="Arial Narrow"/>
                <a:sym typeface="Arial Narrow"/>
              </a:rPr>
              <a:t>264 – Documentation of student participation in IEP </a:t>
            </a:r>
            <a:endParaRPr sz="1400" dirty="0">
              <a:solidFill>
                <a:schemeClr val="bg1"/>
              </a:solidFill>
            </a:endParaRPr>
          </a:p>
          <a:p>
            <a:pPr marL="0" indent="0">
              <a:spcBef>
                <a:spcPts val="480"/>
              </a:spcBef>
              <a:buClr>
                <a:schemeClr val="accent2"/>
              </a:buClr>
              <a:buSzPts val="2400"/>
              <a:buNone/>
            </a:pPr>
            <a:endParaRPr lang="en-US" sz="1600" dirty="0">
              <a:solidFill>
                <a:schemeClr val="bg1"/>
              </a:solidFill>
              <a:latin typeface="Arial Narrow"/>
              <a:ea typeface="Arial Narrow"/>
              <a:cs typeface="Arial Narrow"/>
              <a:sym typeface="Arial Narrow"/>
            </a:endParaRPr>
          </a:p>
          <a:p>
            <a:pPr marL="0" indent="0">
              <a:spcBef>
                <a:spcPts val="480"/>
              </a:spcBef>
              <a:buClr>
                <a:schemeClr val="accent2"/>
              </a:buClr>
              <a:buSzPts val="2400"/>
              <a:buNone/>
            </a:pPr>
            <a:r>
              <a:rPr lang="en-US" sz="1600" dirty="0">
                <a:solidFill>
                  <a:schemeClr val="bg1"/>
                </a:solidFill>
                <a:latin typeface="Arial Narrow"/>
                <a:ea typeface="Arial Narrow"/>
                <a:cs typeface="Arial Narrow"/>
                <a:sym typeface="Arial Narrow"/>
              </a:rPr>
              <a:t>268/269  - Documentation of CTE participation (when applicable)</a:t>
            </a:r>
            <a:endParaRPr sz="1400" dirty="0">
              <a:solidFill>
                <a:schemeClr val="bg1"/>
              </a:solidFill>
            </a:endParaRPr>
          </a:p>
          <a:p>
            <a:pPr marL="0" indent="0">
              <a:spcBef>
                <a:spcPts val="480"/>
              </a:spcBef>
              <a:buClr>
                <a:schemeClr val="accent2"/>
              </a:buClr>
              <a:buSzPts val="2400"/>
              <a:buNone/>
            </a:pPr>
            <a:endParaRPr lang="en-US" sz="1600" dirty="0">
              <a:solidFill>
                <a:schemeClr val="bg1"/>
              </a:solidFill>
              <a:latin typeface="Arial Narrow"/>
              <a:ea typeface="Arial Narrow"/>
              <a:cs typeface="Arial Narrow"/>
              <a:sym typeface="Arial Narrow"/>
            </a:endParaRPr>
          </a:p>
          <a:p>
            <a:pPr marL="0" indent="0">
              <a:spcBef>
                <a:spcPts val="480"/>
              </a:spcBef>
              <a:buClr>
                <a:schemeClr val="accent2"/>
              </a:buClr>
              <a:buSzPts val="2400"/>
              <a:buNone/>
            </a:pPr>
            <a:r>
              <a:rPr lang="en-US" sz="1600" dirty="0">
                <a:solidFill>
                  <a:schemeClr val="bg1"/>
                </a:solidFill>
                <a:latin typeface="Arial Narrow"/>
                <a:ea typeface="Arial Narrow"/>
                <a:cs typeface="Arial Narrow"/>
                <a:sym typeface="Arial Narrow"/>
              </a:rPr>
              <a:t>288 – CTE program CIP Code (if applicable)</a:t>
            </a:r>
            <a:endParaRPr sz="1400" dirty="0">
              <a:solidFill>
                <a:schemeClr val="bg1"/>
              </a:solidFill>
            </a:endParaRPr>
          </a:p>
          <a:p>
            <a:pPr marL="0" indent="0">
              <a:spcBef>
                <a:spcPts val="480"/>
              </a:spcBef>
              <a:buClr>
                <a:schemeClr val="accent2"/>
              </a:buClr>
              <a:buSzPts val="2400"/>
              <a:buNone/>
            </a:pPr>
            <a:endParaRPr lang="en-US" sz="1600" dirty="0">
              <a:solidFill>
                <a:schemeClr val="bg1"/>
              </a:solidFill>
              <a:latin typeface="Arial Narrow"/>
              <a:ea typeface="Arial Narrow"/>
              <a:cs typeface="Arial Narrow"/>
              <a:sym typeface="Arial Narrow"/>
            </a:endParaRPr>
          </a:p>
          <a:p>
            <a:pPr marL="0" indent="0">
              <a:spcBef>
                <a:spcPts val="480"/>
              </a:spcBef>
              <a:buClr>
                <a:schemeClr val="accent2"/>
              </a:buClr>
              <a:buSzPts val="2400"/>
              <a:buNone/>
            </a:pPr>
            <a:r>
              <a:rPr lang="en-US" sz="1600" dirty="0">
                <a:solidFill>
                  <a:schemeClr val="bg1"/>
                </a:solidFill>
                <a:latin typeface="Arial Narrow"/>
                <a:ea typeface="Arial Narrow"/>
                <a:cs typeface="Arial Narrow"/>
                <a:sym typeface="Arial Narrow"/>
              </a:rPr>
              <a:t>289 – Age Appropriate Assessment</a:t>
            </a:r>
            <a:endParaRPr sz="1400" dirty="0">
              <a:solidFill>
                <a:schemeClr val="bg1"/>
              </a:solidFill>
            </a:endParaRPr>
          </a:p>
          <a:p>
            <a:pPr marL="0" indent="0">
              <a:spcBef>
                <a:spcPts val="560"/>
              </a:spcBef>
              <a:buClr>
                <a:schemeClr val="accent2"/>
              </a:buClr>
              <a:buSzPts val="2800"/>
              <a:buNone/>
            </a:pPr>
            <a:endParaRPr dirty="0"/>
          </a:p>
        </p:txBody>
      </p:sp>
      <p:sp>
        <p:nvSpPr>
          <p:cNvPr id="1271" name="Google Shape;1271;p18"/>
          <p:cNvSpPr txBox="1">
            <a:spLocks noGrp="1"/>
          </p:cNvSpPr>
          <p:nvPr>
            <p:ph type="body" idx="2"/>
          </p:nvPr>
        </p:nvSpPr>
        <p:spPr>
          <a:xfrm>
            <a:off x="7387590" y="868680"/>
            <a:ext cx="2606040" cy="5246370"/>
          </a:xfrm>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sz="1600" dirty="0">
                <a:solidFill>
                  <a:schemeClr val="bg1"/>
                </a:solidFill>
                <a:latin typeface="Arial Narrow"/>
                <a:ea typeface="Arial Narrow"/>
                <a:cs typeface="Arial Narrow"/>
                <a:sym typeface="Arial Narrow"/>
              </a:rPr>
              <a:t>290 – Post-Secondary Goals for:</a:t>
            </a:r>
            <a:endParaRPr lang="en-US" sz="1400" dirty="0">
              <a:solidFill>
                <a:schemeClr val="bg1"/>
              </a:solidFill>
              <a:ea typeface="Arial Narrow"/>
              <a:cs typeface="Arial Narrow"/>
            </a:endParaRPr>
          </a:p>
          <a:p>
            <a:pPr marL="0" indent="0">
              <a:spcBef>
                <a:spcPts val="0"/>
              </a:spcBef>
              <a:buClr>
                <a:schemeClr val="accent2"/>
              </a:buClr>
              <a:buSzPts val="2400"/>
              <a:buNone/>
            </a:pPr>
            <a:r>
              <a:rPr lang="en-US" sz="1400" dirty="0">
                <a:solidFill>
                  <a:schemeClr val="bg1"/>
                </a:solidFill>
                <a:latin typeface="Arial Narrow"/>
                <a:ea typeface="Arial Narrow"/>
                <a:cs typeface="Arial Narrow"/>
                <a:sym typeface="Arial Narrow"/>
              </a:rPr>
              <a:t>      Education/Training</a:t>
            </a:r>
            <a:endParaRPr lang="en-US" sz="1200" dirty="0">
              <a:solidFill>
                <a:schemeClr val="bg1"/>
              </a:solidFill>
              <a:ea typeface="Arial Narrow"/>
              <a:cs typeface="Arial Narrow"/>
            </a:endParaRPr>
          </a:p>
          <a:p>
            <a:pPr marL="0" indent="0">
              <a:spcBef>
                <a:spcPts val="0"/>
              </a:spcBef>
              <a:buClr>
                <a:schemeClr val="accent2"/>
              </a:buClr>
              <a:buSzPts val="2400"/>
              <a:buNone/>
            </a:pPr>
            <a:r>
              <a:rPr lang="en-US" sz="1400" dirty="0">
                <a:solidFill>
                  <a:schemeClr val="bg1"/>
                </a:solidFill>
                <a:latin typeface="Arial Narrow"/>
                <a:ea typeface="Arial Narrow"/>
                <a:cs typeface="Arial Narrow"/>
                <a:sym typeface="Arial Narrow"/>
              </a:rPr>
              <a:t>      Employment</a:t>
            </a:r>
            <a:endParaRPr lang="en-US" sz="1200" dirty="0">
              <a:solidFill>
                <a:schemeClr val="bg1"/>
              </a:solidFill>
              <a:ea typeface="Arial Narrow"/>
              <a:cs typeface="Arial Narrow"/>
            </a:endParaRPr>
          </a:p>
          <a:p>
            <a:pPr marL="0" indent="0">
              <a:spcBef>
                <a:spcPts val="0"/>
              </a:spcBef>
              <a:buClr>
                <a:schemeClr val="accent2"/>
              </a:buClr>
              <a:buSzPts val="2400"/>
              <a:buNone/>
            </a:pPr>
            <a:r>
              <a:rPr lang="en-US" sz="1200" dirty="0">
                <a:solidFill>
                  <a:schemeClr val="bg1"/>
                </a:solidFill>
                <a:latin typeface="Arial Narrow"/>
                <a:ea typeface="Arial Narrow"/>
                <a:cs typeface="Arial Narrow"/>
                <a:sym typeface="Arial Narrow"/>
              </a:rPr>
              <a:t>       </a:t>
            </a:r>
            <a:r>
              <a:rPr lang="en-US" sz="1400" dirty="0">
                <a:solidFill>
                  <a:schemeClr val="bg1"/>
                </a:solidFill>
                <a:latin typeface="Arial Narrow"/>
                <a:ea typeface="Arial Narrow"/>
                <a:cs typeface="Arial Narrow"/>
                <a:sym typeface="Arial Narrow"/>
              </a:rPr>
              <a:t>Independent Living</a:t>
            </a:r>
            <a:endParaRPr sz="1200" dirty="0">
              <a:solidFill>
                <a:schemeClr val="bg1"/>
              </a:solidFill>
            </a:endParaRPr>
          </a:p>
          <a:p>
            <a:pPr marL="0" indent="0">
              <a:spcBef>
                <a:spcPts val="480"/>
              </a:spcBef>
              <a:buClr>
                <a:schemeClr val="accent2"/>
              </a:buClr>
              <a:buSzPts val="2400"/>
              <a:buNone/>
            </a:pPr>
            <a:endParaRPr lang="en-US" sz="1600" dirty="0">
              <a:solidFill>
                <a:schemeClr val="bg1"/>
              </a:solidFill>
              <a:latin typeface="Arial Narrow"/>
              <a:ea typeface="Arial Narrow"/>
              <a:cs typeface="Arial Narrow"/>
              <a:sym typeface="Arial Narrow"/>
            </a:endParaRPr>
          </a:p>
          <a:p>
            <a:pPr marL="0" indent="0">
              <a:spcBef>
                <a:spcPts val="480"/>
              </a:spcBef>
              <a:buClr>
                <a:schemeClr val="accent2"/>
              </a:buClr>
              <a:buSzPts val="2400"/>
              <a:buNone/>
            </a:pPr>
            <a:r>
              <a:rPr lang="en-US" sz="1600" dirty="0">
                <a:solidFill>
                  <a:schemeClr val="bg1"/>
                </a:solidFill>
                <a:latin typeface="Arial Narrow"/>
                <a:ea typeface="Arial Narrow"/>
                <a:cs typeface="Arial Narrow"/>
                <a:sym typeface="Arial Narrow"/>
              </a:rPr>
              <a:t>291 – Post-Secondary Goals are updated annually</a:t>
            </a:r>
            <a:endParaRPr sz="1400" dirty="0">
              <a:solidFill>
                <a:schemeClr val="bg1"/>
              </a:solidFill>
            </a:endParaRPr>
          </a:p>
          <a:p>
            <a:pPr marL="0" indent="0">
              <a:spcBef>
                <a:spcPts val="480"/>
              </a:spcBef>
              <a:buClr>
                <a:schemeClr val="accent2"/>
              </a:buClr>
              <a:buSzPts val="2400"/>
              <a:buNone/>
            </a:pPr>
            <a:endParaRPr lang="en-US" sz="1600" dirty="0">
              <a:solidFill>
                <a:schemeClr val="bg1"/>
              </a:solidFill>
              <a:latin typeface="Arial Narrow"/>
              <a:ea typeface="Arial Narrow"/>
              <a:cs typeface="Arial Narrow"/>
              <a:sym typeface="Arial Narrow"/>
            </a:endParaRPr>
          </a:p>
          <a:p>
            <a:pPr marL="0" indent="0">
              <a:spcBef>
                <a:spcPts val="480"/>
              </a:spcBef>
              <a:buClr>
                <a:schemeClr val="accent2"/>
              </a:buClr>
              <a:buSzPts val="2400"/>
              <a:buNone/>
            </a:pPr>
            <a:r>
              <a:rPr lang="en-US" sz="1600" dirty="0">
                <a:solidFill>
                  <a:schemeClr val="bg1"/>
                </a:solidFill>
                <a:latin typeface="Arial Narrow"/>
                <a:ea typeface="Arial Narrow"/>
                <a:cs typeface="Arial Narrow"/>
                <a:sym typeface="Arial Narrow"/>
              </a:rPr>
              <a:t>292 – Transition “Grid” Completed Correctly</a:t>
            </a:r>
            <a:endParaRPr sz="1400" dirty="0">
              <a:solidFill>
                <a:schemeClr val="bg1"/>
              </a:solidFill>
            </a:endParaRPr>
          </a:p>
          <a:p>
            <a:pPr marL="0" indent="0">
              <a:spcBef>
                <a:spcPts val="480"/>
              </a:spcBef>
              <a:buClr>
                <a:schemeClr val="accent2"/>
              </a:buClr>
              <a:buSzPts val="2400"/>
              <a:buNone/>
            </a:pPr>
            <a:endParaRPr lang="en-US" sz="1600" dirty="0">
              <a:solidFill>
                <a:schemeClr val="bg1"/>
              </a:solidFill>
              <a:latin typeface="Arial Narrow"/>
              <a:ea typeface="Arial Narrow"/>
              <a:cs typeface="Arial Narrow"/>
              <a:sym typeface="Arial Narrow"/>
            </a:endParaRPr>
          </a:p>
          <a:p>
            <a:pPr marL="0" indent="0">
              <a:spcBef>
                <a:spcPts val="480"/>
              </a:spcBef>
              <a:buClr>
                <a:schemeClr val="accent2"/>
              </a:buClr>
              <a:buSzPts val="2400"/>
              <a:buNone/>
            </a:pPr>
            <a:r>
              <a:rPr lang="en-US" sz="1600" dirty="0">
                <a:solidFill>
                  <a:schemeClr val="bg1"/>
                </a:solidFill>
                <a:latin typeface="Arial Narrow"/>
                <a:ea typeface="Arial Narrow"/>
                <a:cs typeface="Arial Narrow"/>
                <a:sym typeface="Arial Narrow"/>
              </a:rPr>
              <a:t>292a – Courses of Study Completed Correctly</a:t>
            </a:r>
            <a:endParaRPr sz="1400" dirty="0">
              <a:solidFill>
                <a:schemeClr val="bg1"/>
              </a:solidFill>
            </a:endParaRPr>
          </a:p>
          <a:p>
            <a:pPr marL="0" indent="0">
              <a:spcBef>
                <a:spcPts val="480"/>
              </a:spcBef>
              <a:buClr>
                <a:schemeClr val="accent2"/>
              </a:buClr>
              <a:buSzPts val="2400"/>
              <a:buNone/>
            </a:pPr>
            <a:endParaRPr lang="en-US" sz="1600" dirty="0">
              <a:solidFill>
                <a:schemeClr val="bg1"/>
              </a:solidFill>
              <a:latin typeface="Arial Narrow"/>
              <a:ea typeface="Arial Narrow"/>
              <a:cs typeface="Arial Narrow"/>
              <a:sym typeface="Arial Narrow"/>
            </a:endParaRPr>
          </a:p>
          <a:p>
            <a:pPr marL="0" indent="0">
              <a:spcBef>
                <a:spcPts val="480"/>
              </a:spcBef>
              <a:buClr>
                <a:schemeClr val="accent2"/>
              </a:buClr>
              <a:buSzPts val="2400"/>
              <a:buNone/>
            </a:pPr>
            <a:r>
              <a:rPr lang="en-US" sz="1600" dirty="0">
                <a:solidFill>
                  <a:schemeClr val="bg1"/>
                </a:solidFill>
                <a:latin typeface="Arial Narrow"/>
                <a:ea typeface="Arial Narrow"/>
                <a:cs typeface="Arial Narrow"/>
                <a:sym typeface="Arial Narrow"/>
              </a:rPr>
              <a:t>292b – Services/Activities are listed in the “Grid” in all 3 Areas</a:t>
            </a:r>
            <a:endParaRPr sz="1400" dirty="0">
              <a:solidFill>
                <a:schemeClr val="bg1"/>
              </a:solidFill>
            </a:endParaRPr>
          </a:p>
          <a:p>
            <a:pPr marL="0" indent="0">
              <a:spcBef>
                <a:spcPts val="480"/>
              </a:spcBef>
              <a:buClr>
                <a:schemeClr val="accent2"/>
              </a:buClr>
              <a:buSzPts val="2400"/>
              <a:buNone/>
            </a:pPr>
            <a:endParaRPr lang="en-US" sz="1600" dirty="0">
              <a:solidFill>
                <a:schemeClr val="bg1"/>
              </a:solidFill>
              <a:latin typeface="Arial Narrow"/>
              <a:ea typeface="Arial Narrow"/>
              <a:cs typeface="Arial Narrow"/>
              <a:sym typeface="Arial Narrow"/>
            </a:endParaRPr>
          </a:p>
          <a:p>
            <a:pPr marL="0" indent="0">
              <a:spcBef>
                <a:spcPts val="480"/>
              </a:spcBef>
              <a:buClr>
                <a:schemeClr val="accent2"/>
              </a:buClr>
              <a:buSzPts val="2400"/>
              <a:buNone/>
            </a:pPr>
            <a:r>
              <a:rPr lang="en-US" sz="1600" dirty="0">
                <a:solidFill>
                  <a:schemeClr val="bg1"/>
                </a:solidFill>
                <a:latin typeface="Arial Narrow"/>
                <a:ea typeface="Arial Narrow"/>
                <a:cs typeface="Arial Narrow"/>
                <a:sym typeface="Arial Narrow"/>
              </a:rPr>
              <a:t>292c – Measureable Annual Goals Linked/Listed in “Grid”  </a:t>
            </a:r>
            <a:endParaRPr sz="1400" dirty="0">
              <a:solidFill>
                <a:schemeClr val="bg1"/>
              </a:solidFill>
            </a:endParaRPr>
          </a:p>
          <a:p>
            <a:pPr marL="342900" indent="-165100">
              <a:spcBef>
                <a:spcPts val="560"/>
              </a:spcBef>
              <a:buClr>
                <a:schemeClr val="accent2"/>
              </a:buClr>
              <a:buSzPts val="2800"/>
              <a:buNone/>
            </a:pP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1031363-461A-4CA9-BB51-560EE5D09EE2}"/>
              </a:ext>
            </a:extLst>
          </p:cNvPr>
          <p:cNvSpPr>
            <a:spLocks noGrp="1"/>
          </p:cNvSpPr>
          <p:nvPr>
            <p:ph type="title"/>
          </p:nvPr>
        </p:nvSpPr>
        <p:spPr>
          <a:xfrm>
            <a:off x="584801" y="1078686"/>
            <a:ext cx="2342495" cy="4601183"/>
          </a:xfrm>
        </p:spPr>
        <p:txBody>
          <a:bodyPr/>
          <a:lstStyle/>
          <a:p>
            <a:pPr algn="ctr"/>
            <a:r>
              <a:rPr lang="en-US" dirty="0"/>
              <a:t>Steps to Purposeful Secondary Transition Planning:  IEP Process </a:t>
            </a:r>
          </a:p>
        </p:txBody>
      </p:sp>
      <p:graphicFrame>
        <p:nvGraphicFramePr>
          <p:cNvPr id="9" name="Content Placeholder 3" descr="The IEP planning cycle ">
            <a:extLst>
              <a:ext uri="{FF2B5EF4-FFF2-40B4-BE49-F238E27FC236}">
                <a16:creationId xmlns:a16="http://schemas.microsoft.com/office/drawing/2014/main" xmlns="" id="{1999CA74-E851-48E7-A320-7A055BA59A1D}"/>
              </a:ext>
            </a:extLst>
          </p:cNvPr>
          <p:cNvGraphicFramePr>
            <a:graphicFrameLocks/>
          </p:cNvGraphicFramePr>
          <p:nvPr/>
        </p:nvGraphicFramePr>
        <p:xfrm>
          <a:off x="4384430" y="1652955"/>
          <a:ext cx="5709138" cy="3966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Rounded Corners 9">
            <a:extLst>
              <a:ext uri="{FF2B5EF4-FFF2-40B4-BE49-F238E27FC236}">
                <a16:creationId xmlns:a16="http://schemas.microsoft.com/office/drawing/2014/main" xmlns="" id="{23FE1D77-F551-4E4B-B3B8-9E35BACDD41E}"/>
              </a:ext>
            </a:extLst>
          </p:cNvPr>
          <p:cNvSpPr/>
          <p:nvPr/>
        </p:nvSpPr>
        <p:spPr>
          <a:xfrm>
            <a:off x="6646985" y="2956524"/>
            <a:ext cx="1257300" cy="944953"/>
          </a:xfrm>
          <a:prstGeom prst="roundRect">
            <a:avLst/>
          </a:prstGeom>
          <a:solidFill>
            <a:srgbClr val="000000"/>
          </a:solidFill>
          <a:ln w="25400" cap="flat" cmpd="sng" algn="ctr">
            <a:solidFill>
              <a:srgbClr val="000000">
                <a:shade val="50000"/>
              </a:srgbClr>
            </a:solidFill>
            <a:prstDash val="solid"/>
          </a:ln>
          <a:effectLst/>
        </p:spPr>
        <p:txBody>
          <a:bodyPr rtlCol="0" anchor="ctr"/>
          <a:lstStyle/>
          <a:p>
            <a:pPr algn="ctr">
              <a:buClrTx/>
              <a:defRPr/>
            </a:pPr>
            <a:r>
              <a:rPr lang="en-US" sz="1800" dirty="0">
                <a:solidFill>
                  <a:srgbClr val="FFFFFF"/>
                </a:solidFill>
                <a:latin typeface="Gill Sans MT"/>
                <a:ea typeface="+mn-ea"/>
                <a:cs typeface="+mn-cs"/>
              </a:rPr>
              <a:t>IEP Process</a:t>
            </a:r>
          </a:p>
        </p:txBody>
      </p:sp>
    </p:spTree>
    <p:extLst>
      <p:ext uri="{BB962C8B-B14F-4D97-AF65-F5344CB8AC3E}">
        <p14:creationId xmlns:p14="http://schemas.microsoft.com/office/powerpoint/2010/main" val="4260234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2"/>
          <p:cNvSpPr txBox="1">
            <a:spLocks noGrp="1"/>
          </p:cNvSpPr>
          <p:nvPr>
            <p:ph type="ctrTitle"/>
          </p:nvPr>
        </p:nvSpPr>
        <p:spPr>
          <a:xfrm>
            <a:off x="1752600" y="1298448"/>
            <a:ext cx="6553200" cy="3255264"/>
          </a:xfrm>
          <a:prstGeom prst="rect">
            <a:avLst/>
          </a:prstGeom>
          <a:noFill/>
          <a:ln>
            <a:noFill/>
          </a:ln>
        </p:spPr>
        <p:txBody>
          <a:bodyPr spcFirstLastPara="1" wrap="square" lIns="91425" tIns="45700" rIns="91425" bIns="45700" anchor="t" anchorCtr="0">
            <a:normAutofit/>
          </a:bodyPr>
          <a:lstStyle/>
          <a:p>
            <a:pPr>
              <a:buSzPts val="4800"/>
            </a:pPr>
            <a:r>
              <a:rPr lang="en-US" sz="4800" b="1" dirty="0">
                <a:latin typeface="Arial Narrow"/>
                <a:ea typeface="Arial Narrow"/>
                <a:cs typeface="Arial Narrow"/>
                <a:sym typeface="Arial Narrow"/>
              </a:rPr>
              <a:t>Indicator 13: What LEAs Need to Know for Cyclical Monitoring for Continuous Improvement (CMCI)</a:t>
            </a:r>
            <a:endParaRPr sz="4800" b="1" dirty="0">
              <a:latin typeface="Arial Narrow"/>
              <a:ea typeface="Arial Narrow"/>
              <a:cs typeface="Arial Narrow"/>
              <a:sym typeface="Arial Narrow"/>
            </a:endParaRPr>
          </a:p>
        </p:txBody>
      </p:sp>
      <p:sp>
        <p:nvSpPr>
          <p:cNvPr id="1135" name="Google Shape;1135;p2"/>
          <p:cNvSpPr txBox="1">
            <a:spLocks noGrp="1"/>
          </p:cNvSpPr>
          <p:nvPr>
            <p:ph type="subTitle" idx="1"/>
          </p:nvPr>
        </p:nvSpPr>
        <p:spPr>
          <a:xfrm>
            <a:off x="1752601" y="4343400"/>
            <a:ext cx="6082811" cy="1241246"/>
          </a:xfrm>
          <a:prstGeom prst="rect">
            <a:avLst/>
          </a:prstGeom>
          <a:noFill/>
          <a:ln>
            <a:noFill/>
          </a:ln>
        </p:spPr>
        <p:txBody>
          <a:bodyPr spcFirstLastPara="1" wrap="square" lIns="91425" tIns="45700" rIns="91425" bIns="45700" anchor="t" anchorCtr="0">
            <a:normAutofit/>
          </a:bodyPr>
          <a:lstStyle/>
          <a:p>
            <a:pPr marL="0" indent="0">
              <a:spcBef>
                <a:spcPts val="0"/>
              </a:spcBef>
              <a:buSzPts val="2800"/>
            </a:pPr>
            <a:r>
              <a:rPr lang="en-US" sz="2800" dirty="0">
                <a:latin typeface="Arial Narrow"/>
                <a:ea typeface="Arial Narrow"/>
                <a:cs typeface="Arial Narrow"/>
                <a:sym typeface="Arial Narrow"/>
              </a:rPr>
              <a:t>September 13, 2019</a:t>
            </a:r>
            <a:endParaRPr dirty="0"/>
          </a:p>
          <a:p>
            <a:pPr marL="0" indent="0">
              <a:buSzPts val="2800"/>
            </a:pPr>
            <a:r>
              <a:rPr lang="en-US" sz="2800" dirty="0">
                <a:latin typeface="Arial Narrow"/>
                <a:ea typeface="Arial Narrow"/>
                <a:cs typeface="Arial Narrow"/>
                <a:sym typeface="Arial Narrow"/>
              </a:rPr>
              <a:t>9:00 AM – 11:00 PM</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E14E5-08B4-44B6-87AA-B18327F468C7}"/>
              </a:ext>
            </a:extLst>
          </p:cNvPr>
          <p:cNvSpPr>
            <a:spLocks noGrp="1"/>
          </p:cNvSpPr>
          <p:nvPr>
            <p:ph type="title"/>
          </p:nvPr>
        </p:nvSpPr>
        <p:spPr/>
        <p:txBody>
          <a:bodyPr/>
          <a:lstStyle/>
          <a:p>
            <a:pPr algn="ctr"/>
            <a:r>
              <a:rPr lang="en-US" dirty="0"/>
              <a:t>Step One </a:t>
            </a:r>
          </a:p>
        </p:txBody>
      </p:sp>
      <p:sp>
        <p:nvSpPr>
          <p:cNvPr id="4" name="Content Placeholder 3">
            <a:extLst>
              <a:ext uri="{FF2B5EF4-FFF2-40B4-BE49-F238E27FC236}">
                <a16:creationId xmlns:a16="http://schemas.microsoft.com/office/drawing/2014/main" xmlns="" id="{928C291D-B72A-4D39-A1E7-E8143F4A5CB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Use assessment to identify the student’s post- secondary desired goals or vision </a:t>
            </a:r>
          </a:p>
        </p:txBody>
      </p:sp>
      <p:graphicFrame>
        <p:nvGraphicFramePr>
          <p:cNvPr id="5" name="Content Placeholder 3" descr="Arrow pointing to the word Assess in IEP cycle ">
            <a:extLst>
              <a:ext uri="{FF2B5EF4-FFF2-40B4-BE49-F238E27FC236}">
                <a16:creationId xmlns:a16="http://schemas.microsoft.com/office/drawing/2014/main" xmlns="" id="{F325DBC0-96F6-4921-8B0B-3B31B9D80A94}"/>
              </a:ext>
            </a:extLst>
          </p:cNvPr>
          <p:cNvGraphicFramePr>
            <a:graphicFrameLocks/>
          </p:cNvGraphicFramePr>
          <p:nvPr/>
        </p:nvGraphicFramePr>
        <p:xfrm>
          <a:off x="6577136" y="1123840"/>
          <a:ext cx="3199911" cy="224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Right 5" descr="arrow pointing to the words transition plan in the IEP process cycle ">
            <a:extLst>
              <a:ext uri="{FF2B5EF4-FFF2-40B4-BE49-F238E27FC236}">
                <a16:creationId xmlns:a16="http://schemas.microsoft.com/office/drawing/2014/main" xmlns="" id="{13FC37B0-E610-44C8-84E2-85AD5C2A72FE}"/>
              </a:ext>
            </a:extLst>
          </p:cNvPr>
          <p:cNvSpPr/>
          <p:nvPr/>
        </p:nvSpPr>
        <p:spPr>
          <a:xfrm rot="909205" flipV="1">
            <a:off x="7090104" y="932877"/>
            <a:ext cx="762000" cy="381926"/>
          </a:xfrm>
          <a:prstGeom prst="rightArrow">
            <a:avLst/>
          </a:prstGeom>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a:solidFill>
                <a:prstClr val="white"/>
              </a:solidFill>
              <a:latin typeface="Calibri"/>
            </a:endParaRPr>
          </a:p>
        </p:txBody>
      </p:sp>
    </p:spTree>
    <p:extLst>
      <p:ext uri="{BB962C8B-B14F-4D97-AF65-F5344CB8AC3E}">
        <p14:creationId xmlns:p14="http://schemas.microsoft.com/office/powerpoint/2010/main" val="273420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47436E1-4216-45F5-A54A-35D398B282F1}"/>
              </a:ext>
            </a:extLst>
          </p:cNvPr>
          <p:cNvSpPr>
            <a:spLocks noGrp="1"/>
          </p:cNvSpPr>
          <p:nvPr>
            <p:ph type="title"/>
          </p:nvPr>
        </p:nvSpPr>
        <p:spPr/>
        <p:txBody>
          <a:bodyPr/>
          <a:lstStyle/>
          <a:p>
            <a:pPr algn="ctr"/>
            <a:r>
              <a:rPr lang="en-US" dirty="0"/>
              <a:t>Indicator 13 Checklist and CMCI Review Questions </a:t>
            </a:r>
          </a:p>
        </p:txBody>
      </p:sp>
      <p:sp>
        <p:nvSpPr>
          <p:cNvPr id="5" name="Content Placeholder 4">
            <a:extLst>
              <a:ext uri="{FF2B5EF4-FFF2-40B4-BE49-F238E27FC236}">
                <a16:creationId xmlns:a16="http://schemas.microsoft.com/office/drawing/2014/main" xmlns="" id="{5A6B6E7C-71A0-4FC8-A30E-6B6836E16458}"/>
              </a:ext>
            </a:extLst>
          </p:cNvPr>
          <p:cNvSpPr>
            <a:spLocks noGrp="1"/>
          </p:cNvSpPr>
          <p:nvPr>
            <p:ph sz="half" idx="1"/>
          </p:nvPr>
        </p:nvSpPr>
        <p:spPr>
          <a:xfrm>
            <a:off x="4424934" y="868680"/>
            <a:ext cx="2606040" cy="4969412"/>
          </a:xfrm>
        </p:spPr>
        <p:txBody>
          <a:bodyPr>
            <a:normAutofit fontScale="92500" lnSpcReduction="20000"/>
          </a:bodyPr>
          <a:lstStyle/>
          <a:p>
            <a:pPr marL="0" indent="0">
              <a:buNone/>
            </a:pPr>
            <a:r>
              <a:rPr lang="en-US" sz="2400" b="1" dirty="0">
                <a:solidFill>
                  <a:srgbClr val="FF0000"/>
                </a:solidFill>
              </a:rPr>
              <a:t>File Review:  Question #289</a:t>
            </a:r>
          </a:p>
          <a:p>
            <a:pPr marL="0" indent="0">
              <a:buNone/>
            </a:pPr>
            <a:r>
              <a:rPr lang="en-US" sz="2000" dirty="0"/>
              <a:t>Evidence that the measurable post-secondary goals(s) were based on age appropriate transition assessment </a:t>
            </a:r>
          </a:p>
          <a:p>
            <a:pPr marL="0" indent="0">
              <a:buNone/>
            </a:pPr>
            <a:endParaRPr lang="en-US" sz="2000" dirty="0"/>
          </a:p>
          <a:p>
            <a:pPr marL="0" indent="0">
              <a:buNone/>
            </a:pPr>
            <a:r>
              <a:rPr lang="en-US" sz="2400" b="1" dirty="0">
                <a:solidFill>
                  <a:srgbClr val="FF0000"/>
                </a:solidFill>
              </a:rPr>
              <a:t>File Review: Question #288</a:t>
            </a:r>
          </a:p>
          <a:p>
            <a:pPr marL="0" indent="0">
              <a:buNone/>
            </a:pPr>
            <a:r>
              <a:rPr lang="en-US" sz="2000" dirty="0"/>
              <a:t>If the student’s IEP required participation in CTE program, was the CIP code completed?  </a:t>
            </a:r>
          </a:p>
          <a:p>
            <a:pPr marL="0" indent="0">
              <a:buNone/>
            </a:pPr>
            <a:endParaRPr lang="en-US" dirty="0"/>
          </a:p>
        </p:txBody>
      </p:sp>
      <p:sp>
        <p:nvSpPr>
          <p:cNvPr id="6" name="Content Placeholder 5">
            <a:extLst>
              <a:ext uri="{FF2B5EF4-FFF2-40B4-BE49-F238E27FC236}">
                <a16:creationId xmlns:a16="http://schemas.microsoft.com/office/drawing/2014/main" xmlns="" id="{32B2FC90-5976-4276-B509-31785CB91DF8}"/>
              </a:ext>
            </a:extLst>
          </p:cNvPr>
          <p:cNvSpPr>
            <a:spLocks noGrp="1"/>
          </p:cNvSpPr>
          <p:nvPr>
            <p:ph sz="half" idx="2"/>
          </p:nvPr>
        </p:nvSpPr>
        <p:spPr/>
        <p:txBody>
          <a:bodyPr>
            <a:normAutofit fontScale="92500" lnSpcReduction="20000"/>
          </a:bodyPr>
          <a:lstStyle/>
          <a:p>
            <a:pPr marL="0" indent="0">
              <a:buNone/>
            </a:pPr>
            <a:r>
              <a:rPr lang="en-US" sz="2400" b="1" dirty="0">
                <a:solidFill>
                  <a:srgbClr val="FFFF00"/>
                </a:solidFill>
              </a:rPr>
              <a:t>Indicator 13 Checklist: Question #3</a:t>
            </a:r>
          </a:p>
          <a:p>
            <a:pPr marL="0" indent="0">
              <a:buNone/>
            </a:pPr>
            <a:r>
              <a:rPr lang="en-US" sz="2000" dirty="0"/>
              <a:t>Is there evidence that the measurable post-secondary goals(s) were based on age appropriate transition assessment?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3829358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5785F7-94F4-4E9F-944D-82CE75FAB1D7}"/>
              </a:ext>
            </a:extLst>
          </p:cNvPr>
          <p:cNvSpPr>
            <a:spLocks noGrp="1"/>
          </p:cNvSpPr>
          <p:nvPr>
            <p:ph type="title"/>
          </p:nvPr>
        </p:nvSpPr>
        <p:spPr>
          <a:xfrm>
            <a:off x="474133" y="1089974"/>
            <a:ext cx="2590800" cy="4601183"/>
          </a:xfrm>
        </p:spPr>
        <p:txBody>
          <a:bodyPr/>
          <a:lstStyle/>
          <a:p>
            <a:pPr algn="ctr"/>
            <a:r>
              <a:rPr lang="en-US" dirty="0"/>
              <a:t>Assessment</a:t>
            </a:r>
          </a:p>
        </p:txBody>
      </p:sp>
      <p:graphicFrame>
        <p:nvGraphicFramePr>
          <p:cNvPr id="4" name="Content Placeholder 3">
            <a:extLst>
              <a:ext uri="{FF2B5EF4-FFF2-40B4-BE49-F238E27FC236}">
                <a16:creationId xmlns:a16="http://schemas.microsoft.com/office/drawing/2014/main" xmlns="" id="{618BE94E-CA05-4EF7-8DF2-40729AAF4123}"/>
              </a:ext>
              <a:ext uri="{C183D7F6-B498-43B3-948B-1728B52AA6E4}">
                <adec:decorative xmlns="" xmlns:adec="http://schemas.microsoft.com/office/drawing/2017/decorative" val="1"/>
              </a:ext>
            </a:extLst>
          </p:cNvPr>
          <p:cNvGraphicFramePr>
            <a:graphicFrameLocks noGrp="1"/>
          </p:cNvGraphicFramePr>
          <p:nvPr>
            <p:ph idx="1"/>
          </p:nvPr>
        </p:nvGraphicFramePr>
        <p:xfrm>
          <a:off x="4278924" y="863601"/>
          <a:ext cx="5838091"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7003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sz="2800" dirty="0"/>
              <a:t>What is the purpose of transition assessment?</a:t>
            </a:r>
            <a:endParaRPr sz="2800" dirty="0"/>
          </a:p>
        </p:txBody>
      </p:sp>
      <p:sp>
        <p:nvSpPr>
          <p:cNvPr id="1316" name="Google Shape;1316;p23"/>
          <p:cNvSpPr/>
          <p:nvPr/>
        </p:nvSpPr>
        <p:spPr>
          <a:xfrm>
            <a:off x="4371975" y="1171576"/>
            <a:ext cx="5797260" cy="1815841"/>
          </a:xfrm>
          <a:prstGeom prst="rect">
            <a:avLst/>
          </a:prstGeom>
          <a:noFill/>
          <a:ln>
            <a:noFill/>
          </a:ln>
        </p:spPr>
        <p:txBody>
          <a:bodyPr spcFirstLastPara="1" wrap="square" lIns="91425" tIns="45700" rIns="91425" bIns="45700" anchor="t" anchorCtr="0">
            <a:spAutoFit/>
          </a:bodyPr>
          <a:lstStyle/>
          <a:p>
            <a:r>
              <a:rPr lang="en-US" sz="2800" dirty="0">
                <a:solidFill>
                  <a:schemeClr val="bg1"/>
                </a:solidFill>
                <a:latin typeface="Gill Sans"/>
                <a:ea typeface="Gill Sans"/>
                <a:cs typeface="Gill Sans"/>
                <a:sym typeface="Gill Sans"/>
              </a:rPr>
              <a:t>Ultimately – </a:t>
            </a:r>
          </a:p>
          <a:p>
            <a:r>
              <a:rPr lang="en-US" sz="2800" dirty="0">
                <a:solidFill>
                  <a:schemeClr val="bg1"/>
                </a:solidFill>
                <a:latin typeface="Gill Sans"/>
                <a:ea typeface="Gill Sans"/>
                <a:cs typeface="Gill Sans"/>
                <a:sym typeface="Gill Sans"/>
              </a:rPr>
              <a:t>Assessment helps to formulate appropriate postsecondary goals and plans to reach those goals</a:t>
            </a:r>
            <a:endParaRPr sz="1200" dirty="0">
              <a:solidFill>
                <a:schemeClr val="bg1"/>
              </a:solidFill>
            </a:endParaRPr>
          </a:p>
        </p:txBody>
      </p:sp>
      <p:pic>
        <p:nvPicPr>
          <p:cNvPr id="1317" name="Google Shape;1317;p23" title="Question Mark Image"/>
          <p:cNvPicPr preferRelativeResize="0"/>
          <p:nvPr/>
        </p:nvPicPr>
        <p:blipFill rotWithShape="1">
          <a:blip r:embed="rId3">
            <a:alphaModFix/>
          </a:blip>
          <a:srcRect/>
          <a:stretch/>
        </p:blipFill>
        <p:spPr>
          <a:xfrm>
            <a:off x="4282345" y="4050554"/>
            <a:ext cx="1623714" cy="1740647"/>
          </a:xfrm>
          <a:prstGeom prst="rect">
            <a:avLst/>
          </a:prstGeom>
          <a:noFill/>
          <a:ln>
            <a:noFill/>
          </a:ln>
        </p:spPr>
      </p:pic>
      <p:pic>
        <p:nvPicPr>
          <p:cNvPr id="1318" name="Google Shape;1318;p23" descr="Blank sheet of paper, pencils, eraser, and a light bulb" title="Image"/>
          <p:cNvPicPr preferRelativeResize="0"/>
          <p:nvPr/>
        </p:nvPicPr>
        <p:blipFill rotWithShape="1">
          <a:blip r:embed="rId4">
            <a:alphaModFix/>
          </a:blip>
          <a:srcRect/>
          <a:stretch/>
        </p:blipFill>
        <p:spPr>
          <a:xfrm>
            <a:off x="6058192" y="4306537"/>
            <a:ext cx="2066925" cy="1189389"/>
          </a:xfrm>
          <a:prstGeom prst="rect">
            <a:avLst/>
          </a:prstGeom>
          <a:noFill/>
          <a:ln>
            <a:noFill/>
          </a:ln>
        </p:spPr>
      </p:pic>
      <p:pic>
        <p:nvPicPr>
          <p:cNvPr id="1319" name="Google Shape;1319;p23" title="Question Mark Image"/>
          <p:cNvPicPr preferRelativeResize="0"/>
          <p:nvPr/>
        </p:nvPicPr>
        <p:blipFill rotWithShape="1">
          <a:blip r:embed="rId5">
            <a:alphaModFix/>
          </a:blip>
          <a:srcRect/>
          <a:stretch/>
        </p:blipFill>
        <p:spPr>
          <a:xfrm>
            <a:off x="8382001" y="4050553"/>
            <a:ext cx="1640393" cy="1815242"/>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dirty="0"/>
              <a:t>Assessment</a:t>
            </a:r>
            <a:endParaRPr dirty="0"/>
          </a:p>
        </p:txBody>
      </p:sp>
      <p:sp>
        <p:nvSpPr>
          <p:cNvPr id="1326" name="Google Shape;1326;p24" descr="an X"/>
          <p:cNvSpPr/>
          <p:nvPr/>
        </p:nvSpPr>
        <p:spPr>
          <a:xfrm>
            <a:off x="4078146" y="2325628"/>
            <a:ext cx="3333750" cy="3820503"/>
          </a:xfrm>
          <a:prstGeom prst="mathMultiply">
            <a:avLst>
              <a:gd name="adj1" fmla="val 23520"/>
            </a:avLst>
          </a:prstGeom>
          <a:solidFill>
            <a:srgbClr val="C0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1800"/>
            </a:pPr>
            <a:endParaRPr sz="1800">
              <a:solidFill>
                <a:srgbClr val="FFFFFF"/>
              </a:solidFill>
              <a:latin typeface="Gill Sans"/>
              <a:ea typeface="Gill Sans"/>
              <a:cs typeface="Gill Sans"/>
              <a:sym typeface="Gill Sans"/>
            </a:endParaRPr>
          </a:p>
        </p:txBody>
      </p:sp>
      <p:sp>
        <p:nvSpPr>
          <p:cNvPr id="1327" name="Google Shape;1327;p24"/>
          <p:cNvSpPr/>
          <p:nvPr/>
        </p:nvSpPr>
        <p:spPr>
          <a:xfrm>
            <a:off x="7353300" y="2611438"/>
            <a:ext cx="2867026" cy="2751138"/>
          </a:xfrm>
          <a:prstGeom prst="star5">
            <a:avLst>
              <a:gd name="adj" fmla="val 19098"/>
              <a:gd name="hf" fmla="val 105146"/>
              <a:gd name="vf" fmla="val 110557"/>
            </a:avLst>
          </a:prstGeom>
          <a:solidFill>
            <a:srgbClr val="FFFF00"/>
          </a:solid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SzPts val="2400"/>
            </a:pPr>
            <a:r>
              <a:rPr lang="en-US" sz="1600" b="1" dirty="0">
                <a:latin typeface="Gill Sans"/>
                <a:ea typeface="Gill Sans"/>
                <a:cs typeface="Gill Sans"/>
                <a:sym typeface="Gill Sans"/>
              </a:rPr>
              <a:t>College and/or Career</a:t>
            </a:r>
            <a:endParaRPr sz="1050" dirty="0"/>
          </a:p>
        </p:txBody>
      </p:sp>
      <p:sp>
        <p:nvSpPr>
          <p:cNvPr id="1328" name="Google Shape;1328;p24"/>
          <p:cNvSpPr/>
          <p:nvPr/>
        </p:nvSpPr>
        <p:spPr>
          <a:xfrm>
            <a:off x="5362575" y="1069032"/>
            <a:ext cx="3552825" cy="1464618"/>
          </a:xfrm>
          <a:prstGeom prst="curvedDownArrow">
            <a:avLst>
              <a:gd name="adj1" fmla="val 25000"/>
              <a:gd name="adj2" fmla="val 50000"/>
              <a:gd name="adj3" fmla="val 25000"/>
            </a:avLst>
          </a:prstGeom>
          <a:solidFill>
            <a:srgbClr val="00B0F0"/>
          </a:solidFill>
          <a:ln w="25400" cap="flat" cmpd="sng">
            <a:solidFill>
              <a:srgbClr val="202064"/>
            </a:solidFill>
            <a:prstDash val="solid"/>
            <a:round/>
            <a:headEnd type="none" w="sm" len="sm"/>
            <a:tailEnd type="none" w="sm" len="sm"/>
          </a:ln>
        </p:spPr>
        <p:txBody>
          <a:bodyPr spcFirstLastPara="1" wrap="square" lIns="91425" tIns="45700" rIns="91425" bIns="45700" anchor="ctr" anchorCtr="0">
            <a:noAutofit/>
          </a:bodyPr>
          <a:lstStyle/>
          <a:p>
            <a:pPr algn="ctr">
              <a:buSzPts val="3600"/>
            </a:pPr>
            <a:endParaRPr lang="en-US" sz="3600" dirty="0">
              <a:latin typeface="Gill Sans"/>
              <a:ea typeface="Gill Sans"/>
              <a:cs typeface="Gill Sans"/>
              <a:sym typeface="Gill Sans"/>
            </a:endParaRPr>
          </a:p>
          <a:p>
            <a:pPr algn="ctr">
              <a:buSzPts val="3600"/>
            </a:pPr>
            <a:r>
              <a:rPr lang="en-US" sz="3600" dirty="0">
                <a:latin typeface="Gill Sans"/>
                <a:ea typeface="Gill Sans"/>
                <a:cs typeface="Gill Sans"/>
                <a:sym typeface="Gill Sans"/>
              </a:rPr>
              <a:t>Transition </a:t>
            </a:r>
            <a:endParaRPr dirty="0"/>
          </a:p>
          <a:p>
            <a:pPr algn="ctr">
              <a:buSzPts val="3600"/>
            </a:pPr>
            <a:r>
              <a:rPr lang="en-US" sz="3600" dirty="0">
                <a:latin typeface="Gill Sans"/>
                <a:ea typeface="Gill Sans"/>
                <a:cs typeface="Gill Sans"/>
                <a:sym typeface="Gill Sans"/>
              </a:rPr>
              <a:t>Planning </a:t>
            </a:r>
            <a:endParaRPr dirty="0"/>
          </a:p>
        </p:txBody>
      </p:sp>
      <p:sp>
        <p:nvSpPr>
          <p:cNvPr id="1329" name="Google Shape;1329;p24"/>
          <p:cNvSpPr txBox="1"/>
          <p:nvPr/>
        </p:nvSpPr>
        <p:spPr>
          <a:xfrm>
            <a:off x="5349417" y="3635714"/>
            <a:ext cx="1000760" cy="1200329"/>
          </a:xfrm>
          <a:prstGeom prst="rect">
            <a:avLst/>
          </a:prstGeom>
          <a:noFill/>
          <a:ln>
            <a:noFill/>
          </a:ln>
        </p:spPr>
        <p:txBody>
          <a:bodyPr spcFirstLastPara="1" wrap="square" lIns="91425" tIns="45700" rIns="91425" bIns="45700" anchor="t" anchorCtr="0">
            <a:spAutoFit/>
          </a:bodyPr>
          <a:lstStyle/>
          <a:p>
            <a:pPr>
              <a:buClr>
                <a:srgbClr val="FFFFFF"/>
              </a:buClr>
              <a:buSzPts val="2400"/>
            </a:pPr>
            <a:r>
              <a:rPr lang="en-US" sz="2400" b="1" dirty="0">
                <a:solidFill>
                  <a:srgbClr val="FFFFFF"/>
                </a:solidFill>
                <a:latin typeface="Gill Sans"/>
                <a:ea typeface="Gill Sans"/>
                <a:cs typeface="Gill Sans"/>
                <a:sym typeface="Gill Sans"/>
              </a:rPr>
              <a:t>You are here</a:t>
            </a:r>
            <a:endParaRPr dirty="0"/>
          </a:p>
        </p:txBody>
      </p:sp>
      <p:sp>
        <p:nvSpPr>
          <p:cNvPr id="1330" name="Google Shape;1330;p24"/>
          <p:cNvSpPr/>
          <p:nvPr/>
        </p:nvSpPr>
        <p:spPr>
          <a:xfrm>
            <a:off x="4200524" y="5682147"/>
            <a:ext cx="6105526" cy="927969"/>
          </a:xfrm>
          <a:prstGeom prst="rightArrow">
            <a:avLst>
              <a:gd name="adj1" fmla="val 50000"/>
              <a:gd name="adj2" fmla="val 50000"/>
            </a:avLst>
          </a:prstGeom>
          <a:gradFill>
            <a:gsLst>
              <a:gs pos="0">
                <a:srgbClr val="C00000"/>
              </a:gs>
              <a:gs pos="100000">
                <a:srgbClr val="FFFF00"/>
              </a:gs>
            </a:gsLst>
            <a:lin ang="0" scaled="0"/>
          </a:gra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r>
              <a:rPr lang="en-US" sz="1800" dirty="0">
                <a:solidFill>
                  <a:srgbClr val="FFFFFF"/>
                </a:solidFill>
                <a:latin typeface="Gill Sans"/>
                <a:ea typeface="Gill Sans"/>
                <a:cs typeface="Gill Sans"/>
                <a:sym typeface="Gill Sans"/>
              </a:rPr>
              <a:t>PLAAFP				</a:t>
            </a:r>
            <a:r>
              <a:rPr lang="en-US" sz="1800" dirty="0">
                <a:latin typeface="Gill Sans"/>
                <a:ea typeface="Gill Sans"/>
                <a:cs typeface="Gill Sans"/>
                <a:sym typeface="Gill Sans"/>
              </a:rPr>
              <a:t>Post-Secondary Goals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27"/>
                                        </p:tgtEl>
                                        <p:attrNameLst>
                                          <p:attrName>style.visibility</p:attrName>
                                        </p:attrNameLst>
                                      </p:cBhvr>
                                      <p:to>
                                        <p:strVal val="visible"/>
                                      </p:to>
                                    </p:set>
                                    <p:anim calcmode="lin" valueType="num">
                                      <p:cBhvr additive="base">
                                        <p:cTn id="7" dur="500"/>
                                        <p:tgtEl>
                                          <p:spTgt spid="1327"/>
                                        </p:tgtEl>
                                        <p:attrNameLst>
                                          <p:attrName>ppt_w</p:attrName>
                                        </p:attrNameLst>
                                      </p:cBhvr>
                                      <p:tavLst>
                                        <p:tav tm="0">
                                          <p:val>
                                            <p:strVal val="0"/>
                                          </p:val>
                                        </p:tav>
                                        <p:tav tm="100000">
                                          <p:val>
                                            <p:strVal val="#ppt_w"/>
                                          </p:val>
                                        </p:tav>
                                      </p:tavLst>
                                    </p:anim>
                                    <p:anim calcmode="lin" valueType="num">
                                      <p:cBhvr additive="base">
                                        <p:cTn id="8" dur="500"/>
                                        <p:tgtEl>
                                          <p:spTgt spid="132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dirty="0"/>
              <a:t>Assessment</a:t>
            </a:r>
            <a:endParaRPr dirty="0"/>
          </a:p>
        </p:txBody>
      </p:sp>
      <p:sp>
        <p:nvSpPr>
          <p:cNvPr id="1337" name="Google Shape;1337;p2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a:spcBef>
                <a:spcPts val="0"/>
              </a:spcBef>
              <a:buClr>
                <a:schemeClr val="accent2"/>
              </a:buClr>
              <a:buSzPts val="3200"/>
              <a:buFont typeface="Gill Sans"/>
              <a:buChar char="•"/>
            </a:pPr>
            <a:r>
              <a:rPr lang="en-US" sz="3200" dirty="0">
                <a:solidFill>
                  <a:schemeClr val="bg1"/>
                </a:solidFill>
              </a:rPr>
              <a:t>How do you </a:t>
            </a:r>
            <a:r>
              <a:rPr lang="en-US" sz="3200" u="sng" dirty="0">
                <a:solidFill>
                  <a:schemeClr val="bg1"/>
                </a:solidFill>
              </a:rPr>
              <a:t>currently assess</a:t>
            </a:r>
            <a:endParaRPr sz="3200" dirty="0">
              <a:solidFill>
                <a:schemeClr val="bg1"/>
              </a:solidFill>
            </a:endParaRPr>
          </a:p>
          <a:p>
            <a:pPr marL="742950" lvl="1" indent="-285750">
              <a:spcBef>
                <a:spcPts val="560"/>
              </a:spcBef>
              <a:buClr>
                <a:schemeClr val="bg1"/>
              </a:buClr>
              <a:buSzPct val="100000"/>
              <a:buFont typeface="Wingdings" panose="05000000000000000000" pitchFamily="2" charset="2"/>
              <a:buChar char="Ø"/>
            </a:pPr>
            <a:endParaRPr lang="en-US" sz="2400" dirty="0">
              <a:solidFill>
                <a:schemeClr val="bg1"/>
              </a:solidFill>
            </a:endParaRPr>
          </a:p>
          <a:p>
            <a:pPr marL="742950" lvl="1" indent="-285750">
              <a:spcBef>
                <a:spcPts val="560"/>
              </a:spcBef>
              <a:buClr>
                <a:schemeClr val="bg1"/>
              </a:buClr>
              <a:buSzPct val="100000"/>
              <a:buFont typeface="Wingdings" panose="05000000000000000000" pitchFamily="2" charset="2"/>
              <a:buChar char="Ø"/>
            </a:pPr>
            <a:r>
              <a:rPr lang="en-US" sz="2400" dirty="0">
                <a:solidFill>
                  <a:schemeClr val="bg1"/>
                </a:solidFill>
              </a:rPr>
              <a:t>Interests, preferences, skills, abilities, and aptitudes? </a:t>
            </a:r>
            <a:endParaRPr sz="2400" dirty="0">
              <a:solidFill>
                <a:schemeClr val="bg1"/>
              </a:solidFill>
            </a:endParaRPr>
          </a:p>
          <a:p>
            <a:pPr marL="742950" lvl="1" indent="-285750">
              <a:spcBef>
                <a:spcPts val="560"/>
              </a:spcBef>
              <a:buClr>
                <a:schemeClr val="bg1"/>
              </a:buClr>
              <a:buSzPct val="100000"/>
              <a:buFont typeface="Wingdings" panose="05000000000000000000" pitchFamily="2" charset="2"/>
              <a:buChar char="Ø"/>
            </a:pPr>
            <a:endParaRPr lang="en-US" sz="2400" dirty="0">
              <a:solidFill>
                <a:schemeClr val="bg1"/>
              </a:solidFill>
            </a:endParaRPr>
          </a:p>
          <a:p>
            <a:pPr marL="742950" lvl="1" indent="-285750">
              <a:spcBef>
                <a:spcPts val="560"/>
              </a:spcBef>
              <a:buClr>
                <a:schemeClr val="bg1"/>
              </a:buClr>
              <a:buSzPct val="100000"/>
              <a:buFont typeface="Wingdings" panose="05000000000000000000" pitchFamily="2" charset="2"/>
              <a:buChar char="Ø"/>
            </a:pPr>
            <a:r>
              <a:rPr lang="en-US" sz="2400" dirty="0">
                <a:solidFill>
                  <a:schemeClr val="bg1"/>
                </a:solidFill>
              </a:rPr>
              <a:t>Academic achievement?</a:t>
            </a:r>
            <a:endParaRPr sz="2400" dirty="0">
              <a:solidFill>
                <a:schemeClr val="bg1"/>
              </a:solidFill>
            </a:endParaRPr>
          </a:p>
          <a:p>
            <a:pPr marL="742950" lvl="1" indent="-285750">
              <a:spcBef>
                <a:spcPts val="560"/>
              </a:spcBef>
              <a:buClr>
                <a:schemeClr val="bg1"/>
              </a:buClr>
              <a:buSzPct val="100000"/>
              <a:buFont typeface="Wingdings" panose="05000000000000000000" pitchFamily="2" charset="2"/>
              <a:buChar char="Ø"/>
            </a:pPr>
            <a:endParaRPr lang="en-US" sz="2400" dirty="0">
              <a:solidFill>
                <a:schemeClr val="bg1"/>
              </a:solidFill>
            </a:endParaRPr>
          </a:p>
          <a:p>
            <a:pPr marL="742950" lvl="1" indent="-285750">
              <a:spcBef>
                <a:spcPts val="560"/>
              </a:spcBef>
              <a:buClr>
                <a:schemeClr val="bg1"/>
              </a:buClr>
              <a:buSzPct val="100000"/>
              <a:buFont typeface="Wingdings" panose="05000000000000000000" pitchFamily="2" charset="2"/>
              <a:buChar char="Ø"/>
            </a:pPr>
            <a:r>
              <a:rPr lang="en-US" sz="2400" dirty="0">
                <a:solidFill>
                  <a:schemeClr val="bg1"/>
                </a:solidFill>
              </a:rPr>
              <a:t>Functional Performance? </a:t>
            </a:r>
            <a:endParaRPr sz="2400" dirty="0">
              <a:solidFill>
                <a:schemeClr val="bg1"/>
              </a:solidFill>
            </a:endParaRPr>
          </a:p>
        </p:txBody>
      </p:sp>
      <p:pic>
        <p:nvPicPr>
          <p:cNvPr id="1338" name="Google Shape;1338;p25" descr="A close up of a logo&#10;&#10;Description generated with very high confidence"/>
          <p:cNvPicPr preferRelativeResize="0"/>
          <p:nvPr/>
        </p:nvPicPr>
        <p:blipFill rotWithShape="1">
          <a:blip r:embed="rId3">
            <a:alphaModFix/>
          </a:blip>
          <a:srcRect/>
          <a:stretch/>
        </p:blipFill>
        <p:spPr>
          <a:xfrm>
            <a:off x="7419975" y="4314825"/>
            <a:ext cx="2492376" cy="15240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5785F7-94F4-4E9F-944D-82CE75FAB1D7}"/>
              </a:ext>
            </a:extLst>
          </p:cNvPr>
          <p:cNvSpPr>
            <a:spLocks noGrp="1"/>
          </p:cNvSpPr>
          <p:nvPr>
            <p:ph type="title"/>
          </p:nvPr>
        </p:nvSpPr>
        <p:spPr>
          <a:xfrm>
            <a:off x="508000" y="1101263"/>
            <a:ext cx="2590800" cy="4601183"/>
          </a:xfrm>
        </p:spPr>
        <p:txBody>
          <a:bodyPr/>
          <a:lstStyle/>
          <a:p>
            <a:pPr algn="ctr"/>
            <a:r>
              <a:rPr lang="en-US" dirty="0"/>
              <a:t>Assessment: Interests, Preferences, Skills, Aptitudes  </a:t>
            </a:r>
          </a:p>
        </p:txBody>
      </p:sp>
      <p:graphicFrame>
        <p:nvGraphicFramePr>
          <p:cNvPr id="4" name="Content Placeholder 3">
            <a:extLst>
              <a:ext uri="{FF2B5EF4-FFF2-40B4-BE49-F238E27FC236}">
                <a16:creationId xmlns:a16="http://schemas.microsoft.com/office/drawing/2014/main" xmlns="" id="{618BE94E-CA05-4EF7-8DF2-40729AAF4123}"/>
              </a:ext>
              <a:ext uri="{C183D7F6-B498-43B3-948B-1728B52AA6E4}">
                <adec:decorative xmlns="" xmlns:adec="http://schemas.microsoft.com/office/drawing/2017/decorative" val="1"/>
              </a:ext>
            </a:extLst>
          </p:cNvPr>
          <p:cNvGraphicFramePr>
            <a:graphicFrameLocks noGrp="1"/>
          </p:cNvGraphicFramePr>
          <p:nvPr>
            <p:ph idx="1"/>
          </p:nvPr>
        </p:nvGraphicFramePr>
        <p:xfrm>
          <a:off x="4278924" y="863601"/>
          <a:ext cx="5838091"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328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F65BE-306C-4B1B-8545-47969E4D2780}"/>
              </a:ext>
            </a:extLst>
          </p:cNvPr>
          <p:cNvSpPr>
            <a:spLocks noGrp="1"/>
          </p:cNvSpPr>
          <p:nvPr>
            <p:ph type="title"/>
          </p:nvPr>
        </p:nvSpPr>
        <p:spPr>
          <a:xfrm>
            <a:off x="508000" y="1123841"/>
            <a:ext cx="2614246" cy="4601183"/>
          </a:xfrm>
        </p:spPr>
        <p:txBody>
          <a:bodyPr/>
          <a:lstStyle/>
          <a:p>
            <a:pPr algn="ctr"/>
            <a:r>
              <a:rPr lang="en-US" dirty="0"/>
              <a:t>Interests, Preferences, Skills and Aptitudes</a:t>
            </a:r>
          </a:p>
        </p:txBody>
      </p:sp>
      <p:graphicFrame>
        <p:nvGraphicFramePr>
          <p:cNvPr id="4" name="Content Placeholder 3">
            <a:extLst>
              <a:ext uri="{FF2B5EF4-FFF2-40B4-BE49-F238E27FC236}">
                <a16:creationId xmlns:a16="http://schemas.microsoft.com/office/drawing/2014/main" xmlns="" id="{5359FC78-7FF3-4F70-BC32-DD0F4254D2D2}"/>
              </a:ext>
            </a:extLst>
          </p:cNvPr>
          <p:cNvGraphicFramePr>
            <a:graphicFrameLocks noGrp="1"/>
          </p:cNvGraphicFramePr>
          <p:nvPr>
            <p:ph idx="1"/>
          </p:nvPr>
        </p:nvGraphicFramePr>
        <p:xfrm>
          <a:off x="4425950" y="780714"/>
          <a:ext cx="5486400" cy="5287434"/>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598446037"/>
                    </a:ext>
                  </a:extLst>
                </a:gridCol>
                <a:gridCol w="1828800">
                  <a:extLst>
                    <a:ext uri="{9D8B030D-6E8A-4147-A177-3AD203B41FA5}">
                      <a16:colId xmlns:a16="http://schemas.microsoft.com/office/drawing/2014/main" xmlns="" val="2846959028"/>
                    </a:ext>
                  </a:extLst>
                </a:gridCol>
                <a:gridCol w="1828800">
                  <a:extLst>
                    <a:ext uri="{9D8B030D-6E8A-4147-A177-3AD203B41FA5}">
                      <a16:colId xmlns:a16="http://schemas.microsoft.com/office/drawing/2014/main" xmlns="" val="4222925239"/>
                    </a:ext>
                  </a:extLst>
                </a:gridCol>
              </a:tblGrid>
              <a:tr h="1133687">
                <a:tc>
                  <a:txBody>
                    <a:bodyPr/>
                    <a:lstStyle/>
                    <a:p>
                      <a:pPr algn="ctr"/>
                      <a:r>
                        <a:rPr lang="en-US" dirty="0"/>
                        <a:t>Information from students</a:t>
                      </a:r>
                    </a:p>
                  </a:txBody>
                  <a:tcPr/>
                </a:tc>
                <a:tc>
                  <a:txBody>
                    <a:bodyPr/>
                    <a:lstStyle/>
                    <a:p>
                      <a:pPr algn="ctr"/>
                      <a:r>
                        <a:rPr lang="en-US" dirty="0"/>
                        <a:t>Information from parents and team members</a:t>
                      </a:r>
                    </a:p>
                  </a:txBody>
                  <a:tcPr/>
                </a:tc>
                <a:tc>
                  <a:txBody>
                    <a:bodyPr/>
                    <a:lstStyle/>
                    <a:p>
                      <a:pPr algn="ctr"/>
                      <a:r>
                        <a:rPr lang="en-US" dirty="0"/>
                        <a:t>Information from job sites</a:t>
                      </a:r>
                    </a:p>
                  </a:txBody>
                  <a:tcPr/>
                </a:tc>
                <a:extLst>
                  <a:ext uri="{0D108BD9-81ED-4DB2-BD59-A6C34878D82A}">
                    <a16:rowId xmlns:a16="http://schemas.microsoft.com/office/drawing/2014/main" xmlns="" val="1529980748"/>
                  </a:ext>
                </a:extLst>
              </a:tr>
              <a:tr h="784860">
                <a:tc>
                  <a:txBody>
                    <a:bodyPr/>
                    <a:lstStyle/>
                    <a:p>
                      <a:pPr algn="ctr"/>
                      <a:r>
                        <a:rPr lang="en-US" sz="1400" dirty="0"/>
                        <a:t>Formal assessments</a:t>
                      </a:r>
                    </a:p>
                  </a:txBody>
                  <a:tcPr/>
                </a:tc>
                <a:tc>
                  <a:txBody>
                    <a:bodyPr/>
                    <a:lstStyle/>
                    <a:p>
                      <a:pPr algn="ctr"/>
                      <a:r>
                        <a:rPr lang="en-US" sz="1400" dirty="0"/>
                        <a:t>Surveys, interviews, rating scales</a:t>
                      </a:r>
                    </a:p>
                  </a:txBody>
                  <a:tcPr/>
                </a:tc>
                <a:tc>
                  <a:txBody>
                    <a:bodyPr/>
                    <a:lstStyle/>
                    <a:p>
                      <a:pPr algn="ctr"/>
                      <a:r>
                        <a:rPr lang="en-US" sz="1400" dirty="0"/>
                        <a:t>Situational assessments</a:t>
                      </a:r>
                    </a:p>
                  </a:txBody>
                  <a:tcPr/>
                </a:tc>
                <a:extLst>
                  <a:ext uri="{0D108BD9-81ED-4DB2-BD59-A6C34878D82A}">
                    <a16:rowId xmlns:a16="http://schemas.microsoft.com/office/drawing/2014/main" xmlns="" val="2579458300"/>
                  </a:ext>
                </a:extLst>
              </a:tr>
              <a:tr h="552309">
                <a:tc>
                  <a:txBody>
                    <a:bodyPr/>
                    <a:lstStyle/>
                    <a:p>
                      <a:pPr algn="ctr"/>
                      <a:r>
                        <a:rPr lang="en-US" sz="1400" dirty="0"/>
                        <a:t>Interviews</a:t>
                      </a:r>
                    </a:p>
                  </a:txBody>
                  <a:tcPr/>
                </a:tc>
                <a:tc>
                  <a:txBody>
                    <a:bodyPr/>
                    <a:lstStyle/>
                    <a:p>
                      <a:pPr algn="ctr"/>
                      <a:r>
                        <a:rPr lang="en-US" sz="1400" dirty="0"/>
                        <a:t>Person-centered planning; FBA</a:t>
                      </a:r>
                    </a:p>
                  </a:txBody>
                  <a:tcPr/>
                </a:tc>
                <a:tc>
                  <a:txBody>
                    <a:bodyPr/>
                    <a:lstStyle/>
                    <a:p>
                      <a:pPr algn="ctr"/>
                      <a:r>
                        <a:rPr lang="en-US" sz="1400" dirty="0"/>
                        <a:t>Ecological assessment</a:t>
                      </a:r>
                    </a:p>
                  </a:txBody>
                  <a:tcPr/>
                </a:tc>
                <a:extLst>
                  <a:ext uri="{0D108BD9-81ED-4DB2-BD59-A6C34878D82A}">
                    <a16:rowId xmlns:a16="http://schemas.microsoft.com/office/drawing/2014/main" xmlns="" val="375466228"/>
                  </a:ext>
                </a:extLst>
              </a:tr>
              <a:tr h="552309">
                <a:tc>
                  <a:txBody>
                    <a:bodyPr/>
                    <a:lstStyle/>
                    <a:p>
                      <a:pPr algn="ctr"/>
                      <a:r>
                        <a:rPr lang="en-US" sz="1400" dirty="0"/>
                        <a:t>Surveys</a:t>
                      </a:r>
                    </a:p>
                  </a:txBody>
                  <a:tcPr/>
                </a:tc>
                <a:tc>
                  <a:txBody>
                    <a:bodyPr/>
                    <a:lstStyle/>
                    <a:p>
                      <a:pPr algn="ctr"/>
                      <a:r>
                        <a:rPr lang="en-US" sz="1400" dirty="0"/>
                        <a:t>Formal planning tools</a:t>
                      </a:r>
                    </a:p>
                  </a:txBody>
                  <a:tcPr/>
                </a:tc>
                <a:tc>
                  <a:txBody>
                    <a:bodyPr/>
                    <a:lstStyle/>
                    <a:p>
                      <a:pPr algn="ctr"/>
                      <a:r>
                        <a:rPr lang="en-US" sz="1400" dirty="0"/>
                        <a:t>Employer observations</a:t>
                      </a:r>
                    </a:p>
                  </a:txBody>
                  <a:tcPr/>
                </a:tc>
                <a:extLst>
                  <a:ext uri="{0D108BD9-81ED-4DB2-BD59-A6C34878D82A}">
                    <a16:rowId xmlns:a16="http://schemas.microsoft.com/office/drawing/2014/main" xmlns="" val="2559219746"/>
                  </a:ext>
                </a:extLst>
              </a:tr>
              <a:tr h="552309">
                <a:tc>
                  <a:txBody>
                    <a:bodyPr/>
                    <a:lstStyle/>
                    <a:p>
                      <a:pPr algn="ctr"/>
                      <a:r>
                        <a:rPr lang="en-US" sz="1400" dirty="0"/>
                        <a:t>Web-based assessments</a:t>
                      </a:r>
                    </a:p>
                  </a:txBody>
                  <a:tcPr/>
                </a:tc>
                <a:tc rowSpan="4">
                  <a:txBody>
                    <a:bodyPr/>
                    <a:lstStyle/>
                    <a:p>
                      <a:endParaRPr lang="en-US" sz="1400" dirty="0"/>
                    </a:p>
                  </a:txBody>
                  <a:tcPr/>
                </a:tc>
                <a:tc>
                  <a:txBody>
                    <a:bodyPr/>
                    <a:lstStyle/>
                    <a:p>
                      <a:pPr algn="ctr"/>
                      <a:r>
                        <a:rPr lang="en-US" sz="1400" dirty="0"/>
                        <a:t>Job shadowing</a:t>
                      </a:r>
                    </a:p>
                  </a:txBody>
                  <a:tcPr/>
                </a:tc>
                <a:extLst>
                  <a:ext uri="{0D108BD9-81ED-4DB2-BD59-A6C34878D82A}">
                    <a16:rowId xmlns:a16="http://schemas.microsoft.com/office/drawing/2014/main" xmlns="" val="781499840"/>
                  </a:ext>
                </a:extLst>
              </a:tr>
              <a:tr h="552309">
                <a:tc>
                  <a:txBody>
                    <a:bodyPr/>
                    <a:lstStyle/>
                    <a:p>
                      <a:pPr algn="ctr"/>
                      <a:r>
                        <a:rPr lang="en-US" sz="1400" dirty="0"/>
                        <a:t>Questionnaires</a:t>
                      </a:r>
                    </a:p>
                  </a:txBody>
                  <a:tcPr/>
                </a:tc>
                <a:tc vMerge="1">
                  <a:txBody>
                    <a:bodyPr/>
                    <a:lstStyle/>
                    <a:p>
                      <a:endParaRPr lang="en-US" dirty="0"/>
                    </a:p>
                  </a:txBody>
                  <a:tcPr/>
                </a:tc>
                <a:tc>
                  <a:txBody>
                    <a:bodyPr/>
                    <a:lstStyle/>
                    <a:p>
                      <a:pPr algn="ctr"/>
                      <a:r>
                        <a:rPr lang="en-US" sz="1400" dirty="0"/>
                        <a:t>Volunteering opportunities</a:t>
                      </a:r>
                    </a:p>
                  </a:txBody>
                  <a:tcPr/>
                </a:tc>
                <a:extLst>
                  <a:ext uri="{0D108BD9-81ED-4DB2-BD59-A6C34878D82A}">
                    <a16:rowId xmlns:a16="http://schemas.microsoft.com/office/drawing/2014/main" xmlns="" val="2446782974"/>
                  </a:ext>
                </a:extLst>
              </a:tr>
              <a:tr h="552309">
                <a:tc>
                  <a:txBody>
                    <a:bodyPr/>
                    <a:lstStyle/>
                    <a:p>
                      <a:pPr algn="ctr"/>
                      <a:r>
                        <a:rPr lang="en-US" sz="1400" dirty="0"/>
                        <a:t>Direct observations</a:t>
                      </a:r>
                    </a:p>
                  </a:txBody>
                  <a:tcPr/>
                </a:tc>
                <a:tc vMerge="1">
                  <a:txBody>
                    <a:bodyPr/>
                    <a:lstStyle/>
                    <a:p>
                      <a:endParaRPr lang="en-US" dirty="0"/>
                    </a:p>
                  </a:txBody>
                  <a:tcPr/>
                </a:tc>
                <a:tc rowSpan="2">
                  <a:txBody>
                    <a:bodyPr/>
                    <a:lstStyle/>
                    <a:p>
                      <a:endParaRPr lang="en-US" sz="1400" dirty="0"/>
                    </a:p>
                  </a:txBody>
                  <a:tcPr/>
                </a:tc>
                <a:extLst>
                  <a:ext uri="{0D108BD9-81ED-4DB2-BD59-A6C34878D82A}">
                    <a16:rowId xmlns:a16="http://schemas.microsoft.com/office/drawing/2014/main" xmlns="" val="1552120481"/>
                  </a:ext>
                </a:extLst>
              </a:tr>
              <a:tr h="552309">
                <a:tc>
                  <a:txBody>
                    <a:bodyPr/>
                    <a:lstStyle/>
                    <a:p>
                      <a:pPr algn="ctr"/>
                      <a:r>
                        <a:rPr lang="en-US" sz="1400" dirty="0"/>
                        <a:t>Transition checklists </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225443108"/>
                  </a:ext>
                </a:extLst>
              </a:tr>
            </a:tbl>
          </a:graphicData>
        </a:graphic>
      </p:graphicFrame>
    </p:spTree>
    <p:extLst>
      <p:ext uri="{BB962C8B-B14F-4D97-AF65-F5344CB8AC3E}">
        <p14:creationId xmlns:p14="http://schemas.microsoft.com/office/powerpoint/2010/main" val="1227661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3240" dirty="0"/>
              <a:t>Assessing </a:t>
            </a:r>
            <a:br>
              <a:rPr lang="en-US" sz="3240" dirty="0"/>
            </a:br>
            <a:r>
              <a:rPr lang="en-US" sz="3240" dirty="0"/>
              <a:t/>
            </a:r>
            <a:br>
              <a:rPr lang="en-US" sz="3240" dirty="0"/>
            </a:br>
            <a:r>
              <a:rPr lang="en-US" sz="3240" dirty="0"/>
              <a:t>Interests Preferences Skills Aptitudes</a:t>
            </a:r>
            <a:endParaRPr sz="3240" b="1" dirty="0">
              <a:latin typeface="Arial Narrow"/>
              <a:ea typeface="Arial Narrow"/>
              <a:cs typeface="Arial Narrow"/>
              <a:sym typeface="Arial Narrow"/>
            </a:endParaRPr>
          </a:p>
        </p:txBody>
      </p:sp>
      <p:sp>
        <p:nvSpPr>
          <p:cNvPr id="1360" name="Google Shape;1360;p28"/>
          <p:cNvSpPr/>
          <p:nvPr/>
        </p:nvSpPr>
        <p:spPr>
          <a:xfrm>
            <a:off x="4371976" y="1349217"/>
            <a:ext cx="1647825" cy="1355885"/>
          </a:xfrm>
          <a:prstGeom prst="rect">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lnSpc>
                <a:spcPct val="85000"/>
              </a:lnSpc>
            </a:pPr>
            <a:r>
              <a:rPr lang="en-US" dirty="0">
                <a:solidFill>
                  <a:schemeClr val="dk1"/>
                </a:solidFill>
                <a:latin typeface="Gill Sans"/>
                <a:ea typeface="Gill Sans"/>
                <a:cs typeface="Gill Sans"/>
                <a:sym typeface="Gill Sans"/>
              </a:rPr>
              <a:t>www.pacareerzone.org   </a:t>
            </a:r>
            <a:r>
              <a:rPr lang="en-US" sz="1800" dirty="0">
                <a:solidFill>
                  <a:schemeClr val="dk1"/>
                </a:solidFill>
                <a:latin typeface="Gill Sans"/>
                <a:ea typeface="Gill Sans"/>
                <a:cs typeface="Gill Sans"/>
                <a:sym typeface="Gill Sans"/>
              </a:rPr>
              <a:t> </a:t>
            </a:r>
            <a:endParaRPr dirty="0"/>
          </a:p>
        </p:txBody>
      </p:sp>
      <p:sp>
        <p:nvSpPr>
          <p:cNvPr id="1361" name="Google Shape;1361;p28"/>
          <p:cNvSpPr/>
          <p:nvPr/>
        </p:nvSpPr>
        <p:spPr>
          <a:xfrm>
            <a:off x="6200775" y="1349217"/>
            <a:ext cx="1847850" cy="1355885"/>
          </a:xfrm>
          <a:prstGeom prst="rect">
            <a:avLst/>
          </a:prstGeom>
          <a:solidFill>
            <a:srgbClr val="92D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lnSpc>
                <a:spcPct val="85000"/>
              </a:lnSpc>
            </a:pPr>
            <a:r>
              <a:rPr lang="en-US" sz="1800">
                <a:solidFill>
                  <a:schemeClr val="dk1"/>
                </a:solidFill>
                <a:latin typeface="Gill Sans"/>
                <a:ea typeface="Gill Sans"/>
                <a:cs typeface="Gill Sans"/>
                <a:sym typeface="Gill Sans"/>
              </a:rPr>
              <a:t>www.alife4me.org </a:t>
            </a:r>
            <a:endParaRPr/>
          </a:p>
        </p:txBody>
      </p:sp>
      <p:sp>
        <p:nvSpPr>
          <p:cNvPr id="1362" name="Google Shape;1362;p28"/>
          <p:cNvSpPr/>
          <p:nvPr/>
        </p:nvSpPr>
        <p:spPr>
          <a:xfrm>
            <a:off x="8229601" y="1349217"/>
            <a:ext cx="1828799" cy="1355884"/>
          </a:xfrm>
          <a:prstGeom prst="rect">
            <a:avLst/>
          </a:prstGeom>
          <a:solidFill>
            <a:srgbClr val="66669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lnSpc>
                <a:spcPct val="85000"/>
              </a:lnSpc>
            </a:pPr>
            <a:r>
              <a:rPr lang="en-US" sz="1800" dirty="0">
                <a:solidFill>
                  <a:schemeClr val="lt1"/>
                </a:solidFill>
                <a:latin typeface="Gill Sans"/>
                <a:ea typeface="Gill Sans"/>
                <a:cs typeface="Gill Sans"/>
                <a:sym typeface="Gill Sans"/>
              </a:rPr>
              <a:t>Bridges Interest Inventory</a:t>
            </a:r>
            <a:endParaRPr dirty="0"/>
          </a:p>
        </p:txBody>
      </p:sp>
      <p:sp>
        <p:nvSpPr>
          <p:cNvPr id="1363" name="Google Shape;1363;p28"/>
          <p:cNvSpPr/>
          <p:nvPr/>
        </p:nvSpPr>
        <p:spPr>
          <a:xfrm>
            <a:off x="4257676" y="3090863"/>
            <a:ext cx="1804987" cy="1300163"/>
          </a:xfrm>
          <a:prstGeom prst="rect">
            <a:avLst/>
          </a:prstGeom>
          <a:solidFill>
            <a:srgbClr val="C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lnSpc>
                <a:spcPct val="85000"/>
              </a:lnSpc>
            </a:pPr>
            <a:r>
              <a:rPr lang="en-US" sz="1800" dirty="0">
                <a:solidFill>
                  <a:schemeClr val="lt1"/>
                </a:solidFill>
                <a:latin typeface="Gill Sans"/>
                <a:ea typeface="Gill Sans"/>
                <a:cs typeface="Gill Sans"/>
                <a:sym typeface="Gill Sans"/>
              </a:rPr>
              <a:t>O*NET Ability Profiler</a:t>
            </a:r>
            <a:endParaRPr dirty="0"/>
          </a:p>
        </p:txBody>
      </p:sp>
      <p:sp>
        <p:nvSpPr>
          <p:cNvPr id="1364" name="Google Shape;1364;p28"/>
          <p:cNvSpPr/>
          <p:nvPr/>
        </p:nvSpPr>
        <p:spPr>
          <a:xfrm>
            <a:off x="6234113" y="3090863"/>
            <a:ext cx="1814512" cy="1300163"/>
          </a:xfrm>
          <a:prstGeom prst="rect">
            <a:avLst/>
          </a:prstGeom>
          <a:solidFill>
            <a:srgbClr val="0070C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lnSpc>
                <a:spcPct val="85000"/>
              </a:lnSpc>
            </a:pPr>
            <a:r>
              <a:rPr lang="en-US" sz="1800" dirty="0" err="1">
                <a:solidFill>
                  <a:schemeClr val="lt1"/>
                </a:solidFill>
                <a:latin typeface="Gill Sans"/>
                <a:ea typeface="Gill Sans"/>
                <a:cs typeface="Gill Sans"/>
                <a:sym typeface="Gill Sans"/>
              </a:rPr>
              <a:t>Kuder</a:t>
            </a:r>
            <a:r>
              <a:rPr lang="en-US" sz="1800" dirty="0">
                <a:solidFill>
                  <a:schemeClr val="lt1"/>
                </a:solidFill>
                <a:latin typeface="Gill Sans"/>
                <a:ea typeface="Gill Sans"/>
                <a:cs typeface="Gill Sans"/>
                <a:sym typeface="Gill Sans"/>
              </a:rPr>
              <a:t> General Interest Survey (KGIS)</a:t>
            </a:r>
            <a:endParaRPr dirty="0"/>
          </a:p>
        </p:txBody>
      </p:sp>
      <p:sp>
        <p:nvSpPr>
          <p:cNvPr id="1365" name="Google Shape;1365;p28"/>
          <p:cNvSpPr/>
          <p:nvPr/>
        </p:nvSpPr>
        <p:spPr>
          <a:xfrm>
            <a:off x="8258174" y="3090863"/>
            <a:ext cx="1876424" cy="1326595"/>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lnSpc>
                <a:spcPct val="85000"/>
              </a:lnSpc>
            </a:pPr>
            <a:r>
              <a:rPr lang="en-US" sz="1800">
                <a:solidFill>
                  <a:schemeClr val="lt1"/>
                </a:solidFill>
                <a:latin typeface="Gill Sans"/>
                <a:ea typeface="Gill Sans"/>
                <a:cs typeface="Gill Sans"/>
                <a:sym typeface="Gill Sans"/>
              </a:rPr>
              <a:t>Keys2Work</a:t>
            </a:r>
            <a:endParaRPr/>
          </a:p>
        </p:txBody>
      </p:sp>
      <p:sp>
        <p:nvSpPr>
          <p:cNvPr id="1366" name="Google Shape;1366;p28"/>
          <p:cNvSpPr/>
          <p:nvPr/>
        </p:nvSpPr>
        <p:spPr>
          <a:xfrm>
            <a:off x="4371976" y="4689633"/>
            <a:ext cx="1709737" cy="1063467"/>
          </a:xfrm>
          <a:prstGeom prst="rect">
            <a:avLst/>
          </a:prstGeom>
          <a:solidFill>
            <a:srgbClr val="6633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lnSpc>
                <a:spcPct val="85000"/>
              </a:lnSpc>
            </a:pPr>
            <a:r>
              <a:rPr lang="en-US" sz="1800" dirty="0">
                <a:solidFill>
                  <a:schemeClr val="lt1"/>
                </a:solidFill>
                <a:latin typeface="Gill Sans"/>
                <a:ea typeface="Gill Sans"/>
                <a:cs typeface="Gill Sans"/>
                <a:sym typeface="Gill Sans"/>
              </a:rPr>
              <a:t>COIN Career Guidance System of Assessment</a:t>
            </a:r>
            <a:endParaRPr dirty="0"/>
          </a:p>
        </p:txBody>
      </p:sp>
      <p:sp>
        <p:nvSpPr>
          <p:cNvPr id="1367" name="Google Shape;1367;p28"/>
          <p:cNvSpPr/>
          <p:nvPr/>
        </p:nvSpPr>
        <p:spPr>
          <a:xfrm>
            <a:off x="6200775" y="4689634"/>
            <a:ext cx="1876425" cy="1063467"/>
          </a:xfrm>
          <a:prstGeom prst="rect">
            <a:avLst/>
          </a:prstGeom>
          <a:solidFill>
            <a:srgbClr val="0033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lnSpc>
                <a:spcPct val="85000"/>
              </a:lnSpc>
            </a:pPr>
            <a:r>
              <a:rPr lang="en-US" sz="1600" dirty="0">
                <a:solidFill>
                  <a:schemeClr val="lt1"/>
                </a:solidFill>
                <a:latin typeface="Gill Sans"/>
                <a:ea typeface="Gill Sans"/>
                <a:cs typeface="Gill Sans"/>
                <a:sym typeface="Gill Sans"/>
              </a:rPr>
              <a:t>Casey’s Life Skills Inventory or Personal Preference Indicator</a:t>
            </a:r>
            <a:endParaRPr sz="1200" dirty="0"/>
          </a:p>
        </p:txBody>
      </p:sp>
      <p:sp>
        <p:nvSpPr>
          <p:cNvPr id="1368" name="Google Shape;1368;p28"/>
          <p:cNvSpPr/>
          <p:nvPr/>
        </p:nvSpPr>
        <p:spPr>
          <a:xfrm>
            <a:off x="8258174" y="4689633"/>
            <a:ext cx="1862138" cy="1063466"/>
          </a:xfrm>
          <a:prstGeom prst="rect">
            <a:avLst/>
          </a:prstGeom>
          <a:solidFill>
            <a:srgbClr val="FFFF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lnSpc>
                <a:spcPct val="85000"/>
              </a:lnSpc>
            </a:pPr>
            <a:r>
              <a:rPr lang="en-US" sz="1800" dirty="0">
                <a:solidFill>
                  <a:schemeClr val="dk1"/>
                </a:solidFill>
                <a:latin typeface="Gill Sans"/>
                <a:ea typeface="Gill Sans"/>
                <a:cs typeface="Gill Sans"/>
                <a:sym typeface="Gill Sans"/>
              </a:rPr>
              <a:t>Learning Styles Inventory</a:t>
            </a: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2" name="Title 1"/>
          <p:cNvSpPr>
            <a:spLocks noGrp="1"/>
          </p:cNvSpPr>
          <p:nvPr>
            <p:ph type="title"/>
          </p:nvPr>
        </p:nvSpPr>
        <p:spPr>
          <a:xfrm>
            <a:off x="677446" y="1481667"/>
            <a:ext cx="2125980" cy="3133725"/>
          </a:xfrm>
        </p:spPr>
        <p:txBody>
          <a:bodyPr/>
          <a:lstStyle/>
          <a:p>
            <a:r>
              <a:rPr lang="en-US" dirty="0"/>
              <a:t>Assessing </a:t>
            </a:r>
            <a:br>
              <a:rPr lang="en-US" dirty="0"/>
            </a:br>
            <a:r>
              <a:rPr lang="en-US" dirty="0"/>
              <a:t>Interests</a:t>
            </a:r>
            <a:br>
              <a:rPr lang="en-US" dirty="0"/>
            </a:br>
            <a:r>
              <a:rPr lang="en-US" dirty="0"/>
              <a:t>Preferences</a:t>
            </a:r>
            <a:br>
              <a:rPr lang="en-US" dirty="0"/>
            </a:br>
            <a:r>
              <a:rPr lang="en-US" dirty="0"/>
              <a:t>Skills </a:t>
            </a:r>
            <a:br>
              <a:rPr lang="en-US" dirty="0"/>
            </a:br>
            <a:r>
              <a:rPr lang="en-US" dirty="0"/>
              <a:t>Aptitudes</a:t>
            </a:r>
          </a:p>
        </p:txBody>
      </p:sp>
      <p:sp>
        <p:nvSpPr>
          <p:cNvPr id="1376" name="Google Shape;1376;p2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bg1"/>
              </a:buClr>
              <a:buSzPct val="100000"/>
              <a:buFont typeface="Wingdings" panose="05000000000000000000" pitchFamily="2" charset="2"/>
              <a:buChar char="Ø"/>
            </a:pPr>
            <a:r>
              <a:rPr lang="en-US" dirty="0">
                <a:solidFill>
                  <a:schemeClr val="bg1"/>
                </a:solidFill>
              </a:rPr>
              <a:t>The Arc’s Self Determination Scale</a:t>
            </a:r>
            <a:endParaRPr sz="1400" dirty="0">
              <a:solidFill>
                <a:schemeClr val="bg1"/>
              </a:solidFill>
            </a:endParaRPr>
          </a:p>
          <a:p>
            <a:pPr marL="342900" indent="-342900">
              <a:spcBef>
                <a:spcPts val="640"/>
              </a:spcBef>
              <a:buClr>
                <a:schemeClr val="bg1"/>
              </a:buClr>
              <a:buSzPct val="100000"/>
              <a:buFont typeface="Wingdings" panose="05000000000000000000" pitchFamily="2" charset="2"/>
              <a:buChar char="Ø"/>
            </a:pPr>
            <a:endParaRPr lang="en-US" dirty="0">
              <a:solidFill>
                <a:schemeClr val="bg1"/>
              </a:solidFill>
            </a:endParaRPr>
          </a:p>
          <a:p>
            <a:pPr marL="342900" indent="-342900">
              <a:spcBef>
                <a:spcPts val="640"/>
              </a:spcBef>
              <a:buClr>
                <a:schemeClr val="bg1"/>
              </a:buClr>
              <a:buSzPct val="100000"/>
              <a:buFont typeface="Wingdings" panose="05000000000000000000" pitchFamily="2" charset="2"/>
              <a:buChar char="Ø"/>
            </a:pPr>
            <a:r>
              <a:rPr lang="en-US" dirty="0">
                <a:solidFill>
                  <a:schemeClr val="bg1"/>
                </a:solidFill>
              </a:rPr>
              <a:t>Differential Aptitude Test</a:t>
            </a:r>
            <a:endParaRPr sz="1400" dirty="0">
              <a:solidFill>
                <a:schemeClr val="bg1"/>
              </a:solidFill>
            </a:endParaRPr>
          </a:p>
          <a:p>
            <a:pPr marL="342900" indent="-342900">
              <a:spcBef>
                <a:spcPts val="640"/>
              </a:spcBef>
              <a:buClr>
                <a:schemeClr val="bg1"/>
              </a:buClr>
              <a:buSzPct val="100000"/>
              <a:buFont typeface="Wingdings" panose="05000000000000000000" pitchFamily="2" charset="2"/>
              <a:buChar char="Ø"/>
            </a:pPr>
            <a:endParaRPr lang="en-US" dirty="0">
              <a:solidFill>
                <a:schemeClr val="bg1"/>
              </a:solidFill>
            </a:endParaRPr>
          </a:p>
          <a:p>
            <a:pPr marL="342900" indent="-342900">
              <a:spcBef>
                <a:spcPts val="640"/>
              </a:spcBef>
              <a:buClr>
                <a:schemeClr val="bg1"/>
              </a:buClr>
              <a:buSzPct val="100000"/>
              <a:buFont typeface="Wingdings" panose="05000000000000000000" pitchFamily="2" charset="2"/>
              <a:buChar char="Ø"/>
            </a:pPr>
            <a:r>
              <a:rPr lang="en-US" dirty="0">
                <a:solidFill>
                  <a:schemeClr val="bg1"/>
                </a:solidFill>
              </a:rPr>
              <a:t>Transition Planning Inventory</a:t>
            </a:r>
            <a:endParaRPr sz="1400" dirty="0">
              <a:solidFill>
                <a:schemeClr val="bg1"/>
              </a:solidFill>
            </a:endParaRPr>
          </a:p>
          <a:p>
            <a:pPr marL="342900" indent="-342900">
              <a:spcBef>
                <a:spcPts val="640"/>
              </a:spcBef>
              <a:buClr>
                <a:schemeClr val="bg1"/>
              </a:buClr>
              <a:buSzPct val="100000"/>
              <a:buFont typeface="Wingdings" panose="05000000000000000000" pitchFamily="2" charset="2"/>
              <a:buChar char="Ø"/>
            </a:pPr>
            <a:endParaRPr lang="en-US" dirty="0">
              <a:solidFill>
                <a:schemeClr val="bg1"/>
              </a:solidFill>
            </a:endParaRPr>
          </a:p>
          <a:p>
            <a:pPr marL="342900" indent="-342900">
              <a:spcBef>
                <a:spcPts val="640"/>
              </a:spcBef>
              <a:buClr>
                <a:schemeClr val="bg1"/>
              </a:buClr>
              <a:buSzPct val="100000"/>
              <a:buFont typeface="Wingdings" panose="05000000000000000000" pitchFamily="2" charset="2"/>
              <a:buChar char="Ø"/>
            </a:pPr>
            <a:r>
              <a:rPr lang="en-US" dirty="0">
                <a:solidFill>
                  <a:schemeClr val="bg1"/>
                </a:solidFill>
              </a:rPr>
              <a:t>Career and technical education assessments</a:t>
            </a:r>
            <a:endParaRPr sz="1400" dirty="0">
              <a:solidFill>
                <a:schemeClr val="bg1"/>
              </a:solidFill>
            </a:endParaRPr>
          </a:p>
          <a:p>
            <a:pPr marL="342900" indent="-342900">
              <a:spcBef>
                <a:spcPts val="640"/>
              </a:spcBef>
              <a:buClr>
                <a:schemeClr val="bg1"/>
              </a:buClr>
              <a:buSzPct val="100000"/>
              <a:buFont typeface="Wingdings" panose="05000000000000000000" pitchFamily="2" charset="2"/>
              <a:buChar char="Ø"/>
            </a:pPr>
            <a:endParaRPr lang="en-US" dirty="0">
              <a:solidFill>
                <a:schemeClr val="bg1"/>
              </a:solidFill>
            </a:endParaRPr>
          </a:p>
          <a:p>
            <a:pPr marL="342900" indent="-342900">
              <a:spcBef>
                <a:spcPts val="640"/>
              </a:spcBef>
              <a:buClr>
                <a:schemeClr val="bg1"/>
              </a:buClr>
              <a:buSzPct val="100000"/>
              <a:buFont typeface="Wingdings" panose="05000000000000000000" pitchFamily="2" charset="2"/>
              <a:buChar char="Ø"/>
            </a:pPr>
            <a:r>
              <a:rPr lang="en-US" dirty="0">
                <a:solidFill>
                  <a:schemeClr val="bg1"/>
                </a:solidFill>
              </a:rPr>
              <a:t>Commercially prepared assessments of specific career-related aptitudes</a:t>
            </a:r>
            <a:endParaRPr sz="1400" dirty="0">
              <a:solidFill>
                <a:schemeClr val="bg1"/>
              </a:solidFill>
            </a:endParaRPr>
          </a:p>
          <a:p>
            <a:pPr marL="342900" indent="-342900">
              <a:spcBef>
                <a:spcPts val="640"/>
              </a:spcBef>
              <a:buClr>
                <a:schemeClr val="bg1"/>
              </a:buClr>
              <a:buSzPct val="100000"/>
              <a:buFont typeface="Wingdings" panose="05000000000000000000" pitchFamily="2" charset="2"/>
              <a:buChar char="Ø"/>
            </a:pPr>
            <a:endParaRPr lang="en-US" dirty="0">
              <a:solidFill>
                <a:schemeClr val="bg1"/>
              </a:solidFill>
            </a:endParaRPr>
          </a:p>
          <a:p>
            <a:pPr marL="342900" indent="-342900">
              <a:spcBef>
                <a:spcPts val="640"/>
              </a:spcBef>
              <a:buClr>
                <a:schemeClr val="bg1"/>
              </a:buClr>
              <a:buSzPct val="100000"/>
              <a:buFont typeface="Wingdings" panose="05000000000000000000" pitchFamily="2" charset="2"/>
              <a:buChar char="Ø"/>
            </a:pPr>
            <a:r>
              <a:rPr lang="en-US" dirty="0">
                <a:solidFill>
                  <a:schemeClr val="bg1"/>
                </a:solidFill>
              </a:rPr>
              <a:t>Environmental Job Assessment (E-JAM)</a:t>
            </a:r>
            <a:endParaRPr sz="1400" dirty="0">
              <a:solidFill>
                <a:schemeClr val="bg1"/>
              </a:solidFill>
            </a:endParaRPr>
          </a:p>
          <a:p>
            <a:pPr marL="342900" indent="-342900">
              <a:spcBef>
                <a:spcPts val="640"/>
              </a:spcBef>
              <a:buClr>
                <a:schemeClr val="bg1"/>
              </a:buClr>
              <a:buSzPct val="100000"/>
              <a:buFont typeface="Wingdings" panose="05000000000000000000" pitchFamily="2" charset="2"/>
              <a:buChar char="Ø"/>
            </a:pPr>
            <a:endParaRPr lang="en-US" dirty="0">
              <a:solidFill>
                <a:schemeClr val="bg1"/>
              </a:solidFill>
            </a:endParaRPr>
          </a:p>
          <a:p>
            <a:pPr marL="342900" indent="-342900">
              <a:spcBef>
                <a:spcPts val="640"/>
              </a:spcBef>
              <a:buClr>
                <a:schemeClr val="bg1"/>
              </a:buClr>
              <a:buSzPct val="100000"/>
              <a:buFont typeface="Wingdings" panose="05000000000000000000" pitchFamily="2" charset="2"/>
              <a:buChar char="Ø"/>
            </a:pPr>
            <a:r>
              <a:rPr lang="en-US" dirty="0">
                <a:solidFill>
                  <a:schemeClr val="bg1"/>
                </a:solidFill>
              </a:rPr>
              <a:t>Brigance Transition Skills Inventory</a:t>
            </a:r>
            <a:endParaRPr sz="1400" dirty="0">
              <a:solidFill>
                <a:schemeClr val="bg1"/>
              </a:solidFill>
            </a:endParaRPr>
          </a:p>
          <a:p>
            <a:pPr marL="342900" indent="-139700">
              <a:spcBef>
                <a:spcPts val="640"/>
              </a:spcBef>
              <a:buClr>
                <a:schemeClr val="accent2"/>
              </a:buClr>
              <a:buSzPts val="3200"/>
              <a:buNone/>
            </a:pPr>
            <a:endParaRPr sz="3200" dirty="0"/>
          </a:p>
          <a:p>
            <a:pPr marL="342900" indent="-139700">
              <a:spcBef>
                <a:spcPts val="640"/>
              </a:spcBef>
              <a:buClr>
                <a:schemeClr val="accent2"/>
              </a:buClr>
              <a:buSzPts val="3200"/>
              <a:buNone/>
            </a:pPr>
            <a:endParaRPr sz="3200" dirty="0"/>
          </a:p>
          <a:p>
            <a:pPr marL="342900" indent="-139700">
              <a:spcBef>
                <a:spcPts val="640"/>
              </a:spcBef>
              <a:buClr>
                <a:schemeClr val="accent2"/>
              </a:buClr>
              <a:buSzPts val="3200"/>
              <a:buNone/>
            </a:pPr>
            <a:endParaRPr sz="3200" dirty="0"/>
          </a:p>
          <a:p>
            <a:pPr marL="342900" indent="-139700">
              <a:spcBef>
                <a:spcPts val="640"/>
              </a:spcBef>
              <a:buClr>
                <a:schemeClr val="accent2"/>
              </a:buClr>
              <a:buSzPts val="3200"/>
              <a:buNone/>
            </a:pPr>
            <a:endParaRPr sz="3200" dirty="0"/>
          </a:p>
          <a:p>
            <a:pPr marL="342900" indent="-165100">
              <a:spcBef>
                <a:spcPts val="560"/>
              </a:spcBef>
              <a:buClr>
                <a:schemeClr val="accent2"/>
              </a:buClr>
              <a:buSzPts val="2800"/>
              <a:buNone/>
            </a:pPr>
            <a:endParaRPr dirty="0"/>
          </a:p>
          <a:p>
            <a:pPr marL="342900" indent="-165100">
              <a:spcBef>
                <a:spcPts val="560"/>
              </a:spcBef>
              <a:buClr>
                <a:schemeClr val="accent2"/>
              </a:buClr>
              <a:buSzPts val="2800"/>
              <a:buNone/>
            </a:pPr>
            <a:endParaRPr dirty="0"/>
          </a:p>
          <a:p>
            <a:pPr marL="342900" indent="-165100">
              <a:spcBef>
                <a:spcPts val="560"/>
              </a:spcBef>
              <a:buClr>
                <a:schemeClr val="accent2"/>
              </a:buClr>
              <a:buSzPts val="2800"/>
              <a:buNone/>
            </a:pPr>
            <a:endParaRPr dirty="0"/>
          </a:p>
          <a:p>
            <a:pPr marL="342900" indent="-165100">
              <a:spcBef>
                <a:spcPts val="560"/>
              </a:spcBef>
              <a:buClr>
                <a:schemeClr val="accent2"/>
              </a:buClr>
              <a:buSzPts val="2800"/>
              <a:buNone/>
            </a:pPr>
            <a:endParaRPr dirty="0"/>
          </a:p>
          <a:p>
            <a:pPr marL="342900" indent="-342900">
              <a:spcBef>
                <a:spcPts val="560"/>
              </a:spcBef>
              <a:buClr>
                <a:schemeClr val="accent2"/>
              </a:buClr>
              <a:buSzPts val="2800"/>
              <a:buNone/>
            </a:pPr>
            <a:endParaRPr dirty="0"/>
          </a:p>
          <a:p>
            <a:pPr marL="342900" indent="-165100">
              <a:spcBef>
                <a:spcPts val="560"/>
              </a:spcBef>
              <a:buClr>
                <a:schemeClr val="accent2"/>
              </a:buClr>
              <a:buSzPts val="2800"/>
              <a:buNone/>
            </a:pPr>
            <a:endParaRPr dirty="0"/>
          </a:p>
          <a:p>
            <a:pPr marL="342900" indent="-342900" algn="ctr">
              <a:spcBef>
                <a:spcPts val="800"/>
              </a:spcBef>
              <a:buClr>
                <a:schemeClr val="accent2"/>
              </a:buClr>
              <a:buSzPts val="4000"/>
              <a:buNone/>
            </a:pPr>
            <a:endParaRPr sz="4000" dirty="0"/>
          </a:p>
        </p:txBody>
      </p:sp>
      <p:sp>
        <p:nvSpPr>
          <p:cNvPr id="3" name="Text Placeholder 2"/>
          <p:cNvSpPr>
            <a:spLocks noGrp="1"/>
          </p:cNvSpPr>
          <p:nvPr>
            <p:ph type="body" idx="2"/>
          </p:nvPr>
        </p:nvSpPr>
        <p:spPr>
          <a:xfrm flipV="1">
            <a:off x="1716025" y="3291842"/>
            <a:ext cx="45719" cy="45719"/>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0F812EA-1572-4C3B-9EFA-15378EE8E976}"/>
              </a:ext>
            </a:extLst>
          </p:cNvPr>
          <p:cNvSpPr>
            <a:spLocks noGrp="1"/>
          </p:cNvSpPr>
          <p:nvPr>
            <p:ph type="title"/>
          </p:nvPr>
        </p:nvSpPr>
        <p:spPr/>
        <p:txBody>
          <a:bodyPr/>
          <a:lstStyle/>
          <a:p>
            <a:r>
              <a:rPr lang="en-US" dirty="0"/>
              <a:t>How to Zoom!</a:t>
            </a:r>
          </a:p>
        </p:txBody>
      </p:sp>
      <p:sp>
        <p:nvSpPr>
          <p:cNvPr id="5" name="Content Placeholder 4">
            <a:extLst>
              <a:ext uri="{FF2B5EF4-FFF2-40B4-BE49-F238E27FC236}">
                <a16:creationId xmlns:a16="http://schemas.microsoft.com/office/drawing/2014/main" xmlns="" id="{A8BF40E2-225A-4D47-A693-8B8715042A3D}"/>
              </a:ext>
            </a:extLst>
          </p:cNvPr>
          <p:cNvSpPr>
            <a:spLocks noGrp="1"/>
          </p:cNvSpPr>
          <p:nvPr>
            <p:ph idx="1"/>
          </p:nvPr>
        </p:nvSpPr>
        <p:spPr>
          <a:xfrm>
            <a:off x="4425951" y="864108"/>
            <a:ext cx="5858227" cy="5028692"/>
          </a:xfrm>
        </p:spPr>
        <p:txBody>
          <a:bodyPr/>
          <a:lstStyle/>
          <a:p>
            <a:pPr>
              <a:buClr>
                <a:schemeClr val="bg1"/>
              </a:buClr>
            </a:pPr>
            <a:r>
              <a:rPr lang="en-US" sz="2800" dirty="0">
                <a:solidFill>
                  <a:schemeClr val="bg1"/>
                </a:solidFill>
                <a:latin typeface="Centaur" panose="02030504050205020304" pitchFamily="18" charset="0"/>
              </a:rPr>
              <a:t>Using your Zoom link, click join via computer</a:t>
            </a:r>
          </a:p>
          <a:p>
            <a:pPr>
              <a:buClr>
                <a:schemeClr val="bg1"/>
              </a:buClr>
            </a:pPr>
            <a:endParaRPr lang="en-US" sz="2800" dirty="0">
              <a:solidFill>
                <a:schemeClr val="bg1"/>
              </a:solidFill>
              <a:latin typeface="Centaur" panose="02030504050205020304" pitchFamily="18" charset="0"/>
            </a:endParaRPr>
          </a:p>
          <a:p>
            <a:pPr>
              <a:buClr>
                <a:schemeClr val="bg1"/>
              </a:buClr>
            </a:pPr>
            <a:r>
              <a:rPr lang="en-US" sz="2800" dirty="0">
                <a:solidFill>
                  <a:schemeClr val="bg1"/>
                </a:solidFill>
                <a:latin typeface="Centaur" panose="02030504050205020304" pitchFamily="18" charset="0"/>
              </a:rPr>
              <a:t>If you have trouble hearing, dial teleconferencing number and enter the meeting ID</a:t>
            </a:r>
          </a:p>
          <a:p>
            <a:pPr>
              <a:buClr>
                <a:schemeClr val="bg1"/>
              </a:buClr>
            </a:pPr>
            <a:endParaRPr lang="en-US" sz="2800" dirty="0">
              <a:solidFill>
                <a:schemeClr val="bg1"/>
              </a:solidFill>
              <a:latin typeface="Centaur" panose="02030504050205020304" pitchFamily="18" charset="0"/>
            </a:endParaRPr>
          </a:p>
          <a:p>
            <a:pPr>
              <a:buClr>
                <a:schemeClr val="bg1"/>
              </a:buClr>
            </a:pPr>
            <a:r>
              <a:rPr lang="en-US" sz="2800" dirty="0">
                <a:solidFill>
                  <a:schemeClr val="bg1"/>
                </a:solidFill>
                <a:latin typeface="Centaur" panose="02030504050205020304" pitchFamily="18" charset="0"/>
              </a:rPr>
              <a:t>Use these controls to mute/unmute, chat or share</a:t>
            </a:r>
            <a:r>
              <a:rPr lang="en-US" dirty="0">
                <a:solidFill>
                  <a:schemeClr val="bg1"/>
                </a:solidFill>
              </a:rPr>
              <a:t>.</a:t>
            </a:r>
          </a:p>
          <a:p>
            <a:endParaRPr lang="en-US" dirty="0"/>
          </a:p>
          <a:p>
            <a:endParaRPr lang="en-US" dirty="0"/>
          </a:p>
          <a:p>
            <a:endParaRPr lang="en-US" dirty="0"/>
          </a:p>
        </p:txBody>
      </p:sp>
      <p:pic>
        <p:nvPicPr>
          <p:cNvPr id="6" name="Picture 5">
            <a:extLst>
              <a:ext uri="{FF2B5EF4-FFF2-40B4-BE49-F238E27FC236}">
                <a16:creationId xmlns:a16="http://schemas.microsoft.com/office/drawing/2014/main" xmlns="" id="{FEB55EE5-CBDB-402D-9CAA-1B94832A74B8}"/>
              </a:ext>
            </a:extLst>
          </p:cNvPr>
          <p:cNvPicPr>
            <a:picLocks noChangeAspect="1"/>
          </p:cNvPicPr>
          <p:nvPr/>
        </p:nvPicPr>
        <p:blipFill>
          <a:blip r:embed="rId3"/>
          <a:stretch>
            <a:fillRect/>
          </a:stretch>
        </p:blipFill>
        <p:spPr>
          <a:xfrm>
            <a:off x="4188179" y="5089617"/>
            <a:ext cx="6107289" cy="569272"/>
          </a:xfrm>
          <a:prstGeom prst="rect">
            <a:avLst/>
          </a:prstGeom>
        </p:spPr>
      </p:pic>
    </p:spTree>
    <p:extLst>
      <p:ext uri="{BB962C8B-B14F-4D97-AF65-F5344CB8AC3E}">
        <p14:creationId xmlns:p14="http://schemas.microsoft.com/office/powerpoint/2010/main" val="787976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5785F7-94F4-4E9F-944D-82CE75FAB1D7}"/>
              </a:ext>
            </a:extLst>
          </p:cNvPr>
          <p:cNvSpPr>
            <a:spLocks noGrp="1"/>
          </p:cNvSpPr>
          <p:nvPr>
            <p:ph type="title"/>
          </p:nvPr>
        </p:nvSpPr>
        <p:spPr>
          <a:xfrm>
            <a:off x="508001" y="1172923"/>
            <a:ext cx="2610678" cy="4601183"/>
          </a:xfrm>
        </p:spPr>
        <p:txBody>
          <a:bodyPr/>
          <a:lstStyle/>
          <a:p>
            <a:pPr algn="ctr"/>
            <a:r>
              <a:rPr lang="en-US" dirty="0"/>
              <a:t>Assessment: </a:t>
            </a:r>
            <a:r>
              <a:rPr lang="en-US" sz="3000" dirty="0"/>
              <a:t>Academic Achievement  </a:t>
            </a:r>
          </a:p>
        </p:txBody>
      </p:sp>
      <p:graphicFrame>
        <p:nvGraphicFramePr>
          <p:cNvPr id="4" name="Content Placeholder 3">
            <a:extLst>
              <a:ext uri="{FF2B5EF4-FFF2-40B4-BE49-F238E27FC236}">
                <a16:creationId xmlns:a16="http://schemas.microsoft.com/office/drawing/2014/main" xmlns="" id="{618BE94E-CA05-4EF7-8DF2-40729AAF4123}"/>
              </a:ext>
              <a:ext uri="{C183D7F6-B498-43B3-948B-1728B52AA6E4}">
                <adec:decorative xmlns="" xmlns:adec="http://schemas.microsoft.com/office/drawing/2017/decorative" val="1"/>
              </a:ext>
            </a:extLst>
          </p:cNvPr>
          <p:cNvGraphicFramePr>
            <a:graphicFrameLocks noGrp="1"/>
          </p:cNvGraphicFramePr>
          <p:nvPr>
            <p:ph idx="1"/>
          </p:nvPr>
        </p:nvGraphicFramePr>
        <p:xfrm>
          <a:off x="4278924" y="863601"/>
          <a:ext cx="5838091"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110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sz="2800" dirty="0"/>
              <a:t>Assessing Academic Achievement</a:t>
            </a:r>
            <a:endParaRPr sz="2800" dirty="0"/>
          </a:p>
        </p:txBody>
      </p:sp>
      <p:sp>
        <p:nvSpPr>
          <p:cNvPr id="1394" name="Google Shape;1394;p31"/>
          <p:cNvSpPr txBox="1"/>
          <p:nvPr/>
        </p:nvSpPr>
        <p:spPr>
          <a:xfrm>
            <a:off x="2466975" y="6356351"/>
            <a:ext cx="6553200" cy="369332"/>
          </a:xfrm>
          <a:prstGeom prst="rect">
            <a:avLst/>
          </a:prstGeom>
          <a:noFill/>
          <a:ln>
            <a:noFill/>
          </a:ln>
        </p:spPr>
        <p:txBody>
          <a:bodyPr spcFirstLastPara="1" wrap="square" lIns="91425" tIns="45700" rIns="91425" bIns="45700" anchor="t" anchorCtr="0">
            <a:spAutoFit/>
          </a:bodyPr>
          <a:lstStyle/>
          <a:p>
            <a:pPr>
              <a:buSzPts val="1800"/>
            </a:pPr>
            <a:r>
              <a:rPr lang="en-US" sz="1800">
                <a:latin typeface="Gill Sans"/>
                <a:ea typeface="Gill Sans"/>
                <a:cs typeface="Gill Sans"/>
                <a:sym typeface="Gill Sans"/>
              </a:rPr>
              <a:t>Name a RELEVANT example that might be used to update PLAAFP</a:t>
            </a:r>
            <a:endParaRPr/>
          </a:p>
        </p:txBody>
      </p:sp>
      <p:graphicFrame>
        <p:nvGraphicFramePr>
          <p:cNvPr id="9" name="Content Placeholder 7">
            <a:extLst>
              <a:ext uri="{FF2B5EF4-FFF2-40B4-BE49-F238E27FC236}">
                <a16:creationId xmlns:a16="http://schemas.microsoft.com/office/drawing/2014/main" xmlns="" id="{0604CD01-585F-4B57-A321-1901113C367C}"/>
              </a:ext>
            </a:extLst>
          </p:cNvPr>
          <p:cNvGraphicFramePr>
            <a:graphicFrameLocks/>
          </p:cNvGraphicFramePr>
          <p:nvPr>
            <p:extLst>
              <p:ext uri="{D42A27DB-BD31-4B8C-83A1-F6EECF244321}">
                <p14:modId xmlns:p14="http://schemas.microsoft.com/office/powerpoint/2010/main" val="1133568285"/>
              </p:ext>
            </p:extLst>
          </p:nvPr>
        </p:nvGraphicFramePr>
        <p:xfrm>
          <a:off x="4581525" y="1828801"/>
          <a:ext cx="5305425" cy="343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2D28C50-8449-4B9D-93F9-BBA0B4424C47}"/>
              </a:ext>
            </a:extLst>
          </p:cNvPr>
          <p:cNvSpPr>
            <a:spLocks noGrp="1"/>
          </p:cNvSpPr>
          <p:nvPr>
            <p:ph type="title"/>
          </p:nvPr>
        </p:nvSpPr>
        <p:spPr>
          <a:xfrm>
            <a:off x="417690" y="1101264"/>
            <a:ext cx="2661137" cy="4601183"/>
          </a:xfrm>
        </p:spPr>
        <p:txBody>
          <a:bodyPr>
            <a:normAutofit/>
          </a:bodyPr>
          <a:lstStyle/>
          <a:p>
            <a:pPr algn="ctr"/>
            <a:r>
              <a:rPr lang="en-US" sz="3000" dirty="0"/>
              <a:t>Assessing Academic Achievement</a:t>
            </a:r>
          </a:p>
        </p:txBody>
      </p:sp>
      <p:sp>
        <p:nvSpPr>
          <p:cNvPr id="8" name="Rectangle: Top Corners Rounded 7">
            <a:extLst>
              <a:ext uri="{FF2B5EF4-FFF2-40B4-BE49-F238E27FC236}">
                <a16:creationId xmlns:a16="http://schemas.microsoft.com/office/drawing/2014/main" xmlns="" id="{3580C51C-B11A-46A3-B9CF-FC7EB82738ED}"/>
              </a:ext>
            </a:extLst>
          </p:cNvPr>
          <p:cNvSpPr/>
          <p:nvPr/>
        </p:nvSpPr>
        <p:spPr>
          <a:xfrm>
            <a:off x="4513385" y="1371600"/>
            <a:ext cx="1465384" cy="937846"/>
          </a:xfrm>
          <a:prstGeom prst="round2SameRect">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1800" kern="1200" dirty="0">
                <a:solidFill>
                  <a:srgbClr val="FFFFFF"/>
                </a:solidFill>
                <a:latin typeface="Century Gothic"/>
              </a:rPr>
              <a:t>Reading </a:t>
            </a:r>
          </a:p>
        </p:txBody>
      </p:sp>
      <p:sp>
        <p:nvSpPr>
          <p:cNvPr id="14" name="Rectangle: Top Corners Rounded 13">
            <a:extLst>
              <a:ext uri="{FF2B5EF4-FFF2-40B4-BE49-F238E27FC236}">
                <a16:creationId xmlns:a16="http://schemas.microsoft.com/office/drawing/2014/main" xmlns="" id="{544AAC87-6FFA-4221-90B3-6F044F8C778E}"/>
              </a:ext>
            </a:extLst>
          </p:cNvPr>
          <p:cNvSpPr/>
          <p:nvPr/>
        </p:nvSpPr>
        <p:spPr>
          <a:xfrm>
            <a:off x="4513385" y="2793083"/>
            <a:ext cx="1465384" cy="902676"/>
          </a:xfrm>
          <a:prstGeom prst="round2SameRect">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1800" kern="1200" dirty="0">
                <a:solidFill>
                  <a:srgbClr val="FFFFFF"/>
                </a:solidFill>
                <a:latin typeface="Century Gothic"/>
              </a:rPr>
              <a:t>Written Expression </a:t>
            </a:r>
          </a:p>
        </p:txBody>
      </p:sp>
      <p:sp>
        <p:nvSpPr>
          <p:cNvPr id="15" name="Rectangle: Top Corners Rounded 14">
            <a:extLst>
              <a:ext uri="{FF2B5EF4-FFF2-40B4-BE49-F238E27FC236}">
                <a16:creationId xmlns:a16="http://schemas.microsoft.com/office/drawing/2014/main" xmlns="" id="{21874F08-2BA5-465F-B441-94E5C35EC71D}"/>
              </a:ext>
            </a:extLst>
          </p:cNvPr>
          <p:cNvSpPr/>
          <p:nvPr/>
        </p:nvSpPr>
        <p:spPr>
          <a:xfrm>
            <a:off x="4513385" y="4162749"/>
            <a:ext cx="1465384" cy="1031631"/>
          </a:xfrm>
          <a:prstGeom prst="round2SameRect">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kern="1200" dirty="0">
                <a:solidFill>
                  <a:srgbClr val="FFFFFF"/>
                </a:solidFill>
                <a:latin typeface="Century Gothic"/>
              </a:rPr>
              <a:t>Mathematics </a:t>
            </a:r>
          </a:p>
        </p:txBody>
      </p:sp>
      <p:sp>
        <p:nvSpPr>
          <p:cNvPr id="16" name="Arrow: Right 15">
            <a:extLst>
              <a:ext uri="{FF2B5EF4-FFF2-40B4-BE49-F238E27FC236}">
                <a16:creationId xmlns:a16="http://schemas.microsoft.com/office/drawing/2014/main" xmlns="" id="{09FE761A-507B-4B54-B92E-AEE6D95B5E5B}"/>
              </a:ext>
            </a:extLst>
          </p:cNvPr>
          <p:cNvSpPr/>
          <p:nvPr/>
        </p:nvSpPr>
        <p:spPr>
          <a:xfrm>
            <a:off x="6213234" y="2793083"/>
            <a:ext cx="1910859" cy="1251378"/>
          </a:xfrm>
          <a:prstGeom prst="rightArrow">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kern="1200" dirty="0">
                <a:solidFill>
                  <a:srgbClr val="FFFFFF"/>
                </a:solidFill>
                <a:latin typeface="Century Gothic"/>
              </a:rPr>
              <a:t>Instruction and Progress Monitoring </a:t>
            </a:r>
          </a:p>
        </p:txBody>
      </p:sp>
      <p:sp>
        <p:nvSpPr>
          <p:cNvPr id="19" name="Rectangle 18">
            <a:extLst>
              <a:ext uri="{FF2B5EF4-FFF2-40B4-BE49-F238E27FC236}">
                <a16:creationId xmlns:a16="http://schemas.microsoft.com/office/drawing/2014/main" xmlns="" id="{176557BC-6DEE-4D71-B9AB-565024A78231}"/>
              </a:ext>
            </a:extLst>
          </p:cNvPr>
          <p:cNvSpPr/>
          <p:nvPr/>
        </p:nvSpPr>
        <p:spPr>
          <a:xfrm>
            <a:off x="4513386" y="5427785"/>
            <a:ext cx="1910859" cy="39624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1800" kern="1200" dirty="0">
                <a:solidFill>
                  <a:srgbClr val="FFFFFF"/>
                </a:solidFill>
                <a:latin typeface="Century Gothic"/>
              </a:rPr>
              <a:t>Baseline Data</a:t>
            </a:r>
          </a:p>
        </p:txBody>
      </p:sp>
      <p:pic>
        <p:nvPicPr>
          <p:cNvPr id="26" name="Content Placeholder 25" descr="Arrow in the center of a target ">
            <a:extLst>
              <a:ext uri="{FF2B5EF4-FFF2-40B4-BE49-F238E27FC236}">
                <a16:creationId xmlns:a16="http://schemas.microsoft.com/office/drawing/2014/main" xmlns="" id="{8B245AAF-B0E7-45E6-9AC1-B6B60645ED9D}"/>
              </a:ext>
            </a:extLst>
          </p:cNvPr>
          <p:cNvPicPr>
            <a:picLocks noGrp="1" noChangeAspect="1"/>
          </p:cNvPicPr>
          <p:nvPr>
            <p:ph idx="1"/>
          </p:nvPr>
        </p:nvPicPr>
        <p:blipFill>
          <a:blip r:embed="rId3">
            <a:extLst>
              <a:ext uri="{837473B0-CC2E-450A-ABE3-18F120FF3D39}">
                <a1611:picAttrSrcUrl xmlns="" xmlns:a1611="http://schemas.microsoft.com/office/drawing/2016/11/main" r:id="rId4"/>
              </a:ext>
            </a:extLst>
          </a:blip>
          <a:stretch>
            <a:fillRect/>
          </a:stretch>
        </p:blipFill>
        <p:spPr>
          <a:xfrm>
            <a:off x="8006865" y="2223964"/>
            <a:ext cx="2040914" cy="2040914"/>
          </a:xfrm>
        </p:spPr>
      </p:pic>
      <p:sp>
        <p:nvSpPr>
          <p:cNvPr id="28" name="Rectangle 27">
            <a:extLst>
              <a:ext uri="{FF2B5EF4-FFF2-40B4-BE49-F238E27FC236}">
                <a16:creationId xmlns:a16="http://schemas.microsoft.com/office/drawing/2014/main" xmlns="" id="{79DB3034-FA08-45B1-915A-6A451470E412}"/>
              </a:ext>
            </a:extLst>
          </p:cNvPr>
          <p:cNvSpPr/>
          <p:nvPr/>
        </p:nvSpPr>
        <p:spPr>
          <a:xfrm>
            <a:off x="7244861" y="5279546"/>
            <a:ext cx="2802919" cy="50409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1800" kern="1200" dirty="0">
                <a:solidFill>
                  <a:srgbClr val="FFFFFF"/>
                </a:solidFill>
                <a:latin typeface="Century Gothic"/>
              </a:rPr>
              <a:t>Measurable Annual Goal</a:t>
            </a:r>
          </a:p>
        </p:txBody>
      </p:sp>
    </p:spTree>
    <p:extLst>
      <p:ext uri="{BB962C8B-B14F-4D97-AF65-F5344CB8AC3E}">
        <p14:creationId xmlns:p14="http://schemas.microsoft.com/office/powerpoint/2010/main" val="1814915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98FF40-8387-4902-8AEA-D4E9920955F6}"/>
              </a:ext>
            </a:extLst>
          </p:cNvPr>
          <p:cNvSpPr>
            <a:spLocks noGrp="1"/>
          </p:cNvSpPr>
          <p:nvPr>
            <p:ph type="title"/>
          </p:nvPr>
        </p:nvSpPr>
        <p:spPr>
          <a:xfrm>
            <a:off x="530578" y="1101263"/>
            <a:ext cx="2625969" cy="4601183"/>
          </a:xfrm>
        </p:spPr>
        <p:txBody>
          <a:bodyPr>
            <a:normAutofit/>
          </a:bodyPr>
          <a:lstStyle/>
          <a:p>
            <a:pPr algn="ctr"/>
            <a:r>
              <a:rPr lang="en-US" sz="3000" dirty="0"/>
              <a:t>Academic Achievement</a:t>
            </a:r>
          </a:p>
        </p:txBody>
      </p:sp>
      <p:sp>
        <p:nvSpPr>
          <p:cNvPr id="3" name="Content Placeholder 2">
            <a:extLst>
              <a:ext uri="{FF2B5EF4-FFF2-40B4-BE49-F238E27FC236}">
                <a16:creationId xmlns:a16="http://schemas.microsoft.com/office/drawing/2014/main" xmlns="" id="{E7FC7A0A-88B4-439B-BE60-A5A5A98B7F3C}"/>
              </a:ext>
            </a:extLst>
          </p:cNvPr>
          <p:cNvSpPr>
            <a:spLocks noGrp="1"/>
          </p:cNvSpPr>
          <p:nvPr>
            <p:ph idx="1"/>
          </p:nvPr>
        </p:nvSpPr>
        <p:spPr/>
        <p:txBody>
          <a:bodyPr/>
          <a:lstStyle/>
          <a:p>
            <a:pPr marL="0" indent="0">
              <a:buNone/>
            </a:pPr>
            <a:r>
              <a:rPr lang="en-US" u="sng" dirty="0"/>
              <a:t>Math, Reading, Written Expression</a:t>
            </a:r>
          </a:p>
          <a:p>
            <a:pPr lvl="1"/>
            <a:r>
              <a:rPr lang="en-US" u="sng" dirty="0"/>
              <a:t>Current Assessment results </a:t>
            </a:r>
            <a:r>
              <a:rPr lang="en-US" b="1" u="sng" dirty="0"/>
              <a:t>with interpretation </a:t>
            </a:r>
          </a:p>
          <a:p>
            <a:pPr lvl="2"/>
            <a:r>
              <a:rPr lang="en-US" dirty="0"/>
              <a:t>PSSA or Keystone scores</a:t>
            </a:r>
          </a:p>
          <a:p>
            <a:pPr lvl="2"/>
            <a:r>
              <a:rPr lang="en-US" dirty="0"/>
              <a:t>Formative Assessments</a:t>
            </a:r>
          </a:p>
          <a:p>
            <a:pPr lvl="2"/>
            <a:r>
              <a:rPr lang="en-US" dirty="0"/>
              <a:t>Diagnostic Assessments</a:t>
            </a:r>
          </a:p>
          <a:p>
            <a:pPr lvl="2"/>
            <a:r>
              <a:rPr lang="en-US" dirty="0"/>
              <a:t>Curriculum based assessments</a:t>
            </a:r>
          </a:p>
          <a:p>
            <a:pPr lvl="2"/>
            <a:r>
              <a:rPr lang="en-US" dirty="0"/>
              <a:t>CDT data over time</a:t>
            </a:r>
          </a:p>
          <a:p>
            <a:pPr lvl="2"/>
            <a:r>
              <a:rPr lang="en-US" dirty="0"/>
              <a:t>Input from the teacher </a:t>
            </a:r>
          </a:p>
          <a:p>
            <a:pPr marL="0" indent="0">
              <a:buNone/>
            </a:pPr>
            <a:endParaRPr lang="en-US" dirty="0"/>
          </a:p>
        </p:txBody>
      </p:sp>
    </p:spTree>
    <p:extLst>
      <p:ext uri="{BB962C8B-B14F-4D97-AF65-F5344CB8AC3E}">
        <p14:creationId xmlns:p14="http://schemas.microsoft.com/office/powerpoint/2010/main" val="1335965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sz="2800" dirty="0"/>
              <a:t>Academic Achievement</a:t>
            </a:r>
            <a:endParaRPr sz="2800" dirty="0"/>
          </a:p>
        </p:txBody>
      </p:sp>
      <p:sp>
        <p:nvSpPr>
          <p:cNvPr id="1432" name="Google Shape;1432;p35"/>
          <p:cNvSpPr txBox="1">
            <a:spLocks noGrp="1"/>
          </p:cNvSpPr>
          <p:nvPr>
            <p:ph type="body" idx="1"/>
          </p:nvPr>
        </p:nvSpPr>
        <p:spPr>
          <a:xfrm>
            <a:off x="4219575" y="1257301"/>
            <a:ext cx="6115050" cy="4600575"/>
          </a:xfrm>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3200"/>
              <a:buNone/>
            </a:pPr>
            <a:r>
              <a:rPr lang="en-US" sz="2400" u="sng" dirty="0">
                <a:solidFill>
                  <a:schemeClr val="bg1"/>
                </a:solidFill>
              </a:rPr>
              <a:t>Math, Reading, Written Expression</a:t>
            </a:r>
            <a:r>
              <a:rPr lang="en-US" sz="2400" dirty="0">
                <a:solidFill>
                  <a:schemeClr val="bg1"/>
                </a:solidFill>
              </a:rPr>
              <a:t> </a:t>
            </a:r>
            <a:endParaRPr sz="2400" dirty="0">
              <a:solidFill>
                <a:schemeClr val="bg1"/>
              </a:solidFill>
            </a:endParaRPr>
          </a:p>
          <a:p>
            <a:pPr marL="742950" lvl="1" indent="-285750">
              <a:spcBef>
                <a:spcPts val="560"/>
              </a:spcBef>
              <a:buClr>
                <a:schemeClr val="bg1"/>
              </a:buClr>
              <a:buSzPct val="100000"/>
              <a:buFont typeface="Wingdings" panose="05000000000000000000" pitchFamily="2" charset="2"/>
              <a:buChar char="Ø"/>
            </a:pPr>
            <a:endParaRPr lang="en-US" sz="2000" dirty="0">
              <a:solidFill>
                <a:schemeClr val="bg1"/>
              </a:solidFill>
            </a:endParaRPr>
          </a:p>
          <a:p>
            <a:pPr marL="742950" lvl="1" indent="-285750">
              <a:spcBef>
                <a:spcPts val="560"/>
              </a:spcBef>
              <a:buClr>
                <a:schemeClr val="bg1"/>
              </a:buClr>
              <a:buSzPct val="100000"/>
              <a:buFont typeface="Wingdings" panose="05000000000000000000" pitchFamily="2" charset="2"/>
              <a:buChar char="Ø"/>
            </a:pPr>
            <a:r>
              <a:rPr lang="en-US" sz="2000" b="1" dirty="0">
                <a:solidFill>
                  <a:schemeClr val="bg1"/>
                </a:solidFill>
              </a:rPr>
              <a:t>Review of general and specific deficit as a result of assessment findings</a:t>
            </a:r>
            <a:endParaRPr sz="2000" b="1" dirty="0">
              <a:solidFill>
                <a:schemeClr val="bg1"/>
              </a:solidFill>
            </a:endParaRPr>
          </a:p>
          <a:p>
            <a:pPr marL="1200150" lvl="2" indent="-285750">
              <a:spcBef>
                <a:spcPts val="480"/>
              </a:spcBef>
              <a:buClr>
                <a:schemeClr val="bg1"/>
              </a:buClr>
              <a:buSzPct val="100000"/>
              <a:buFont typeface="Wingdings" panose="05000000000000000000" pitchFamily="2" charset="2"/>
              <a:buChar char="v"/>
            </a:pPr>
            <a:r>
              <a:rPr lang="en-US" dirty="0">
                <a:solidFill>
                  <a:schemeClr val="bg1"/>
                </a:solidFill>
              </a:rPr>
              <a:t>Gap (in terms of Standards) between where student is and grade level</a:t>
            </a:r>
            <a:endParaRPr dirty="0">
              <a:solidFill>
                <a:schemeClr val="bg1"/>
              </a:solidFill>
            </a:endParaRPr>
          </a:p>
          <a:p>
            <a:pPr marL="742950" lvl="1" indent="-285750">
              <a:spcBef>
                <a:spcPts val="560"/>
              </a:spcBef>
              <a:buClr>
                <a:schemeClr val="bg1"/>
              </a:buClr>
              <a:buSzPct val="100000"/>
              <a:buFont typeface="Wingdings" panose="05000000000000000000" pitchFamily="2" charset="2"/>
              <a:buChar char="Ø"/>
            </a:pPr>
            <a:endParaRPr lang="en-US" dirty="0">
              <a:solidFill>
                <a:schemeClr val="bg1"/>
              </a:solidFill>
            </a:endParaRPr>
          </a:p>
          <a:p>
            <a:pPr marL="742950" lvl="1" indent="-285750">
              <a:spcBef>
                <a:spcPts val="560"/>
              </a:spcBef>
              <a:buClr>
                <a:schemeClr val="bg1"/>
              </a:buClr>
              <a:buSzPct val="100000"/>
              <a:buFont typeface="Wingdings" panose="05000000000000000000" pitchFamily="2" charset="2"/>
              <a:buChar char="Ø"/>
            </a:pPr>
            <a:r>
              <a:rPr lang="en-US" sz="2000" b="1" dirty="0">
                <a:solidFill>
                  <a:schemeClr val="bg1"/>
                </a:solidFill>
              </a:rPr>
              <a:t>Review of current related goals </a:t>
            </a:r>
            <a:endParaRPr sz="2000" b="1" dirty="0">
              <a:solidFill>
                <a:schemeClr val="bg1"/>
              </a:solidFill>
            </a:endParaRPr>
          </a:p>
          <a:p>
            <a:pPr marL="1200150" lvl="2" indent="-285750">
              <a:spcBef>
                <a:spcPts val="480"/>
              </a:spcBef>
              <a:buClr>
                <a:schemeClr val="bg1"/>
              </a:buClr>
              <a:buSzPct val="100000"/>
              <a:buFont typeface="Wingdings" panose="05000000000000000000" pitchFamily="2" charset="2"/>
              <a:buChar char="v"/>
            </a:pPr>
            <a:r>
              <a:rPr lang="en-US" dirty="0">
                <a:solidFill>
                  <a:schemeClr val="bg1"/>
                </a:solidFill>
              </a:rPr>
              <a:t>Summarize progress monitoring data</a:t>
            </a:r>
            <a:endParaRPr dirty="0">
              <a:solidFill>
                <a:schemeClr val="bg1"/>
              </a:solidFill>
            </a:endParaRPr>
          </a:p>
          <a:p>
            <a:pPr marL="1200150" lvl="2" indent="-285750">
              <a:spcBef>
                <a:spcPts val="480"/>
              </a:spcBef>
              <a:buClr>
                <a:schemeClr val="bg1"/>
              </a:buClr>
              <a:buSzPct val="100000"/>
              <a:buFont typeface="Wingdings" panose="05000000000000000000" pitchFamily="2" charset="2"/>
              <a:buChar char="v"/>
            </a:pPr>
            <a:r>
              <a:rPr lang="en-US" dirty="0">
                <a:solidFill>
                  <a:schemeClr val="bg1"/>
                </a:solidFill>
              </a:rPr>
              <a:t>Status of the goal</a:t>
            </a:r>
            <a:endParaRPr dirty="0">
              <a:solidFill>
                <a:schemeClr val="bg1"/>
              </a:solidFill>
            </a:endParaRPr>
          </a:p>
          <a:p>
            <a:pPr marL="742950" lvl="1" indent="-285750">
              <a:spcBef>
                <a:spcPts val="560"/>
              </a:spcBef>
              <a:buClr>
                <a:schemeClr val="bg1"/>
              </a:buClr>
              <a:buSzPct val="100000"/>
              <a:buFont typeface="Wingdings" panose="05000000000000000000" pitchFamily="2" charset="2"/>
              <a:buChar char="Ø"/>
            </a:pPr>
            <a:endParaRPr lang="en-US" dirty="0">
              <a:solidFill>
                <a:schemeClr val="bg1"/>
              </a:solidFill>
            </a:endParaRPr>
          </a:p>
          <a:p>
            <a:pPr marL="742950" lvl="1" indent="-285750">
              <a:spcBef>
                <a:spcPts val="560"/>
              </a:spcBef>
              <a:buClr>
                <a:schemeClr val="bg1"/>
              </a:buClr>
              <a:buSzPct val="100000"/>
              <a:buFont typeface="Wingdings" panose="05000000000000000000" pitchFamily="2" charset="2"/>
              <a:buChar char="Ø"/>
            </a:pPr>
            <a:r>
              <a:rPr lang="en-US" sz="2000" b="1" dirty="0">
                <a:solidFill>
                  <a:schemeClr val="bg1"/>
                </a:solidFill>
              </a:rPr>
              <a:t>If no deficit in the area and describe input from general education teacher(s) and include data </a:t>
            </a:r>
            <a:endParaRPr sz="2000"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sz="2800" dirty="0"/>
              <a:t>Academic Achievement</a:t>
            </a:r>
            <a:endParaRPr sz="2800" dirty="0"/>
          </a:p>
        </p:txBody>
      </p:sp>
      <p:sp>
        <p:nvSpPr>
          <p:cNvPr id="1439" name="Google Shape;1439;p3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3200"/>
              <a:buNone/>
            </a:pPr>
            <a:r>
              <a:rPr lang="en-US" sz="2800" b="1" dirty="0">
                <a:solidFill>
                  <a:schemeClr val="bg1"/>
                </a:solidFill>
              </a:rPr>
              <a:t>Please don’t forget to consider….each and every year….</a:t>
            </a:r>
            <a:endParaRPr sz="2800" b="1" dirty="0">
              <a:solidFill>
                <a:schemeClr val="bg1"/>
              </a:solidFill>
            </a:endParaRPr>
          </a:p>
          <a:p>
            <a:pPr marL="0" indent="0">
              <a:spcBef>
                <a:spcPts val="640"/>
              </a:spcBef>
              <a:buClr>
                <a:schemeClr val="accent2"/>
              </a:buClr>
              <a:buSzPts val="3200"/>
              <a:buNone/>
            </a:pPr>
            <a:endParaRPr sz="2800" dirty="0">
              <a:solidFill>
                <a:schemeClr val="bg1"/>
              </a:solidFill>
            </a:endParaRPr>
          </a:p>
          <a:p>
            <a:pPr indent="-457200">
              <a:spcBef>
                <a:spcPts val="640"/>
              </a:spcBef>
              <a:buClr>
                <a:schemeClr val="bg1"/>
              </a:buClr>
              <a:buSzPct val="100000"/>
              <a:buFont typeface="Wingdings" panose="05000000000000000000" pitchFamily="2" charset="2"/>
              <a:buChar char="Ø"/>
            </a:pPr>
            <a:r>
              <a:rPr lang="en-US" sz="2800" dirty="0">
                <a:solidFill>
                  <a:schemeClr val="bg1"/>
                </a:solidFill>
              </a:rPr>
              <a:t>Assistive Technology</a:t>
            </a:r>
            <a:endParaRPr sz="2800" dirty="0">
              <a:solidFill>
                <a:schemeClr val="bg1"/>
              </a:solidFill>
            </a:endParaRPr>
          </a:p>
          <a:p>
            <a:pPr marL="0" indent="0">
              <a:spcBef>
                <a:spcPts val="640"/>
              </a:spcBef>
              <a:buClr>
                <a:schemeClr val="bg1"/>
              </a:buClr>
              <a:buSzPct val="100000"/>
              <a:buNone/>
            </a:pPr>
            <a:endParaRPr lang="en-US" sz="2800" dirty="0">
              <a:solidFill>
                <a:schemeClr val="bg1"/>
              </a:solidFill>
            </a:endParaRPr>
          </a:p>
          <a:p>
            <a:pPr indent="-457200">
              <a:spcBef>
                <a:spcPts val="640"/>
              </a:spcBef>
              <a:buClr>
                <a:schemeClr val="bg1"/>
              </a:buClr>
              <a:buSzPct val="100000"/>
              <a:buFont typeface="Wingdings" panose="05000000000000000000" pitchFamily="2" charset="2"/>
              <a:buChar char="Ø"/>
            </a:pPr>
            <a:r>
              <a:rPr lang="en-US" sz="2800" dirty="0">
                <a:solidFill>
                  <a:schemeClr val="bg1"/>
                </a:solidFill>
              </a:rPr>
              <a:t>Accessible Instructional Materials (on the PaTTAN site)</a:t>
            </a:r>
            <a:endParaRPr sz="2800" dirty="0">
              <a:solidFill>
                <a:schemeClr val="bg1"/>
              </a:solidFill>
            </a:endParaRPr>
          </a:p>
          <a:p>
            <a:pPr indent="-457200">
              <a:spcBef>
                <a:spcPts val="640"/>
              </a:spcBef>
              <a:buClr>
                <a:schemeClr val="bg1"/>
              </a:buClr>
              <a:buSzPct val="100000"/>
              <a:buFont typeface="Wingdings" panose="05000000000000000000" pitchFamily="2" charset="2"/>
              <a:buChar char="Ø"/>
            </a:pPr>
            <a:endParaRPr lang="en-US" sz="2800" dirty="0">
              <a:solidFill>
                <a:schemeClr val="bg1"/>
              </a:solidFill>
            </a:endParaRPr>
          </a:p>
          <a:p>
            <a:pPr indent="-457200">
              <a:spcBef>
                <a:spcPts val="640"/>
              </a:spcBef>
              <a:buClr>
                <a:schemeClr val="bg1"/>
              </a:buClr>
              <a:buSzPct val="100000"/>
              <a:buFont typeface="Wingdings" panose="05000000000000000000" pitchFamily="2" charset="2"/>
              <a:buChar char="Ø"/>
            </a:pPr>
            <a:r>
              <a:rPr lang="en-US" sz="2800" dirty="0">
                <a:solidFill>
                  <a:schemeClr val="bg1"/>
                </a:solidFill>
              </a:rPr>
              <a:t>Specially Designed Instruction that works or does not work for this student</a:t>
            </a:r>
            <a:endParaRPr sz="2800" dirty="0">
              <a:solidFill>
                <a:schemeClr val="bg1"/>
              </a:solidFill>
            </a:endParaRPr>
          </a:p>
          <a:p>
            <a:pPr marL="342900" indent="-139700">
              <a:spcBef>
                <a:spcPts val="640"/>
              </a:spcBef>
              <a:buClr>
                <a:schemeClr val="accent2"/>
              </a:buClr>
              <a:buSzPts val="3200"/>
              <a:buNone/>
            </a:pPr>
            <a:endParaRP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5785F7-94F4-4E9F-944D-82CE75FAB1D7}"/>
              </a:ext>
            </a:extLst>
          </p:cNvPr>
          <p:cNvSpPr>
            <a:spLocks noGrp="1"/>
          </p:cNvSpPr>
          <p:nvPr>
            <p:ph type="title"/>
          </p:nvPr>
        </p:nvSpPr>
        <p:spPr>
          <a:xfrm>
            <a:off x="474133" y="1157708"/>
            <a:ext cx="2590800" cy="4601183"/>
          </a:xfrm>
        </p:spPr>
        <p:txBody>
          <a:bodyPr/>
          <a:lstStyle/>
          <a:p>
            <a:pPr algn="ctr"/>
            <a:r>
              <a:rPr lang="en-US" dirty="0"/>
              <a:t>Assessment:  </a:t>
            </a:r>
            <a:r>
              <a:rPr lang="en-US" sz="3000" dirty="0"/>
              <a:t>Functional Performance  </a:t>
            </a:r>
          </a:p>
        </p:txBody>
      </p:sp>
      <p:graphicFrame>
        <p:nvGraphicFramePr>
          <p:cNvPr id="4" name="Content Placeholder 3">
            <a:extLst>
              <a:ext uri="{FF2B5EF4-FFF2-40B4-BE49-F238E27FC236}">
                <a16:creationId xmlns:a16="http://schemas.microsoft.com/office/drawing/2014/main" xmlns="" id="{618BE94E-CA05-4EF7-8DF2-40729AAF4123}"/>
              </a:ext>
              <a:ext uri="{C183D7F6-B498-43B3-948B-1728B52AA6E4}">
                <adec:decorative xmlns="" xmlns:adec="http://schemas.microsoft.com/office/drawing/2017/decorative" val="1"/>
              </a:ext>
            </a:extLst>
          </p:cNvPr>
          <p:cNvGraphicFramePr>
            <a:graphicFrameLocks noGrp="1"/>
          </p:cNvGraphicFramePr>
          <p:nvPr>
            <p:ph idx="1"/>
          </p:nvPr>
        </p:nvGraphicFramePr>
        <p:xfrm>
          <a:off x="4278924" y="863601"/>
          <a:ext cx="5838091"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6203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2D28C50-8449-4B9D-93F9-BBA0B4424C47}"/>
              </a:ext>
            </a:extLst>
          </p:cNvPr>
          <p:cNvSpPr>
            <a:spLocks noGrp="1"/>
          </p:cNvSpPr>
          <p:nvPr>
            <p:ph type="title"/>
          </p:nvPr>
        </p:nvSpPr>
        <p:spPr>
          <a:xfrm>
            <a:off x="530579" y="1146419"/>
            <a:ext cx="2661137" cy="4601183"/>
          </a:xfrm>
        </p:spPr>
        <p:txBody>
          <a:bodyPr>
            <a:normAutofit/>
          </a:bodyPr>
          <a:lstStyle/>
          <a:p>
            <a:pPr algn="ctr"/>
            <a:r>
              <a:rPr lang="en-US" sz="3000" dirty="0"/>
              <a:t>Assessing Functional Performance </a:t>
            </a:r>
          </a:p>
        </p:txBody>
      </p:sp>
      <p:sp>
        <p:nvSpPr>
          <p:cNvPr id="8" name="Rectangle: Top Corners Rounded 7">
            <a:extLst>
              <a:ext uri="{FF2B5EF4-FFF2-40B4-BE49-F238E27FC236}">
                <a16:creationId xmlns:a16="http://schemas.microsoft.com/office/drawing/2014/main" xmlns="" id="{3580C51C-B11A-46A3-B9CF-FC7EB82738ED}"/>
              </a:ext>
            </a:extLst>
          </p:cNvPr>
          <p:cNvSpPr/>
          <p:nvPr/>
        </p:nvSpPr>
        <p:spPr>
          <a:xfrm>
            <a:off x="4302375" y="1371600"/>
            <a:ext cx="1910859" cy="3907946"/>
          </a:xfrm>
          <a:prstGeom prst="round2SameRect">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457200">
              <a:buClrTx/>
              <a:buFont typeface="Arial" panose="020B0604020202020204" pitchFamily="34" charset="0"/>
              <a:buChar char="•"/>
              <a:defRPr/>
            </a:pPr>
            <a:r>
              <a:rPr lang="en-US" sz="1800" kern="1200" dirty="0">
                <a:solidFill>
                  <a:srgbClr val="FFFFFF"/>
                </a:solidFill>
                <a:latin typeface="Century Gothic"/>
              </a:rPr>
              <a:t>Behavior</a:t>
            </a:r>
          </a:p>
          <a:p>
            <a:pPr marL="285750" indent="-285750" defTabSz="457200">
              <a:buClrTx/>
              <a:buFont typeface="Arial" panose="020B0604020202020204" pitchFamily="34" charset="0"/>
              <a:buChar char="•"/>
              <a:defRPr/>
            </a:pPr>
            <a:r>
              <a:rPr lang="en-US" sz="1800" kern="1200" dirty="0">
                <a:solidFill>
                  <a:srgbClr val="FFFFFF"/>
                </a:solidFill>
                <a:latin typeface="Century Gothic"/>
              </a:rPr>
              <a:t>OT/PT</a:t>
            </a:r>
          </a:p>
          <a:p>
            <a:pPr marL="285750" indent="-285750" defTabSz="457200">
              <a:buClrTx/>
              <a:buFont typeface="Arial" panose="020B0604020202020204" pitchFamily="34" charset="0"/>
              <a:buChar char="•"/>
              <a:defRPr/>
            </a:pPr>
            <a:r>
              <a:rPr lang="en-US" sz="1800" kern="1200" dirty="0">
                <a:solidFill>
                  <a:srgbClr val="FFFFFF"/>
                </a:solidFill>
                <a:latin typeface="Century Gothic"/>
              </a:rPr>
              <a:t>Activities of Daily Living </a:t>
            </a:r>
          </a:p>
          <a:p>
            <a:pPr marL="285750" indent="-285750" defTabSz="457200">
              <a:buClrTx/>
              <a:buFont typeface="Arial" panose="020B0604020202020204" pitchFamily="34" charset="0"/>
              <a:buChar char="•"/>
              <a:defRPr/>
            </a:pPr>
            <a:r>
              <a:rPr lang="en-US" sz="1800" kern="1200" dirty="0">
                <a:solidFill>
                  <a:srgbClr val="FFFFFF"/>
                </a:solidFill>
                <a:latin typeface="Century Gothic"/>
              </a:rPr>
              <a:t>Social Skills</a:t>
            </a:r>
          </a:p>
          <a:p>
            <a:pPr marL="285750" indent="-285750" defTabSz="457200">
              <a:buClrTx/>
              <a:buFont typeface="Arial" panose="020B0604020202020204" pitchFamily="34" charset="0"/>
              <a:buChar char="•"/>
              <a:defRPr/>
            </a:pPr>
            <a:r>
              <a:rPr lang="en-US" sz="1800" kern="1200" dirty="0">
                <a:solidFill>
                  <a:srgbClr val="FFFFFF"/>
                </a:solidFill>
                <a:latin typeface="Century Gothic"/>
              </a:rPr>
              <a:t>Self-Advocacy</a:t>
            </a:r>
          </a:p>
          <a:p>
            <a:pPr marL="285750" indent="-285750" defTabSz="457200">
              <a:buClrTx/>
              <a:buFont typeface="Arial" panose="020B0604020202020204" pitchFamily="34" charset="0"/>
              <a:buChar char="•"/>
              <a:defRPr/>
            </a:pPr>
            <a:r>
              <a:rPr lang="en-US" sz="1800" kern="1200" dirty="0">
                <a:solidFill>
                  <a:srgbClr val="FFFFFF"/>
                </a:solidFill>
                <a:latin typeface="Century Gothic"/>
              </a:rPr>
              <a:t>Consumer Skills </a:t>
            </a:r>
          </a:p>
        </p:txBody>
      </p:sp>
      <p:sp>
        <p:nvSpPr>
          <p:cNvPr id="16" name="Arrow: Right 15">
            <a:extLst>
              <a:ext uri="{FF2B5EF4-FFF2-40B4-BE49-F238E27FC236}">
                <a16:creationId xmlns:a16="http://schemas.microsoft.com/office/drawing/2014/main" xmlns="" id="{09FE761A-507B-4B54-B92E-AEE6D95B5E5B}"/>
              </a:ext>
            </a:extLst>
          </p:cNvPr>
          <p:cNvSpPr/>
          <p:nvPr/>
        </p:nvSpPr>
        <p:spPr>
          <a:xfrm>
            <a:off x="6213234" y="2793083"/>
            <a:ext cx="1910859" cy="1251378"/>
          </a:xfrm>
          <a:prstGeom prst="rightArrow">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kern="1200" dirty="0">
                <a:solidFill>
                  <a:srgbClr val="FFFFFF"/>
                </a:solidFill>
                <a:latin typeface="Century Gothic"/>
              </a:rPr>
              <a:t>Instruction and Progress Monitoring </a:t>
            </a:r>
          </a:p>
        </p:txBody>
      </p:sp>
      <p:sp>
        <p:nvSpPr>
          <p:cNvPr id="19" name="Rectangle 18">
            <a:extLst>
              <a:ext uri="{FF2B5EF4-FFF2-40B4-BE49-F238E27FC236}">
                <a16:creationId xmlns:a16="http://schemas.microsoft.com/office/drawing/2014/main" xmlns="" id="{176557BC-6DEE-4D71-B9AB-565024A78231}"/>
              </a:ext>
            </a:extLst>
          </p:cNvPr>
          <p:cNvSpPr/>
          <p:nvPr/>
        </p:nvSpPr>
        <p:spPr>
          <a:xfrm>
            <a:off x="4513386" y="5427785"/>
            <a:ext cx="1910859" cy="39624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1800" kern="1200" dirty="0">
                <a:solidFill>
                  <a:srgbClr val="FFFFFF"/>
                </a:solidFill>
                <a:latin typeface="Century Gothic"/>
              </a:rPr>
              <a:t>Baseline Data</a:t>
            </a:r>
          </a:p>
        </p:txBody>
      </p:sp>
      <p:pic>
        <p:nvPicPr>
          <p:cNvPr id="26" name="Content Placeholder 25" descr="Arrow in the center of a target ">
            <a:extLst>
              <a:ext uri="{FF2B5EF4-FFF2-40B4-BE49-F238E27FC236}">
                <a16:creationId xmlns:a16="http://schemas.microsoft.com/office/drawing/2014/main" xmlns="" id="{8B245AAF-B0E7-45E6-9AC1-B6B60645ED9D}"/>
              </a:ext>
            </a:extLst>
          </p:cNvPr>
          <p:cNvPicPr>
            <a:picLocks noGrp="1" noChangeAspect="1"/>
          </p:cNvPicPr>
          <p:nvPr>
            <p:ph idx="1"/>
          </p:nvPr>
        </p:nvPicPr>
        <p:blipFill>
          <a:blip r:embed="rId3">
            <a:extLst>
              <a:ext uri="{837473B0-CC2E-450A-ABE3-18F120FF3D39}">
                <a1611:picAttrSrcUrl xmlns="" xmlns:a1611="http://schemas.microsoft.com/office/drawing/2016/11/main" r:id="rId4"/>
              </a:ext>
            </a:extLst>
          </a:blip>
          <a:stretch>
            <a:fillRect/>
          </a:stretch>
        </p:blipFill>
        <p:spPr>
          <a:xfrm>
            <a:off x="8006865" y="2223964"/>
            <a:ext cx="2040914" cy="2040914"/>
          </a:xfrm>
        </p:spPr>
      </p:pic>
      <p:sp>
        <p:nvSpPr>
          <p:cNvPr id="28" name="Rectangle 27">
            <a:extLst>
              <a:ext uri="{FF2B5EF4-FFF2-40B4-BE49-F238E27FC236}">
                <a16:creationId xmlns:a16="http://schemas.microsoft.com/office/drawing/2014/main" xmlns="" id="{79DB3034-FA08-45B1-915A-6A451470E412}"/>
              </a:ext>
            </a:extLst>
          </p:cNvPr>
          <p:cNvSpPr/>
          <p:nvPr/>
        </p:nvSpPr>
        <p:spPr>
          <a:xfrm>
            <a:off x="7244861" y="5279546"/>
            <a:ext cx="2802919" cy="50409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1800" kern="1200" dirty="0">
                <a:solidFill>
                  <a:srgbClr val="FFFFFF"/>
                </a:solidFill>
                <a:latin typeface="Century Gothic"/>
              </a:rPr>
              <a:t>Measurable Annual Goal</a:t>
            </a:r>
          </a:p>
        </p:txBody>
      </p:sp>
    </p:spTree>
    <p:extLst>
      <p:ext uri="{BB962C8B-B14F-4D97-AF65-F5344CB8AC3E}">
        <p14:creationId xmlns:p14="http://schemas.microsoft.com/office/powerpoint/2010/main" val="2732494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4446D-717C-409C-894D-3BE4A3E0F7CC}"/>
              </a:ext>
            </a:extLst>
          </p:cNvPr>
          <p:cNvSpPr>
            <a:spLocks noGrp="1"/>
          </p:cNvSpPr>
          <p:nvPr>
            <p:ph type="title"/>
          </p:nvPr>
        </p:nvSpPr>
        <p:spPr>
          <a:xfrm>
            <a:off x="534052" y="1089975"/>
            <a:ext cx="2520461" cy="4601183"/>
          </a:xfrm>
        </p:spPr>
        <p:txBody>
          <a:bodyPr>
            <a:normAutofit/>
          </a:bodyPr>
          <a:lstStyle/>
          <a:p>
            <a:pPr algn="ctr"/>
            <a:r>
              <a:rPr lang="en-US" sz="3000" dirty="0"/>
              <a:t>Functional Performance </a:t>
            </a:r>
          </a:p>
        </p:txBody>
      </p:sp>
      <p:sp>
        <p:nvSpPr>
          <p:cNvPr id="3" name="Content Placeholder 2">
            <a:extLst>
              <a:ext uri="{FF2B5EF4-FFF2-40B4-BE49-F238E27FC236}">
                <a16:creationId xmlns:a16="http://schemas.microsoft.com/office/drawing/2014/main" xmlns="" id="{85BC4663-4553-4BE3-BB87-8980EFACE5B9}"/>
              </a:ext>
            </a:extLst>
          </p:cNvPr>
          <p:cNvSpPr>
            <a:spLocks noGrp="1"/>
          </p:cNvSpPr>
          <p:nvPr>
            <p:ph idx="1"/>
          </p:nvPr>
        </p:nvSpPr>
        <p:spPr/>
        <p:txBody>
          <a:bodyPr/>
          <a:lstStyle/>
          <a:p>
            <a:r>
              <a:rPr lang="en-US" dirty="0"/>
              <a:t>Include FBA information (if applicable)</a:t>
            </a:r>
          </a:p>
          <a:p>
            <a:r>
              <a:rPr lang="en-US" dirty="0"/>
              <a:t>Executive Functioning skills </a:t>
            </a:r>
          </a:p>
          <a:p>
            <a:pPr lvl="1"/>
            <a:r>
              <a:rPr lang="en-US" dirty="0"/>
              <a:t>Organization </a:t>
            </a:r>
          </a:p>
          <a:p>
            <a:pPr lvl="1"/>
            <a:r>
              <a:rPr lang="en-US" dirty="0"/>
              <a:t>Time management </a:t>
            </a:r>
          </a:p>
          <a:p>
            <a:pPr lvl="1"/>
            <a:r>
              <a:rPr lang="en-US" dirty="0"/>
              <a:t>Planning</a:t>
            </a:r>
          </a:p>
          <a:p>
            <a:pPr lvl="1"/>
            <a:r>
              <a:rPr lang="en-US" dirty="0"/>
              <a:t>Metacognition</a:t>
            </a:r>
          </a:p>
          <a:p>
            <a:pPr lvl="1"/>
            <a:r>
              <a:rPr lang="en-US" dirty="0"/>
              <a:t>Regulation</a:t>
            </a:r>
          </a:p>
          <a:p>
            <a:pPr lvl="1"/>
            <a:r>
              <a:rPr lang="en-US" dirty="0"/>
              <a:t>Social awareness </a:t>
            </a:r>
          </a:p>
          <a:p>
            <a:pPr lvl="1"/>
            <a:r>
              <a:rPr lang="en-US" dirty="0"/>
              <a:t>Sustained attention </a:t>
            </a:r>
          </a:p>
          <a:p>
            <a:endParaRPr lang="en-US" dirty="0"/>
          </a:p>
        </p:txBody>
      </p:sp>
    </p:spTree>
    <p:extLst>
      <p:ext uri="{BB962C8B-B14F-4D97-AF65-F5344CB8AC3E}">
        <p14:creationId xmlns:p14="http://schemas.microsoft.com/office/powerpoint/2010/main" val="3993735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sz="2800" dirty="0"/>
              <a:t>Functional Performance </a:t>
            </a:r>
            <a:endParaRPr sz="2800" dirty="0"/>
          </a:p>
        </p:txBody>
      </p:sp>
      <p:sp>
        <p:nvSpPr>
          <p:cNvPr id="1486" name="Google Shape;1486;p4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indent="-457200">
              <a:spcBef>
                <a:spcPts val="0"/>
              </a:spcBef>
              <a:buClr>
                <a:schemeClr val="bg1"/>
              </a:buClr>
              <a:buSzPts val="3200"/>
              <a:buFont typeface="Wingdings" panose="05000000000000000000" pitchFamily="2" charset="2"/>
              <a:buChar char="Ø"/>
            </a:pPr>
            <a:r>
              <a:rPr lang="en-US" sz="3200" dirty="0">
                <a:solidFill>
                  <a:schemeClr val="bg1"/>
                </a:solidFill>
              </a:rPr>
              <a:t>Activities of Daily Living</a:t>
            </a:r>
            <a:endParaRPr sz="3200" dirty="0">
              <a:solidFill>
                <a:schemeClr val="bg1"/>
              </a:solidFill>
            </a:endParaRPr>
          </a:p>
          <a:p>
            <a:pPr indent="-457200">
              <a:spcBef>
                <a:spcPts val="640"/>
              </a:spcBef>
              <a:buClr>
                <a:schemeClr val="bg1"/>
              </a:buClr>
              <a:buSzPts val="3200"/>
              <a:buFont typeface="Wingdings" panose="05000000000000000000" pitchFamily="2" charset="2"/>
              <a:buChar char="Ø"/>
            </a:pPr>
            <a:r>
              <a:rPr lang="en-US" sz="3200" dirty="0">
                <a:solidFill>
                  <a:schemeClr val="bg1"/>
                </a:solidFill>
              </a:rPr>
              <a:t>Consumer Skills </a:t>
            </a:r>
            <a:endParaRPr sz="3200" dirty="0">
              <a:solidFill>
                <a:schemeClr val="bg1"/>
              </a:solidFill>
            </a:endParaRPr>
          </a:p>
          <a:p>
            <a:pPr indent="-457200">
              <a:spcBef>
                <a:spcPts val="640"/>
              </a:spcBef>
              <a:buClr>
                <a:schemeClr val="bg1"/>
              </a:buClr>
              <a:buSzPts val="3200"/>
              <a:buFont typeface="Wingdings" panose="05000000000000000000" pitchFamily="2" charset="2"/>
              <a:buChar char="Ø"/>
            </a:pPr>
            <a:r>
              <a:rPr lang="en-US" sz="3200" dirty="0">
                <a:solidFill>
                  <a:schemeClr val="bg1"/>
                </a:solidFill>
              </a:rPr>
              <a:t>OT/PT assessments</a:t>
            </a:r>
            <a:endParaRPr sz="3200" dirty="0">
              <a:solidFill>
                <a:schemeClr val="bg1"/>
              </a:solidFill>
            </a:endParaRPr>
          </a:p>
          <a:p>
            <a:pPr indent="-457200">
              <a:spcBef>
                <a:spcPts val="640"/>
              </a:spcBef>
              <a:buClr>
                <a:schemeClr val="bg1"/>
              </a:buClr>
              <a:buSzPts val="3200"/>
              <a:buFont typeface="Wingdings" panose="05000000000000000000" pitchFamily="2" charset="2"/>
              <a:buChar char="Ø"/>
            </a:pPr>
            <a:r>
              <a:rPr lang="en-US" sz="3200" dirty="0">
                <a:solidFill>
                  <a:schemeClr val="bg1"/>
                </a:solidFill>
              </a:rPr>
              <a:t>Personal Safety</a:t>
            </a:r>
            <a:endParaRPr sz="3200" dirty="0">
              <a:solidFill>
                <a:schemeClr val="bg1"/>
              </a:solidFill>
            </a:endParaRPr>
          </a:p>
          <a:p>
            <a:pPr indent="-457200">
              <a:spcBef>
                <a:spcPts val="640"/>
              </a:spcBef>
              <a:buClr>
                <a:schemeClr val="bg1"/>
              </a:buClr>
              <a:buSzPts val="3200"/>
              <a:buFont typeface="Wingdings" panose="05000000000000000000" pitchFamily="2" charset="2"/>
              <a:buChar char="Ø"/>
            </a:pPr>
            <a:r>
              <a:rPr lang="en-US" sz="3200" dirty="0">
                <a:solidFill>
                  <a:schemeClr val="bg1"/>
                </a:solidFill>
              </a:rPr>
              <a:t>Accessing Public Transportation</a:t>
            </a:r>
            <a:endParaRPr sz="3200" dirty="0">
              <a:solidFill>
                <a:schemeClr val="bg1"/>
              </a:solidFill>
            </a:endParaRPr>
          </a:p>
          <a:p>
            <a:pPr indent="-457200">
              <a:spcBef>
                <a:spcPts val="640"/>
              </a:spcBef>
              <a:buClr>
                <a:schemeClr val="bg1"/>
              </a:buClr>
              <a:buSzPts val="3200"/>
              <a:buFont typeface="Wingdings" panose="05000000000000000000" pitchFamily="2" charset="2"/>
              <a:buChar char="Ø"/>
            </a:pPr>
            <a:r>
              <a:rPr lang="en-US" sz="3200" dirty="0">
                <a:solidFill>
                  <a:schemeClr val="bg1"/>
                </a:solidFill>
              </a:rPr>
              <a:t>Recreation</a:t>
            </a:r>
            <a:endParaRPr sz="3200" dirty="0">
              <a:solidFill>
                <a:schemeClr val="bg1"/>
              </a:solidFill>
            </a:endParaRPr>
          </a:p>
          <a:p>
            <a:pPr indent="-457200">
              <a:spcBef>
                <a:spcPts val="640"/>
              </a:spcBef>
              <a:buClr>
                <a:schemeClr val="bg1"/>
              </a:buClr>
              <a:buSzPts val="3200"/>
              <a:buFont typeface="Wingdings" panose="05000000000000000000" pitchFamily="2" charset="2"/>
              <a:buChar char="Ø"/>
            </a:pPr>
            <a:r>
              <a:rPr lang="en-US" sz="3200" dirty="0">
                <a:solidFill>
                  <a:schemeClr val="bg1"/>
                </a:solidFill>
              </a:rPr>
              <a:t>Community Involvement</a:t>
            </a:r>
            <a:endParaRPr sz="3200" dirty="0">
              <a:solidFill>
                <a:schemeClr val="bg1"/>
              </a:solidFill>
            </a:endParaRPr>
          </a:p>
          <a:p>
            <a:pPr marL="342900" indent="-139700">
              <a:spcBef>
                <a:spcPts val="640"/>
              </a:spcBef>
              <a:buClr>
                <a:schemeClr val="accent2"/>
              </a:buClr>
              <a:buSzPts val="3200"/>
              <a:buNone/>
            </a:pPr>
            <a:endParaRPr dirty="0"/>
          </a:p>
        </p:txBody>
      </p:sp>
      <p:pic>
        <p:nvPicPr>
          <p:cNvPr id="1488" name="Google Shape;1488;p41" descr="A group of people sitting at a table&#10;&#10;Description generated with very high confidence"/>
          <p:cNvPicPr preferRelativeResize="0"/>
          <p:nvPr/>
        </p:nvPicPr>
        <p:blipFill rotWithShape="1">
          <a:blip r:embed="rId3">
            <a:alphaModFix/>
          </a:blip>
          <a:srcRect/>
          <a:stretch/>
        </p:blipFill>
        <p:spPr>
          <a:xfrm>
            <a:off x="9214808" y="3825378"/>
            <a:ext cx="1825625" cy="1828801"/>
          </a:xfrm>
          <a:prstGeom prst="rect">
            <a:avLst/>
          </a:prstGeom>
          <a:noFill/>
          <a:ln>
            <a:noFill/>
          </a:ln>
        </p:spPr>
      </p:pic>
      <p:sp>
        <p:nvSpPr>
          <p:cNvPr id="1489" name="Google Shape;1489;p41"/>
          <p:cNvSpPr/>
          <p:nvPr/>
        </p:nvSpPr>
        <p:spPr>
          <a:xfrm rot="-1988268">
            <a:off x="4267784" y="3449935"/>
            <a:ext cx="6401741" cy="923330"/>
          </a:xfrm>
          <a:prstGeom prst="rect">
            <a:avLst/>
          </a:prstGeom>
          <a:solidFill>
            <a:schemeClr val="accent2"/>
          </a:solidFill>
          <a:ln w="25400" cap="flat" cmpd="sng">
            <a:solidFill>
              <a:srgbClr val="25256F"/>
            </a:solidFill>
            <a:prstDash val="solid"/>
            <a:round/>
            <a:headEnd type="none" w="sm" len="sm"/>
            <a:tailEnd type="none" w="sm" len="sm"/>
          </a:ln>
        </p:spPr>
        <p:txBody>
          <a:bodyPr spcFirstLastPara="1" wrap="square" lIns="91425" tIns="45700" rIns="91425" bIns="45700" anchor="t" anchorCtr="0">
            <a:spAutoFit/>
          </a:bodyPr>
          <a:lstStyle/>
          <a:p>
            <a:pPr algn="ctr">
              <a:buClr>
                <a:srgbClr val="FFFF00"/>
              </a:buClr>
              <a:buSzPts val="5400"/>
            </a:pPr>
            <a:r>
              <a:rPr lang="en-US" sz="5400" dirty="0">
                <a:solidFill>
                  <a:srgbClr val="FFFF00"/>
                </a:solidFill>
                <a:latin typeface="Gill Sans"/>
                <a:ea typeface="Gill Sans"/>
                <a:cs typeface="Gill Sans"/>
                <a:sym typeface="Gill Sans"/>
              </a:rPr>
              <a:t>DATA DRIVEN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9"/>
                                        </p:tgtEl>
                                        <p:attrNameLst>
                                          <p:attrName>style.visibility</p:attrName>
                                        </p:attrNameLst>
                                      </p:cBhvr>
                                      <p:to>
                                        <p:strVal val="visible"/>
                                      </p:to>
                                    </p:set>
                                    <p:animEffect transition="in" filter="fade">
                                      <p:cBhvr>
                                        <p:cTn id="7" dur="1000"/>
                                        <p:tgtEl>
                                          <p:spTgt spid="1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3"/>
          <p:cNvSpPr txBox="1">
            <a:spLocks noGrp="1"/>
          </p:cNvSpPr>
          <p:nvPr>
            <p:ph type="title"/>
          </p:nvPr>
        </p:nvSpPr>
        <p:spPr>
          <a:xfrm>
            <a:off x="1716024" y="1244596"/>
            <a:ext cx="2125980" cy="2194560"/>
          </a:xfrm>
          <a:prstGeom prst="rect">
            <a:avLst/>
          </a:prstGeom>
          <a:noFill/>
          <a:ln>
            <a:noFill/>
          </a:ln>
        </p:spPr>
        <p:txBody>
          <a:bodyPr spcFirstLastPara="1" wrap="square" lIns="91425" tIns="45700" rIns="91425" bIns="45700" anchor="t" anchorCtr="0">
            <a:normAutofit/>
          </a:bodyPr>
          <a:lstStyle/>
          <a:p>
            <a:r>
              <a:rPr lang="en-US" b="1"/>
              <a:t>PaTTAN’s</a:t>
            </a:r>
            <a:br>
              <a:rPr lang="en-US" b="1"/>
            </a:br>
            <a:r>
              <a:rPr lang="en-US" b="1"/>
              <a:t>Mission</a:t>
            </a:r>
            <a:endParaRPr/>
          </a:p>
        </p:txBody>
      </p:sp>
      <p:sp>
        <p:nvSpPr>
          <p:cNvPr id="1142" name="Google Shape;1142;p3"/>
          <p:cNvSpPr txBox="1">
            <a:spLocks noGrp="1"/>
          </p:cNvSpPr>
          <p:nvPr>
            <p:ph type="body" idx="1"/>
          </p:nvPr>
        </p:nvSpPr>
        <p:spPr>
          <a:xfrm>
            <a:off x="4601761" y="1147515"/>
            <a:ext cx="5264728" cy="3840480"/>
          </a:xfrm>
          <a:prstGeom prst="rect">
            <a:avLst/>
          </a:prstGeom>
          <a:noFill/>
          <a:ln>
            <a:noFill/>
          </a:ln>
        </p:spPr>
        <p:txBody>
          <a:bodyPr spcFirstLastPara="1" wrap="square" lIns="91425" tIns="45700" rIns="91425" bIns="45700" anchor="t" anchorCtr="0">
            <a:noAutofit/>
          </a:bodyPr>
          <a:lstStyle/>
          <a:p>
            <a:pPr marL="3572" indent="0">
              <a:lnSpc>
                <a:spcPct val="100000"/>
              </a:lnSpc>
              <a:spcBef>
                <a:spcPts val="0"/>
              </a:spcBef>
              <a:buSzPts val="2800"/>
              <a:buNone/>
            </a:pPr>
            <a:r>
              <a:rPr lang="en-US" sz="2800" b="1" dirty="0">
                <a:solidFill>
                  <a:schemeClr val="lt1"/>
                </a:solidFill>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endParaRP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DAC678-5B08-44D8-B983-845779AD91A8}"/>
              </a:ext>
            </a:extLst>
          </p:cNvPr>
          <p:cNvSpPr>
            <a:spLocks noGrp="1"/>
          </p:cNvSpPr>
          <p:nvPr>
            <p:ph type="title"/>
          </p:nvPr>
        </p:nvSpPr>
        <p:spPr>
          <a:xfrm>
            <a:off x="562224" y="1067397"/>
            <a:ext cx="2401110" cy="4601183"/>
          </a:xfrm>
        </p:spPr>
        <p:txBody>
          <a:bodyPr/>
          <a:lstStyle/>
          <a:p>
            <a:pPr algn="ctr"/>
            <a:r>
              <a:rPr lang="en-US" dirty="0"/>
              <a:t>Interpreting Data-Making Sense of it!</a:t>
            </a:r>
          </a:p>
        </p:txBody>
      </p:sp>
      <p:sp>
        <p:nvSpPr>
          <p:cNvPr id="3" name="Content Placeholder 2">
            <a:extLst>
              <a:ext uri="{FF2B5EF4-FFF2-40B4-BE49-F238E27FC236}">
                <a16:creationId xmlns:a16="http://schemas.microsoft.com/office/drawing/2014/main" xmlns="" id="{7CEAC736-9223-43DD-81CE-D6E133745A9F}"/>
              </a:ext>
            </a:extLst>
          </p:cNvPr>
          <p:cNvSpPr>
            <a:spLocks noGrp="1"/>
          </p:cNvSpPr>
          <p:nvPr>
            <p:ph idx="1"/>
          </p:nvPr>
        </p:nvSpPr>
        <p:spPr/>
        <p:txBody>
          <a:bodyPr/>
          <a:lstStyle/>
          <a:p>
            <a:pPr marL="0" indent="0" algn="ctr">
              <a:buNone/>
            </a:pPr>
            <a:r>
              <a:rPr lang="en-US" dirty="0">
                <a:latin typeface="Gill Sans MT"/>
              </a:rPr>
              <a:t>What needs to happen for the symbols to be useful to you or me?</a:t>
            </a:r>
          </a:p>
          <a:p>
            <a:pPr marL="0" indent="0" algn="ctr">
              <a:buNone/>
            </a:pPr>
            <a:endParaRPr lang="en-US" dirty="0">
              <a:latin typeface="Gill Sans MT"/>
            </a:endParaRPr>
          </a:p>
          <a:p>
            <a:pPr marL="0" indent="0" algn="ctr">
              <a:buNone/>
            </a:pPr>
            <a:endParaRPr lang="en-US" dirty="0">
              <a:latin typeface="Gill Sans MT"/>
            </a:endParaRPr>
          </a:p>
          <a:p>
            <a:pPr marL="0" indent="0" algn="ctr">
              <a:buNone/>
            </a:pPr>
            <a:endParaRPr lang="en-US" dirty="0">
              <a:latin typeface="Gill Sans MT"/>
            </a:endParaRPr>
          </a:p>
          <a:p>
            <a:pPr marL="0" indent="0" algn="ctr">
              <a:buNone/>
            </a:pPr>
            <a:endParaRPr lang="en-US" dirty="0">
              <a:latin typeface="Gill Sans MT"/>
            </a:endParaRPr>
          </a:p>
          <a:p>
            <a:pPr marL="0" indent="0" algn="ctr">
              <a:buNone/>
            </a:pPr>
            <a:endParaRPr lang="en-US" dirty="0">
              <a:latin typeface="Gill Sans MT"/>
            </a:endParaRPr>
          </a:p>
          <a:p>
            <a:pPr marL="0" indent="0" algn="ctr">
              <a:buNone/>
            </a:pPr>
            <a:r>
              <a:rPr lang="en-US" dirty="0">
                <a:latin typeface="Gill Sans MT"/>
              </a:rPr>
              <a:t>  </a:t>
            </a:r>
          </a:p>
          <a:p>
            <a:pPr marL="0" indent="0">
              <a:buNone/>
            </a:pPr>
            <a:endParaRPr lang="en-US" dirty="0"/>
          </a:p>
        </p:txBody>
      </p:sp>
      <p:pic>
        <p:nvPicPr>
          <p:cNvPr id="4" name="Picture 3" descr="QR Code ">
            <a:extLst>
              <a:ext uri="{FF2B5EF4-FFF2-40B4-BE49-F238E27FC236}">
                <a16:creationId xmlns:a16="http://schemas.microsoft.com/office/drawing/2014/main" xmlns="" id="{98C5FE1F-F574-4EA2-8223-2009D46850A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508012" y="2542000"/>
            <a:ext cx="1807263" cy="1807263"/>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xmlns="" id="{87930F54-2524-4E2A-8061-C39B98CB4D6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6530674" y="2887718"/>
            <a:ext cx="3692829" cy="2223545"/>
          </a:xfrm>
          <a:prstGeom prst="rect">
            <a:avLst/>
          </a:prstGeom>
        </p:spPr>
      </p:pic>
    </p:spTree>
    <p:extLst>
      <p:ext uri="{BB962C8B-B14F-4D97-AF65-F5344CB8AC3E}">
        <p14:creationId xmlns:p14="http://schemas.microsoft.com/office/powerpoint/2010/main" val="42196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Interpreting Data-Making Sense of it!</a:t>
            </a:r>
            <a:endParaRPr/>
          </a:p>
        </p:txBody>
      </p:sp>
      <p:sp>
        <p:nvSpPr>
          <p:cNvPr id="1506" name="Google Shape;1506;p4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a:lnSpc>
                <a:spcPct val="80000"/>
              </a:lnSpc>
              <a:spcBef>
                <a:spcPts val="0"/>
              </a:spcBef>
              <a:buClr>
                <a:schemeClr val="accent2"/>
              </a:buClr>
              <a:buSzPts val="2380"/>
              <a:buFont typeface="Gill Sans"/>
              <a:buChar char="•"/>
            </a:pPr>
            <a:endParaRPr lang="en-US" sz="2380" dirty="0">
              <a:solidFill>
                <a:schemeClr val="bg1"/>
              </a:solidFill>
            </a:endParaRPr>
          </a:p>
          <a:p>
            <a:pPr marL="342900">
              <a:lnSpc>
                <a:spcPct val="80000"/>
              </a:lnSpc>
              <a:spcBef>
                <a:spcPts val="0"/>
              </a:spcBef>
              <a:buClr>
                <a:schemeClr val="accent2"/>
              </a:buClr>
              <a:buSzPts val="2380"/>
              <a:buFont typeface="Gill Sans"/>
              <a:buChar char="•"/>
            </a:pPr>
            <a:endParaRPr lang="en-US" sz="2380" dirty="0">
              <a:solidFill>
                <a:schemeClr val="bg1"/>
              </a:solidFill>
            </a:endParaRPr>
          </a:p>
          <a:p>
            <a:pPr marL="342900">
              <a:lnSpc>
                <a:spcPct val="80000"/>
              </a:lnSpc>
              <a:spcBef>
                <a:spcPts val="0"/>
              </a:spcBef>
              <a:buClr>
                <a:schemeClr val="bg1"/>
              </a:buClr>
              <a:buSzPts val="2380"/>
              <a:buFont typeface="Wingdings" panose="05000000000000000000" pitchFamily="2" charset="2"/>
              <a:buChar char="Ø"/>
            </a:pPr>
            <a:r>
              <a:rPr lang="en-US" sz="2380" dirty="0">
                <a:solidFill>
                  <a:schemeClr val="bg1"/>
                </a:solidFill>
              </a:rPr>
              <a:t>Think about how the data answers the questions you are trying to answer:</a:t>
            </a:r>
            <a:endParaRPr dirty="0">
              <a:solidFill>
                <a:schemeClr val="bg1"/>
              </a:solidFill>
            </a:endParaRPr>
          </a:p>
          <a:p>
            <a:pPr marL="1257300" lvl="2">
              <a:lnSpc>
                <a:spcPct val="80000"/>
              </a:lnSpc>
              <a:spcBef>
                <a:spcPts val="408"/>
              </a:spcBef>
              <a:buClr>
                <a:schemeClr val="bg1"/>
              </a:buClr>
              <a:buSzPts val="2040"/>
              <a:buFont typeface="Wingdings" panose="05000000000000000000" pitchFamily="2" charset="2"/>
              <a:buChar char="v"/>
            </a:pPr>
            <a:r>
              <a:rPr lang="en-US" sz="1840" dirty="0">
                <a:solidFill>
                  <a:schemeClr val="bg1"/>
                </a:solidFill>
              </a:rPr>
              <a:t>Strengths</a:t>
            </a:r>
            <a:endParaRPr dirty="0">
              <a:solidFill>
                <a:schemeClr val="bg1"/>
              </a:solidFill>
            </a:endParaRPr>
          </a:p>
          <a:p>
            <a:pPr marL="1257300" lvl="2">
              <a:lnSpc>
                <a:spcPct val="80000"/>
              </a:lnSpc>
              <a:spcBef>
                <a:spcPts val="408"/>
              </a:spcBef>
              <a:buClr>
                <a:schemeClr val="bg1"/>
              </a:buClr>
              <a:buSzPts val="2040"/>
              <a:buFont typeface="Wingdings" panose="05000000000000000000" pitchFamily="2" charset="2"/>
              <a:buChar char="v"/>
            </a:pPr>
            <a:r>
              <a:rPr lang="en-US" sz="1840" dirty="0">
                <a:solidFill>
                  <a:schemeClr val="bg1"/>
                </a:solidFill>
              </a:rPr>
              <a:t>Needs</a:t>
            </a:r>
            <a:endParaRPr dirty="0">
              <a:solidFill>
                <a:schemeClr val="bg1"/>
              </a:solidFill>
            </a:endParaRPr>
          </a:p>
          <a:p>
            <a:pPr marL="1257300" lvl="2">
              <a:lnSpc>
                <a:spcPct val="80000"/>
              </a:lnSpc>
              <a:spcBef>
                <a:spcPts val="408"/>
              </a:spcBef>
              <a:buClr>
                <a:schemeClr val="bg1"/>
              </a:buClr>
              <a:buSzPts val="2040"/>
              <a:buFont typeface="Wingdings" panose="05000000000000000000" pitchFamily="2" charset="2"/>
              <a:buChar char="v"/>
            </a:pPr>
            <a:r>
              <a:rPr lang="en-US" sz="1840" dirty="0">
                <a:solidFill>
                  <a:schemeClr val="bg1"/>
                </a:solidFill>
              </a:rPr>
              <a:t>Interests/Preferences</a:t>
            </a:r>
            <a:endParaRPr dirty="0">
              <a:solidFill>
                <a:schemeClr val="bg1"/>
              </a:solidFill>
            </a:endParaRPr>
          </a:p>
          <a:p>
            <a:pPr marL="342900">
              <a:lnSpc>
                <a:spcPct val="80000"/>
              </a:lnSpc>
              <a:spcBef>
                <a:spcPts val="476"/>
              </a:spcBef>
              <a:buClr>
                <a:schemeClr val="bg1"/>
              </a:buClr>
              <a:buSzPts val="2380"/>
              <a:buFont typeface="Wingdings" panose="05000000000000000000" pitchFamily="2" charset="2"/>
              <a:buChar char="Ø"/>
            </a:pPr>
            <a:endParaRPr lang="en-US" sz="2380" dirty="0">
              <a:solidFill>
                <a:schemeClr val="bg1"/>
              </a:solidFill>
            </a:endParaRPr>
          </a:p>
          <a:p>
            <a:pPr marL="342900">
              <a:lnSpc>
                <a:spcPct val="80000"/>
              </a:lnSpc>
              <a:spcBef>
                <a:spcPts val="476"/>
              </a:spcBef>
              <a:buClr>
                <a:schemeClr val="bg1"/>
              </a:buClr>
              <a:buSzPts val="2380"/>
              <a:buFont typeface="Wingdings" panose="05000000000000000000" pitchFamily="2" charset="2"/>
              <a:buChar char="Ø"/>
            </a:pPr>
            <a:r>
              <a:rPr lang="en-US" sz="2380" dirty="0">
                <a:solidFill>
                  <a:schemeClr val="bg1"/>
                </a:solidFill>
              </a:rPr>
              <a:t>Look for similarities, differences, and patterns</a:t>
            </a:r>
            <a:endParaRPr dirty="0">
              <a:solidFill>
                <a:schemeClr val="bg1"/>
              </a:solidFill>
            </a:endParaRPr>
          </a:p>
          <a:p>
            <a:pPr marL="342900">
              <a:lnSpc>
                <a:spcPct val="80000"/>
              </a:lnSpc>
              <a:spcBef>
                <a:spcPts val="476"/>
              </a:spcBef>
              <a:buClr>
                <a:schemeClr val="bg1"/>
              </a:buClr>
              <a:buSzPts val="2380"/>
              <a:buFont typeface="Wingdings" panose="05000000000000000000" pitchFamily="2" charset="2"/>
              <a:buChar char="Ø"/>
            </a:pPr>
            <a:endParaRPr lang="en-US" sz="2380" dirty="0">
              <a:solidFill>
                <a:schemeClr val="bg1"/>
              </a:solidFill>
            </a:endParaRPr>
          </a:p>
          <a:p>
            <a:pPr marL="342900">
              <a:lnSpc>
                <a:spcPct val="80000"/>
              </a:lnSpc>
              <a:spcBef>
                <a:spcPts val="476"/>
              </a:spcBef>
              <a:buClr>
                <a:schemeClr val="bg1"/>
              </a:buClr>
              <a:buSzPts val="2380"/>
              <a:buFont typeface="Wingdings" panose="05000000000000000000" pitchFamily="2" charset="2"/>
              <a:buChar char="Ø"/>
            </a:pPr>
            <a:r>
              <a:rPr lang="en-US" sz="2380" dirty="0">
                <a:solidFill>
                  <a:schemeClr val="bg1"/>
                </a:solidFill>
              </a:rPr>
              <a:t>How does the data you collected relate to the students long term goals?</a:t>
            </a:r>
            <a:endParaRPr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Interpreting Data-Making Sense of it!</a:t>
            </a:r>
            <a:endParaRPr/>
          </a:p>
        </p:txBody>
      </p:sp>
      <p:sp>
        <p:nvSpPr>
          <p:cNvPr id="1514" name="Google Shape;1514;p44"/>
          <p:cNvSpPr txBox="1">
            <a:spLocks noGrp="1"/>
          </p:cNvSpPr>
          <p:nvPr>
            <p:ph type="body" idx="4294967295"/>
          </p:nvPr>
        </p:nvSpPr>
        <p:spPr>
          <a:xfrm>
            <a:off x="4331342" y="1154136"/>
            <a:ext cx="5714711" cy="4289366"/>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bg1"/>
              </a:buClr>
              <a:buSzPct val="100000"/>
              <a:buFont typeface="Wingdings" panose="05000000000000000000" pitchFamily="2" charset="2"/>
              <a:buChar char="Ø"/>
            </a:pPr>
            <a:r>
              <a:rPr lang="en-US" sz="2800" dirty="0">
                <a:solidFill>
                  <a:schemeClr val="bg1"/>
                </a:solidFill>
              </a:rPr>
              <a:t>No matter how assessment data is obtained…</a:t>
            </a:r>
            <a:endParaRPr sz="2800" dirty="0">
              <a:solidFill>
                <a:schemeClr val="bg1"/>
              </a:solidFill>
            </a:endParaRPr>
          </a:p>
          <a:p>
            <a:pPr marL="742950" lvl="1" indent="-285750">
              <a:spcBef>
                <a:spcPts val="560"/>
              </a:spcBef>
              <a:buClr>
                <a:schemeClr val="bg1"/>
              </a:buClr>
              <a:buSzPct val="100000"/>
              <a:buFont typeface="Wingdings" panose="05000000000000000000" pitchFamily="2" charset="2"/>
              <a:buChar char="v"/>
            </a:pPr>
            <a:r>
              <a:rPr lang="en-US" sz="2000" dirty="0">
                <a:solidFill>
                  <a:schemeClr val="bg1"/>
                </a:solidFill>
              </a:rPr>
              <a:t>Formal</a:t>
            </a:r>
            <a:endParaRPr sz="2000" dirty="0">
              <a:solidFill>
                <a:schemeClr val="bg1"/>
              </a:solidFill>
            </a:endParaRPr>
          </a:p>
          <a:p>
            <a:pPr marL="742950" lvl="1" indent="-285750">
              <a:spcBef>
                <a:spcPts val="560"/>
              </a:spcBef>
              <a:buClr>
                <a:schemeClr val="bg1"/>
              </a:buClr>
              <a:buSzPct val="100000"/>
              <a:buFont typeface="Wingdings" panose="05000000000000000000" pitchFamily="2" charset="2"/>
              <a:buChar char="v"/>
            </a:pPr>
            <a:r>
              <a:rPr lang="en-US" sz="2000" dirty="0">
                <a:solidFill>
                  <a:schemeClr val="bg1"/>
                </a:solidFill>
              </a:rPr>
              <a:t>Informal </a:t>
            </a:r>
            <a:endParaRPr sz="2000" dirty="0">
              <a:solidFill>
                <a:schemeClr val="bg1"/>
              </a:solidFill>
            </a:endParaRPr>
          </a:p>
          <a:p>
            <a:pPr marL="742950" lvl="1" indent="-285750">
              <a:spcBef>
                <a:spcPts val="560"/>
              </a:spcBef>
              <a:buClr>
                <a:schemeClr val="bg1"/>
              </a:buClr>
              <a:buSzPct val="100000"/>
              <a:buFont typeface="Wingdings" panose="05000000000000000000" pitchFamily="2" charset="2"/>
              <a:buChar char="v"/>
            </a:pPr>
            <a:r>
              <a:rPr lang="en-US" sz="2000" dirty="0">
                <a:solidFill>
                  <a:schemeClr val="bg1"/>
                </a:solidFill>
              </a:rPr>
              <a:t>Observational</a:t>
            </a:r>
            <a:endParaRPr sz="2000" dirty="0">
              <a:solidFill>
                <a:schemeClr val="bg1"/>
              </a:solidFill>
            </a:endParaRPr>
          </a:p>
          <a:p>
            <a:pPr marL="742950" lvl="1" indent="-285750">
              <a:spcBef>
                <a:spcPts val="560"/>
              </a:spcBef>
              <a:buClr>
                <a:schemeClr val="bg1"/>
              </a:buClr>
              <a:buSzPct val="100000"/>
              <a:buFont typeface="Wingdings" panose="05000000000000000000" pitchFamily="2" charset="2"/>
              <a:buChar char="v"/>
            </a:pPr>
            <a:r>
              <a:rPr lang="en-US" sz="2000" dirty="0">
                <a:solidFill>
                  <a:schemeClr val="bg1"/>
                </a:solidFill>
              </a:rPr>
              <a:t>Team-based</a:t>
            </a:r>
            <a:endParaRPr sz="2000" dirty="0">
              <a:solidFill>
                <a:schemeClr val="bg1"/>
              </a:solidFill>
            </a:endParaRPr>
          </a:p>
          <a:p>
            <a:pPr marL="342900" indent="-342900">
              <a:spcBef>
                <a:spcPts val="640"/>
              </a:spcBef>
              <a:buClr>
                <a:schemeClr val="bg1"/>
              </a:buClr>
              <a:buSzPct val="100000"/>
              <a:buFont typeface="Wingdings" panose="05000000000000000000" pitchFamily="2" charset="2"/>
              <a:buChar char="Ø"/>
            </a:pPr>
            <a:endParaRPr lang="en-US" sz="2000" b="1" dirty="0">
              <a:solidFill>
                <a:schemeClr val="bg1"/>
              </a:solidFill>
            </a:endParaRPr>
          </a:p>
          <a:p>
            <a:pPr marL="342900" indent="-342900">
              <a:spcBef>
                <a:spcPts val="640"/>
              </a:spcBef>
              <a:buClr>
                <a:schemeClr val="bg1"/>
              </a:buClr>
              <a:buSzPct val="100000"/>
              <a:buFont typeface="Wingdings" panose="05000000000000000000" pitchFamily="2" charset="2"/>
              <a:buChar char="Ø"/>
            </a:pPr>
            <a:r>
              <a:rPr lang="en-US" sz="2800" b="1" dirty="0">
                <a:solidFill>
                  <a:srgbClr val="FFFF00"/>
                </a:solidFill>
              </a:rPr>
              <a:t>I</a:t>
            </a:r>
            <a:r>
              <a:rPr lang="en-US" sz="2800" b="1" u="sng" dirty="0">
                <a:solidFill>
                  <a:srgbClr val="FFFF00"/>
                </a:solidFill>
              </a:rPr>
              <a:t>nterpret</a:t>
            </a:r>
            <a:r>
              <a:rPr lang="en-US" sz="2800" dirty="0">
                <a:solidFill>
                  <a:schemeClr val="bg1"/>
                </a:solidFill>
              </a:rPr>
              <a:t> data in the present levels of the IEP</a:t>
            </a:r>
            <a:endParaRPr sz="2800" dirty="0">
              <a:solidFill>
                <a:schemeClr val="bg1"/>
              </a:solidFill>
            </a:endParaRPr>
          </a:p>
          <a:p>
            <a:pPr marL="546100" indent="-342900">
              <a:spcBef>
                <a:spcPts val="640"/>
              </a:spcBef>
              <a:buClr>
                <a:schemeClr val="bg1"/>
              </a:buClr>
              <a:buSzPct val="100000"/>
              <a:buFont typeface="Wingdings" panose="05000000000000000000" pitchFamily="2" charset="2"/>
              <a:buChar char="Ø"/>
            </a:pPr>
            <a:endParaRPr sz="2800" dirty="0"/>
          </a:p>
          <a:p>
            <a:pPr marL="0" indent="0">
              <a:spcBef>
                <a:spcPts val="640"/>
              </a:spcBef>
              <a:buClr>
                <a:srgbClr val="FF0000"/>
              </a:buClr>
              <a:buSzPts val="3200"/>
              <a:buNone/>
            </a:pPr>
            <a:r>
              <a:rPr lang="en-US" sz="2800" dirty="0">
                <a:solidFill>
                  <a:srgbClr val="FFFF00"/>
                </a:solidFill>
              </a:rPr>
              <a:t>Make sure to include all baseline data. </a:t>
            </a:r>
            <a:endParaRPr sz="2800"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dirty="0"/>
              <a:t>Analysis  -Things to   consider!	</a:t>
            </a:r>
            <a:endParaRPr dirty="0"/>
          </a:p>
        </p:txBody>
      </p:sp>
      <p:sp>
        <p:nvSpPr>
          <p:cNvPr id="1522" name="Google Shape;1522;p45"/>
          <p:cNvSpPr txBox="1">
            <a:spLocks noGrp="1"/>
          </p:cNvSpPr>
          <p:nvPr>
            <p:ph type="body" idx="1"/>
          </p:nvPr>
        </p:nvSpPr>
        <p:spPr>
          <a:xfrm>
            <a:off x="4375265" y="1123838"/>
            <a:ext cx="5264035" cy="3435066"/>
          </a:xfrm>
          <a:prstGeom prst="rect">
            <a:avLst/>
          </a:prstGeom>
          <a:noFill/>
          <a:ln>
            <a:noFill/>
          </a:ln>
        </p:spPr>
        <p:txBody>
          <a:bodyPr spcFirstLastPara="1" wrap="square" lIns="91425" tIns="45700" rIns="91425" bIns="45700" anchor="t" anchorCtr="0">
            <a:noAutofit/>
          </a:bodyPr>
          <a:lstStyle/>
          <a:p>
            <a:pPr marL="342900">
              <a:spcBef>
                <a:spcPts val="0"/>
              </a:spcBef>
              <a:buClr>
                <a:schemeClr val="bg1"/>
              </a:buClr>
              <a:buSzPct val="100000"/>
              <a:buFont typeface="Wingdings" panose="05000000000000000000" pitchFamily="2" charset="2"/>
              <a:buChar char="Ø"/>
            </a:pPr>
            <a:r>
              <a:rPr lang="en-US" sz="2000" dirty="0">
                <a:solidFill>
                  <a:schemeClr val="bg1"/>
                </a:solidFill>
              </a:rPr>
              <a:t>Does the student possess the skills  needed to pursue coursework, co-curricular, and extracurricular activities that match their interests and preferences?</a:t>
            </a:r>
            <a:endParaRPr sz="2000" dirty="0">
              <a:solidFill>
                <a:schemeClr val="bg1"/>
              </a:solidFill>
            </a:endParaRPr>
          </a:p>
          <a:p>
            <a:pPr marL="342900">
              <a:spcBef>
                <a:spcPts val="640"/>
              </a:spcBef>
              <a:buClr>
                <a:schemeClr val="bg1"/>
              </a:buClr>
              <a:buSzPct val="100000"/>
              <a:buFont typeface="Wingdings" panose="05000000000000000000" pitchFamily="2" charset="2"/>
              <a:buChar char="Ø"/>
            </a:pPr>
            <a:endParaRPr lang="en-US" sz="2000" dirty="0">
              <a:solidFill>
                <a:schemeClr val="bg1"/>
              </a:solidFill>
            </a:endParaRPr>
          </a:p>
          <a:p>
            <a:pPr marL="342900">
              <a:spcBef>
                <a:spcPts val="640"/>
              </a:spcBef>
              <a:buClr>
                <a:schemeClr val="bg1"/>
              </a:buClr>
              <a:buSzPct val="100000"/>
              <a:buFont typeface="Wingdings" panose="05000000000000000000" pitchFamily="2" charset="2"/>
              <a:buChar char="Ø"/>
            </a:pPr>
            <a:r>
              <a:rPr lang="en-US" sz="2000" dirty="0">
                <a:solidFill>
                  <a:schemeClr val="bg1"/>
                </a:solidFill>
              </a:rPr>
              <a:t>Are there career-related experiences or activities, or instruction needed to help the student acquire the skills needed?</a:t>
            </a:r>
            <a:endParaRPr sz="2000" dirty="0">
              <a:solidFill>
                <a:schemeClr val="bg1"/>
              </a:solidFill>
            </a:endParaRPr>
          </a:p>
          <a:p>
            <a:pPr marL="342900">
              <a:spcBef>
                <a:spcPts val="640"/>
              </a:spcBef>
              <a:buClr>
                <a:schemeClr val="bg1"/>
              </a:buClr>
              <a:buSzPct val="100000"/>
              <a:buFont typeface="Wingdings" panose="05000000000000000000" pitchFamily="2" charset="2"/>
              <a:buChar char="Ø"/>
            </a:pPr>
            <a:endParaRPr lang="en-US" sz="2000" dirty="0">
              <a:solidFill>
                <a:schemeClr val="bg1"/>
              </a:solidFill>
            </a:endParaRPr>
          </a:p>
          <a:p>
            <a:pPr marL="342900">
              <a:spcBef>
                <a:spcPts val="640"/>
              </a:spcBef>
              <a:buClr>
                <a:schemeClr val="bg1"/>
              </a:buClr>
              <a:buSzPct val="100000"/>
              <a:buFont typeface="Wingdings" panose="05000000000000000000" pitchFamily="2" charset="2"/>
              <a:buChar char="Ø"/>
            </a:pPr>
            <a:r>
              <a:rPr lang="en-US" sz="2000" dirty="0">
                <a:solidFill>
                  <a:schemeClr val="bg1"/>
                </a:solidFill>
              </a:rPr>
              <a:t>Does the goal need to  be modified?</a:t>
            </a:r>
            <a:endParaRPr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2">
                                            <p:txEl>
                                              <p:pRg st="0" end="0"/>
                                            </p:txEl>
                                          </p:spTgt>
                                        </p:tgtEl>
                                        <p:attrNameLst>
                                          <p:attrName>style.visibility</p:attrName>
                                        </p:attrNameLst>
                                      </p:cBhvr>
                                      <p:to>
                                        <p:strVal val="visible"/>
                                      </p:to>
                                    </p:set>
                                    <p:animEffect transition="in" filter="fade">
                                      <p:cBhvr>
                                        <p:cTn id="7" dur="1000"/>
                                        <p:tgtEl>
                                          <p:spTgt spid="1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2">
                                            <p:txEl>
                                              <p:pRg st="2" end="2"/>
                                            </p:txEl>
                                          </p:spTgt>
                                        </p:tgtEl>
                                        <p:attrNameLst>
                                          <p:attrName>style.visibility</p:attrName>
                                        </p:attrNameLst>
                                      </p:cBhvr>
                                      <p:to>
                                        <p:strVal val="visible"/>
                                      </p:to>
                                    </p:set>
                                    <p:animEffect transition="in" filter="fade">
                                      <p:cBhvr>
                                        <p:cTn id="12" dur="1000"/>
                                        <p:tgtEl>
                                          <p:spTgt spid="15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2">
                                            <p:txEl>
                                              <p:pRg st="4" end="4"/>
                                            </p:txEl>
                                          </p:spTgt>
                                        </p:tgtEl>
                                        <p:attrNameLst>
                                          <p:attrName>style.visibility</p:attrName>
                                        </p:attrNameLst>
                                      </p:cBhvr>
                                      <p:to>
                                        <p:strVal val="visible"/>
                                      </p:to>
                                    </p:set>
                                    <p:animEffect transition="in" filter="fade">
                                      <p:cBhvr>
                                        <p:cTn id="17" dur="1000"/>
                                        <p:tgtEl>
                                          <p:spTgt spid="15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38BCF5-63AE-4CED-B851-852FE6877D04}"/>
              </a:ext>
            </a:extLst>
          </p:cNvPr>
          <p:cNvSpPr>
            <a:spLocks noGrp="1"/>
          </p:cNvSpPr>
          <p:nvPr>
            <p:ph type="title"/>
          </p:nvPr>
        </p:nvSpPr>
        <p:spPr/>
        <p:txBody>
          <a:bodyPr/>
          <a:lstStyle/>
          <a:p>
            <a:pPr algn="ctr"/>
            <a:r>
              <a:rPr lang="en-US" dirty="0"/>
              <a:t>Step 2</a:t>
            </a:r>
          </a:p>
        </p:txBody>
      </p:sp>
      <p:sp>
        <p:nvSpPr>
          <p:cNvPr id="79874" name="Rectangle 3"/>
          <p:cNvSpPr>
            <a:spLocks noGrp="1" noChangeArrowheads="1"/>
          </p:cNvSpPr>
          <p:nvPr>
            <p:ph idx="1"/>
          </p:nvPr>
        </p:nvSpPr>
        <p:spPr/>
        <p:txBody>
          <a:bodyPr/>
          <a:lstStyle/>
          <a:p>
            <a:pPr marL="0" indent="0">
              <a:buClr>
                <a:schemeClr val="tx1"/>
              </a:buClr>
              <a:buNone/>
            </a:pPr>
            <a:endParaRPr lang="en-US" altLang="en-US" sz="2900" dirty="0"/>
          </a:p>
          <a:p>
            <a:pPr marL="0" indent="0">
              <a:buClr>
                <a:schemeClr val="tx1"/>
              </a:buClr>
              <a:buNone/>
            </a:pPr>
            <a:endParaRPr lang="en-US" altLang="en-US" sz="2900" dirty="0"/>
          </a:p>
          <a:p>
            <a:pPr marL="0" indent="0">
              <a:buClr>
                <a:schemeClr val="tx1"/>
              </a:buClr>
              <a:buNone/>
            </a:pPr>
            <a:endParaRPr lang="en-US" altLang="en-US" sz="2900" dirty="0"/>
          </a:p>
          <a:p>
            <a:pPr marL="0" indent="0">
              <a:buClr>
                <a:schemeClr val="tx1"/>
              </a:buClr>
              <a:buNone/>
            </a:pPr>
            <a:endParaRPr lang="en-US" altLang="en-US" sz="2900" dirty="0"/>
          </a:p>
          <a:p>
            <a:pPr marL="0" indent="0">
              <a:buClr>
                <a:schemeClr val="tx1"/>
              </a:buClr>
              <a:buNone/>
            </a:pPr>
            <a:r>
              <a:rPr lang="en-US" altLang="en-US" sz="2900" dirty="0"/>
              <a:t>Describe the student’s Present Levels of Academic Achievement / Functional Performance  (PLAAFP)</a:t>
            </a:r>
            <a:endParaRPr lang="en-US" altLang="en-US" dirty="0"/>
          </a:p>
          <a:p>
            <a:pPr marL="0" indent="0">
              <a:buClr>
                <a:schemeClr val="tx1"/>
              </a:buClr>
              <a:buNone/>
            </a:pPr>
            <a:r>
              <a:rPr lang="en-US" altLang="en-US" dirty="0"/>
              <a:t>(incorporating Assessment data)</a:t>
            </a:r>
          </a:p>
          <a:p>
            <a:pPr marL="0" indent="0">
              <a:lnSpc>
                <a:spcPct val="80000"/>
              </a:lnSpc>
              <a:buNone/>
            </a:pPr>
            <a:endParaRPr lang="en-US" altLang="en-US" dirty="0"/>
          </a:p>
        </p:txBody>
      </p:sp>
      <p:graphicFrame>
        <p:nvGraphicFramePr>
          <p:cNvPr id="10" name="Content Placeholder 3" descr="Arrow pointing to the word Summarize in IEP process cycle ">
            <a:extLst>
              <a:ext uri="{FF2B5EF4-FFF2-40B4-BE49-F238E27FC236}">
                <a16:creationId xmlns:a16="http://schemas.microsoft.com/office/drawing/2014/main" xmlns="" id="{82E84898-53D8-4B17-A8DE-D27396565436}"/>
              </a:ext>
            </a:extLst>
          </p:cNvPr>
          <p:cNvGraphicFramePr>
            <a:graphicFrameLocks/>
          </p:cNvGraphicFramePr>
          <p:nvPr/>
        </p:nvGraphicFramePr>
        <p:xfrm>
          <a:off x="6494586" y="864109"/>
          <a:ext cx="3335215" cy="2019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row: Right 10" descr="Arrow pointing to the word summarize in IEP process cycle ">
            <a:extLst>
              <a:ext uri="{FF2B5EF4-FFF2-40B4-BE49-F238E27FC236}">
                <a16:creationId xmlns:a16="http://schemas.microsoft.com/office/drawing/2014/main" xmlns="" id="{B1E8C65F-EC40-4AFF-A49A-6D7C15416828}"/>
              </a:ext>
            </a:extLst>
          </p:cNvPr>
          <p:cNvSpPr/>
          <p:nvPr/>
        </p:nvSpPr>
        <p:spPr>
          <a:xfrm rot="8192654">
            <a:off x="9170920" y="933341"/>
            <a:ext cx="755179" cy="380999"/>
          </a:xfrm>
          <a:prstGeom prst="right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a:solidFill>
                <a:prstClr val="white"/>
              </a:solidFill>
              <a:latin typeface="Calibri"/>
            </a:endParaRPr>
          </a:p>
        </p:txBody>
      </p:sp>
    </p:spTree>
    <p:extLst>
      <p:ext uri="{BB962C8B-B14F-4D97-AF65-F5344CB8AC3E}">
        <p14:creationId xmlns:p14="http://schemas.microsoft.com/office/powerpoint/2010/main" val="14089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4"/>
          <p:cNvSpPr txBox="1">
            <a:spLocks noChangeArrowheads="1"/>
          </p:cNvSpPr>
          <p:nvPr/>
        </p:nvSpPr>
        <p:spPr bwMode="auto">
          <a:xfrm>
            <a:off x="8329211" y="1741432"/>
            <a:ext cx="3215089" cy="2554545"/>
          </a:xfrm>
          <a:prstGeom prst="rect">
            <a:avLst/>
          </a:prstGeom>
          <a:solidFill>
            <a:srgbClr val="FFCCFF"/>
          </a:solidFill>
          <a:ln w="9525">
            <a:solidFill>
              <a:schemeClr val="tx1"/>
            </a:solidFill>
            <a:miter lim="800000"/>
            <a:headEnd/>
            <a:tailEnd/>
          </a:ln>
        </p:spPr>
        <p:txBody>
          <a:bodyPr wrap="square">
            <a:spAutoFit/>
          </a:bodyPr>
          <a:lstStyle>
            <a:lvl1pPr marL="457200" indent="-457200" eaLnBrk="0" hangingPunct="0">
              <a:spcBef>
                <a:spcPct val="20000"/>
              </a:spcBef>
              <a:buChar char="•"/>
              <a:defRPr sz="3200">
                <a:solidFill>
                  <a:schemeClr val="accent2"/>
                </a:solidFill>
                <a:latin typeface="Gill Sans MT" pitchFamily="34" charset="0"/>
              </a:defRPr>
            </a:lvl1pPr>
            <a:lvl2pPr marL="742950" indent="-285750" eaLnBrk="0" hangingPunct="0">
              <a:spcBef>
                <a:spcPct val="20000"/>
              </a:spcBef>
              <a:buChar char="–"/>
              <a:defRPr sz="2800">
                <a:solidFill>
                  <a:schemeClr val="accent2"/>
                </a:solidFill>
                <a:latin typeface="Gill Sans MT" pitchFamily="34" charset="0"/>
              </a:defRPr>
            </a:lvl2pPr>
            <a:lvl3pPr marL="1143000" indent="-228600" eaLnBrk="0" hangingPunct="0">
              <a:spcBef>
                <a:spcPct val="20000"/>
              </a:spcBef>
              <a:buChar char="•"/>
              <a:defRPr sz="2400">
                <a:solidFill>
                  <a:schemeClr val="accent2"/>
                </a:solidFill>
                <a:latin typeface="Gill Sans MT" pitchFamily="34" charset="0"/>
              </a:defRPr>
            </a:lvl3pPr>
            <a:lvl4pPr marL="1600200" indent="-228600" eaLnBrk="0" hangingPunct="0">
              <a:spcBef>
                <a:spcPct val="20000"/>
              </a:spcBef>
              <a:buChar char="–"/>
              <a:defRPr sz="2000">
                <a:solidFill>
                  <a:schemeClr val="accent2"/>
                </a:solidFill>
                <a:latin typeface="Gill Sans MT" pitchFamily="34" charset="0"/>
              </a:defRPr>
            </a:lvl4pPr>
            <a:lvl5pPr marL="2057400" indent="-228600" eaLnBrk="0" hangingPunct="0">
              <a:spcBef>
                <a:spcPct val="20000"/>
              </a:spcBef>
              <a:buChar char="»"/>
              <a:defRPr sz="2000">
                <a:solidFill>
                  <a:schemeClr val="accent2"/>
                </a:solidFill>
                <a:latin typeface="Gill Sans MT" pitchFamily="34" charset="0"/>
              </a:defRPr>
            </a:lvl5pPr>
            <a:lvl6pPr marL="2514600" indent="-228600" eaLnBrk="0" fontAlgn="base" hangingPunct="0">
              <a:spcBef>
                <a:spcPct val="20000"/>
              </a:spcBef>
              <a:spcAft>
                <a:spcPct val="0"/>
              </a:spcAft>
              <a:buChar char="»"/>
              <a:defRPr sz="2000">
                <a:solidFill>
                  <a:schemeClr val="accent2"/>
                </a:solidFill>
                <a:latin typeface="Gill Sans MT" pitchFamily="34" charset="0"/>
              </a:defRPr>
            </a:lvl6pPr>
            <a:lvl7pPr marL="2971800" indent="-228600" eaLnBrk="0" fontAlgn="base" hangingPunct="0">
              <a:spcBef>
                <a:spcPct val="20000"/>
              </a:spcBef>
              <a:spcAft>
                <a:spcPct val="0"/>
              </a:spcAft>
              <a:buChar char="»"/>
              <a:defRPr sz="2000">
                <a:solidFill>
                  <a:schemeClr val="accent2"/>
                </a:solidFill>
                <a:latin typeface="Gill Sans MT" pitchFamily="34" charset="0"/>
              </a:defRPr>
            </a:lvl7pPr>
            <a:lvl8pPr marL="3429000" indent="-228600" eaLnBrk="0" fontAlgn="base" hangingPunct="0">
              <a:spcBef>
                <a:spcPct val="20000"/>
              </a:spcBef>
              <a:spcAft>
                <a:spcPct val="0"/>
              </a:spcAft>
              <a:buChar char="»"/>
              <a:defRPr sz="2000">
                <a:solidFill>
                  <a:schemeClr val="accent2"/>
                </a:solidFill>
                <a:latin typeface="Gill Sans MT" pitchFamily="34" charset="0"/>
              </a:defRPr>
            </a:lvl8pPr>
            <a:lvl9pPr marL="3886200" indent="-228600" eaLnBrk="0" fontAlgn="base" hangingPunct="0">
              <a:spcBef>
                <a:spcPct val="20000"/>
              </a:spcBef>
              <a:spcAft>
                <a:spcPct val="0"/>
              </a:spcAft>
              <a:buChar char="»"/>
              <a:defRPr sz="2000">
                <a:solidFill>
                  <a:schemeClr val="accent2"/>
                </a:solidFill>
                <a:latin typeface="Gill Sans MT" pitchFamily="34" charset="0"/>
              </a:defRPr>
            </a:lvl9pPr>
          </a:lstStyle>
          <a:p>
            <a:pPr eaLnBrk="1" hangingPunct="1">
              <a:spcBef>
                <a:spcPct val="0"/>
              </a:spcBef>
              <a:buClrTx/>
              <a:buFontTx/>
              <a:buChar char="•"/>
              <a:defRPr/>
            </a:pPr>
            <a:r>
              <a:rPr lang="en-US" altLang="en-US" sz="2000" kern="1200" dirty="0">
                <a:solidFill>
                  <a:srgbClr val="000000"/>
                </a:solidFill>
                <a:ea typeface="+mn-ea"/>
                <a:cs typeface="+mn-cs"/>
              </a:rPr>
              <a:t>Academic skills</a:t>
            </a:r>
          </a:p>
          <a:p>
            <a:pPr eaLnBrk="1" hangingPunct="1">
              <a:spcBef>
                <a:spcPct val="0"/>
              </a:spcBef>
              <a:buClrTx/>
              <a:buFontTx/>
              <a:buChar char="•"/>
              <a:defRPr/>
            </a:pPr>
            <a:r>
              <a:rPr lang="en-US" altLang="en-US" sz="2000" kern="1200" dirty="0">
                <a:solidFill>
                  <a:srgbClr val="000000"/>
                </a:solidFill>
                <a:ea typeface="+mn-ea"/>
                <a:cs typeface="+mn-cs"/>
              </a:rPr>
              <a:t>Functional skills</a:t>
            </a:r>
          </a:p>
          <a:p>
            <a:pPr eaLnBrk="1" hangingPunct="1">
              <a:spcBef>
                <a:spcPct val="0"/>
              </a:spcBef>
              <a:buClrTx/>
              <a:buFontTx/>
              <a:buChar char="•"/>
              <a:defRPr/>
            </a:pPr>
            <a:r>
              <a:rPr lang="en-US" altLang="en-US" sz="2000" kern="1200" dirty="0">
                <a:solidFill>
                  <a:srgbClr val="000000"/>
                </a:solidFill>
                <a:ea typeface="+mn-ea"/>
                <a:cs typeface="+mn-cs"/>
              </a:rPr>
              <a:t>Skills related to post-secondary transition</a:t>
            </a:r>
          </a:p>
          <a:p>
            <a:pPr eaLnBrk="1" hangingPunct="1">
              <a:spcBef>
                <a:spcPct val="0"/>
              </a:spcBef>
              <a:buClrTx/>
              <a:buFontTx/>
              <a:buChar char="•"/>
              <a:defRPr/>
            </a:pPr>
            <a:r>
              <a:rPr lang="en-US" altLang="en-US" sz="2000" kern="1200" dirty="0">
                <a:solidFill>
                  <a:srgbClr val="000000"/>
                </a:solidFill>
                <a:ea typeface="+mn-ea"/>
                <a:cs typeface="+mn-cs"/>
              </a:rPr>
              <a:t>Parent Input</a:t>
            </a:r>
          </a:p>
          <a:p>
            <a:pPr eaLnBrk="1" hangingPunct="1">
              <a:spcBef>
                <a:spcPct val="0"/>
              </a:spcBef>
              <a:buClrTx/>
              <a:buFontTx/>
              <a:buChar char="•"/>
              <a:defRPr/>
            </a:pPr>
            <a:r>
              <a:rPr lang="en-US" altLang="en-US" sz="2000" kern="1200" dirty="0">
                <a:solidFill>
                  <a:srgbClr val="000000"/>
                </a:solidFill>
                <a:ea typeface="+mn-ea"/>
                <a:cs typeface="+mn-cs"/>
              </a:rPr>
              <a:t>How disability impacts involvement in general education curriculum</a:t>
            </a:r>
          </a:p>
        </p:txBody>
      </p:sp>
      <p:sp>
        <p:nvSpPr>
          <p:cNvPr id="81923" name="Title 1"/>
          <p:cNvSpPr>
            <a:spLocks noGrp="1"/>
          </p:cNvSpPr>
          <p:nvPr>
            <p:ph type="title"/>
          </p:nvPr>
        </p:nvSpPr>
        <p:spPr/>
        <p:txBody>
          <a:bodyPr/>
          <a:lstStyle/>
          <a:p>
            <a:r>
              <a:rPr lang="en-US" altLang="en-US" sz="3600" dirty="0"/>
              <a:t>Present Levels</a:t>
            </a:r>
          </a:p>
        </p:txBody>
      </p:sp>
      <p:sp>
        <p:nvSpPr>
          <p:cNvPr id="2" name="Content Placeholder 1"/>
          <p:cNvSpPr>
            <a:spLocks noGrp="1"/>
          </p:cNvSpPr>
          <p:nvPr>
            <p:ph idx="1"/>
          </p:nvPr>
        </p:nvSpPr>
        <p:spPr>
          <a:xfrm flipH="1" flipV="1">
            <a:off x="3823548" y="787400"/>
            <a:ext cx="45719" cy="76708"/>
          </a:xfrm>
        </p:spPr>
        <p:txBody>
          <a:bodyPr>
            <a:normAutofit fontScale="25000" lnSpcReduction="20000"/>
          </a:bodyPr>
          <a:lstStyle/>
          <a:p>
            <a:endParaRPr lang="en-US" dirty="0"/>
          </a:p>
        </p:txBody>
      </p:sp>
      <p:sp>
        <p:nvSpPr>
          <p:cNvPr id="81924" name="TextBox 7"/>
          <p:cNvSpPr txBox="1">
            <a:spLocks noChangeArrowheads="1"/>
          </p:cNvSpPr>
          <p:nvPr/>
        </p:nvSpPr>
        <p:spPr bwMode="auto">
          <a:xfrm>
            <a:off x="8816977" y="5211763"/>
            <a:ext cx="2308224" cy="707886"/>
          </a:xfrm>
          <a:prstGeom prst="rect">
            <a:avLst/>
          </a:prstGeom>
          <a:solidFill>
            <a:srgbClr val="FFFF00"/>
          </a:solidFill>
          <a:ln w="57150">
            <a:solidFill>
              <a:schemeClr val="tx1"/>
            </a:solidFill>
            <a:prstDash val="dash"/>
            <a:miter lim="800000"/>
            <a:headEnd/>
            <a:tailEnd/>
          </a:ln>
        </p:spPr>
        <p:txBody>
          <a:bodyPr wrap="square">
            <a:spAutoFit/>
          </a:bodyPr>
          <a:lstStyle>
            <a:lvl1pPr marL="457200" indent="-457200" eaLnBrk="0" hangingPunct="0">
              <a:spcBef>
                <a:spcPct val="20000"/>
              </a:spcBef>
              <a:buChar char="•"/>
              <a:defRPr sz="3200">
                <a:solidFill>
                  <a:schemeClr val="accent2"/>
                </a:solidFill>
                <a:latin typeface="Gill Sans MT" pitchFamily="34" charset="0"/>
              </a:defRPr>
            </a:lvl1pPr>
            <a:lvl2pPr marL="742950" indent="-285750" eaLnBrk="0" hangingPunct="0">
              <a:spcBef>
                <a:spcPct val="20000"/>
              </a:spcBef>
              <a:buChar char="–"/>
              <a:defRPr sz="2800">
                <a:solidFill>
                  <a:schemeClr val="accent2"/>
                </a:solidFill>
                <a:latin typeface="Gill Sans MT" pitchFamily="34" charset="0"/>
              </a:defRPr>
            </a:lvl2pPr>
            <a:lvl3pPr marL="1143000" indent="-228600" eaLnBrk="0" hangingPunct="0">
              <a:spcBef>
                <a:spcPct val="20000"/>
              </a:spcBef>
              <a:buChar char="•"/>
              <a:defRPr sz="2400">
                <a:solidFill>
                  <a:schemeClr val="accent2"/>
                </a:solidFill>
                <a:latin typeface="Gill Sans MT" pitchFamily="34" charset="0"/>
              </a:defRPr>
            </a:lvl3pPr>
            <a:lvl4pPr marL="1600200" indent="-228600" eaLnBrk="0" hangingPunct="0">
              <a:spcBef>
                <a:spcPct val="20000"/>
              </a:spcBef>
              <a:buChar char="–"/>
              <a:defRPr sz="2000">
                <a:solidFill>
                  <a:schemeClr val="accent2"/>
                </a:solidFill>
                <a:latin typeface="Gill Sans MT" pitchFamily="34" charset="0"/>
              </a:defRPr>
            </a:lvl4pPr>
            <a:lvl5pPr marL="2057400" indent="-228600" eaLnBrk="0" hangingPunct="0">
              <a:spcBef>
                <a:spcPct val="20000"/>
              </a:spcBef>
              <a:buChar char="»"/>
              <a:defRPr sz="2000">
                <a:solidFill>
                  <a:schemeClr val="accent2"/>
                </a:solidFill>
                <a:latin typeface="Gill Sans MT" pitchFamily="34" charset="0"/>
              </a:defRPr>
            </a:lvl5pPr>
            <a:lvl6pPr marL="2514600" indent="-228600" eaLnBrk="0" fontAlgn="base" hangingPunct="0">
              <a:spcBef>
                <a:spcPct val="20000"/>
              </a:spcBef>
              <a:spcAft>
                <a:spcPct val="0"/>
              </a:spcAft>
              <a:buChar char="»"/>
              <a:defRPr sz="2000">
                <a:solidFill>
                  <a:schemeClr val="accent2"/>
                </a:solidFill>
                <a:latin typeface="Gill Sans MT" pitchFamily="34" charset="0"/>
              </a:defRPr>
            </a:lvl6pPr>
            <a:lvl7pPr marL="2971800" indent="-228600" eaLnBrk="0" fontAlgn="base" hangingPunct="0">
              <a:spcBef>
                <a:spcPct val="20000"/>
              </a:spcBef>
              <a:spcAft>
                <a:spcPct val="0"/>
              </a:spcAft>
              <a:buChar char="»"/>
              <a:defRPr sz="2000">
                <a:solidFill>
                  <a:schemeClr val="accent2"/>
                </a:solidFill>
                <a:latin typeface="Gill Sans MT" pitchFamily="34" charset="0"/>
              </a:defRPr>
            </a:lvl7pPr>
            <a:lvl8pPr marL="3429000" indent="-228600" eaLnBrk="0" fontAlgn="base" hangingPunct="0">
              <a:spcBef>
                <a:spcPct val="20000"/>
              </a:spcBef>
              <a:spcAft>
                <a:spcPct val="0"/>
              </a:spcAft>
              <a:buChar char="»"/>
              <a:defRPr sz="2000">
                <a:solidFill>
                  <a:schemeClr val="accent2"/>
                </a:solidFill>
                <a:latin typeface="Gill Sans MT" pitchFamily="34" charset="0"/>
              </a:defRPr>
            </a:lvl8pPr>
            <a:lvl9pPr marL="3886200" indent="-228600" eaLnBrk="0" fontAlgn="base" hangingPunct="0">
              <a:spcBef>
                <a:spcPct val="20000"/>
              </a:spcBef>
              <a:spcAft>
                <a:spcPct val="0"/>
              </a:spcAft>
              <a:buChar char="»"/>
              <a:defRPr sz="2000">
                <a:solidFill>
                  <a:schemeClr val="accent2"/>
                </a:solidFill>
                <a:latin typeface="Gill Sans MT" pitchFamily="34" charset="0"/>
              </a:defRPr>
            </a:lvl9pPr>
          </a:lstStyle>
          <a:p>
            <a:pPr eaLnBrk="1" hangingPunct="1">
              <a:spcBef>
                <a:spcPct val="0"/>
              </a:spcBef>
              <a:buClrTx/>
              <a:buFontTx/>
              <a:buChar char="•"/>
              <a:defRPr/>
            </a:pPr>
            <a:r>
              <a:rPr lang="en-US" altLang="en-US" sz="2000" kern="1200" dirty="0" smtClean="0">
                <a:solidFill>
                  <a:srgbClr val="000000"/>
                </a:solidFill>
                <a:ea typeface="+mn-ea"/>
                <a:cs typeface="+mn-cs"/>
              </a:rPr>
              <a:t>NEEDS </a:t>
            </a:r>
          </a:p>
          <a:p>
            <a:pPr eaLnBrk="1" hangingPunct="1">
              <a:spcBef>
                <a:spcPct val="0"/>
              </a:spcBef>
              <a:buClrTx/>
              <a:buFontTx/>
              <a:buChar char="•"/>
              <a:defRPr/>
            </a:pPr>
            <a:r>
              <a:rPr lang="en-US" altLang="en-US" sz="2000" kern="1200" dirty="0" smtClean="0">
                <a:solidFill>
                  <a:srgbClr val="000000"/>
                </a:solidFill>
                <a:ea typeface="+mn-ea"/>
                <a:cs typeface="+mn-cs"/>
              </a:rPr>
              <a:t>STRENGTHS</a:t>
            </a:r>
            <a:endParaRPr lang="en-US" altLang="en-US" sz="2000" kern="1200" dirty="0">
              <a:solidFill>
                <a:srgbClr val="000000"/>
              </a:solidFill>
              <a:ea typeface="+mn-ea"/>
              <a:cs typeface="+mn-cs"/>
            </a:endParaRPr>
          </a:p>
        </p:txBody>
      </p:sp>
      <p:sp>
        <p:nvSpPr>
          <p:cNvPr id="6" name="Right Arrow 5" descr="Right arrow pointing to funnel">
            <a:extLst>
              <a:ext uri="{C183D7F6-B498-43B3-948B-1728B52AA6E4}">
                <adec:decorative xmlns="" xmlns:adec="http://schemas.microsoft.com/office/drawing/2017/decorative" val="0"/>
              </a:ext>
            </a:extLst>
          </p:cNvPr>
          <p:cNvSpPr/>
          <p:nvPr/>
        </p:nvSpPr>
        <p:spPr>
          <a:xfrm rot="10800000">
            <a:off x="7658100" y="5310188"/>
            <a:ext cx="977900" cy="608012"/>
          </a:xfrm>
          <a:prstGeom prst="rightArrow">
            <a:avLst/>
          </a:prstGeom>
          <a:solidFill>
            <a:srgbClr val="FFFF00"/>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defRPr/>
            </a:pPr>
            <a:endParaRPr lang="en-US" sz="1800" kern="1200" dirty="0">
              <a:solidFill>
                <a:srgbClr val="FFFFFF"/>
              </a:solidFill>
              <a:latin typeface="Calibri"/>
            </a:endParaRPr>
          </a:p>
        </p:txBody>
      </p:sp>
      <p:sp>
        <p:nvSpPr>
          <p:cNvPr id="10" name="Right Arrow 9" descr="Right arrow pointing to funnel "/>
          <p:cNvSpPr/>
          <p:nvPr/>
        </p:nvSpPr>
        <p:spPr>
          <a:xfrm rot="10800000">
            <a:off x="7588249" y="1668462"/>
            <a:ext cx="755649" cy="477837"/>
          </a:xfrm>
          <a:prstGeom prst="rightArrow">
            <a:avLst/>
          </a:prstGeom>
          <a:solidFill>
            <a:srgbClr val="FFCCFF"/>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defRPr/>
            </a:pPr>
            <a:endParaRPr lang="en-US" sz="1800" kern="1200" dirty="0">
              <a:solidFill>
                <a:srgbClr val="FFFFFF"/>
              </a:solidFill>
              <a:latin typeface="Calibri"/>
            </a:endParaRPr>
          </a:p>
        </p:txBody>
      </p:sp>
      <p:pic>
        <p:nvPicPr>
          <p:cNvPr id="3076" name="Picture 4" descr="C:\Users\rnilles\AppData\Local\Microsoft\Windows\Temporary Internet Files\Content.IE5\V1T5DXTV\MC90033022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899" y="1058577"/>
            <a:ext cx="3570579" cy="4758024"/>
          </a:xfrm>
          <a:prstGeom prst="rect">
            <a:avLst/>
          </a:prstGeom>
          <a:solidFill>
            <a:schemeClr val="bg2"/>
          </a:solidFill>
        </p:spPr>
      </p:pic>
    </p:spTree>
    <p:extLst>
      <p:ext uri="{BB962C8B-B14F-4D97-AF65-F5344CB8AC3E}">
        <p14:creationId xmlns:p14="http://schemas.microsoft.com/office/powerpoint/2010/main" val="36754116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4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dirty="0"/>
              <a:t>Let’s Reflect</a:t>
            </a:r>
            <a:endParaRPr dirty="0"/>
          </a:p>
        </p:txBody>
      </p:sp>
      <p:pic>
        <p:nvPicPr>
          <p:cNvPr id="1552" name="Google Shape;1552;p48"/>
          <p:cNvPicPr preferRelativeResize="0"/>
          <p:nvPr/>
        </p:nvPicPr>
        <p:blipFill rotWithShape="1">
          <a:blip r:embed="rId3">
            <a:alphaModFix/>
          </a:blip>
          <a:srcRect/>
          <a:stretch/>
        </p:blipFill>
        <p:spPr>
          <a:xfrm>
            <a:off x="3591499" y="2776252"/>
            <a:ext cx="8064347" cy="3194890"/>
          </a:xfrm>
          <a:prstGeom prst="rect">
            <a:avLst/>
          </a:prstGeom>
          <a:noFill/>
          <a:ln>
            <a:noFill/>
          </a:ln>
        </p:spPr>
      </p:pic>
      <p:pic>
        <p:nvPicPr>
          <p:cNvPr id="1553" name="Google Shape;1553;p48"/>
          <p:cNvPicPr preferRelativeResize="0"/>
          <p:nvPr/>
        </p:nvPicPr>
        <p:blipFill rotWithShape="1">
          <a:blip r:embed="rId4">
            <a:alphaModFix/>
          </a:blip>
          <a:srcRect/>
          <a:stretch/>
        </p:blipFill>
        <p:spPr>
          <a:xfrm>
            <a:off x="3591499" y="1123839"/>
            <a:ext cx="8064347" cy="1575294"/>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2C35439-B980-4F99-9571-CD6A3D93B036}"/>
              </a:ext>
            </a:extLst>
          </p:cNvPr>
          <p:cNvSpPr>
            <a:spLocks noGrp="1"/>
          </p:cNvSpPr>
          <p:nvPr>
            <p:ph type="title"/>
          </p:nvPr>
        </p:nvSpPr>
        <p:spPr/>
        <p:txBody>
          <a:bodyPr/>
          <a:lstStyle/>
          <a:p>
            <a:pPr algn="ctr"/>
            <a:r>
              <a:rPr lang="en-US" dirty="0"/>
              <a:t>Step 3</a:t>
            </a:r>
          </a:p>
        </p:txBody>
      </p:sp>
      <p:sp>
        <p:nvSpPr>
          <p:cNvPr id="79874" name="Rectangle 3" descr="Student Invitation, Parental Consent and &#10;Agency Involvement&#10;"/>
          <p:cNvSpPr>
            <a:spLocks noGrp="1" noChangeArrowheads="1"/>
          </p:cNvSpPr>
          <p:nvPr>
            <p:ph idx="1"/>
          </p:nvPr>
        </p:nvSpPr>
        <p:spPr/>
        <p:txBody>
          <a:bodyPr/>
          <a:lstStyle/>
          <a:p>
            <a:pPr marL="0" indent="0">
              <a:buClr>
                <a:schemeClr val="tx1"/>
              </a:buClr>
              <a:buNone/>
            </a:pPr>
            <a:endParaRPr lang="en-US" altLang="en-US" dirty="0"/>
          </a:p>
          <a:p>
            <a:pPr marL="0" indent="0">
              <a:buClr>
                <a:schemeClr val="tx1"/>
              </a:buClr>
              <a:buNone/>
            </a:pPr>
            <a:endParaRPr lang="en-US" altLang="en-US" dirty="0"/>
          </a:p>
          <a:p>
            <a:pPr marL="0" indent="0">
              <a:buClr>
                <a:schemeClr val="tx1"/>
              </a:buClr>
              <a:buNone/>
            </a:pPr>
            <a:endParaRPr lang="en-US" altLang="en-US" dirty="0"/>
          </a:p>
          <a:p>
            <a:pPr marL="0" indent="0">
              <a:buClr>
                <a:schemeClr val="tx1"/>
              </a:buClr>
              <a:buNone/>
            </a:pPr>
            <a:r>
              <a:rPr lang="en-US" altLang="en-US" dirty="0"/>
              <a:t>Student Invitation, Parental Consent and </a:t>
            </a:r>
          </a:p>
          <a:p>
            <a:pPr marL="0" indent="0">
              <a:buClr>
                <a:schemeClr val="tx1"/>
              </a:buClr>
              <a:buNone/>
            </a:pPr>
            <a:r>
              <a:rPr lang="en-US" altLang="en-US" dirty="0"/>
              <a:t>Agency Involvement</a:t>
            </a:r>
          </a:p>
        </p:txBody>
      </p:sp>
      <p:graphicFrame>
        <p:nvGraphicFramePr>
          <p:cNvPr id="8" name="Content Placeholder 3" descr="inset of the cycle graphic showing step 3" title="inset of graphic">
            <a:extLst>
              <a:ext uri="{FF2B5EF4-FFF2-40B4-BE49-F238E27FC236}">
                <a16:creationId xmlns:a16="http://schemas.microsoft.com/office/drawing/2014/main" xmlns="" id="{82E84898-53D8-4B17-A8DE-D27396565436}"/>
              </a:ext>
            </a:extLst>
          </p:cNvPr>
          <p:cNvGraphicFramePr>
            <a:graphicFrameLocks/>
          </p:cNvGraphicFramePr>
          <p:nvPr/>
        </p:nvGraphicFramePr>
        <p:xfrm>
          <a:off x="6518032" y="873253"/>
          <a:ext cx="3137143" cy="2186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Right 5" descr="arrow pointing to the words transition plan in the IEP process cycle ">
            <a:extLst>
              <a:ext uri="{FF2B5EF4-FFF2-40B4-BE49-F238E27FC236}">
                <a16:creationId xmlns:a16="http://schemas.microsoft.com/office/drawing/2014/main" xmlns="" id="{616A659F-E43D-4943-83FF-E2B718CDAF12}"/>
              </a:ext>
            </a:extLst>
          </p:cNvPr>
          <p:cNvSpPr/>
          <p:nvPr/>
        </p:nvSpPr>
        <p:spPr>
          <a:xfrm rot="10396589" flipV="1">
            <a:off x="9329540" y="2116702"/>
            <a:ext cx="762000" cy="381926"/>
          </a:xfrm>
          <a:prstGeom prst="rightArrow">
            <a:avLst/>
          </a:prstGeom>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a:solidFill>
                <a:prstClr val="white"/>
              </a:solidFill>
              <a:latin typeface="Calibri"/>
            </a:endParaRPr>
          </a:p>
        </p:txBody>
      </p:sp>
    </p:spTree>
    <p:extLst>
      <p:ext uri="{BB962C8B-B14F-4D97-AF65-F5344CB8AC3E}">
        <p14:creationId xmlns:p14="http://schemas.microsoft.com/office/powerpoint/2010/main" val="301545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82" name="Google Shape;1582;p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sz="3200" dirty="0">
                <a:latin typeface="Gill Sans"/>
                <a:ea typeface="Gill Sans"/>
                <a:cs typeface="Gill Sans"/>
                <a:sym typeface="Gill Sans"/>
              </a:rPr>
              <a:t>Indicator 13 Checklist and CMCI Review </a:t>
            </a:r>
            <a:br>
              <a:rPr lang="en-US" sz="3200" dirty="0">
                <a:latin typeface="Gill Sans"/>
                <a:ea typeface="Gill Sans"/>
                <a:cs typeface="Gill Sans"/>
                <a:sym typeface="Gill Sans"/>
              </a:rPr>
            </a:br>
            <a:r>
              <a:rPr lang="en-US" sz="3200" dirty="0">
                <a:latin typeface="Gill Sans"/>
                <a:ea typeface="Gill Sans"/>
                <a:cs typeface="Gill Sans"/>
                <a:sym typeface="Gill Sans"/>
              </a:rPr>
              <a:t>Questions</a:t>
            </a:r>
            <a:endParaRPr sz="3200" dirty="0"/>
          </a:p>
        </p:txBody>
      </p:sp>
      <p:sp>
        <p:nvSpPr>
          <p:cNvPr id="1578" name="Google Shape;1578;p51" descr="File Review: Question #246&#10;"/>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indent="0">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b="0"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rgbClr val="FF0000"/>
              </a:buClr>
              <a:buSzPts val="2400"/>
            </a:pPr>
            <a:r>
              <a:rPr lang="en-US" dirty="0">
                <a:solidFill>
                  <a:srgbClr val="FF0000"/>
                </a:solidFill>
              </a:rPr>
              <a:t>File Review: Question #246</a:t>
            </a:r>
            <a:endParaRPr dirty="0"/>
          </a:p>
        </p:txBody>
      </p:sp>
      <p:sp>
        <p:nvSpPr>
          <p:cNvPr id="1579" name="Google Shape;1579;p51" descr="Transition planning and services – if appropriate, evidence that a representative of any participating agency was invited to the IEP team meeting with the prior consent of the parent or student.&#1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dirty="0">
                <a:solidFill>
                  <a:schemeClr val="bg1"/>
                </a:solidFill>
              </a:rPr>
              <a:t>Transition Planning and Services: If appropriate, evidence that a representative of any participating agency was invited to the IEP team meeting with the prior consent of the parent or student (if agency is not providing the services or paying for the services indicate N/A)</a:t>
            </a:r>
            <a:endParaRPr dirty="0">
              <a:solidFill>
                <a:schemeClr val="bg1"/>
              </a:solidFill>
            </a:endParaRPr>
          </a:p>
          <a:p>
            <a:pPr marL="342900" indent="-190500">
              <a:spcBef>
                <a:spcPts val="480"/>
              </a:spcBef>
              <a:buClr>
                <a:schemeClr val="accent2"/>
              </a:buClr>
              <a:buSzPts val="2400"/>
              <a:buNone/>
            </a:pPr>
            <a:endParaRPr b="1" dirty="0"/>
          </a:p>
        </p:txBody>
      </p:sp>
      <p:sp>
        <p:nvSpPr>
          <p:cNvPr id="1580" name="Google Shape;1580;p51" descr="Indicator 13 Checklist: Question #2&#10;"/>
          <p:cNvSpPr txBox="1">
            <a:spLocks noGrp="1"/>
          </p:cNvSpPr>
          <p:nvPr>
            <p:ph type="body" idx="3"/>
          </p:nvPr>
        </p:nvSpPr>
        <p:spPr>
          <a:prstGeom prst="rect">
            <a:avLst/>
          </a:prstGeom>
          <a:noFill/>
          <a:ln>
            <a:noFill/>
          </a:ln>
        </p:spPr>
        <p:txBody>
          <a:bodyPr spcFirstLastPara="1" wrap="square" lIns="91425" tIns="45700" rIns="91425" bIns="45700" anchor="b" anchorCtr="0">
            <a:noAutofit/>
          </a:bodyPr>
          <a:lstStyle/>
          <a:p>
            <a:pPr marL="0" indent="0">
              <a:buClr>
                <a:srgbClr val="00B050"/>
              </a:buClr>
              <a:buSzPts val="2400"/>
            </a:pPr>
            <a:r>
              <a:rPr lang="en-US" dirty="0">
                <a:solidFill>
                  <a:srgbClr val="FFFF00"/>
                </a:solidFill>
              </a:rPr>
              <a:t>Indicator 13 Checklist: Question #2</a:t>
            </a:r>
            <a:endParaRPr dirty="0">
              <a:solidFill>
                <a:srgbClr val="FFFF00"/>
              </a:solidFill>
            </a:endParaRPr>
          </a:p>
        </p:txBody>
      </p:sp>
      <p:sp>
        <p:nvSpPr>
          <p:cNvPr id="1581" name="Google Shape;1581;p51" descr="For transition services that are likely to be provided or paid for by other agencies, is there evidence that representatives of the agency(ies)  were invited with parent consent  to the IEP meeting? &#10;"/>
          <p:cNvSpPr txBox="1">
            <a:spLocks noGrp="1"/>
          </p:cNvSpPr>
          <p:nvPr>
            <p:ph type="body" idx="4"/>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dirty="0">
                <a:solidFill>
                  <a:schemeClr val="bg1"/>
                </a:solidFill>
              </a:rPr>
              <a:t>If appropriate, is there evidence that a representative of any participating agency was invited to the IEP Team meeting, with prior consent of the parent or student if age of majority reached?</a:t>
            </a:r>
            <a:endParaRPr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5" name="Title 4"/>
          <p:cNvSpPr>
            <a:spLocks noGrp="1"/>
          </p:cNvSpPr>
          <p:nvPr>
            <p:ph type="title"/>
          </p:nvPr>
        </p:nvSpPr>
        <p:spPr/>
        <p:txBody>
          <a:bodyPr/>
          <a:lstStyle/>
          <a:p>
            <a:r>
              <a:rPr lang="en-US" dirty="0"/>
              <a:t>Indicator 13 Checklist and CMCI Review Questions</a:t>
            </a:r>
          </a:p>
        </p:txBody>
      </p:sp>
      <p:sp>
        <p:nvSpPr>
          <p:cNvPr id="1588" name="Google Shape;1588;p52" descr="File Review: Question #247 &#10;"/>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indent="0">
              <a:buClr>
                <a:srgbClr val="FF0000"/>
              </a:buClr>
              <a:buSzPts val="2400"/>
            </a:pPr>
            <a:r>
              <a:rPr lang="en-US">
                <a:solidFill>
                  <a:srgbClr val="FF0000"/>
                </a:solidFill>
              </a:rPr>
              <a:t>File Review: Question #247	</a:t>
            </a:r>
            <a:endParaRPr dirty="0"/>
          </a:p>
        </p:txBody>
      </p:sp>
      <p:sp>
        <p:nvSpPr>
          <p:cNvPr id="1589" name="Google Shape;1589;p52" descr="Transition planning and services – Invitation to student is checked (age 14, or younger if determined appropriate).&#1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000"/>
              <a:buNone/>
            </a:pPr>
            <a:r>
              <a:rPr lang="en-US" sz="1600" dirty="0">
                <a:solidFill>
                  <a:schemeClr val="bg1"/>
                </a:solidFill>
              </a:rPr>
              <a:t>Transition Planning and Services: Transition planning is checked (age 14 or younger if deemed appropriate), STUDENT IS LISTED ON INVITATION</a:t>
            </a:r>
            <a:endParaRPr sz="1600" dirty="0">
              <a:solidFill>
                <a:schemeClr val="bg1"/>
              </a:solidFill>
            </a:endParaRPr>
          </a:p>
          <a:p>
            <a:pPr marL="0" indent="0">
              <a:spcBef>
                <a:spcPts val="480"/>
              </a:spcBef>
              <a:buClr>
                <a:schemeClr val="accent2"/>
              </a:buClr>
              <a:buSzPts val="2400"/>
              <a:buNone/>
            </a:pPr>
            <a:endParaRPr dirty="0"/>
          </a:p>
          <a:p>
            <a:pPr marL="0" indent="0">
              <a:spcBef>
                <a:spcPts val="480"/>
              </a:spcBef>
              <a:buClr>
                <a:schemeClr val="accent2"/>
              </a:buClr>
              <a:buSzPts val="2400"/>
              <a:buNone/>
            </a:pPr>
            <a:endParaRPr dirty="0"/>
          </a:p>
          <a:p>
            <a:pPr marL="342900" indent="-190500">
              <a:spcBef>
                <a:spcPts val="480"/>
              </a:spcBef>
              <a:buClr>
                <a:schemeClr val="accent2"/>
              </a:buClr>
              <a:buSzPts val="2400"/>
              <a:buNone/>
            </a:pPr>
            <a:endParaRPr dirty="0"/>
          </a:p>
        </p:txBody>
      </p:sp>
      <p:sp>
        <p:nvSpPr>
          <p:cNvPr id="1590" name="Google Shape;1590;p52" descr="Indicator 13 Checklist: Question #1&#10;"/>
          <p:cNvSpPr txBox="1">
            <a:spLocks noGrp="1"/>
          </p:cNvSpPr>
          <p:nvPr>
            <p:ph type="body" idx="3"/>
          </p:nvPr>
        </p:nvSpPr>
        <p:spPr>
          <a:prstGeom prst="rect">
            <a:avLst/>
          </a:prstGeom>
          <a:noFill/>
          <a:ln>
            <a:noFill/>
          </a:ln>
        </p:spPr>
        <p:txBody>
          <a:bodyPr spcFirstLastPara="1" wrap="square" lIns="91425" tIns="45700" rIns="91425" bIns="45700" anchor="b" anchorCtr="0">
            <a:noAutofit/>
          </a:bodyPr>
          <a:lstStyle/>
          <a:p>
            <a:pPr marL="0" indent="0">
              <a:buClr>
                <a:srgbClr val="00B050"/>
              </a:buClr>
              <a:buSzPts val="2400"/>
            </a:pPr>
            <a:r>
              <a:rPr lang="en-US">
                <a:solidFill>
                  <a:srgbClr val="00B050"/>
                </a:solidFill>
              </a:rPr>
              <a:t>Indicator 13 Checklist: Question #1</a:t>
            </a:r>
            <a:endParaRPr dirty="0"/>
          </a:p>
        </p:txBody>
      </p:sp>
      <p:sp>
        <p:nvSpPr>
          <p:cNvPr id="1591" name="Google Shape;1591;p52" descr="Is there evidence that the student was invited  to the IEP meeting? &#10;"/>
          <p:cNvSpPr txBox="1">
            <a:spLocks noGrp="1"/>
          </p:cNvSpPr>
          <p:nvPr>
            <p:ph type="body" idx="4"/>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dirty="0">
                <a:solidFill>
                  <a:schemeClr val="bg1"/>
                </a:solidFill>
              </a:rPr>
              <a:t>Is there evidence that the student was invited  to the IEP meeting? </a:t>
            </a:r>
            <a:endParaRPr dirty="0">
              <a:solidFill>
                <a:schemeClr val="bg1"/>
              </a:solidFill>
            </a:endParaRPr>
          </a:p>
          <a:p>
            <a:pPr marL="342900" indent="-190500">
              <a:spcBef>
                <a:spcPts val="480"/>
              </a:spcBef>
              <a:buClr>
                <a:schemeClr val="accent2"/>
              </a:buClr>
              <a:buSzPts val="2400"/>
              <a:buNone/>
            </a:pPr>
            <a:endParaRPr dirty="0"/>
          </a:p>
        </p:txBody>
      </p:sp>
      <p:sp>
        <p:nvSpPr>
          <p:cNvPr id="1593" name="Google Shape;1593;p52"/>
          <p:cNvSpPr/>
          <p:nvPr/>
        </p:nvSpPr>
        <p:spPr>
          <a:xfrm>
            <a:off x="4354209" y="4665885"/>
            <a:ext cx="3096766" cy="1146171"/>
          </a:xfrm>
          <a:prstGeom prst="rect">
            <a:avLst/>
          </a:prstGeom>
          <a:noFill/>
          <a:ln>
            <a:noFill/>
          </a:ln>
        </p:spPr>
        <p:txBody>
          <a:bodyPr spcFirstLastPara="1" wrap="square" lIns="91425" tIns="45700" rIns="91425" bIns="45700" anchor="t" anchorCtr="0">
            <a:spAutoFit/>
          </a:bodyPr>
          <a:lstStyle/>
          <a:p>
            <a:pPr>
              <a:lnSpc>
                <a:spcPct val="107000"/>
              </a:lnSpc>
            </a:pPr>
            <a:r>
              <a:rPr lang="en-US" sz="1600" dirty="0">
                <a:solidFill>
                  <a:schemeClr val="bg1"/>
                </a:solidFill>
                <a:latin typeface="Gill Sans"/>
                <a:ea typeface="Gill Sans"/>
                <a:cs typeface="Gill Sans"/>
                <a:sym typeface="Gill Sans"/>
              </a:rPr>
              <a:t>Transition Planning and Services: Invitation to parents is checked (age 14+ and younger if deemed appropriate)</a:t>
            </a:r>
            <a:endParaRPr sz="1600" dirty="0">
              <a:solidFill>
                <a:schemeClr val="bg1"/>
              </a:solidFill>
              <a:latin typeface="Gill Sans"/>
              <a:ea typeface="Gill Sans"/>
              <a:cs typeface="Gill Sans"/>
              <a:sym typeface="Gill Sans"/>
            </a:endParaRPr>
          </a:p>
        </p:txBody>
      </p:sp>
      <p:sp>
        <p:nvSpPr>
          <p:cNvPr id="1594" name="Google Shape;1594;p52"/>
          <p:cNvSpPr/>
          <p:nvPr/>
        </p:nvSpPr>
        <p:spPr>
          <a:xfrm>
            <a:off x="4688655" y="3791129"/>
            <a:ext cx="2221993" cy="738623"/>
          </a:xfrm>
          <a:prstGeom prst="rect">
            <a:avLst/>
          </a:prstGeom>
          <a:noFill/>
          <a:ln>
            <a:noFill/>
          </a:ln>
        </p:spPr>
        <p:txBody>
          <a:bodyPr spcFirstLastPara="1" wrap="square" lIns="91425" tIns="45700" rIns="91425" bIns="45700" anchor="t" anchorCtr="0">
            <a:spAutoFit/>
          </a:bodyPr>
          <a:lstStyle/>
          <a:p>
            <a:r>
              <a:rPr lang="en-US" sz="1800" b="1" dirty="0">
                <a:solidFill>
                  <a:srgbClr val="FF0000"/>
                </a:solidFill>
                <a:latin typeface="Gill Sans"/>
                <a:ea typeface="Gill Sans"/>
                <a:cs typeface="Gill Sans"/>
                <a:sym typeface="Gill Sans"/>
              </a:rPr>
              <a:t>File Review: Question</a:t>
            </a:r>
            <a:r>
              <a:rPr lang="en-US" sz="1100" dirty="0">
                <a:ea typeface="Gill Sans"/>
              </a:rPr>
              <a:t>  </a:t>
            </a:r>
            <a:r>
              <a:rPr lang="en-US" sz="1800" b="1" dirty="0">
                <a:solidFill>
                  <a:srgbClr val="FF0000"/>
                </a:solidFill>
                <a:latin typeface="Gill Sans"/>
                <a:ea typeface="Gill Sans"/>
                <a:cs typeface="Gill Sans"/>
                <a:sym typeface="Gill Sans"/>
              </a:rPr>
              <a:t>#245</a:t>
            </a:r>
            <a:r>
              <a:rPr lang="en-US" sz="2400" b="1" dirty="0">
                <a:solidFill>
                  <a:srgbClr val="FF0000"/>
                </a:solidFill>
                <a:latin typeface="Gill Sans"/>
                <a:ea typeface="Gill Sans"/>
                <a:cs typeface="Gill Sans"/>
                <a:sym typeface="Gill Sans"/>
              </a:rPr>
              <a:t>	</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
          <p:cNvSpPr txBox="1">
            <a:spLocks noGrp="1"/>
          </p:cNvSpPr>
          <p:nvPr>
            <p:ph type="title"/>
          </p:nvPr>
        </p:nvSpPr>
        <p:spPr>
          <a:xfrm>
            <a:off x="680525" y="1959770"/>
            <a:ext cx="2266505" cy="2591160"/>
          </a:xfrm>
          <a:prstGeom prst="rect">
            <a:avLst/>
          </a:prstGeom>
          <a:noFill/>
          <a:ln>
            <a:noFill/>
          </a:ln>
        </p:spPr>
        <p:txBody>
          <a:bodyPr spcFirstLastPara="1" wrap="square" lIns="91425" tIns="45700" rIns="91425" bIns="45700" anchor="t" anchorCtr="0">
            <a:normAutofit/>
          </a:bodyPr>
          <a:lstStyle/>
          <a:p>
            <a:pPr>
              <a:buClr>
                <a:schemeClr val="lt1"/>
              </a:buClr>
            </a:pPr>
            <a:r>
              <a:rPr lang="en-US" b="1" dirty="0">
                <a:solidFill>
                  <a:schemeClr val="lt1"/>
                </a:solidFill>
              </a:rPr>
              <a:t>PDE’s Commitment to Least Restrictive Environment (LRE)</a:t>
            </a:r>
            <a:endParaRPr b="1" dirty="0">
              <a:solidFill>
                <a:schemeClr val="lt1"/>
              </a:solidFill>
            </a:endParaRPr>
          </a:p>
        </p:txBody>
      </p:sp>
      <p:sp>
        <p:nvSpPr>
          <p:cNvPr id="1149" name="Google Shape;1149;p4"/>
          <p:cNvSpPr txBox="1">
            <a:spLocks noGrp="1"/>
          </p:cNvSpPr>
          <p:nvPr>
            <p:ph type="body" idx="1"/>
          </p:nvPr>
        </p:nvSpPr>
        <p:spPr>
          <a:xfrm>
            <a:off x="4664364" y="1468577"/>
            <a:ext cx="5080000" cy="3676073"/>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ts val="2800"/>
              <a:buNone/>
            </a:pPr>
            <a:r>
              <a:rPr lang="en-US" sz="2800" b="1">
                <a:solidFill>
                  <a:schemeClr val="lt1"/>
                </a:solidFill>
              </a:rPr>
              <a:t>Our goal for each child is to ensure Individualized Education Program (IEP) teams begin with the general education setting with the use of Supplementary Aids and Services before considering a more restrictive environment.</a:t>
            </a:r>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53" descr="Student Invitation to the IEP Meeting"/>
          <p:cNvSpPr txBox="1">
            <a:spLocks noGrp="1"/>
          </p:cNvSpPr>
          <p:nvPr>
            <p:ph type="title"/>
          </p:nvPr>
        </p:nvSpPr>
        <p:spPr>
          <a:xfrm>
            <a:off x="381632" y="767418"/>
            <a:ext cx="2210612" cy="4601183"/>
          </a:xfrm>
          <a:prstGeom prst="rect">
            <a:avLst/>
          </a:prstGeom>
          <a:noFill/>
          <a:ln>
            <a:noFill/>
          </a:ln>
        </p:spPr>
        <p:txBody>
          <a:bodyPr spcFirstLastPara="1" wrap="square" lIns="91425" tIns="45700" rIns="91425" bIns="45700" anchor="ctr" anchorCtr="0">
            <a:noAutofit/>
          </a:bodyPr>
          <a:lstStyle/>
          <a:p>
            <a:pPr algn="ctr"/>
            <a:r>
              <a:rPr lang="en-US" dirty="0"/>
              <a:t>Invitation to the IEP Meeting</a:t>
            </a:r>
            <a:endParaRPr dirty="0"/>
          </a:p>
        </p:txBody>
      </p:sp>
      <p:sp>
        <p:nvSpPr>
          <p:cNvPr id="1601" name="Google Shape;1601;p53"/>
          <p:cNvSpPr/>
          <p:nvPr/>
        </p:nvSpPr>
        <p:spPr>
          <a:xfrm>
            <a:off x="4033445" y="2680503"/>
            <a:ext cx="5965440" cy="250492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457200" lvl="1" indent="-457200">
              <a:lnSpc>
                <a:spcPct val="75000"/>
              </a:lnSpc>
              <a:buClr>
                <a:schemeClr val="bg1"/>
              </a:buClr>
              <a:buSzPts val="3200"/>
              <a:buFont typeface="Wingdings" panose="05000000000000000000" pitchFamily="2" charset="2"/>
              <a:buChar char="Ø"/>
            </a:pPr>
            <a:r>
              <a:rPr lang="en-US" sz="3200" dirty="0">
                <a:solidFill>
                  <a:schemeClr val="bg1"/>
                </a:solidFill>
                <a:latin typeface="Arial Narrow"/>
                <a:ea typeface="Arial Narrow"/>
                <a:cs typeface="Arial Narrow"/>
                <a:sym typeface="Arial Narrow"/>
              </a:rPr>
              <a:t>The invitation must reflect that both the parent(s) and student are invited (for students of transition age)</a:t>
            </a:r>
            <a:endParaRPr dirty="0">
              <a:solidFill>
                <a:schemeClr val="bg1"/>
              </a:solidFill>
            </a:endParaRPr>
          </a:p>
        </p:txBody>
      </p:sp>
      <p:pic>
        <p:nvPicPr>
          <p:cNvPr id="1603" name="Google Shape;1603;p53" descr="envelope" title="graphic"/>
          <p:cNvPicPr preferRelativeResize="0"/>
          <p:nvPr/>
        </p:nvPicPr>
        <p:blipFill rotWithShape="1">
          <a:blip r:embed="rId3">
            <a:alphaModFix/>
          </a:blip>
          <a:srcRect/>
          <a:stretch/>
        </p:blipFill>
        <p:spPr>
          <a:xfrm>
            <a:off x="8356166" y="1091032"/>
            <a:ext cx="1854635" cy="1458784"/>
          </a:xfrm>
          <a:prstGeom prst="rect">
            <a:avLst/>
          </a:prstGeom>
          <a:noFill/>
          <a:ln>
            <a:noFill/>
          </a:ln>
        </p:spPr>
      </p:pic>
      <p:pic>
        <p:nvPicPr>
          <p:cNvPr id="1604" name="Google Shape;1604;p53" descr="two adults and a child holding hands" title="graphic"/>
          <p:cNvPicPr preferRelativeResize="0"/>
          <p:nvPr/>
        </p:nvPicPr>
        <p:blipFill rotWithShape="1">
          <a:blip r:embed="rId4">
            <a:alphaModFix/>
          </a:blip>
          <a:srcRect/>
          <a:stretch/>
        </p:blipFill>
        <p:spPr>
          <a:xfrm>
            <a:off x="611712" y="4308354"/>
            <a:ext cx="1767167" cy="1708993"/>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454A1-515F-40C1-B567-7A59A5085F8F}"/>
              </a:ext>
            </a:extLst>
          </p:cNvPr>
          <p:cNvSpPr>
            <a:spLocks noGrp="1"/>
          </p:cNvSpPr>
          <p:nvPr>
            <p:ph type="title"/>
          </p:nvPr>
        </p:nvSpPr>
        <p:spPr/>
        <p:txBody>
          <a:bodyPr/>
          <a:lstStyle/>
          <a:p>
            <a:pPr algn="ctr"/>
            <a:r>
              <a:rPr lang="en-US" dirty="0"/>
              <a:t>Invitation to the IEP Meeting</a:t>
            </a:r>
          </a:p>
        </p:txBody>
      </p:sp>
      <p:pic>
        <p:nvPicPr>
          <p:cNvPr id="4" name="Content Placeholder 3" descr="IEP invite with aarows pointing to Transition Services and Name of Communitiy participant" title="graphic">
            <a:extLst>
              <a:ext uri="{FF2B5EF4-FFF2-40B4-BE49-F238E27FC236}">
                <a16:creationId xmlns:a16="http://schemas.microsoft.com/office/drawing/2014/main" xmlns="" id="{7A079E0F-65B4-4A6E-8574-3B8A0A7C03EE}"/>
              </a:ext>
            </a:extLst>
          </p:cNvPr>
          <p:cNvPicPr>
            <a:picLocks noGrp="1" noChangeAspect="1"/>
          </p:cNvPicPr>
          <p:nvPr>
            <p:ph idx="1"/>
          </p:nvPr>
        </p:nvPicPr>
        <p:blipFill>
          <a:blip r:embed="rId3"/>
          <a:stretch>
            <a:fillRect/>
          </a:stretch>
        </p:blipFill>
        <p:spPr>
          <a:xfrm>
            <a:off x="5179811" y="863601"/>
            <a:ext cx="3978679" cy="5121275"/>
          </a:xfrm>
          <a:prstGeom prst="rect">
            <a:avLst/>
          </a:prstGeom>
        </p:spPr>
      </p:pic>
      <p:sp>
        <p:nvSpPr>
          <p:cNvPr id="5" name="Down Arrow 9" descr="arrow pointing to transition planning on invitation ">
            <a:extLst>
              <a:ext uri="{FF2B5EF4-FFF2-40B4-BE49-F238E27FC236}">
                <a16:creationId xmlns:a16="http://schemas.microsoft.com/office/drawing/2014/main" xmlns="" id="{B639A6FF-BD06-40AE-866E-726DF6E21F69}"/>
              </a:ext>
            </a:extLst>
          </p:cNvPr>
          <p:cNvSpPr/>
          <p:nvPr/>
        </p:nvSpPr>
        <p:spPr>
          <a:xfrm rot="1824590">
            <a:off x="8650395" y="2255095"/>
            <a:ext cx="351741"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1800" kern="1200" dirty="0">
              <a:solidFill>
                <a:srgbClr val="FF0000"/>
              </a:solidFill>
              <a:latin typeface="Century Gothic"/>
            </a:endParaRPr>
          </a:p>
        </p:txBody>
      </p:sp>
      <p:sp>
        <p:nvSpPr>
          <p:cNvPr id="6" name="Down Arrow 9" descr="arrow pointing to child on invitation ">
            <a:extLst>
              <a:ext uri="{FF2B5EF4-FFF2-40B4-BE49-F238E27FC236}">
                <a16:creationId xmlns:a16="http://schemas.microsoft.com/office/drawing/2014/main" xmlns="" id="{9509DFAD-41E6-4A8E-A667-79A9E3D69C44}"/>
              </a:ext>
            </a:extLst>
          </p:cNvPr>
          <p:cNvSpPr/>
          <p:nvPr/>
        </p:nvSpPr>
        <p:spPr>
          <a:xfrm rot="1824590">
            <a:off x="6419746" y="4268158"/>
            <a:ext cx="351741"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1800" kern="1200" dirty="0">
              <a:solidFill>
                <a:srgbClr val="FF0000"/>
              </a:solidFill>
              <a:latin typeface="Century Gothic"/>
            </a:endParaRPr>
          </a:p>
        </p:txBody>
      </p:sp>
    </p:spTree>
    <p:extLst>
      <p:ext uri="{BB962C8B-B14F-4D97-AF65-F5344CB8AC3E}">
        <p14:creationId xmlns:p14="http://schemas.microsoft.com/office/powerpoint/2010/main" val="543547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2" name="Title 1"/>
          <p:cNvSpPr>
            <a:spLocks noGrp="1"/>
          </p:cNvSpPr>
          <p:nvPr>
            <p:ph type="title"/>
          </p:nvPr>
        </p:nvSpPr>
        <p:spPr/>
        <p:txBody>
          <a:bodyPr/>
          <a:lstStyle/>
          <a:p>
            <a:r>
              <a:rPr lang="en-US" dirty="0"/>
              <a:t>Invitation</a:t>
            </a:r>
            <a:br>
              <a:rPr lang="en-US" dirty="0"/>
            </a:br>
            <a:r>
              <a:rPr lang="en-US" dirty="0"/>
              <a:t>t0 IEP meeting</a:t>
            </a:r>
          </a:p>
        </p:txBody>
      </p:sp>
      <p:sp>
        <p:nvSpPr>
          <p:cNvPr id="1621" name="Google Shape;1621;p55" descr="How do I know when and whom to invite for a transition IEP?&#1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algn="ctr">
              <a:spcBef>
                <a:spcPts val="0"/>
              </a:spcBef>
              <a:buClr>
                <a:schemeClr val="dk1"/>
              </a:buClr>
              <a:buSzPts val="4400"/>
              <a:buNone/>
            </a:pPr>
            <a:r>
              <a:rPr lang="en-US" sz="4400" dirty="0">
                <a:solidFill>
                  <a:schemeClr val="bg1"/>
                </a:solidFill>
                <a:latin typeface="Gill Sans"/>
                <a:ea typeface="Gill Sans"/>
                <a:cs typeface="Gill Sans"/>
                <a:sym typeface="Gill Sans"/>
              </a:rPr>
              <a:t>How do I know when and whom to invite for a transition IEP?</a:t>
            </a:r>
            <a:endParaRPr dirty="0">
              <a:solidFill>
                <a:schemeClr val="bg1"/>
              </a:solidFill>
              <a:latin typeface="Gill Sans"/>
              <a:ea typeface="Gill Sans"/>
              <a:cs typeface="Gill Sans"/>
              <a:sym typeface="Gill Sans"/>
            </a:endParaRPr>
          </a:p>
        </p:txBody>
      </p:sp>
      <p:pic>
        <p:nvPicPr>
          <p:cNvPr id="1622" name="Google Shape;1622;p55" descr="question mark" title="graphic"/>
          <p:cNvPicPr preferRelativeResize="0"/>
          <p:nvPr/>
        </p:nvPicPr>
        <p:blipFill rotWithShape="1">
          <a:blip r:embed="rId3">
            <a:alphaModFix/>
          </a:blip>
          <a:srcRect/>
          <a:stretch/>
        </p:blipFill>
        <p:spPr>
          <a:xfrm>
            <a:off x="6409112" y="3329249"/>
            <a:ext cx="1817688" cy="1812925"/>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7694BA-C8BD-4C2E-B88A-C588A2BE6E2F}"/>
              </a:ext>
            </a:extLst>
          </p:cNvPr>
          <p:cNvSpPr>
            <a:spLocks noGrp="1"/>
          </p:cNvSpPr>
          <p:nvPr>
            <p:ph type="title"/>
          </p:nvPr>
        </p:nvSpPr>
        <p:spPr/>
        <p:txBody>
          <a:bodyPr/>
          <a:lstStyle/>
          <a:p>
            <a:pPr algn="ctr"/>
            <a:r>
              <a:rPr lang="en-US" dirty="0"/>
              <a:t>When to Invite an Agency to an IEP Meeting</a:t>
            </a:r>
          </a:p>
        </p:txBody>
      </p:sp>
      <p:sp>
        <p:nvSpPr>
          <p:cNvPr id="3" name="Content Placeholder 2">
            <a:extLst>
              <a:ext uri="{FF2B5EF4-FFF2-40B4-BE49-F238E27FC236}">
                <a16:creationId xmlns:a16="http://schemas.microsoft.com/office/drawing/2014/main" xmlns="" id="{9D5374E5-2FBF-4881-A5B3-1D56C7851AF8}"/>
              </a:ext>
            </a:extLst>
          </p:cNvPr>
          <p:cNvSpPr>
            <a:spLocks noGrp="1"/>
          </p:cNvSpPr>
          <p:nvPr>
            <p:ph idx="1"/>
          </p:nvPr>
        </p:nvSpPr>
        <p:spPr/>
        <p:txBody>
          <a:bodyPr>
            <a:normAutofit/>
          </a:bodyPr>
          <a:lstStyle/>
          <a:p>
            <a:pPr marL="0" indent="0">
              <a:buNone/>
            </a:pPr>
            <a:endParaRPr lang="en-US" sz="2000" b="1" dirty="0"/>
          </a:p>
          <a:p>
            <a:pPr marL="0" indent="0">
              <a:buNone/>
            </a:pPr>
            <a:r>
              <a:rPr lang="en-US" sz="2000" b="1" dirty="0"/>
              <a:t>Invite agency:</a:t>
            </a:r>
          </a:p>
          <a:p>
            <a:r>
              <a:rPr lang="en-US" sz="1800" dirty="0"/>
              <a:t>If likely to provide or pay for transition services</a:t>
            </a:r>
          </a:p>
          <a:p>
            <a:r>
              <a:rPr lang="en-US" sz="1800" dirty="0"/>
              <a:t>Only with parent permission</a:t>
            </a:r>
          </a:p>
          <a:p>
            <a:pPr marL="0" indent="0">
              <a:buNone/>
            </a:pPr>
            <a:r>
              <a:rPr lang="en-US" sz="2000" b="1" dirty="0"/>
              <a:t>Agency involvement is based on individual needs</a:t>
            </a:r>
          </a:p>
          <a:p>
            <a:r>
              <a:rPr lang="en-US" sz="1800" dirty="0"/>
              <a:t>Younger students’ involvement with outside agencies might be limited </a:t>
            </a:r>
          </a:p>
          <a:p>
            <a:r>
              <a:rPr lang="en-US" sz="1800" dirty="0"/>
              <a:t>Agency involvement may vary by region</a:t>
            </a:r>
            <a:r>
              <a:rPr lang="en-US" sz="2000" dirty="0"/>
              <a:t> </a:t>
            </a:r>
          </a:p>
          <a:p>
            <a:pPr marL="0" indent="0">
              <a:buNone/>
            </a:pPr>
            <a:r>
              <a:rPr lang="en-US" sz="2000" b="1" dirty="0"/>
              <a:t>Document agency involvement in present levels section of the IEP under secondary transition</a:t>
            </a:r>
            <a:r>
              <a:rPr lang="en-US" sz="2000" b="1" dirty="0">
                <a:latin typeface="Arial Narrow" panose="020B0606020202030204" pitchFamily="34" charset="0"/>
              </a:rPr>
              <a:t>.</a:t>
            </a:r>
          </a:p>
          <a:p>
            <a:pPr marL="0" indent="0">
              <a:buNone/>
            </a:pPr>
            <a:r>
              <a:rPr lang="en-US" sz="2000" b="1" dirty="0"/>
              <a:t>Putting “Agency Involvement” as a separate bullet in this section is helpful</a:t>
            </a:r>
          </a:p>
          <a:p>
            <a:pPr marL="0" indent="0">
              <a:buNone/>
            </a:pPr>
            <a:endParaRPr lang="en-US" dirty="0"/>
          </a:p>
        </p:txBody>
      </p:sp>
    </p:spTree>
    <p:extLst>
      <p:ext uri="{BB962C8B-B14F-4D97-AF65-F5344CB8AC3E}">
        <p14:creationId xmlns:p14="http://schemas.microsoft.com/office/powerpoint/2010/main" val="31068278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454A1-515F-40C1-B567-7A59A5085F8F}"/>
              </a:ext>
            </a:extLst>
          </p:cNvPr>
          <p:cNvSpPr>
            <a:spLocks noGrp="1"/>
          </p:cNvSpPr>
          <p:nvPr>
            <p:ph type="title"/>
          </p:nvPr>
        </p:nvSpPr>
        <p:spPr/>
        <p:txBody>
          <a:bodyPr/>
          <a:lstStyle/>
          <a:p>
            <a:pPr algn="ctr"/>
            <a:r>
              <a:rPr lang="en-US" dirty="0"/>
              <a:t>Invitation to the IEP Meeting</a:t>
            </a:r>
          </a:p>
        </p:txBody>
      </p:sp>
      <p:pic>
        <p:nvPicPr>
          <p:cNvPr id="4" name="Content Placeholder 3" descr="IEP invite with aarows pointing to Transition Services and Name of Communitiy participant" title="graphic">
            <a:extLst>
              <a:ext uri="{FF2B5EF4-FFF2-40B4-BE49-F238E27FC236}">
                <a16:creationId xmlns:a16="http://schemas.microsoft.com/office/drawing/2014/main" xmlns="" id="{7A079E0F-65B4-4A6E-8574-3B8A0A7C03EE}"/>
              </a:ext>
            </a:extLst>
          </p:cNvPr>
          <p:cNvPicPr>
            <a:picLocks noGrp="1" noChangeAspect="1"/>
          </p:cNvPicPr>
          <p:nvPr>
            <p:ph idx="1"/>
          </p:nvPr>
        </p:nvPicPr>
        <p:blipFill>
          <a:blip r:embed="rId3"/>
          <a:stretch>
            <a:fillRect/>
          </a:stretch>
        </p:blipFill>
        <p:spPr>
          <a:xfrm>
            <a:off x="5179811" y="863601"/>
            <a:ext cx="3978679" cy="5121275"/>
          </a:xfrm>
          <a:prstGeom prst="rect">
            <a:avLst/>
          </a:prstGeom>
        </p:spPr>
      </p:pic>
      <p:sp>
        <p:nvSpPr>
          <p:cNvPr id="5" name="Down Arrow 9" descr="arrow pointing to transition services on invitation ">
            <a:extLst>
              <a:ext uri="{FF2B5EF4-FFF2-40B4-BE49-F238E27FC236}">
                <a16:creationId xmlns:a16="http://schemas.microsoft.com/office/drawing/2014/main" xmlns="" id="{B639A6FF-BD06-40AE-866E-726DF6E21F69}"/>
              </a:ext>
            </a:extLst>
          </p:cNvPr>
          <p:cNvSpPr/>
          <p:nvPr/>
        </p:nvSpPr>
        <p:spPr>
          <a:xfrm rot="1824590">
            <a:off x="8583318" y="2806081"/>
            <a:ext cx="351741"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1800" kern="1200" dirty="0">
              <a:solidFill>
                <a:srgbClr val="FF0000"/>
              </a:solidFill>
              <a:latin typeface="Century Gothic"/>
            </a:endParaRPr>
          </a:p>
        </p:txBody>
      </p:sp>
      <p:sp>
        <p:nvSpPr>
          <p:cNvPr id="6" name="Down Arrow 9" descr="arrow pointing to community agency rep on invitation ">
            <a:extLst>
              <a:ext uri="{FF2B5EF4-FFF2-40B4-BE49-F238E27FC236}">
                <a16:creationId xmlns:a16="http://schemas.microsoft.com/office/drawing/2014/main" xmlns="" id="{9509DFAD-41E6-4A8E-A667-79A9E3D69C44}"/>
              </a:ext>
            </a:extLst>
          </p:cNvPr>
          <p:cNvSpPr/>
          <p:nvPr/>
        </p:nvSpPr>
        <p:spPr>
          <a:xfrm rot="1824590">
            <a:off x="8337490" y="4033695"/>
            <a:ext cx="351741"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1800" kern="1200" dirty="0">
              <a:solidFill>
                <a:srgbClr val="FF0000"/>
              </a:solidFill>
              <a:latin typeface="Century Gothic"/>
            </a:endParaRPr>
          </a:p>
        </p:txBody>
      </p:sp>
    </p:spTree>
    <p:extLst>
      <p:ext uri="{BB962C8B-B14F-4D97-AF65-F5344CB8AC3E}">
        <p14:creationId xmlns:p14="http://schemas.microsoft.com/office/powerpoint/2010/main" val="17956322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58" descr="Guiding Questions - Question # 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sz="2000" dirty="0"/>
              <a:t>Best Practice/Evidence</a:t>
            </a:r>
            <a:endParaRPr sz="2000" dirty="0"/>
          </a:p>
        </p:txBody>
      </p:sp>
      <p:sp>
        <p:nvSpPr>
          <p:cNvPr id="1654" name="Google Shape;1654;p58" descr="Does the IEP (Present Levels) include information regarding agency involvement?&#10;&#10;Representatives from agencies were invited with parent permission and it was documented in the IEP OR&#10;&#10;Parents refused consent to inviting outside agency personnel and it was documented in the IEP.&#10;&#10;Parents were provided with information about agency involvement and it was documented in the IEP.&#10;"/>
          <p:cNvSpPr txBox="1">
            <a:spLocks noGrp="1"/>
          </p:cNvSpPr>
          <p:nvPr>
            <p:ph type="body" idx="1"/>
          </p:nvPr>
        </p:nvSpPr>
        <p:spPr>
          <a:xfrm>
            <a:off x="4283825" y="1030778"/>
            <a:ext cx="5880937" cy="4844560"/>
          </a:xfrm>
          <a:prstGeom prst="rect">
            <a:avLst/>
          </a:prstGeom>
          <a:noFill/>
          <a:ln>
            <a:noFill/>
          </a:ln>
        </p:spPr>
        <p:txBody>
          <a:bodyPr spcFirstLastPara="1" wrap="square" lIns="91425" tIns="45700" rIns="91425" bIns="45700" anchor="t" anchorCtr="0">
            <a:noAutofit/>
          </a:bodyPr>
          <a:lstStyle/>
          <a:p>
            <a:pPr marL="342900">
              <a:spcBef>
                <a:spcPts val="0"/>
              </a:spcBef>
              <a:buClr>
                <a:schemeClr val="bg1"/>
              </a:buClr>
              <a:buSzPts val="2500"/>
              <a:buFont typeface="Wingdings" panose="05000000000000000000" pitchFamily="2" charset="2"/>
              <a:buChar char="Ø"/>
            </a:pPr>
            <a:r>
              <a:rPr lang="en-US" sz="2000" dirty="0">
                <a:solidFill>
                  <a:schemeClr val="bg1"/>
                </a:solidFill>
              </a:rPr>
              <a:t>Does the IEP (Present Levels) include information regarding agency involvement?</a:t>
            </a:r>
          </a:p>
          <a:p>
            <a:pPr marL="342900">
              <a:spcBef>
                <a:spcPts val="0"/>
              </a:spcBef>
              <a:buClr>
                <a:schemeClr val="bg1"/>
              </a:buClr>
              <a:buSzPts val="2500"/>
              <a:buFont typeface="Wingdings" panose="05000000000000000000" pitchFamily="2" charset="2"/>
              <a:buChar char="Ø"/>
            </a:pPr>
            <a:endParaRPr lang="en-US" sz="2000" dirty="0">
              <a:solidFill>
                <a:schemeClr val="bg1"/>
              </a:solidFill>
            </a:endParaRPr>
          </a:p>
          <a:p>
            <a:pPr marL="0" indent="0">
              <a:spcBef>
                <a:spcPts val="0"/>
              </a:spcBef>
              <a:buClr>
                <a:schemeClr val="bg1"/>
              </a:buClr>
              <a:buSzPts val="2500"/>
              <a:buNone/>
            </a:pPr>
            <a:r>
              <a:rPr lang="en-US" sz="2000" dirty="0">
                <a:solidFill>
                  <a:schemeClr val="bg1"/>
                </a:solidFill>
              </a:rPr>
              <a:t>            </a:t>
            </a:r>
          </a:p>
          <a:p>
            <a:pPr marL="800100" lvl="1">
              <a:spcBef>
                <a:spcPts val="0"/>
              </a:spcBef>
              <a:buClr>
                <a:schemeClr val="bg1"/>
              </a:buClr>
              <a:buSzPts val="2500"/>
              <a:buFont typeface="Wingdings" panose="05000000000000000000" pitchFamily="2" charset="2"/>
              <a:buChar char="v"/>
            </a:pPr>
            <a:r>
              <a:rPr lang="en-US" sz="1800" dirty="0">
                <a:solidFill>
                  <a:srgbClr val="FFFF00"/>
                </a:solidFill>
              </a:rPr>
              <a:t>Representatives from agencies were invited with parent permission and it was documented in the IEP</a:t>
            </a:r>
          </a:p>
          <a:p>
            <a:pPr marL="457200" lvl="1" indent="0">
              <a:spcBef>
                <a:spcPts val="0"/>
              </a:spcBef>
              <a:buClr>
                <a:schemeClr val="bg1"/>
              </a:buClr>
              <a:buSzPts val="2500"/>
              <a:buNone/>
            </a:pPr>
            <a:endParaRPr lang="en-US" sz="1800" dirty="0">
              <a:solidFill>
                <a:srgbClr val="FFFF00"/>
              </a:solidFill>
            </a:endParaRPr>
          </a:p>
          <a:p>
            <a:pPr marL="457200" lvl="1" indent="0">
              <a:spcBef>
                <a:spcPts val="0"/>
              </a:spcBef>
              <a:buClr>
                <a:schemeClr val="bg1"/>
              </a:buClr>
              <a:buSzPts val="2500"/>
              <a:buNone/>
            </a:pPr>
            <a:r>
              <a:rPr lang="en-US" sz="1800" dirty="0">
                <a:solidFill>
                  <a:srgbClr val="FFFF00"/>
                </a:solidFill>
              </a:rPr>
              <a:t>                                                     OR</a:t>
            </a:r>
          </a:p>
          <a:p>
            <a:pPr marL="0" indent="0">
              <a:spcBef>
                <a:spcPts val="0"/>
              </a:spcBef>
              <a:buClr>
                <a:schemeClr val="bg1"/>
              </a:buClr>
              <a:buSzPts val="2500"/>
              <a:buNone/>
            </a:pPr>
            <a:endParaRPr lang="en-US" sz="2000" dirty="0">
              <a:solidFill>
                <a:srgbClr val="FFFF00"/>
              </a:solidFill>
            </a:endParaRPr>
          </a:p>
          <a:p>
            <a:pPr marL="742950" lvl="1" indent="-285750">
              <a:spcBef>
                <a:spcPts val="0"/>
              </a:spcBef>
              <a:buClr>
                <a:schemeClr val="bg1"/>
              </a:buClr>
              <a:buSzPts val="2500"/>
              <a:buFont typeface="Wingdings" panose="05000000000000000000" pitchFamily="2" charset="2"/>
              <a:buChar char="v"/>
            </a:pPr>
            <a:r>
              <a:rPr lang="en-US" sz="2000" dirty="0">
                <a:solidFill>
                  <a:srgbClr val="FFFF00"/>
                </a:solidFill>
              </a:rPr>
              <a:t>Parents refused consent to inviting outside agency personnel and it was documented in the IEP.</a:t>
            </a:r>
            <a:endParaRPr sz="1600" dirty="0">
              <a:solidFill>
                <a:srgbClr val="FFFF00"/>
              </a:solidFill>
            </a:endParaRPr>
          </a:p>
          <a:p>
            <a:pPr marL="533400" lvl="1" indent="0">
              <a:spcBef>
                <a:spcPts val="420"/>
              </a:spcBef>
              <a:buClr>
                <a:schemeClr val="bg1"/>
              </a:buClr>
              <a:buSzPts val="2100"/>
              <a:buNone/>
            </a:pPr>
            <a:endParaRPr sz="2800" dirty="0">
              <a:solidFill>
                <a:schemeClr val="bg1"/>
              </a:solidFill>
            </a:endParaRPr>
          </a:p>
          <a:p>
            <a:pPr marL="342900">
              <a:spcBef>
                <a:spcPts val="500"/>
              </a:spcBef>
              <a:buClr>
                <a:schemeClr val="bg1"/>
              </a:buClr>
              <a:buSzPts val="2500"/>
              <a:buFont typeface="Wingdings" panose="05000000000000000000" pitchFamily="2" charset="2"/>
              <a:buChar char="Ø"/>
            </a:pPr>
            <a:r>
              <a:rPr lang="en-US" sz="2000" dirty="0">
                <a:solidFill>
                  <a:schemeClr val="bg1"/>
                </a:solidFill>
              </a:rPr>
              <a:t>Parents were provided with information about agency involvement and it was documented in the IEP.</a:t>
            </a:r>
            <a:endParaRPr sz="1600" dirty="0">
              <a:solidFill>
                <a:schemeClr val="bg1"/>
              </a:solidFill>
            </a:endParaRPr>
          </a:p>
          <a:p>
            <a:pPr marL="342900" indent="-184150">
              <a:spcBef>
                <a:spcPts val="500"/>
              </a:spcBef>
              <a:buClr>
                <a:schemeClr val="accent2"/>
              </a:buClr>
              <a:buSzPts val="2500"/>
              <a:buNone/>
            </a:pPr>
            <a:endParaRPr sz="2500" dirty="0"/>
          </a:p>
          <a:p>
            <a:pPr marL="342900" indent="-184150">
              <a:spcBef>
                <a:spcPts val="500"/>
              </a:spcBef>
              <a:buClr>
                <a:schemeClr val="accent2"/>
              </a:buClr>
              <a:buSzPts val="2500"/>
              <a:buNone/>
            </a:pPr>
            <a:endParaRPr sz="2500" dirty="0"/>
          </a:p>
          <a:p>
            <a:pPr marL="342900" indent="-139700">
              <a:spcBef>
                <a:spcPts val="640"/>
              </a:spcBef>
              <a:buClr>
                <a:schemeClr val="accent2"/>
              </a:buClr>
              <a:buSzPts val="3200"/>
              <a:buNone/>
            </a:pPr>
            <a:endParaRP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661" name="Google Shape;1661;p59" descr="Student Invitation to the IEP Meeting"/>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dirty="0"/>
              <a:t>Invitation to the IEP Meeting</a:t>
            </a:r>
            <a:endParaRPr dirty="0"/>
          </a:p>
        </p:txBody>
      </p:sp>
      <p:pic>
        <p:nvPicPr>
          <p:cNvPr id="3" name="Picture 2" descr="Box containing the words ensure that the correct boxes on the IEP invitation letter are checked for students eligible for transition planning ">
            <a:extLst>
              <a:ext uri="{C183D7F6-B498-43B3-948B-1728B52AA6E4}">
                <adec:decorative xmlns="" xmlns:adec="http://schemas.microsoft.com/office/drawing/2017/decorative" val="0"/>
              </a:ext>
            </a:extLst>
          </p:cNvPr>
          <p:cNvPicPr>
            <a:picLocks noChangeAspect="1"/>
          </p:cNvPicPr>
          <p:nvPr/>
        </p:nvPicPr>
        <p:blipFill>
          <a:blip r:embed="rId3"/>
          <a:stretch>
            <a:fillRect/>
          </a:stretch>
        </p:blipFill>
        <p:spPr>
          <a:xfrm>
            <a:off x="6096000" y="1305098"/>
            <a:ext cx="3743268" cy="1871634"/>
          </a:xfrm>
          <a:prstGeom prst="rect">
            <a:avLst/>
          </a:prstGeom>
        </p:spPr>
      </p:pic>
      <p:pic>
        <p:nvPicPr>
          <p:cNvPr id="4" name="Picture 3" descr="Box with the words This information would be contained in the student file ">
            <a:extLst>
              <a:ext uri="{C183D7F6-B498-43B3-948B-1728B52AA6E4}">
                <adec:decorative xmlns="" xmlns:adec="http://schemas.microsoft.com/office/drawing/2017/decorative" val="0"/>
              </a:ext>
            </a:extLst>
          </p:cNvPr>
          <p:cNvPicPr>
            <a:picLocks noChangeAspect="1"/>
          </p:cNvPicPr>
          <p:nvPr/>
        </p:nvPicPr>
        <p:blipFill>
          <a:blip r:embed="rId4"/>
          <a:stretch>
            <a:fillRect/>
          </a:stretch>
        </p:blipFill>
        <p:spPr>
          <a:xfrm>
            <a:off x="4832466" y="3724102"/>
            <a:ext cx="3743268" cy="1871634"/>
          </a:xfrm>
          <a:prstGeom prst="rect">
            <a:avLst/>
          </a:prstGeom>
        </p:spPr>
      </p:pic>
      <p:pic>
        <p:nvPicPr>
          <p:cNvPr id="5" name="Picture 4">
            <a:extLst>
              <a:ext uri="{C183D7F6-B498-43B3-948B-1728B52AA6E4}">
                <adec:decorative xmlns="" xmlns:adec="http://schemas.microsoft.com/office/drawing/2017/decorative" val="1"/>
              </a:ext>
            </a:extLst>
          </p:cNvPr>
          <p:cNvPicPr>
            <a:picLocks noChangeAspect="1"/>
          </p:cNvPicPr>
          <p:nvPr/>
        </p:nvPicPr>
        <p:blipFill>
          <a:blip r:embed="rId5"/>
          <a:stretch>
            <a:fillRect/>
          </a:stretch>
        </p:blipFill>
        <p:spPr>
          <a:xfrm>
            <a:off x="6802583" y="3183775"/>
            <a:ext cx="957155" cy="548688"/>
          </a:xfrm>
          <a:prstGeom prst="rect">
            <a:avLst/>
          </a:prstGeom>
        </p:spPr>
      </p:pic>
      <p:sp>
        <p:nvSpPr>
          <p:cNvPr id="1662" name="Google Shape;1662;p59"/>
          <p:cNvSpPr/>
          <p:nvPr/>
        </p:nvSpPr>
        <p:spPr>
          <a:xfrm>
            <a:off x="4284292" y="1447801"/>
            <a:ext cx="5774108" cy="379931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228600" lvl="2">
              <a:lnSpc>
                <a:spcPct val="75000"/>
              </a:lnSpc>
              <a:spcBef>
                <a:spcPts val="280"/>
              </a:spcBef>
              <a:buClr>
                <a:schemeClr val="dk1"/>
              </a:buClr>
              <a:buSzPts val="1800"/>
            </a:pPr>
            <a:endParaRPr sz="1800" dirty="0">
              <a:solidFill>
                <a:schemeClr val="dk1"/>
              </a:solidFill>
              <a:latin typeface="Gill Sans"/>
              <a:ea typeface="Gill Sans"/>
              <a:cs typeface="Gill Sans"/>
              <a:sym typeface="Gill Sans"/>
            </a:endParaRPr>
          </a:p>
        </p:txBody>
      </p:sp>
      <p:pic>
        <p:nvPicPr>
          <p:cNvPr id="1664" name="Google Shape;1664;p59" descr="Image result for check mark" title="graphic"/>
          <p:cNvPicPr preferRelativeResize="0"/>
          <p:nvPr/>
        </p:nvPicPr>
        <p:blipFill rotWithShape="1">
          <a:blip r:embed="rId6">
            <a:alphaModFix/>
          </a:blip>
          <a:srcRect/>
          <a:stretch/>
        </p:blipFill>
        <p:spPr>
          <a:xfrm>
            <a:off x="4533207" y="1288474"/>
            <a:ext cx="1471353" cy="1634987"/>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1669"/>
        <p:cNvGrpSpPr/>
        <p:nvPr/>
      </p:nvGrpSpPr>
      <p:grpSpPr>
        <a:xfrm>
          <a:off x="0" y="0"/>
          <a:ext cx="0" cy="0"/>
          <a:chOff x="0" y="0"/>
          <a:chExt cx="0" cy="0"/>
        </a:xfrm>
      </p:grpSpPr>
      <p:sp>
        <p:nvSpPr>
          <p:cNvPr id="1670" name="Google Shape;1670;p60" descr="Document agency involvement in present levels section of the IEP under secondary transition.&#10;&#10;" title="box insert"/>
          <p:cNvSpPr>
            <a:spLocks noGrp="1"/>
          </p:cNvSpPr>
          <p:nvPr>
            <p:ph type="title" idx="4294967295"/>
          </p:nvPr>
        </p:nvSpPr>
        <p:spPr>
          <a:xfrm>
            <a:off x="2209800" y="228600"/>
            <a:ext cx="7391400" cy="990600"/>
          </a:xfrm>
          <a:prstGeom prst="roundRect">
            <a:avLst>
              <a:gd name="adj" fmla="val 16667"/>
            </a:avLst>
          </a:prstGeom>
          <a:solidFill>
            <a:srgbClr val="00B050"/>
          </a:solidFill>
          <a:ln w="25400" cap="flat" cmpd="sng">
            <a:solidFill>
              <a:srgbClr val="88A3A5"/>
            </a:solidFill>
            <a:prstDash val="solid"/>
            <a:round/>
            <a:headEnd type="none" w="sm" len="sm"/>
            <a:tailEnd type="none" w="sm" len="sm"/>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gn="ctr">
              <a:lnSpc>
                <a:spcPct val="100000"/>
              </a:lnSpc>
              <a:buClr>
                <a:srgbClr val="000000"/>
              </a:buClr>
              <a:buSzTx/>
              <a:defRPr/>
            </a:pPr>
            <a:endParaRPr lang="en-US" sz="2400" dirty="0">
              <a:solidFill>
                <a:srgbClr val="00B050"/>
              </a:solidFill>
              <a:latin typeface="Arial Narrow"/>
              <a:ea typeface="Arial Narrow"/>
              <a:cs typeface="Arial Narrow"/>
              <a:sym typeface="Arial Narrow"/>
            </a:endParaRPr>
          </a:p>
          <a:p>
            <a:pPr algn="ctr">
              <a:lnSpc>
                <a:spcPct val="100000"/>
              </a:lnSpc>
              <a:buClr>
                <a:srgbClr val="000000"/>
              </a:buClr>
              <a:buSzTx/>
              <a:defRPr/>
            </a:pPr>
            <a:r>
              <a:rPr lang="en-US" sz="2400" dirty="0">
                <a:latin typeface="Arial Narrow"/>
                <a:ea typeface="Arial Narrow"/>
                <a:cs typeface="Arial Narrow"/>
                <a:sym typeface="Arial Narrow"/>
              </a:rPr>
              <a:t>Document agency involvement in present levels section of the IEP under secondary transition.</a:t>
            </a:r>
            <a:br>
              <a:rPr lang="en-US" sz="2400" dirty="0">
                <a:latin typeface="Arial Narrow"/>
                <a:ea typeface="Arial Narrow"/>
                <a:cs typeface="Arial Narrow"/>
                <a:sym typeface="Arial Narrow"/>
              </a:rPr>
            </a:br>
            <a:endParaRPr sz="2400" dirty="0">
              <a:latin typeface="Gill Sans"/>
              <a:ea typeface="Gill Sans"/>
              <a:cs typeface="Gill Sans"/>
              <a:sym typeface="Gill Sans"/>
            </a:endParaRPr>
          </a:p>
        </p:txBody>
      </p:sp>
      <p:grpSp>
        <p:nvGrpSpPr>
          <p:cNvPr id="1671" name="Google Shape;1671;p60" title="box insert"/>
          <p:cNvGrpSpPr/>
          <p:nvPr/>
        </p:nvGrpSpPr>
        <p:grpSpPr>
          <a:xfrm>
            <a:off x="2232838" y="1676400"/>
            <a:ext cx="7132347" cy="861476"/>
            <a:chOff x="411480" y="4249181"/>
            <a:chExt cx="7132347" cy="861476"/>
          </a:xfrm>
        </p:grpSpPr>
        <p:sp>
          <p:nvSpPr>
            <p:cNvPr id="1672" name="Google Shape;1672;p60"/>
            <p:cNvSpPr/>
            <p:nvPr/>
          </p:nvSpPr>
          <p:spPr>
            <a:xfrm>
              <a:off x="411480" y="4249181"/>
              <a:ext cx="7132347" cy="861476"/>
            </a:xfrm>
            <a:prstGeom prst="roundRect">
              <a:avLst>
                <a:gd name="adj" fmla="val 16667"/>
              </a:avLst>
            </a:prstGeom>
            <a:solidFill>
              <a:srgbClr val="9A9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73" name="Google Shape;1673;p60" descr="Putting “Agency Involvement” as a separate bullet in this section is helpful&#10;"/>
            <p:cNvSpPr/>
            <p:nvPr/>
          </p:nvSpPr>
          <p:spPr>
            <a:xfrm>
              <a:off x="453534" y="4291235"/>
              <a:ext cx="7048239" cy="777368"/>
            </a:xfrm>
            <a:prstGeom prst="rect">
              <a:avLst/>
            </a:prstGeom>
            <a:noFill/>
            <a:ln>
              <a:noFill/>
            </a:ln>
          </p:spPr>
          <p:txBody>
            <a:bodyPr spcFirstLastPara="1" wrap="square" lIns="217725" tIns="0" rIns="217725" bIns="0" anchor="ctr" anchorCtr="0">
              <a:noAutofit/>
            </a:bodyPr>
            <a:lstStyle/>
            <a:p>
              <a:pPr>
                <a:lnSpc>
                  <a:spcPct val="90000"/>
                </a:lnSpc>
              </a:pPr>
              <a:r>
                <a:rPr lang="en-US" sz="2400">
                  <a:solidFill>
                    <a:srgbClr val="FFFFFF"/>
                  </a:solidFill>
                  <a:latin typeface="Arial Narrow"/>
                  <a:ea typeface="Arial Narrow"/>
                  <a:cs typeface="Arial Narrow"/>
                  <a:sym typeface="Arial Narrow"/>
                </a:rPr>
                <a:t>Putting “Agency Involvement” as a separate bullet in this section is helpful</a:t>
              </a:r>
              <a:endParaRPr/>
            </a:p>
          </p:txBody>
        </p:sp>
      </p:grpSp>
      <p:sp>
        <p:nvSpPr>
          <p:cNvPr id="1674" name="Google Shape;1674;p60" descr="Postsecondary Education and Training Goal:&#10;&#10;Employment Goal:&#10;&#10;Independent Living Goal, if appropriate:&#10;&#10;Agency Involvement: (List any information regarding agency involvement, and the date and name of agency information given to the parent and guardian.  &#10;"/>
          <p:cNvSpPr txBox="1"/>
          <p:nvPr/>
        </p:nvSpPr>
        <p:spPr>
          <a:xfrm>
            <a:off x="2019300" y="3028747"/>
            <a:ext cx="7772400" cy="2585323"/>
          </a:xfrm>
          <a:prstGeom prst="rect">
            <a:avLst/>
          </a:prstGeom>
          <a:noFill/>
          <a:ln>
            <a:noFill/>
          </a:ln>
        </p:spPr>
        <p:txBody>
          <a:bodyPr spcFirstLastPara="1" wrap="square" lIns="91425" tIns="45700" rIns="91425" bIns="45700" anchor="t" anchorCtr="0">
            <a:spAutoFit/>
          </a:bodyPr>
          <a:lstStyle/>
          <a:p>
            <a:pPr marL="285750" indent="-285750">
              <a:buSzPts val="1800"/>
              <a:buFont typeface="Arial"/>
              <a:buChar char="•"/>
            </a:pPr>
            <a:r>
              <a:rPr lang="en-US" sz="1800" b="1" u="sng">
                <a:latin typeface="Gill Sans"/>
                <a:ea typeface="Gill Sans"/>
                <a:cs typeface="Gill Sans"/>
                <a:sym typeface="Gill Sans"/>
              </a:rPr>
              <a:t>Postsecondary</a:t>
            </a:r>
            <a:r>
              <a:rPr lang="en-US" sz="1800" b="1">
                <a:latin typeface="Gill Sans"/>
                <a:ea typeface="Gill Sans"/>
                <a:cs typeface="Gill Sans"/>
                <a:sym typeface="Gill Sans"/>
              </a:rPr>
              <a:t> Education and Training Goal:</a:t>
            </a:r>
            <a:endParaRPr/>
          </a:p>
          <a:p>
            <a:endParaRPr sz="1800" b="1">
              <a:latin typeface="Gill Sans"/>
              <a:ea typeface="Gill Sans"/>
              <a:cs typeface="Gill Sans"/>
              <a:sym typeface="Gill Sans"/>
            </a:endParaRPr>
          </a:p>
          <a:p>
            <a:pPr marL="285750" indent="-285750">
              <a:buSzPts val="1800"/>
              <a:buFont typeface="Arial"/>
              <a:buChar char="•"/>
            </a:pPr>
            <a:r>
              <a:rPr lang="en-US" sz="1800" b="1" u="sng">
                <a:latin typeface="Gill Sans"/>
                <a:ea typeface="Gill Sans"/>
                <a:cs typeface="Gill Sans"/>
                <a:sym typeface="Gill Sans"/>
              </a:rPr>
              <a:t>Employment</a:t>
            </a:r>
            <a:r>
              <a:rPr lang="en-US" sz="1800" b="1">
                <a:latin typeface="Gill Sans"/>
                <a:ea typeface="Gill Sans"/>
                <a:cs typeface="Gill Sans"/>
                <a:sym typeface="Gill Sans"/>
              </a:rPr>
              <a:t> </a:t>
            </a:r>
            <a:r>
              <a:rPr lang="en-US" sz="1800" b="1" u="sng">
                <a:latin typeface="Gill Sans"/>
                <a:ea typeface="Gill Sans"/>
                <a:cs typeface="Gill Sans"/>
                <a:sym typeface="Gill Sans"/>
              </a:rPr>
              <a:t>Goal</a:t>
            </a:r>
            <a:r>
              <a:rPr lang="en-US" sz="1800" b="1">
                <a:latin typeface="Gill Sans"/>
                <a:ea typeface="Gill Sans"/>
                <a:cs typeface="Gill Sans"/>
                <a:sym typeface="Gill Sans"/>
              </a:rPr>
              <a:t>:</a:t>
            </a:r>
            <a:endParaRPr/>
          </a:p>
          <a:p>
            <a:endParaRPr sz="1800" b="1">
              <a:latin typeface="Gill Sans"/>
              <a:ea typeface="Gill Sans"/>
              <a:cs typeface="Gill Sans"/>
              <a:sym typeface="Gill Sans"/>
            </a:endParaRPr>
          </a:p>
          <a:p>
            <a:pPr marL="285750" indent="-285750">
              <a:buSzPts val="1800"/>
              <a:buFont typeface="Arial"/>
              <a:buChar char="•"/>
            </a:pPr>
            <a:r>
              <a:rPr lang="en-US" sz="1800" b="1" u="sng">
                <a:latin typeface="Gill Sans"/>
                <a:ea typeface="Gill Sans"/>
                <a:cs typeface="Gill Sans"/>
                <a:sym typeface="Gill Sans"/>
              </a:rPr>
              <a:t>Independent</a:t>
            </a:r>
            <a:r>
              <a:rPr lang="en-US" sz="1800" b="1">
                <a:latin typeface="Gill Sans"/>
                <a:ea typeface="Gill Sans"/>
                <a:cs typeface="Gill Sans"/>
                <a:sym typeface="Gill Sans"/>
              </a:rPr>
              <a:t> </a:t>
            </a:r>
            <a:r>
              <a:rPr lang="en-US" sz="1800" b="1" u="sng">
                <a:latin typeface="Gill Sans"/>
                <a:ea typeface="Gill Sans"/>
                <a:cs typeface="Gill Sans"/>
                <a:sym typeface="Gill Sans"/>
              </a:rPr>
              <a:t>Living</a:t>
            </a:r>
            <a:r>
              <a:rPr lang="en-US" sz="1800" b="1">
                <a:latin typeface="Gill Sans"/>
                <a:ea typeface="Gill Sans"/>
                <a:cs typeface="Gill Sans"/>
                <a:sym typeface="Gill Sans"/>
              </a:rPr>
              <a:t> </a:t>
            </a:r>
            <a:r>
              <a:rPr lang="en-US" sz="1800" b="1" u="sng">
                <a:latin typeface="Gill Sans"/>
                <a:ea typeface="Gill Sans"/>
                <a:cs typeface="Gill Sans"/>
                <a:sym typeface="Gill Sans"/>
              </a:rPr>
              <a:t>Goal</a:t>
            </a:r>
            <a:r>
              <a:rPr lang="en-US" sz="1800" b="1">
                <a:latin typeface="Gill Sans"/>
                <a:ea typeface="Gill Sans"/>
                <a:cs typeface="Gill Sans"/>
                <a:sym typeface="Gill Sans"/>
              </a:rPr>
              <a:t>, </a:t>
            </a:r>
            <a:r>
              <a:rPr lang="en-US" sz="1800" b="1" u="sng">
                <a:latin typeface="Gill Sans"/>
                <a:ea typeface="Gill Sans"/>
                <a:cs typeface="Gill Sans"/>
                <a:sym typeface="Gill Sans"/>
              </a:rPr>
              <a:t>if appropriate:</a:t>
            </a:r>
            <a:endParaRPr/>
          </a:p>
          <a:p>
            <a:endParaRPr sz="1800" b="1" u="sng">
              <a:latin typeface="Gill Sans"/>
              <a:ea typeface="Gill Sans"/>
              <a:cs typeface="Gill Sans"/>
              <a:sym typeface="Gill Sans"/>
            </a:endParaRPr>
          </a:p>
          <a:p>
            <a:pPr marL="285750" indent="-285750">
              <a:buSzPts val="1800"/>
              <a:buFont typeface="Arial"/>
              <a:buChar char="•"/>
            </a:pPr>
            <a:r>
              <a:rPr lang="en-US" sz="1800" b="1" u="sng">
                <a:latin typeface="Gill Sans"/>
                <a:ea typeface="Gill Sans"/>
                <a:cs typeface="Gill Sans"/>
                <a:sym typeface="Gill Sans"/>
              </a:rPr>
              <a:t>Agency</a:t>
            </a:r>
            <a:r>
              <a:rPr lang="en-US" sz="1800" b="1">
                <a:latin typeface="Gill Sans"/>
                <a:ea typeface="Gill Sans"/>
                <a:cs typeface="Gill Sans"/>
                <a:sym typeface="Gill Sans"/>
              </a:rPr>
              <a:t> </a:t>
            </a:r>
            <a:r>
              <a:rPr lang="en-US" sz="1800" b="1" u="sng">
                <a:latin typeface="Gill Sans"/>
                <a:ea typeface="Gill Sans"/>
                <a:cs typeface="Gill Sans"/>
                <a:sym typeface="Gill Sans"/>
              </a:rPr>
              <a:t>Involvement</a:t>
            </a:r>
            <a:r>
              <a:rPr lang="en-US" sz="1800" b="1">
                <a:latin typeface="Gill Sans"/>
                <a:ea typeface="Gill Sans"/>
                <a:cs typeface="Gill Sans"/>
                <a:sym typeface="Gill Sans"/>
              </a:rPr>
              <a:t>: (List any information regarding agency involvement, and the date and name of agency information given to the parent and guardian.  </a:t>
            </a:r>
            <a:endParaRPr sz="1800">
              <a:latin typeface="Gill Sans"/>
              <a:ea typeface="Gill Sans"/>
              <a:cs typeface="Gill Sans"/>
              <a:sym typeface="Gill Sans"/>
            </a:endParaRPr>
          </a:p>
        </p:txBody>
      </p:sp>
      <p:sp>
        <p:nvSpPr>
          <p:cNvPr id="1675" name="Google Shape;1675;p60" descr="arrow pointing to agency involvement to remind participants to include agencies "/>
          <p:cNvSpPr/>
          <p:nvPr/>
        </p:nvSpPr>
        <p:spPr>
          <a:xfrm rot="8704495">
            <a:off x="9070556" y="4100792"/>
            <a:ext cx="1061284" cy="990600"/>
          </a:xfrm>
          <a:prstGeom prst="rightArrow">
            <a:avLst>
              <a:gd name="adj1" fmla="val 50000"/>
              <a:gd name="adj2" fmla="val 50000"/>
            </a:avLst>
          </a:prstGeom>
          <a:solidFill>
            <a:srgbClr val="FF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2D8E0-83F2-40B6-9BAE-1DF5F078D87F}"/>
              </a:ext>
            </a:extLst>
          </p:cNvPr>
          <p:cNvSpPr>
            <a:spLocks noGrp="1"/>
          </p:cNvSpPr>
          <p:nvPr>
            <p:ph type="title"/>
          </p:nvPr>
        </p:nvSpPr>
        <p:spPr>
          <a:xfrm>
            <a:off x="545774" y="1044819"/>
            <a:ext cx="2438400" cy="4601183"/>
          </a:xfrm>
        </p:spPr>
        <p:txBody>
          <a:bodyPr>
            <a:normAutofit/>
          </a:bodyPr>
          <a:lstStyle/>
          <a:p>
            <a:pPr algn="ctr"/>
            <a:r>
              <a:rPr lang="en-US" sz="2400" dirty="0"/>
              <a:t>Documentation on IEP Team Participation by an Agency Representative </a:t>
            </a:r>
          </a:p>
        </p:txBody>
      </p:sp>
      <p:sp>
        <p:nvSpPr>
          <p:cNvPr id="5" name="Content Placeholder 4">
            <a:extLst>
              <a:ext uri="{FF2B5EF4-FFF2-40B4-BE49-F238E27FC236}">
                <a16:creationId xmlns:a16="http://schemas.microsoft.com/office/drawing/2014/main" xmlns="" id="{D242F329-F699-4C0F-8770-F253B0C5B730}"/>
              </a:ext>
            </a:extLst>
          </p:cNvPr>
          <p:cNvSpPr>
            <a:spLocks noGrp="1"/>
          </p:cNvSpPr>
          <p:nvPr>
            <p:ph idx="1"/>
          </p:nvPr>
        </p:nvSpPr>
        <p:spPr/>
        <p:txBody>
          <a:bodyPr/>
          <a:lstStyle/>
          <a:p>
            <a:endParaRPr lang="en-US" dirty="0">
              <a:latin typeface="Arial Narrow" panose="020B0606020202030204" pitchFamily="34" charset="0"/>
            </a:endParaRPr>
          </a:p>
          <a:p>
            <a:r>
              <a:rPr lang="en-US" dirty="0">
                <a:latin typeface="Arial Narrow" panose="020B0606020202030204" pitchFamily="34" charset="0"/>
              </a:rPr>
              <a:t>Attendance may include participation via telephone or videoconference. The IEP team may list the names of individuals who participate via telephone or videoconference (in the printed name column) and note how they participated</a:t>
            </a:r>
          </a:p>
          <a:p>
            <a:r>
              <a:rPr lang="en-US" dirty="0">
                <a:latin typeface="Arial Narrow" panose="020B0606020202030204" pitchFamily="34" charset="0"/>
              </a:rPr>
              <a:t>Written input from the agency team members should be included in the present education levels under secondary transition</a:t>
            </a:r>
          </a:p>
          <a:p>
            <a:pPr marL="0" indent="0">
              <a:buNone/>
            </a:pPr>
            <a:endParaRPr lang="en-US" dirty="0"/>
          </a:p>
        </p:txBody>
      </p:sp>
    </p:spTree>
    <p:extLst>
      <p:ext uri="{BB962C8B-B14F-4D97-AF65-F5344CB8AC3E}">
        <p14:creationId xmlns:p14="http://schemas.microsoft.com/office/powerpoint/2010/main" val="2028239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62" descr="Sample IEP Statements"/>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dirty="0"/>
              <a:t>Sample IEP Statements</a:t>
            </a:r>
            <a:endParaRPr dirty="0"/>
          </a:p>
        </p:txBody>
      </p:sp>
      <p:pic>
        <p:nvPicPr>
          <p:cNvPr id="3" name="Picture 2"/>
          <p:cNvPicPr>
            <a:picLocks noChangeAspect="1"/>
          </p:cNvPicPr>
          <p:nvPr/>
        </p:nvPicPr>
        <p:blipFill>
          <a:blip r:embed="rId3"/>
          <a:stretch>
            <a:fillRect/>
          </a:stretch>
        </p:blipFill>
        <p:spPr>
          <a:xfrm>
            <a:off x="4408517" y="1770612"/>
            <a:ext cx="5826647" cy="3940232"/>
          </a:xfrm>
          <a:prstGeom prst="rect">
            <a:avLst/>
          </a:prstGeom>
        </p:spPr>
      </p:pic>
      <p:sp>
        <p:nvSpPr>
          <p:cNvPr id="1690" name="Google Shape;1690;p62"/>
          <p:cNvSpPr/>
          <p:nvPr/>
        </p:nvSpPr>
        <p:spPr>
          <a:xfrm>
            <a:off x="4317076" y="1371601"/>
            <a:ext cx="5893724" cy="394854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lvl="1" indent="-114300">
              <a:lnSpc>
                <a:spcPct val="75000"/>
              </a:lnSpc>
              <a:buClr>
                <a:schemeClr val="dk1"/>
              </a:buClr>
              <a:buSzPts val="1400"/>
              <a:buFont typeface="Arial Narrow"/>
              <a:buChar char="•"/>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5"/>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a:buSzPts val="3600"/>
            </a:pPr>
            <a:r>
              <a:rPr lang="en-US" sz="3600" b="1"/>
              <a:t>Today’s</a:t>
            </a:r>
            <a:br>
              <a:rPr lang="en-US" sz="3600" b="1"/>
            </a:br>
            <a:r>
              <a:rPr lang="en-US" sz="3600" b="1"/>
              <a:t>Agenda</a:t>
            </a:r>
            <a:endParaRPr sz="3600" b="1"/>
          </a:p>
        </p:txBody>
      </p:sp>
      <p:sp>
        <p:nvSpPr>
          <p:cNvPr id="1156" name="Google Shape;1156;p5"/>
          <p:cNvSpPr txBox="1">
            <a:spLocks noGrp="1"/>
          </p:cNvSpPr>
          <p:nvPr>
            <p:ph type="body" idx="1"/>
          </p:nvPr>
        </p:nvSpPr>
        <p:spPr>
          <a:xfrm>
            <a:off x="4267200" y="1143000"/>
            <a:ext cx="5842240" cy="4754880"/>
          </a:xfrm>
          <a:prstGeom prst="rect">
            <a:avLst/>
          </a:prstGeom>
          <a:noFill/>
          <a:ln>
            <a:noFill/>
          </a:ln>
        </p:spPr>
        <p:txBody>
          <a:bodyPr spcFirstLastPara="1" wrap="square" lIns="91425" tIns="45700" rIns="91425" bIns="45700" anchor="t" anchorCtr="0">
            <a:noAutofit/>
          </a:bodyPr>
          <a:lstStyle/>
          <a:p>
            <a:pPr marL="1030288" indent="-1030288">
              <a:spcBef>
                <a:spcPts val="0"/>
              </a:spcBef>
              <a:buSzPts val="2700"/>
              <a:buNone/>
            </a:pPr>
            <a:r>
              <a:rPr lang="en-US" sz="2700" b="1" dirty="0">
                <a:solidFill>
                  <a:schemeClr val="lt1"/>
                </a:solidFill>
                <a:latin typeface="Arial Narrow"/>
                <a:ea typeface="Arial Narrow"/>
                <a:cs typeface="Arial Narrow"/>
                <a:sym typeface="Arial Narrow"/>
              </a:rPr>
              <a:t>Part I: 	Regulatory Requirements </a:t>
            </a:r>
            <a:endParaRPr dirty="0"/>
          </a:p>
          <a:p>
            <a:pPr marL="1660525" lvl="4" indent="-346075">
              <a:buClr>
                <a:schemeClr val="bg1"/>
              </a:buClr>
              <a:buSzPts val="2400"/>
            </a:pPr>
            <a:endParaRPr lang="en-US" sz="2400" b="1" dirty="0" smtClean="0">
              <a:solidFill>
                <a:schemeClr val="lt1"/>
              </a:solidFill>
              <a:latin typeface="Arial Narrow"/>
              <a:ea typeface="Arial Narrow"/>
              <a:cs typeface="Arial Narrow"/>
              <a:sym typeface="Arial Narrow"/>
            </a:endParaRPr>
          </a:p>
          <a:p>
            <a:pPr marL="1660525" lvl="4" indent="-346075">
              <a:buClr>
                <a:schemeClr val="bg1"/>
              </a:buClr>
              <a:buSzPts val="2400"/>
            </a:pPr>
            <a:r>
              <a:rPr lang="en-US" sz="2400" b="1" dirty="0" smtClean="0">
                <a:solidFill>
                  <a:schemeClr val="lt1"/>
                </a:solidFill>
                <a:latin typeface="Arial Narrow"/>
                <a:ea typeface="Arial Narrow"/>
                <a:cs typeface="Arial Narrow"/>
                <a:sym typeface="Arial Narrow"/>
              </a:rPr>
              <a:t>Transition </a:t>
            </a:r>
            <a:r>
              <a:rPr lang="en-US" sz="2400" b="1" dirty="0">
                <a:solidFill>
                  <a:schemeClr val="lt1"/>
                </a:solidFill>
                <a:latin typeface="Arial Narrow"/>
                <a:ea typeface="Arial Narrow"/>
                <a:cs typeface="Arial Narrow"/>
                <a:sym typeface="Arial Narrow"/>
              </a:rPr>
              <a:t>Background </a:t>
            </a:r>
            <a:endParaRPr dirty="0"/>
          </a:p>
          <a:p>
            <a:pPr marL="1660525" lvl="4" indent="-346075">
              <a:spcBef>
                <a:spcPts val="500"/>
              </a:spcBef>
              <a:buClr>
                <a:schemeClr val="bg1"/>
              </a:buClr>
              <a:buSzPts val="2400"/>
            </a:pPr>
            <a:r>
              <a:rPr lang="en-US" sz="2400" b="1" dirty="0">
                <a:solidFill>
                  <a:schemeClr val="lt1"/>
                </a:solidFill>
                <a:latin typeface="Arial Narrow"/>
                <a:ea typeface="Arial Narrow"/>
                <a:cs typeface="Arial Narrow"/>
                <a:sym typeface="Arial Narrow"/>
              </a:rPr>
              <a:t>State Performance Plan and Transition Related Indicators</a:t>
            </a:r>
            <a:endParaRPr dirty="0"/>
          </a:p>
          <a:p>
            <a:pPr marL="1660525" lvl="4" indent="-193675">
              <a:spcBef>
                <a:spcPts val="500"/>
              </a:spcBef>
              <a:buSzPts val="2400"/>
              <a:buNone/>
            </a:pPr>
            <a:endParaRPr sz="2400" b="1" dirty="0">
              <a:solidFill>
                <a:schemeClr val="lt1"/>
              </a:solidFill>
              <a:latin typeface="Arial Narrow"/>
              <a:ea typeface="Arial Narrow"/>
              <a:cs typeface="Arial Narrow"/>
              <a:sym typeface="Arial Narrow"/>
            </a:endParaRPr>
          </a:p>
          <a:p>
            <a:pPr marL="1030288" indent="-1030288">
              <a:spcBef>
                <a:spcPts val="1450"/>
              </a:spcBef>
              <a:buSzPts val="2700"/>
              <a:buNone/>
            </a:pPr>
            <a:r>
              <a:rPr lang="en-US" sz="2700" b="1" dirty="0">
                <a:solidFill>
                  <a:schemeClr val="lt1"/>
                </a:solidFill>
                <a:latin typeface="Arial Narrow"/>
                <a:ea typeface="Arial Narrow"/>
                <a:cs typeface="Arial Narrow"/>
                <a:sym typeface="Arial Narrow"/>
              </a:rPr>
              <a:t>Part II: 	Cyclical Monitoring File Review Questions</a:t>
            </a:r>
            <a:endParaRPr dirty="0"/>
          </a:p>
          <a:p>
            <a:pPr marL="1660525" lvl="4" indent="-346075">
              <a:buClr>
                <a:schemeClr val="bg1"/>
              </a:buClr>
              <a:buSzPts val="2400"/>
            </a:pPr>
            <a:endParaRPr lang="en-US" sz="2400" b="1" dirty="0" smtClean="0">
              <a:solidFill>
                <a:schemeClr val="lt1"/>
              </a:solidFill>
              <a:latin typeface="Arial Narrow"/>
              <a:ea typeface="Arial Narrow"/>
              <a:cs typeface="Arial Narrow"/>
              <a:sym typeface="Arial Narrow"/>
            </a:endParaRPr>
          </a:p>
          <a:p>
            <a:pPr marL="1660525" lvl="4" indent="-346075">
              <a:buClr>
                <a:schemeClr val="bg1"/>
              </a:buClr>
              <a:buSzPts val="2400"/>
            </a:pPr>
            <a:r>
              <a:rPr lang="en-US" sz="2400" b="1" dirty="0" smtClean="0">
                <a:solidFill>
                  <a:schemeClr val="lt1"/>
                </a:solidFill>
                <a:latin typeface="Arial Narrow"/>
                <a:ea typeface="Arial Narrow"/>
                <a:cs typeface="Arial Narrow"/>
                <a:sym typeface="Arial Narrow"/>
              </a:rPr>
              <a:t>Suggestions</a:t>
            </a:r>
            <a:endParaRPr dirty="0"/>
          </a:p>
          <a:p>
            <a:pPr marL="1660525" lvl="4" indent="-346075">
              <a:spcBef>
                <a:spcPts val="500"/>
              </a:spcBef>
              <a:buClr>
                <a:schemeClr val="bg1"/>
              </a:buClr>
              <a:buSzPts val="2400"/>
            </a:pPr>
            <a:r>
              <a:rPr lang="en-US" sz="2400" b="1" dirty="0">
                <a:solidFill>
                  <a:schemeClr val="lt1"/>
                </a:solidFill>
                <a:latin typeface="Arial Narrow"/>
                <a:ea typeface="Arial Narrow"/>
                <a:cs typeface="Arial Narrow"/>
                <a:sym typeface="Arial Narrow"/>
              </a:rPr>
              <a:t>School District Reflection</a:t>
            </a:r>
            <a:endParaRPr dirty="0"/>
          </a:p>
          <a:p>
            <a:pPr marL="1314450" lvl="4" indent="0">
              <a:spcBef>
                <a:spcPts val="500"/>
              </a:spcBef>
              <a:buSzPts val="2400"/>
              <a:buNone/>
            </a:pPr>
            <a:endParaRPr sz="2400" b="1" dirty="0">
              <a:latin typeface="Arial Narrow"/>
              <a:ea typeface="Arial Narrow"/>
              <a:cs typeface="Arial Narrow"/>
              <a:sym typeface="Arial Narrow"/>
            </a:endParaRPr>
          </a:p>
        </p:txBody>
      </p:sp>
      <p:pic>
        <p:nvPicPr>
          <p:cNvPr id="1157" name="Google Shape;1157;p5" title="Image of agenda"/>
          <p:cNvPicPr preferRelativeResize="0"/>
          <p:nvPr/>
        </p:nvPicPr>
        <p:blipFill rotWithShape="1">
          <a:blip r:embed="rId3">
            <a:alphaModFix/>
          </a:blip>
          <a:srcRect/>
          <a:stretch/>
        </p:blipFill>
        <p:spPr>
          <a:xfrm rot="2086997">
            <a:off x="895433" y="3358927"/>
            <a:ext cx="1672293" cy="2079966"/>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63" descr="Sample Agency Statement"/>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a:t>Sample Agency Statement</a:t>
            </a:r>
            <a:endParaRPr/>
          </a:p>
        </p:txBody>
      </p:sp>
      <p:sp>
        <p:nvSpPr>
          <p:cNvPr id="1697" name="Google Shape;1697;p63" descr="Bob and his family were provided with information regarding the supports provided through Allegheny River Intellectual Disability Services (ARID) and the Office of Vocational Rehabilitation (OVR). Bob met with a supports coordinator from ARID on May 3, 2017 and now has a current open case. Bob is scheduled for an intake with an OVR representative during the Fall of 2017. Both and OVR and ARID representatives were invited to his current IEP meeting.&#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a:spcBef>
                <a:spcPts val="0"/>
              </a:spcBef>
              <a:buClr>
                <a:schemeClr val="bg1"/>
              </a:buClr>
              <a:buSzPts val="2400"/>
              <a:buFont typeface="Wingdings" panose="05000000000000000000" pitchFamily="2" charset="2"/>
              <a:buChar char="Ø"/>
            </a:pPr>
            <a:endParaRPr lang="en-US" sz="2400" dirty="0">
              <a:solidFill>
                <a:schemeClr val="bg1"/>
              </a:solidFill>
            </a:endParaRPr>
          </a:p>
          <a:p>
            <a:pPr marL="342900">
              <a:spcBef>
                <a:spcPts val="0"/>
              </a:spcBef>
              <a:buClr>
                <a:schemeClr val="bg1"/>
              </a:buClr>
              <a:buSzPts val="2400"/>
              <a:buFont typeface="Wingdings" panose="05000000000000000000" pitchFamily="2" charset="2"/>
              <a:buChar char="v"/>
            </a:pPr>
            <a:r>
              <a:rPr lang="en-US" sz="2400" dirty="0">
                <a:solidFill>
                  <a:schemeClr val="bg1"/>
                </a:solidFill>
              </a:rPr>
              <a:t>Bob and his family were provided with information regarding the supports provided through Allegheny River Intellectual Disability Services (ARID) and the Office of Vocational Rehabilitation (OVR). Bob met with a supports coordinator from ARID on May 3, 2017 and now has a current open case. Bob is scheduled for an intake with an OVR representative during the Fall of 2017. Both and OVR and ARID representatives were invited to his current IEP meeting.</a:t>
            </a:r>
            <a:endParaRPr dirty="0">
              <a:solidFill>
                <a:schemeClr val="bg1"/>
              </a:solidFill>
            </a:endParaRPr>
          </a:p>
          <a:p>
            <a:pPr marL="0" indent="0">
              <a:spcBef>
                <a:spcPts val="480"/>
              </a:spcBef>
              <a:buClr>
                <a:schemeClr val="accent2"/>
              </a:buClr>
              <a:buSzPts val="2400"/>
              <a:buNone/>
            </a:pPr>
            <a:endParaRPr sz="2400" dirty="0">
              <a:latin typeface="Arial Narrow"/>
              <a:ea typeface="Arial Narrow"/>
              <a:cs typeface="Arial Narrow"/>
              <a:sym typeface="Arial Narrow"/>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p64" descr="Examples of Agencies"/>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r>
              <a:rPr lang="en-US" sz="3240"/>
              <a:t>Examples of Agencies</a:t>
            </a:r>
            <a:endParaRPr/>
          </a:p>
        </p:txBody>
      </p:sp>
      <p:sp>
        <p:nvSpPr>
          <p:cNvPr id="1704" name="Google Shape;1704;p64" descr="Office of Vocational Rehabilitation&#10;County Mental Health &#10;County Office of Developmental Programs /Intellectual Disabilities&#10;Department of Human Services&#10;Bureau of Autism Services&#10;Blindness and Visual Services&#10;Children and Youth Services&#10;Juvenile Justice System&#10;Social Security Administration&#10;The ARC&#10;Centers for Independent Living&#10;Disability Specific Agencies &#1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a:lnSpc>
                <a:spcPct val="100000"/>
              </a:lnSpc>
              <a:spcBef>
                <a:spcPts val="0"/>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Office of Vocational Rehabilitation</a:t>
            </a:r>
            <a:endParaRPr sz="1600" dirty="0">
              <a:solidFill>
                <a:schemeClr val="bg1"/>
              </a:solidFill>
            </a:endParaRPr>
          </a:p>
          <a:p>
            <a:pPr marL="342900">
              <a:lnSpc>
                <a:spcPct val="100000"/>
              </a:lnSpc>
              <a:spcBef>
                <a:spcPts val="481"/>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County Mental Health </a:t>
            </a:r>
            <a:endParaRPr sz="1600" dirty="0">
              <a:solidFill>
                <a:schemeClr val="bg1"/>
              </a:solidFill>
            </a:endParaRPr>
          </a:p>
          <a:p>
            <a:pPr marL="342900">
              <a:lnSpc>
                <a:spcPct val="100000"/>
              </a:lnSpc>
              <a:spcBef>
                <a:spcPts val="481"/>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County Office of Developmental Programs /Intellectual Disabilities</a:t>
            </a:r>
            <a:endParaRPr sz="1600" dirty="0">
              <a:solidFill>
                <a:schemeClr val="bg1"/>
              </a:solidFill>
            </a:endParaRPr>
          </a:p>
          <a:p>
            <a:pPr marL="342900">
              <a:lnSpc>
                <a:spcPct val="100000"/>
              </a:lnSpc>
              <a:spcBef>
                <a:spcPts val="481"/>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Department of Human Services</a:t>
            </a:r>
            <a:endParaRPr lang="en-US" sz="1600" dirty="0">
              <a:solidFill>
                <a:schemeClr val="bg1"/>
              </a:solidFill>
              <a:ea typeface="Arial Narrow"/>
              <a:cs typeface="Arial Narrow"/>
            </a:endParaRPr>
          </a:p>
          <a:p>
            <a:pPr marL="342900">
              <a:lnSpc>
                <a:spcPct val="100000"/>
              </a:lnSpc>
              <a:spcBef>
                <a:spcPts val="481"/>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Bureau of Autism Services</a:t>
            </a:r>
            <a:endParaRPr sz="1400" dirty="0">
              <a:solidFill>
                <a:schemeClr val="bg1"/>
              </a:solidFill>
            </a:endParaRPr>
          </a:p>
          <a:p>
            <a:pPr marL="342900">
              <a:lnSpc>
                <a:spcPct val="100000"/>
              </a:lnSpc>
              <a:spcBef>
                <a:spcPts val="481"/>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Blindness and Visual Services</a:t>
            </a:r>
            <a:endParaRPr sz="1600" dirty="0">
              <a:solidFill>
                <a:schemeClr val="bg1"/>
              </a:solidFill>
            </a:endParaRPr>
          </a:p>
          <a:p>
            <a:pPr marL="342900">
              <a:lnSpc>
                <a:spcPct val="100000"/>
              </a:lnSpc>
              <a:spcBef>
                <a:spcPts val="481"/>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Children and Youth Services</a:t>
            </a:r>
            <a:endParaRPr sz="1600" dirty="0">
              <a:solidFill>
                <a:schemeClr val="bg1"/>
              </a:solidFill>
            </a:endParaRPr>
          </a:p>
          <a:p>
            <a:pPr marL="342900">
              <a:lnSpc>
                <a:spcPct val="100000"/>
              </a:lnSpc>
              <a:spcBef>
                <a:spcPts val="481"/>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Juvenile Justice System</a:t>
            </a:r>
            <a:endParaRPr sz="1600" dirty="0">
              <a:solidFill>
                <a:schemeClr val="bg1"/>
              </a:solidFill>
            </a:endParaRPr>
          </a:p>
          <a:p>
            <a:pPr marL="342900">
              <a:lnSpc>
                <a:spcPct val="100000"/>
              </a:lnSpc>
              <a:spcBef>
                <a:spcPts val="481"/>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Social Security Administration</a:t>
            </a:r>
            <a:endParaRPr sz="1600" dirty="0">
              <a:solidFill>
                <a:schemeClr val="bg1"/>
              </a:solidFill>
            </a:endParaRPr>
          </a:p>
          <a:p>
            <a:pPr marL="342900">
              <a:lnSpc>
                <a:spcPct val="100000"/>
              </a:lnSpc>
              <a:spcBef>
                <a:spcPts val="481"/>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The ARC</a:t>
            </a:r>
            <a:endParaRPr sz="1600" dirty="0">
              <a:solidFill>
                <a:schemeClr val="bg1"/>
              </a:solidFill>
            </a:endParaRPr>
          </a:p>
          <a:p>
            <a:pPr marL="342900">
              <a:lnSpc>
                <a:spcPct val="100000"/>
              </a:lnSpc>
              <a:spcBef>
                <a:spcPts val="481"/>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Centers for Independent Living</a:t>
            </a:r>
            <a:endParaRPr sz="1600" dirty="0">
              <a:solidFill>
                <a:schemeClr val="bg1"/>
              </a:solidFill>
            </a:endParaRPr>
          </a:p>
          <a:p>
            <a:pPr marL="342900">
              <a:lnSpc>
                <a:spcPct val="100000"/>
              </a:lnSpc>
              <a:spcBef>
                <a:spcPts val="481"/>
              </a:spcBef>
              <a:buClr>
                <a:schemeClr val="bg1"/>
              </a:buClr>
              <a:buSzPct val="100000"/>
              <a:buFont typeface="Wingdings" panose="05000000000000000000" pitchFamily="2" charset="2"/>
              <a:buChar char="v"/>
            </a:pPr>
            <a:r>
              <a:rPr lang="en-US" sz="2000" dirty="0">
                <a:solidFill>
                  <a:schemeClr val="bg1"/>
                </a:solidFill>
                <a:latin typeface="Arial Narrow"/>
                <a:ea typeface="Arial Narrow"/>
                <a:cs typeface="Arial Narrow"/>
                <a:sym typeface="Arial Narrow"/>
              </a:rPr>
              <a:t>Disability Specific Agencies </a:t>
            </a:r>
            <a:endParaRPr sz="1600" dirty="0">
              <a:solidFill>
                <a:schemeClr val="bg1"/>
              </a:solidFill>
            </a:endParaRPr>
          </a:p>
        </p:txBody>
      </p:sp>
      <p:pic>
        <p:nvPicPr>
          <p:cNvPr id="1706" name="Google Shape;1706;p64" descr="clipboard with paper and pencil writing on it" title="graphic"/>
          <p:cNvPicPr preferRelativeResize="0"/>
          <p:nvPr/>
        </p:nvPicPr>
        <p:blipFill rotWithShape="1">
          <a:blip r:embed="rId3">
            <a:alphaModFix/>
          </a:blip>
          <a:srcRect b="3390"/>
          <a:stretch/>
        </p:blipFill>
        <p:spPr>
          <a:xfrm>
            <a:off x="915220" y="4310151"/>
            <a:ext cx="1538201" cy="1591887"/>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IEP Team Participants for Transition Planning</a:t>
            </a:r>
          </a:p>
        </p:txBody>
      </p:sp>
      <p:sp>
        <p:nvSpPr>
          <p:cNvPr id="3" name="Text Placeholder 2"/>
          <p:cNvSpPr>
            <a:spLocks noGrp="1"/>
          </p:cNvSpPr>
          <p:nvPr>
            <p:ph type="body" idx="1"/>
          </p:nvPr>
        </p:nvSpPr>
        <p:spPr>
          <a:xfrm>
            <a:off x="4459203" y="481723"/>
            <a:ext cx="3091525" cy="4705419"/>
          </a:xfrm>
        </p:spPr>
        <p:txBody>
          <a:bodyPr>
            <a:normAutofit/>
          </a:bodyPr>
          <a:lstStyle/>
          <a:p>
            <a:pPr algn="ctr">
              <a:buNone/>
            </a:pPr>
            <a:r>
              <a:rPr lang="en-US" sz="2400" u="sng" dirty="0">
                <a:solidFill>
                  <a:srgbClr val="FFFF00"/>
                </a:solidFill>
              </a:rPr>
              <a:t>Required Members</a:t>
            </a:r>
            <a:endParaRPr lang="en-US" sz="1600" dirty="0">
              <a:solidFill>
                <a:srgbClr val="FFFF00"/>
              </a:solidFill>
            </a:endParaRPr>
          </a:p>
          <a:p>
            <a:pPr>
              <a:buClr>
                <a:schemeClr val="bg1"/>
              </a:buClr>
              <a:buFont typeface="Wingdings" panose="05000000000000000000" pitchFamily="2" charset="2"/>
              <a:buChar char="v"/>
            </a:pPr>
            <a:r>
              <a:rPr lang="en-US" sz="1800" dirty="0">
                <a:solidFill>
                  <a:schemeClr val="bg1"/>
                </a:solidFill>
              </a:rPr>
              <a:t>parents/guardians</a:t>
            </a:r>
          </a:p>
          <a:p>
            <a:pPr>
              <a:buClr>
                <a:schemeClr val="bg1"/>
              </a:buClr>
              <a:buFont typeface="Wingdings" panose="05000000000000000000" pitchFamily="2" charset="2"/>
              <a:buChar char="v"/>
            </a:pPr>
            <a:r>
              <a:rPr lang="en-US" sz="1800" dirty="0">
                <a:solidFill>
                  <a:schemeClr val="bg1"/>
                </a:solidFill>
              </a:rPr>
              <a:t>local education agency representative (LEA)</a:t>
            </a:r>
          </a:p>
          <a:p>
            <a:pPr>
              <a:buClr>
                <a:schemeClr val="bg1"/>
              </a:buClr>
              <a:buFont typeface="Wingdings" panose="05000000000000000000" pitchFamily="2" charset="2"/>
              <a:buChar char="v"/>
            </a:pPr>
            <a:r>
              <a:rPr lang="en-US" sz="1800" dirty="0">
                <a:solidFill>
                  <a:schemeClr val="bg1"/>
                </a:solidFill>
              </a:rPr>
              <a:t>general education teacher</a:t>
            </a:r>
          </a:p>
          <a:p>
            <a:pPr>
              <a:buClr>
                <a:schemeClr val="bg1"/>
              </a:buClr>
              <a:buFont typeface="Wingdings" panose="05000000000000000000" pitchFamily="2" charset="2"/>
              <a:buChar char="v"/>
            </a:pPr>
            <a:r>
              <a:rPr lang="en-US" sz="1800" dirty="0">
                <a:solidFill>
                  <a:schemeClr val="bg1"/>
                </a:solidFill>
              </a:rPr>
              <a:t>special education teacher</a:t>
            </a:r>
          </a:p>
          <a:p>
            <a:pPr>
              <a:buClr>
                <a:schemeClr val="bg1"/>
              </a:buClr>
              <a:buFont typeface="Wingdings" panose="05000000000000000000" pitchFamily="2" charset="2"/>
              <a:buChar char="v"/>
            </a:pPr>
            <a:r>
              <a:rPr lang="en-US" sz="1800" dirty="0">
                <a:solidFill>
                  <a:schemeClr val="bg1"/>
                </a:solidFill>
              </a:rPr>
              <a:t>career-technical education representative (if being considered)</a:t>
            </a:r>
            <a:endParaRPr lang="en-US" sz="1600" dirty="0">
              <a:solidFill>
                <a:schemeClr val="bg1"/>
              </a:solidFill>
            </a:endParaRPr>
          </a:p>
          <a:p>
            <a:pPr marL="114300" indent="0">
              <a:buNone/>
            </a:pPr>
            <a:endParaRPr lang="en-US" dirty="0"/>
          </a:p>
        </p:txBody>
      </p:sp>
      <p:sp>
        <p:nvSpPr>
          <p:cNvPr id="4" name="Rectangle 3"/>
          <p:cNvSpPr/>
          <p:nvPr/>
        </p:nvSpPr>
        <p:spPr>
          <a:xfrm>
            <a:off x="7766859" y="897774"/>
            <a:ext cx="2385753" cy="4302716"/>
          </a:xfrm>
          <a:prstGeom prst="rect">
            <a:avLst/>
          </a:prstGeom>
        </p:spPr>
        <p:txBody>
          <a:bodyPr wrap="square">
            <a:spAutoFit/>
          </a:bodyPr>
          <a:lstStyle/>
          <a:p>
            <a:pPr lvl="0" algn="ctr">
              <a:lnSpc>
                <a:spcPct val="90000"/>
              </a:lnSpc>
              <a:buClrTx/>
            </a:pPr>
            <a:r>
              <a:rPr lang="en-US" sz="2400" u="sng" kern="1200" dirty="0">
                <a:solidFill>
                  <a:srgbClr val="FFFF00"/>
                </a:solidFill>
                <a:latin typeface="Gill Sans MT"/>
                <a:ea typeface="+mn-ea"/>
                <a:cs typeface="+mn-cs"/>
              </a:rPr>
              <a:t>Other Members</a:t>
            </a:r>
            <a:endParaRPr lang="en-US" u="sng" kern="1200" dirty="0">
              <a:solidFill>
                <a:srgbClr val="FFFF00"/>
              </a:solidFill>
              <a:latin typeface="Gill Sans MT"/>
              <a:ea typeface="+mn-ea"/>
              <a:cs typeface="+mn-cs"/>
            </a:endParaRPr>
          </a:p>
          <a:p>
            <a:pPr marL="285750" indent="-285750">
              <a:buClr>
                <a:schemeClr val="bg1"/>
              </a:buClr>
              <a:buFont typeface="Wingdings" panose="05000000000000000000" pitchFamily="2" charset="2"/>
              <a:buChar char="v"/>
            </a:pPr>
            <a:r>
              <a:rPr lang="en-US" sz="1800" kern="1200" dirty="0">
                <a:solidFill>
                  <a:schemeClr val="bg1"/>
                </a:solidFill>
                <a:latin typeface="Gill Sans MT"/>
                <a:ea typeface="+mn-ea"/>
                <a:cs typeface="+mn-cs"/>
              </a:rPr>
              <a:t>transition coordinator</a:t>
            </a:r>
          </a:p>
          <a:p>
            <a:pPr marL="342900" indent="-342900">
              <a:buClr>
                <a:schemeClr val="bg1"/>
              </a:buClr>
              <a:buFont typeface="Wingdings" panose="05000000000000000000" pitchFamily="2" charset="2"/>
              <a:buChar char="v"/>
            </a:pPr>
            <a:r>
              <a:rPr lang="en-US" sz="1800" kern="1200" dirty="0">
                <a:solidFill>
                  <a:schemeClr val="bg1"/>
                </a:solidFill>
                <a:latin typeface="Gill Sans MT"/>
                <a:ea typeface="+mn-ea"/>
                <a:cs typeface="+mn-cs"/>
              </a:rPr>
              <a:t>school psychologist</a:t>
            </a:r>
          </a:p>
          <a:p>
            <a:pPr marL="285750" indent="-285750">
              <a:buClr>
                <a:schemeClr val="bg1"/>
              </a:buClr>
              <a:buFont typeface="Wingdings" panose="05000000000000000000" pitchFamily="2" charset="2"/>
              <a:buChar char="v"/>
            </a:pPr>
            <a:r>
              <a:rPr lang="en-US" sz="1800" kern="1200" dirty="0">
                <a:solidFill>
                  <a:schemeClr val="bg1"/>
                </a:solidFill>
                <a:latin typeface="Gill Sans MT"/>
                <a:ea typeface="+mn-ea"/>
                <a:cs typeface="+mn-cs"/>
              </a:rPr>
              <a:t>guidance counselor</a:t>
            </a:r>
          </a:p>
          <a:p>
            <a:pPr marL="285750" indent="-285750">
              <a:buClr>
                <a:schemeClr val="bg1"/>
              </a:buClr>
              <a:buFont typeface="Wingdings" panose="05000000000000000000" pitchFamily="2" charset="2"/>
              <a:buChar char="v"/>
            </a:pPr>
            <a:r>
              <a:rPr lang="en-US" sz="1800" kern="1200" dirty="0">
                <a:solidFill>
                  <a:schemeClr val="bg1"/>
                </a:solidFill>
                <a:latin typeface="Gill Sans MT"/>
                <a:ea typeface="+mn-ea"/>
                <a:cs typeface="+mn-cs"/>
              </a:rPr>
              <a:t>instructional support staff</a:t>
            </a:r>
          </a:p>
          <a:p>
            <a:pPr marL="285750" indent="-285750">
              <a:buClr>
                <a:schemeClr val="bg1"/>
              </a:buClr>
              <a:buFont typeface="Wingdings" panose="05000000000000000000" pitchFamily="2" charset="2"/>
              <a:buChar char="v"/>
            </a:pPr>
            <a:r>
              <a:rPr lang="en-US" sz="1800" kern="1200" dirty="0">
                <a:solidFill>
                  <a:schemeClr val="bg1"/>
                </a:solidFill>
                <a:latin typeface="Gill Sans MT"/>
                <a:ea typeface="+mn-ea"/>
                <a:cs typeface="+mn-cs"/>
              </a:rPr>
              <a:t>job coach (if considered)</a:t>
            </a:r>
          </a:p>
          <a:p>
            <a:pPr marL="285750" indent="-285750">
              <a:buClr>
                <a:schemeClr val="bg1"/>
              </a:buClr>
              <a:buFont typeface="Wingdings" panose="05000000000000000000" pitchFamily="2" charset="2"/>
              <a:buChar char="v"/>
            </a:pPr>
            <a:r>
              <a:rPr lang="en-US" sz="1800" kern="1200" dirty="0">
                <a:solidFill>
                  <a:schemeClr val="bg1"/>
                </a:solidFill>
                <a:latin typeface="Gill Sans MT"/>
                <a:ea typeface="+mn-ea"/>
                <a:cs typeface="+mn-cs"/>
              </a:rPr>
              <a:t>employer representative</a:t>
            </a:r>
          </a:p>
          <a:p>
            <a:pPr marL="285750" indent="-285750">
              <a:buClr>
                <a:schemeClr val="bg1"/>
              </a:buClr>
              <a:buFont typeface="Wingdings" panose="05000000000000000000" pitchFamily="2" charset="2"/>
              <a:buChar char="v"/>
            </a:pPr>
            <a:r>
              <a:rPr lang="en-US" sz="1600" b="1" kern="1200" dirty="0">
                <a:solidFill>
                  <a:schemeClr val="bg1"/>
                </a:solidFill>
                <a:latin typeface="Gill Sans MT"/>
                <a:ea typeface="+mn-ea"/>
                <a:cs typeface="+mn-cs"/>
              </a:rPr>
              <a:t>community/agency representatives</a:t>
            </a:r>
          </a:p>
          <a:p>
            <a:pPr marL="285750" indent="-285750">
              <a:buClr>
                <a:schemeClr val="bg1"/>
              </a:buClr>
              <a:buFont typeface="Wingdings" panose="05000000000000000000" pitchFamily="2" charset="2"/>
              <a:buChar char="v"/>
            </a:pPr>
            <a:r>
              <a:rPr lang="en-US" sz="1800" kern="1200" dirty="0">
                <a:solidFill>
                  <a:schemeClr val="bg1"/>
                </a:solidFill>
                <a:latin typeface="Gill Sans MT"/>
                <a:ea typeface="+mn-ea"/>
                <a:cs typeface="+mn-cs"/>
              </a:rPr>
              <a:t>relatives/friends/</a:t>
            </a:r>
          </a:p>
          <a:p>
            <a:pPr lvl="0">
              <a:buClr>
                <a:schemeClr val="bg1"/>
              </a:buClr>
            </a:pPr>
            <a:r>
              <a:rPr lang="en-US" sz="1800" kern="1200" dirty="0">
                <a:solidFill>
                  <a:schemeClr val="bg1"/>
                </a:solidFill>
                <a:latin typeface="Gill Sans MT"/>
                <a:ea typeface="+mn-ea"/>
                <a:cs typeface="+mn-cs"/>
              </a:rPr>
              <a:t>     advocate</a:t>
            </a:r>
          </a:p>
        </p:txBody>
      </p:sp>
    </p:spTree>
    <p:extLst>
      <p:ext uri="{BB962C8B-B14F-4D97-AF65-F5344CB8AC3E}">
        <p14:creationId xmlns:p14="http://schemas.microsoft.com/office/powerpoint/2010/main" val="3960253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Let’s Reflect</a:t>
            </a:r>
            <a:endParaRPr/>
          </a:p>
        </p:txBody>
      </p:sp>
      <p:pic>
        <p:nvPicPr>
          <p:cNvPr id="1727" name="Google Shape;1727;p66"/>
          <p:cNvPicPr preferRelativeResize="0"/>
          <p:nvPr/>
        </p:nvPicPr>
        <p:blipFill rotWithShape="1">
          <a:blip r:embed="rId3">
            <a:alphaModFix/>
          </a:blip>
          <a:srcRect/>
          <a:stretch/>
        </p:blipFill>
        <p:spPr>
          <a:xfrm>
            <a:off x="3569465" y="870332"/>
            <a:ext cx="8108415" cy="1584427"/>
          </a:xfrm>
          <a:prstGeom prst="rect">
            <a:avLst/>
          </a:prstGeom>
          <a:noFill/>
          <a:ln>
            <a:noFill/>
          </a:ln>
        </p:spPr>
      </p:pic>
      <p:pic>
        <p:nvPicPr>
          <p:cNvPr id="1728" name="Google Shape;1728;p66" descr="A screenshot of a cell phone&#10;&#10;Description automatically generated"/>
          <p:cNvPicPr preferRelativeResize="0"/>
          <p:nvPr/>
        </p:nvPicPr>
        <p:blipFill rotWithShape="1">
          <a:blip r:embed="rId4">
            <a:alphaModFix/>
          </a:blip>
          <a:srcRect/>
          <a:stretch/>
        </p:blipFill>
        <p:spPr>
          <a:xfrm>
            <a:off x="3580482" y="2533880"/>
            <a:ext cx="8097398" cy="3514379"/>
          </a:xfrm>
          <a:prstGeom prst="rect">
            <a:avLst/>
          </a:prstGeom>
          <a:noFill/>
          <a:ln>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6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Let’s Reflect</a:t>
            </a:r>
            <a:endParaRPr/>
          </a:p>
        </p:txBody>
      </p:sp>
      <p:pic>
        <p:nvPicPr>
          <p:cNvPr id="1735" name="Google Shape;1735;p67"/>
          <p:cNvPicPr preferRelativeResize="0"/>
          <p:nvPr/>
        </p:nvPicPr>
        <p:blipFill rotWithShape="1">
          <a:blip r:embed="rId3">
            <a:alphaModFix/>
          </a:blip>
          <a:srcRect/>
          <a:stretch/>
        </p:blipFill>
        <p:spPr>
          <a:xfrm>
            <a:off x="3580482" y="991518"/>
            <a:ext cx="8086381" cy="1454227"/>
          </a:xfrm>
          <a:prstGeom prst="rect">
            <a:avLst/>
          </a:prstGeom>
          <a:noFill/>
          <a:ln>
            <a:noFill/>
          </a:ln>
        </p:spPr>
      </p:pic>
      <p:pic>
        <p:nvPicPr>
          <p:cNvPr id="1736" name="Google Shape;1736;p67"/>
          <p:cNvPicPr preferRelativeResize="0"/>
          <p:nvPr/>
        </p:nvPicPr>
        <p:blipFill rotWithShape="1">
          <a:blip r:embed="rId4">
            <a:alphaModFix/>
          </a:blip>
          <a:srcRect/>
          <a:stretch/>
        </p:blipFill>
        <p:spPr>
          <a:xfrm>
            <a:off x="3591499" y="2533029"/>
            <a:ext cx="8086381" cy="3515231"/>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68" descr="Pause and Reflect:  Student Invitation"/>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Autofit/>
          </a:bodyPr>
          <a:lstStyle/>
          <a:p>
            <a:r>
              <a:rPr lang="en-US" sz="3600" dirty="0"/>
              <a:t>Pause and Reflect:  IEP Invitation</a:t>
            </a:r>
            <a:endParaRPr dirty="0"/>
          </a:p>
        </p:txBody>
      </p:sp>
      <p:sp>
        <p:nvSpPr>
          <p:cNvPr id="1742" name="Google Shape;1742;p68" descr="What system is in place to ensure that students 14 years and older are invited to the IEP?&#10;How do you engage a student in his/her IEP meeting?&#10;"/>
          <p:cNvSpPr txBox="1">
            <a:spLocks noGrp="1"/>
          </p:cNvSpPr>
          <p:nvPr>
            <p:ph type="body" idx="1"/>
          </p:nvPr>
        </p:nvSpPr>
        <p:spPr>
          <a:xfrm>
            <a:off x="4059382" y="922714"/>
            <a:ext cx="6151418" cy="4974850"/>
          </a:xfrm>
          <a:prstGeom prst="rect">
            <a:avLst/>
          </a:prstGeom>
          <a:noFill/>
          <a:ln>
            <a:noFill/>
          </a:ln>
        </p:spPr>
        <p:txBody>
          <a:bodyPr spcFirstLastPara="1" wrap="square" lIns="91425" tIns="45700" rIns="91425" bIns="45700" anchor="t" anchorCtr="0">
            <a:noAutofit/>
          </a:bodyPr>
          <a:lstStyle/>
          <a:p>
            <a:pPr marL="742950" lvl="1" indent="-285750">
              <a:spcBef>
                <a:spcPts val="0"/>
              </a:spcBef>
              <a:buClr>
                <a:schemeClr val="accent2"/>
              </a:buClr>
              <a:buSzPts val="3200"/>
              <a:buFont typeface="Gill Sans"/>
              <a:buChar char="–"/>
            </a:pPr>
            <a:endParaRPr lang="en-US" sz="3200" dirty="0"/>
          </a:p>
          <a:p>
            <a:pPr lvl="1" indent="-457200">
              <a:spcBef>
                <a:spcPts val="0"/>
              </a:spcBef>
              <a:buClr>
                <a:schemeClr val="bg1"/>
              </a:buClr>
              <a:buSzPts val="3200"/>
              <a:buFont typeface="Wingdings" panose="05000000000000000000" pitchFamily="2" charset="2"/>
              <a:buChar char="Ø"/>
            </a:pPr>
            <a:r>
              <a:rPr lang="en-US" sz="3200" dirty="0">
                <a:solidFill>
                  <a:schemeClr val="bg1"/>
                </a:solidFill>
              </a:rPr>
              <a:t>What system is in place to ensure that students 14 years and older are invited to the IEP?</a:t>
            </a:r>
            <a:endParaRPr dirty="0">
              <a:solidFill>
                <a:schemeClr val="bg1"/>
              </a:solidFill>
            </a:endParaRPr>
          </a:p>
          <a:p>
            <a:pPr lvl="1" indent="-457200">
              <a:spcBef>
                <a:spcPts val="640"/>
              </a:spcBef>
              <a:buClr>
                <a:schemeClr val="bg1"/>
              </a:buClr>
              <a:buSzPts val="3200"/>
              <a:buFont typeface="Wingdings" panose="05000000000000000000" pitchFamily="2" charset="2"/>
              <a:buChar char="Ø"/>
            </a:pPr>
            <a:endParaRPr lang="en-US" sz="3200" dirty="0">
              <a:solidFill>
                <a:schemeClr val="bg1"/>
              </a:solidFill>
            </a:endParaRPr>
          </a:p>
          <a:p>
            <a:pPr lvl="1" indent="-457200">
              <a:spcBef>
                <a:spcPts val="640"/>
              </a:spcBef>
              <a:buClr>
                <a:schemeClr val="bg1"/>
              </a:buClr>
              <a:buSzPts val="3200"/>
              <a:buFont typeface="Wingdings" panose="05000000000000000000" pitchFamily="2" charset="2"/>
              <a:buChar char="Ø"/>
            </a:pPr>
            <a:r>
              <a:rPr lang="en-US" sz="3200" dirty="0">
                <a:solidFill>
                  <a:schemeClr val="bg1"/>
                </a:solidFill>
              </a:rPr>
              <a:t>How do you engage a student in his/her IEP meeting?</a:t>
            </a:r>
            <a:endParaRPr dirty="0">
              <a:solidFill>
                <a:schemeClr val="bg1"/>
              </a:solidFill>
            </a:endParaRPr>
          </a:p>
        </p:txBody>
      </p:sp>
      <p:pic>
        <p:nvPicPr>
          <p:cNvPr id="1745" name="Google Shape;1745;p68" descr="person thinking" title="picture"/>
          <p:cNvPicPr preferRelativeResize="0"/>
          <p:nvPr/>
        </p:nvPicPr>
        <p:blipFill rotWithShape="1">
          <a:blip r:embed="rId3">
            <a:alphaModFix/>
          </a:blip>
          <a:srcRect/>
          <a:stretch/>
        </p:blipFill>
        <p:spPr>
          <a:xfrm>
            <a:off x="415843" y="1177260"/>
            <a:ext cx="2369126" cy="1982296"/>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6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dirty="0"/>
              <a:t>Let’s Reflect</a:t>
            </a:r>
            <a:endParaRPr dirty="0"/>
          </a:p>
        </p:txBody>
      </p:sp>
      <p:pic>
        <p:nvPicPr>
          <p:cNvPr id="1752" name="Google Shape;1752;p69"/>
          <p:cNvPicPr preferRelativeResize="0"/>
          <p:nvPr/>
        </p:nvPicPr>
        <p:blipFill rotWithShape="1">
          <a:blip r:embed="rId3">
            <a:alphaModFix/>
          </a:blip>
          <a:srcRect/>
          <a:stretch/>
        </p:blipFill>
        <p:spPr>
          <a:xfrm>
            <a:off x="3646583" y="969485"/>
            <a:ext cx="7832993" cy="1575412"/>
          </a:xfrm>
          <a:prstGeom prst="rect">
            <a:avLst/>
          </a:prstGeom>
          <a:noFill/>
          <a:ln>
            <a:noFill/>
          </a:ln>
        </p:spPr>
      </p:pic>
      <p:pic>
        <p:nvPicPr>
          <p:cNvPr id="1753" name="Google Shape;1753;p69"/>
          <p:cNvPicPr preferRelativeResize="0"/>
          <p:nvPr/>
        </p:nvPicPr>
        <p:blipFill rotWithShape="1">
          <a:blip r:embed="rId4">
            <a:alphaModFix/>
          </a:blip>
          <a:srcRect/>
          <a:stretch/>
        </p:blipFill>
        <p:spPr>
          <a:xfrm>
            <a:off x="3613534" y="2667001"/>
            <a:ext cx="7888076" cy="3315158"/>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2C35439-B980-4F99-9571-CD6A3D93B036}"/>
              </a:ext>
            </a:extLst>
          </p:cNvPr>
          <p:cNvSpPr>
            <a:spLocks noGrp="1"/>
          </p:cNvSpPr>
          <p:nvPr>
            <p:ph type="title"/>
          </p:nvPr>
        </p:nvSpPr>
        <p:spPr/>
        <p:txBody>
          <a:bodyPr/>
          <a:lstStyle/>
          <a:p>
            <a:pPr algn="ctr"/>
            <a:r>
              <a:rPr lang="en-US" dirty="0"/>
              <a:t>Step 4</a:t>
            </a:r>
          </a:p>
        </p:txBody>
      </p:sp>
      <p:sp>
        <p:nvSpPr>
          <p:cNvPr id="79874" name="Rectangle 3" descr="Student Invitation, Parental Consent and &#10;Agency Involvement&#10;"/>
          <p:cNvSpPr>
            <a:spLocks noGrp="1" noChangeArrowheads="1"/>
          </p:cNvSpPr>
          <p:nvPr>
            <p:ph idx="1"/>
          </p:nvPr>
        </p:nvSpPr>
        <p:spPr/>
        <p:txBody>
          <a:bodyPr/>
          <a:lstStyle/>
          <a:p>
            <a:pPr marL="0" indent="0">
              <a:buClr>
                <a:schemeClr val="tx1"/>
              </a:buClr>
              <a:buNone/>
            </a:pPr>
            <a:endParaRPr lang="en-US" altLang="en-US" dirty="0"/>
          </a:p>
          <a:p>
            <a:pPr marL="0" indent="0">
              <a:buClr>
                <a:schemeClr val="tx1"/>
              </a:buClr>
              <a:buNone/>
            </a:pPr>
            <a:r>
              <a:rPr lang="en-US" altLang="en-US" dirty="0"/>
              <a:t>Section III </a:t>
            </a:r>
          </a:p>
          <a:p>
            <a:pPr marL="0" indent="0">
              <a:buClr>
                <a:schemeClr val="tx1"/>
              </a:buClr>
              <a:buNone/>
            </a:pPr>
            <a:r>
              <a:rPr lang="en-US" altLang="en-US" dirty="0"/>
              <a:t>of the IEP</a:t>
            </a:r>
          </a:p>
          <a:p>
            <a:pPr marL="0" indent="0">
              <a:buClr>
                <a:schemeClr val="tx1"/>
              </a:buClr>
              <a:buNone/>
            </a:pPr>
            <a:endParaRPr lang="en-US" altLang="en-US" dirty="0"/>
          </a:p>
          <a:p>
            <a:pPr marL="0" indent="0">
              <a:buClr>
                <a:schemeClr val="tx1"/>
              </a:buClr>
              <a:buNone/>
            </a:pPr>
            <a:r>
              <a:rPr lang="en-US" altLang="en-US" dirty="0"/>
              <a:t>“The Transition Grid”</a:t>
            </a:r>
          </a:p>
          <a:p>
            <a:pPr marL="0" indent="0">
              <a:buClr>
                <a:schemeClr val="tx1"/>
              </a:buClr>
              <a:buNone/>
            </a:pPr>
            <a:endParaRPr lang="en-US" altLang="en-US" dirty="0"/>
          </a:p>
          <a:p>
            <a:pPr marL="0" indent="0">
              <a:buClr>
                <a:schemeClr val="tx1"/>
              </a:buClr>
              <a:buNone/>
            </a:pPr>
            <a:endParaRPr lang="en-US" altLang="en-US" dirty="0"/>
          </a:p>
          <a:p>
            <a:pPr marL="0" indent="0">
              <a:buClr>
                <a:schemeClr val="tx1"/>
              </a:buClr>
              <a:buNone/>
            </a:pPr>
            <a:endParaRPr lang="en-US" altLang="en-US" dirty="0"/>
          </a:p>
          <a:p>
            <a:pPr marL="0" indent="0">
              <a:buClr>
                <a:schemeClr val="tx1"/>
              </a:buClr>
              <a:buNone/>
            </a:pPr>
            <a:endParaRPr lang="en-US" altLang="en-US" dirty="0"/>
          </a:p>
          <a:p>
            <a:pPr marL="0" indent="0">
              <a:buClr>
                <a:schemeClr val="tx1"/>
              </a:buClr>
              <a:buNone/>
            </a:pPr>
            <a:endParaRPr lang="en-US" altLang="en-US" dirty="0"/>
          </a:p>
        </p:txBody>
      </p:sp>
      <p:graphicFrame>
        <p:nvGraphicFramePr>
          <p:cNvPr id="8" name="Content Placeholder 3" descr="inset of the cycle graphic showing step 3" title="inset of graphic">
            <a:extLst>
              <a:ext uri="{FF2B5EF4-FFF2-40B4-BE49-F238E27FC236}">
                <a16:creationId xmlns:a16="http://schemas.microsoft.com/office/drawing/2014/main" xmlns="" id="{82E84898-53D8-4B17-A8DE-D27396565436}"/>
              </a:ext>
            </a:extLst>
          </p:cNvPr>
          <p:cNvGraphicFramePr>
            <a:graphicFrameLocks/>
          </p:cNvGraphicFramePr>
          <p:nvPr/>
        </p:nvGraphicFramePr>
        <p:xfrm>
          <a:off x="7105406" y="873253"/>
          <a:ext cx="2549769" cy="1782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Right 8" descr="arrow pointing to the words transition plan in the IEP process cycle ">
            <a:extLst>
              <a:ext uri="{FF2B5EF4-FFF2-40B4-BE49-F238E27FC236}">
                <a16:creationId xmlns:a16="http://schemas.microsoft.com/office/drawing/2014/main" xmlns="" id="{07D9C9E4-C4C4-43D6-8A34-EF4CBE49C516}"/>
              </a:ext>
            </a:extLst>
          </p:cNvPr>
          <p:cNvSpPr/>
          <p:nvPr/>
        </p:nvSpPr>
        <p:spPr>
          <a:xfrm rot="14023441" flipV="1">
            <a:off x="8475772" y="2813323"/>
            <a:ext cx="762000" cy="381926"/>
          </a:xfrm>
          <a:prstGeom prst="rightArrow">
            <a:avLst/>
          </a:prstGeom>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a:solidFill>
                <a:prstClr val="white"/>
              </a:solidFill>
              <a:latin typeface="Calibri"/>
            </a:endParaRPr>
          </a:p>
        </p:txBody>
      </p:sp>
      <p:pic>
        <p:nvPicPr>
          <p:cNvPr id="7" name="Picture 6" descr="picture of the IEP transition grid ">
            <a:extLst>
              <a:ext uri="{FF2B5EF4-FFF2-40B4-BE49-F238E27FC236}">
                <a16:creationId xmlns:a16="http://schemas.microsoft.com/office/drawing/2014/main" xmlns="" id="{E3EFBD28-FECA-4885-B88E-417AA9F98F8F}"/>
              </a:ext>
            </a:extLst>
          </p:cNvPr>
          <p:cNvPicPr>
            <a:picLocks noChangeAspect="1"/>
          </p:cNvPicPr>
          <p:nvPr/>
        </p:nvPicPr>
        <p:blipFill>
          <a:blip r:embed="rId8"/>
          <a:stretch>
            <a:fillRect/>
          </a:stretch>
        </p:blipFill>
        <p:spPr>
          <a:xfrm>
            <a:off x="4572185" y="3651033"/>
            <a:ext cx="3352098" cy="2324570"/>
          </a:xfrm>
          <a:prstGeom prst="rect">
            <a:avLst/>
          </a:prstGeom>
          <a:solidFill>
            <a:schemeClr val="bg2"/>
          </a:solidFill>
          <a:ln>
            <a:solidFill>
              <a:schemeClr val="bg2"/>
            </a:solidFill>
          </a:ln>
        </p:spPr>
      </p:pic>
    </p:spTree>
    <p:extLst>
      <p:ext uri="{BB962C8B-B14F-4D97-AF65-F5344CB8AC3E}">
        <p14:creationId xmlns:p14="http://schemas.microsoft.com/office/powerpoint/2010/main" val="203090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81" name="Google Shape;1781;p72"/>
          <p:cNvSpPr txBox="1">
            <a:spLocks noGrp="1"/>
          </p:cNvSpPr>
          <p:nvPr>
            <p:ph type="title"/>
          </p:nvPr>
        </p:nvSpPr>
        <p:spPr>
          <a:xfrm>
            <a:off x="483200" y="2270287"/>
            <a:ext cx="2210612" cy="2308284"/>
          </a:xfrm>
          <a:prstGeom prst="rect">
            <a:avLst/>
          </a:prstGeom>
          <a:noFill/>
          <a:ln>
            <a:noFill/>
          </a:ln>
        </p:spPr>
        <p:txBody>
          <a:bodyPr spcFirstLastPara="1" wrap="square" lIns="91425" tIns="45700" rIns="91425" bIns="45700" anchor="ctr" anchorCtr="0">
            <a:spAutoFit/>
          </a:bodyPr>
          <a:lstStyle/>
          <a:p>
            <a:r>
              <a:rPr lang="en-US" sz="3200" dirty="0">
                <a:solidFill>
                  <a:schemeClr val="bg1"/>
                </a:solidFill>
                <a:latin typeface="Gill Sans"/>
                <a:ea typeface="Gill Sans"/>
                <a:cs typeface="Gill Sans"/>
                <a:sym typeface="Gill Sans"/>
              </a:rPr>
              <a:t>Indicator 13 Checklist and CMCI Review </a:t>
            </a:r>
            <a:br>
              <a:rPr lang="en-US" sz="3200" dirty="0">
                <a:solidFill>
                  <a:schemeClr val="bg1"/>
                </a:solidFill>
                <a:latin typeface="Gill Sans"/>
                <a:ea typeface="Gill Sans"/>
                <a:cs typeface="Gill Sans"/>
                <a:sym typeface="Gill Sans"/>
              </a:rPr>
            </a:br>
            <a:r>
              <a:rPr lang="en-US" sz="3200" dirty="0">
                <a:solidFill>
                  <a:schemeClr val="bg1"/>
                </a:solidFill>
                <a:latin typeface="Gill Sans"/>
                <a:ea typeface="Gill Sans"/>
                <a:cs typeface="Gill Sans"/>
                <a:sym typeface="Gill Sans"/>
              </a:rPr>
              <a:t>Questions</a:t>
            </a:r>
            <a:endParaRPr dirty="0">
              <a:solidFill>
                <a:schemeClr val="bg1"/>
              </a:solidFill>
            </a:endParaRPr>
          </a:p>
        </p:txBody>
      </p:sp>
      <p:sp>
        <p:nvSpPr>
          <p:cNvPr id="1780" name="Google Shape;1780;p72"/>
          <p:cNvSpPr/>
          <p:nvPr/>
        </p:nvSpPr>
        <p:spPr>
          <a:xfrm>
            <a:off x="4378037" y="2439786"/>
            <a:ext cx="4953000" cy="2646838"/>
          </a:xfrm>
          <a:prstGeom prst="rect">
            <a:avLst/>
          </a:prstGeom>
          <a:noFill/>
          <a:ln>
            <a:noFill/>
          </a:ln>
        </p:spPr>
        <p:txBody>
          <a:bodyPr spcFirstLastPara="1" wrap="square" lIns="91425" tIns="45700" rIns="91425" bIns="45700" anchor="t" anchorCtr="0">
            <a:spAutoFit/>
          </a:bodyPr>
          <a:lstStyle/>
          <a:p>
            <a:r>
              <a:rPr lang="en-US" sz="3200" b="1" dirty="0">
                <a:solidFill>
                  <a:srgbClr val="FF0000"/>
                </a:solidFill>
                <a:latin typeface="Gill Sans"/>
                <a:ea typeface="Gill Sans"/>
                <a:cs typeface="Gill Sans"/>
                <a:sym typeface="Gill Sans"/>
              </a:rPr>
              <a:t>File Review: Question #288</a:t>
            </a:r>
            <a:endParaRPr sz="3200" dirty="0">
              <a:solidFill>
                <a:srgbClr val="FF0000"/>
              </a:solidFill>
            </a:endParaRPr>
          </a:p>
          <a:p>
            <a:endParaRPr sz="1800" b="1" dirty="0">
              <a:solidFill>
                <a:srgbClr val="FF0000"/>
              </a:solidFill>
              <a:latin typeface="Gill Sans"/>
              <a:ea typeface="Gill Sans"/>
              <a:cs typeface="Gill Sans"/>
              <a:sym typeface="Gill Sans"/>
            </a:endParaRPr>
          </a:p>
          <a:p>
            <a:r>
              <a:rPr lang="en-US" sz="2800" dirty="0">
                <a:solidFill>
                  <a:schemeClr val="bg1"/>
                </a:solidFill>
                <a:latin typeface="Gill Sans"/>
                <a:ea typeface="Gill Sans"/>
                <a:cs typeface="Gill Sans"/>
                <a:sym typeface="Gill Sans"/>
              </a:rPr>
              <a:t>If the student’s IEP required participation in CTE program, was the CIP code completed?</a:t>
            </a:r>
            <a:endParaRPr sz="1600"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pic>
        <p:nvPicPr>
          <p:cNvPr id="1787" name="Google Shape;1787;p73" descr="part 3 of the IEP: Transition Services "/>
          <p:cNvPicPr preferRelativeResize="0"/>
          <p:nvPr/>
        </p:nvPicPr>
        <p:blipFill rotWithShape="1">
          <a:blip r:embed="rId3">
            <a:alphaModFix/>
          </a:blip>
          <a:srcRect/>
          <a:stretch/>
        </p:blipFill>
        <p:spPr>
          <a:xfrm>
            <a:off x="1524000" y="533400"/>
            <a:ext cx="9144000" cy="1600200"/>
          </a:xfrm>
          <a:prstGeom prst="rect">
            <a:avLst/>
          </a:prstGeom>
          <a:noFill/>
          <a:ln>
            <a:noFill/>
          </a:ln>
        </p:spPr>
      </p:pic>
      <p:pic>
        <p:nvPicPr>
          <p:cNvPr id="1788" name="Google Shape;1788;p73" descr="arrow pointing to the CIP code from the transition grid "/>
          <p:cNvPicPr preferRelativeResize="0"/>
          <p:nvPr/>
        </p:nvPicPr>
        <p:blipFill rotWithShape="1">
          <a:blip r:embed="rId4">
            <a:alphaModFix/>
          </a:blip>
          <a:srcRect/>
          <a:stretch/>
        </p:blipFill>
        <p:spPr>
          <a:xfrm>
            <a:off x="1524000" y="2362200"/>
            <a:ext cx="9144000" cy="2362200"/>
          </a:xfrm>
          <a:prstGeom prst="rect">
            <a:avLst/>
          </a:prstGeom>
          <a:noFill/>
          <a:ln>
            <a:noFill/>
          </a:ln>
        </p:spPr>
      </p:pic>
      <p:sp>
        <p:nvSpPr>
          <p:cNvPr id="1789" name="Google Shape;1789;p73">
            <a:extLst>
              <a:ext uri="{C183D7F6-B498-43B3-948B-1728B52AA6E4}">
                <adec:decorative xmlns="" xmlns:adec="http://schemas.microsoft.com/office/drawing/2017/decorative" val="1"/>
              </a:ext>
            </a:extLst>
          </p:cNvPr>
          <p:cNvSpPr/>
          <p:nvPr/>
        </p:nvSpPr>
        <p:spPr>
          <a:xfrm rot="-5400000">
            <a:off x="1676400" y="3862137"/>
            <a:ext cx="838200" cy="838200"/>
          </a:xfrm>
          <a:prstGeom prst="downArrow">
            <a:avLst>
              <a:gd name="adj1" fmla="val 50000"/>
              <a:gd name="adj2" fmla="val 50000"/>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pic>
        <p:nvPicPr>
          <p:cNvPr id="1164" name="Google Shape;1164;p6">
            <a:extLst>
              <a:ext uri="{C183D7F6-B498-43B3-948B-1728B52AA6E4}">
                <adec:decorative xmlns="" xmlns:adec="http://schemas.microsoft.com/office/drawing/2017/decorative" val="1"/>
              </a:ext>
            </a:extLst>
          </p:cNvPr>
          <p:cNvPicPr preferRelativeResize="0"/>
          <p:nvPr/>
        </p:nvPicPr>
        <p:blipFill rotWithShape="1">
          <a:blip r:embed="rId3">
            <a:alphaModFix/>
          </a:blip>
          <a:srcRect/>
          <a:stretch/>
        </p:blipFill>
        <p:spPr>
          <a:xfrm>
            <a:off x="5589176" y="1500131"/>
            <a:ext cx="3312112" cy="3863268"/>
          </a:xfrm>
          <a:prstGeom prst="rect">
            <a:avLst/>
          </a:prstGeom>
          <a:noFill/>
          <a:ln>
            <a:noFill/>
          </a:ln>
        </p:spPr>
      </p:pic>
      <p:sp>
        <p:nvSpPr>
          <p:cNvPr id="1165" name="Google Shape;1165;p6" descr="What are the Secondary Transition Regulatory Requirements for Students with Disabilities?"/>
          <p:cNvSpPr txBox="1">
            <a:spLocks noGrp="1"/>
          </p:cNvSpPr>
          <p:nvPr>
            <p:ph type="title" idx="4294967295"/>
          </p:nvPr>
        </p:nvSpPr>
        <p:spPr>
          <a:xfrm>
            <a:off x="0" y="1563512"/>
            <a:ext cx="3574110" cy="353939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algn="ctr">
              <a:lnSpc>
                <a:spcPct val="100000"/>
              </a:lnSpc>
              <a:buClr>
                <a:srgbClr val="000000"/>
              </a:buClr>
              <a:buSzTx/>
              <a:defRPr/>
            </a:pPr>
            <a:r>
              <a:rPr lang="en-US" sz="3200" b="1" dirty="0">
                <a:solidFill>
                  <a:schemeClr val="bg1"/>
                </a:solidFill>
                <a:latin typeface="Arial Narrow"/>
                <a:ea typeface="Arial Narrow"/>
                <a:cs typeface="Arial Narrow"/>
                <a:sym typeface="Arial Narrow"/>
              </a:rPr>
              <a:t>What are the Secondary Transition Regulatory Requirements for Students with Disabilities?</a:t>
            </a:r>
            <a:endParaRPr lang="en-US" sz="3200" dirty="0">
              <a:solidFill>
                <a:schemeClr val="bg1"/>
              </a:solidFill>
              <a:latin typeface="Arial Narrow"/>
              <a:ea typeface="Arial Narrow"/>
              <a:cs typeface="Arial Narrow"/>
              <a:sym typeface="Arial Narrow"/>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794"/>
        <p:cNvGrpSpPr/>
        <p:nvPr/>
      </p:nvGrpSpPr>
      <p:grpSpPr>
        <a:xfrm>
          <a:off x="0" y="0"/>
          <a:ext cx="0" cy="0"/>
          <a:chOff x="0" y="0"/>
          <a:chExt cx="0" cy="0"/>
        </a:xfrm>
      </p:grpSpPr>
      <p:sp>
        <p:nvSpPr>
          <p:cNvPr id="1795" name="Google Shape;1795;p7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dirty="0"/>
              <a:t>Let’s Reflect</a:t>
            </a:r>
            <a:endParaRPr dirty="0"/>
          </a:p>
        </p:txBody>
      </p:sp>
      <p:pic>
        <p:nvPicPr>
          <p:cNvPr id="1796" name="Google Shape;1796;p74"/>
          <p:cNvPicPr preferRelativeResize="0"/>
          <p:nvPr/>
        </p:nvPicPr>
        <p:blipFill rotWithShape="1">
          <a:blip r:embed="rId3">
            <a:alphaModFix/>
          </a:blip>
          <a:srcRect/>
          <a:stretch/>
        </p:blipFill>
        <p:spPr>
          <a:xfrm>
            <a:off x="3657601" y="1143384"/>
            <a:ext cx="8053329" cy="1577783"/>
          </a:xfrm>
          <a:prstGeom prst="rect">
            <a:avLst/>
          </a:prstGeom>
          <a:noFill/>
          <a:ln>
            <a:noFill/>
          </a:ln>
        </p:spPr>
      </p:pic>
      <p:pic>
        <p:nvPicPr>
          <p:cNvPr id="1797" name="Google Shape;1797;p74"/>
          <p:cNvPicPr preferRelativeResize="0"/>
          <p:nvPr/>
        </p:nvPicPr>
        <p:blipFill rotWithShape="1">
          <a:blip r:embed="rId4">
            <a:alphaModFix/>
          </a:blip>
          <a:srcRect/>
          <a:stretch/>
        </p:blipFill>
        <p:spPr>
          <a:xfrm>
            <a:off x="3613533" y="2875403"/>
            <a:ext cx="8064347" cy="3095740"/>
          </a:xfrm>
          <a:prstGeom prst="rect">
            <a:avLst/>
          </a:prstGeom>
          <a:noFill/>
          <a:ln>
            <a:no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7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sz="3200">
                <a:latin typeface="Gill Sans"/>
                <a:ea typeface="Gill Sans"/>
                <a:cs typeface="Gill Sans"/>
                <a:sym typeface="Gill Sans"/>
              </a:rPr>
              <a:t>Indicator 13 Checklist and CMCI Review </a:t>
            </a:r>
            <a:br>
              <a:rPr lang="en-US" sz="3200">
                <a:latin typeface="Gill Sans"/>
                <a:ea typeface="Gill Sans"/>
                <a:cs typeface="Gill Sans"/>
                <a:sym typeface="Gill Sans"/>
              </a:rPr>
            </a:br>
            <a:r>
              <a:rPr lang="en-US" sz="3200">
                <a:latin typeface="Gill Sans"/>
                <a:ea typeface="Gill Sans"/>
                <a:cs typeface="Gill Sans"/>
                <a:sym typeface="Gill Sans"/>
              </a:rPr>
              <a:t>Questions</a:t>
            </a:r>
            <a:endParaRPr sz="3200"/>
          </a:p>
        </p:txBody>
      </p:sp>
      <p:sp>
        <p:nvSpPr>
          <p:cNvPr id="1804" name="Google Shape;1804;p75"/>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indent="0">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rgbClr val="FF0000"/>
              </a:buClr>
              <a:buSzPts val="2400"/>
            </a:pPr>
            <a:r>
              <a:rPr lang="en-US" dirty="0">
                <a:solidFill>
                  <a:srgbClr val="FF0000"/>
                </a:solidFill>
              </a:rPr>
              <a:t>File Review: Question #290</a:t>
            </a:r>
            <a:endParaRPr dirty="0">
              <a:solidFill>
                <a:srgbClr val="FF0000"/>
              </a:solidFill>
            </a:endParaRPr>
          </a:p>
        </p:txBody>
      </p:sp>
      <p:sp>
        <p:nvSpPr>
          <p:cNvPr id="1805" name="Google Shape;1805;p75"/>
          <p:cNvSpPr txBox="1">
            <a:spLocks noGrp="1"/>
          </p:cNvSpPr>
          <p:nvPr>
            <p:ph type="body" idx="2"/>
          </p:nvPr>
        </p:nvSpPr>
        <p:spPr>
          <a:xfrm>
            <a:off x="4383370" y="1822871"/>
            <a:ext cx="2606040" cy="4023360"/>
          </a:xfrm>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000"/>
              <a:buNone/>
            </a:pPr>
            <a:r>
              <a:rPr lang="en-US" sz="1600" dirty="0">
                <a:solidFill>
                  <a:schemeClr val="bg1"/>
                </a:solidFill>
              </a:rPr>
              <a:t>An appropriate measurable postsecondary goal or goals that cover education or training, employment, and AS NEEDED, independent living?</a:t>
            </a:r>
            <a:endParaRPr sz="1600" dirty="0">
              <a:solidFill>
                <a:schemeClr val="bg1"/>
              </a:solidFill>
            </a:endParaRPr>
          </a:p>
          <a:p>
            <a:pPr marL="0" indent="0">
              <a:spcBef>
                <a:spcPts val="480"/>
              </a:spcBef>
              <a:buClr>
                <a:srgbClr val="FF0000"/>
              </a:buClr>
              <a:buSzPts val="2400"/>
              <a:buNone/>
            </a:pPr>
            <a:endParaRPr lang="en-US" b="1" dirty="0">
              <a:solidFill>
                <a:srgbClr val="FF0000"/>
              </a:solidFill>
            </a:endParaRPr>
          </a:p>
          <a:p>
            <a:pPr marL="0" indent="0">
              <a:spcBef>
                <a:spcPts val="480"/>
              </a:spcBef>
              <a:buClr>
                <a:srgbClr val="FF0000"/>
              </a:buClr>
              <a:buSzPts val="2400"/>
              <a:buNone/>
            </a:pPr>
            <a:r>
              <a:rPr lang="en-US" b="1" dirty="0">
                <a:solidFill>
                  <a:srgbClr val="FF0000"/>
                </a:solidFill>
              </a:rPr>
              <a:t>File Review: Question #291</a:t>
            </a:r>
            <a:endParaRPr b="1" dirty="0">
              <a:solidFill>
                <a:srgbClr val="FF0000"/>
              </a:solidFill>
            </a:endParaRPr>
          </a:p>
          <a:p>
            <a:pPr marL="0" indent="0">
              <a:spcBef>
                <a:spcPts val="400"/>
              </a:spcBef>
              <a:buClr>
                <a:schemeClr val="accent2"/>
              </a:buClr>
              <a:buSzPts val="2000"/>
              <a:buNone/>
            </a:pPr>
            <a:r>
              <a:rPr lang="en-US" sz="1600" dirty="0">
                <a:solidFill>
                  <a:schemeClr val="bg1"/>
                </a:solidFill>
              </a:rPr>
              <a:t>Is there evidence that the postsecondary goal(s) that covers education and training, employment, and, as needed, independent living are updated </a:t>
            </a:r>
            <a:r>
              <a:rPr lang="en-US" sz="2000" dirty="0">
                <a:solidFill>
                  <a:schemeClr val="bg1"/>
                </a:solidFill>
              </a:rPr>
              <a:t>annually?</a:t>
            </a:r>
            <a:endParaRPr dirty="0">
              <a:solidFill>
                <a:schemeClr val="bg1"/>
              </a:solidFill>
            </a:endParaRPr>
          </a:p>
        </p:txBody>
      </p:sp>
      <p:sp>
        <p:nvSpPr>
          <p:cNvPr id="1806" name="Google Shape;1806;p75"/>
          <p:cNvSpPr txBox="1">
            <a:spLocks noGrp="1"/>
          </p:cNvSpPr>
          <p:nvPr>
            <p:ph type="body" idx="3"/>
          </p:nvPr>
        </p:nvSpPr>
        <p:spPr>
          <a:xfrm>
            <a:off x="7476310" y="1205442"/>
            <a:ext cx="2606040" cy="813171"/>
          </a:xfrm>
          <a:prstGeom prst="rect">
            <a:avLst/>
          </a:prstGeom>
          <a:noFill/>
          <a:ln>
            <a:noFill/>
          </a:ln>
        </p:spPr>
        <p:txBody>
          <a:bodyPr spcFirstLastPara="1" wrap="square" lIns="91425" tIns="45700" rIns="91425" bIns="45700" anchor="b" anchorCtr="0">
            <a:noAutofit/>
          </a:bodyPr>
          <a:lstStyle/>
          <a:p>
            <a:pPr marL="0" indent="0">
              <a:buClr>
                <a:srgbClr val="00B050"/>
              </a:buClr>
              <a:buSzPts val="2400"/>
            </a:pPr>
            <a:r>
              <a:rPr lang="en-US" dirty="0">
                <a:solidFill>
                  <a:srgbClr val="FFFF00"/>
                </a:solidFill>
              </a:rPr>
              <a:t>Indicator 13 Checklist: Question #4</a:t>
            </a:r>
            <a:endParaRPr dirty="0">
              <a:solidFill>
                <a:srgbClr val="FFFF00"/>
              </a:solidFill>
            </a:endParaRPr>
          </a:p>
        </p:txBody>
      </p:sp>
      <p:sp>
        <p:nvSpPr>
          <p:cNvPr id="1807" name="Google Shape;1807;p75"/>
          <p:cNvSpPr/>
          <p:nvPr/>
        </p:nvSpPr>
        <p:spPr>
          <a:xfrm>
            <a:off x="7394634" y="2020764"/>
            <a:ext cx="3150525" cy="1634253"/>
          </a:xfrm>
          <a:prstGeom prst="rect">
            <a:avLst/>
          </a:prstGeom>
          <a:noFill/>
          <a:ln>
            <a:noFill/>
          </a:ln>
        </p:spPr>
        <p:txBody>
          <a:bodyPr spcFirstLastPara="1" wrap="square" lIns="91425" tIns="45700" rIns="91425" bIns="45700" anchor="t" anchorCtr="0">
            <a:spAutoFit/>
          </a:bodyPr>
          <a:lstStyle/>
          <a:p>
            <a:pPr>
              <a:lnSpc>
                <a:spcPct val="107000"/>
              </a:lnSpc>
            </a:pPr>
            <a:r>
              <a:rPr lang="en-US" dirty="0">
                <a:solidFill>
                  <a:schemeClr val="bg1"/>
                </a:solidFill>
                <a:latin typeface="Gill Sans"/>
                <a:ea typeface="Gill Sans"/>
                <a:cs typeface="Gill Sans"/>
                <a:sym typeface="Gill Sans"/>
              </a:rPr>
              <a:t>Is there an appropriate measurable postsecondary goal or goals in this area?</a:t>
            </a:r>
            <a:endParaRPr sz="1050" dirty="0">
              <a:solidFill>
                <a:schemeClr val="bg1"/>
              </a:solidFill>
            </a:endParaRPr>
          </a:p>
          <a:p>
            <a:pPr>
              <a:lnSpc>
                <a:spcPct val="107000"/>
              </a:lnSpc>
              <a:spcBef>
                <a:spcPts val="800"/>
              </a:spcBef>
            </a:pPr>
            <a:r>
              <a:rPr lang="en-US" sz="1600" b="1" i="1" dirty="0">
                <a:solidFill>
                  <a:schemeClr val="bg1"/>
                </a:solidFill>
                <a:latin typeface="Gill Sans"/>
                <a:ea typeface="Gill Sans"/>
                <a:cs typeface="Gill Sans"/>
                <a:sym typeface="Gill Sans"/>
              </a:rPr>
              <a:t>Education and Training</a:t>
            </a:r>
            <a:endParaRPr sz="1600" b="1" dirty="0">
              <a:solidFill>
                <a:schemeClr val="bg1"/>
              </a:solidFill>
              <a:latin typeface="Gill Sans"/>
              <a:ea typeface="Gill Sans"/>
              <a:cs typeface="Gill Sans"/>
              <a:sym typeface="Gill Sans"/>
            </a:endParaRPr>
          </a:p>
          <a:p>
            <a:pPr>
              <a:lnSpc>
                <a:spcPct val="107000"/>
              </a:lnSpc>
              <a:spcBef>
                <a:spcPts val="800"/>
              </a:spcBef>
            </a:pPr>
            <a:r>
              <a:rPr lang="en-US" sz="1600" b="1" i="1" dirty="0">
                <a:solidFill>
                  <a:schemeClr val="bg1"/>
                </a:solidFill>
                <a:latin typeface="Gill Sans"/>
                <a:ea typeface="Gill Sans"/>
                <a:cs typeface="Gill Sans"/>
                <a:sym typeface="Gill Sans"/>
              </a:rPr>
              <a:t>Employment</a:t>
            </a:r>
            <a:endParaRPr sz="1600" b="1" dirty="0">
              <a:solidFill>
                <a:schemeClr val="bg1"/>
              </a:solidFill>
              <a:latin typeface="Gill Sans"/>
              <a:ea typeface="Gill Sans"/>
              <a:cs typeface="Gill Sans"/>
              <a:sym typeface="Gill Sans"/>
            </a:endParaRPr>
          </a:p>
          <a:p>
            <a:pPr>
              <a:spcBef>
                <a:spcPts val="800"/>
              </a:spcBef>
            </a:pPr>
            <a:r>
              <a:rPr lang="en-US" sz="1600" b="1" i="1" dirty="0">
                <a:solidFill>
                  <a:schemeClr val="bg1"/>
                </a:solidFill>
                <a:latin typeface="Gill Sans"/>
                <a:ea typeface="Gill Sans"/>
                <a:cs typeface="Gill Sans"/>
                <a:sym typeface="Gill Sans"/>
              </a:rPr>
              <a:t>Independent Living</a:t>
            </a:r>
            <a:endParaRPr sz="1600" b="1" dirty="0">
              <a:solidFill>
                <a:schemeClr val="bg1"/>
              </a:solidFill>
              <a:latin typeface="Gill Sans"/>
              <a:ea typeface="Gill Sans"/>
              <a:cs typeface="Gill Sans"/>
              <a:sym typeface="Gill Sans"/>
            </a:endParaRPr>
          </a:p>
        </p:txBody>
      </p:sp>
      <p:sp>
        <p:nvSpPr>
          <p:cNvPr id="1808" name="Google Shape;1808;p75"/>
          <p:cNvSpPr/>
          <p:nvPr/>
        </p:nvSpPr>
        <p:spPr>
          <a:xfrm>
            <a:off x="7411123" y="3883432"/>
            <a:ext cx="2999183" cy="584735"/>
          </a:xfrm>
          <a:prstGeom prst="rect">
            <a:avLst/>
          </a:prstGeom>
          <a:noFill/>
          <a:ln>
            <a:noFill/>
          </a:ln>
        </p:spPr>
        <p:txBody>
          <a:bodyPr spcFirstLastPara="1" wrap="square" lIns="91425" tIns="45700" rIns="91425" bIns="45700" anchor="t" anchorCtr="0">
            <a:spAutoFit/>
          </a:bodyPr>
          <a:lstStyle/>
          <a:p>
            <a:r>
              <a:rPr lang="en-US" sz="1600" b="1" dirty="0">
                <a:solidFill>
                  <a:srgbClr val="FFFF00"/>
                </a:solidFill>
                <a:latin typeface="Gill Sans"/>
                <a:ea typeface="Gill Sans"/>
                <a:cs typeface="Gill Sans"/>
                <a:sym typeface="Gill Sans"/>
              </a:rPr>
              <a:t>Indicator 13 Checklist: Question #5</a:t>
            </a:r>
            <a:endParaRPr sz="1600" b="1" dirty="0">
              <a:solidFill>
                <a:srgbClr val="FFFF00"/>
              </a:solidFill>
              <a:latin typeface="Gill Sans"/>
              <a:ea typeface="Gill Sans"/>
              <a:cs typeface="Gill Sans"/>
              <a:sym typeface="Gill Sans"/>
            </a:endParaRPr>
          </a:p>
        </p:txBody>
      </p:sp>
      <p:sp>
        <p:nvSpPr>
          <p:cNvPr id="1809" name="Google Shape;1809;p75"/>
          <p:cNvSpPr/>
          <p:nvPr/>
        </p:nvSpPr>
        <p:spPr>
          <a:xfrm>
            <a:off x="7359534" y="4556850"/>
            <a:ext cx="3221069" cy="646290"/>
          </a:xfrm>
          <a:prstGeom prst="rect">
            <a:avLst/>
          </a:prstGeom>
          <a:noFill/>
          <a:ln>
            <a:noFill/>
          </a:ln>
        </p:spPr>
        <p:txBody>
          <a:bodyPr spcFirstLastPara="1" wrap="square" lIns="91425" tIns="45700" rIns="91425" bIns="45700" anchor="t" anchorCtr="0">
            <a:spAutoFit/>
          </a:bodyPr>
          <a:lstStyle/>
          <a:p>
            <a:r>
              <a:rPr lang="en-US" sz="1800" dirty="0">
                <a:solidFill>
                  <a:schemeClr val="bg1"/>
                </a:solidFill>
                <a:latin typeface="Gill Sans"/>
                <a:ea typeface="Gill Sans"/>
                <a:cs typeface="Gill Sans"/>
                <a:sym typeface="Gill Sans"/>
              </a:rPr>
              <a:t>Are postsecondary goals updated annually?</a:t>
            </a:r>
            <a:endParaRPr sz="1800" dirty="0">
              <a:solidFill>
                <a:schemeClr val="bg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814"/>
        <p:cNvGrpSpPr/>
        <p:nvPr/>
      </p:nvGrpSpPr>
      <p:grpSpPr>
        <a:xfrm>
          <a:off x="0" y="0"/>
          <a:ext cx="0" cy="0"/>
          <a:chOff x="0" y="0"/>
          <a:chExt cx="0" cy="0"/>
        </a:xfrm>
      </p:grpSpPr>
      <p:sp>
        <p:nvSpPr>
          <p:cNvPr id="1815" name="Google Shape;1815;p7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sz="2800" dirty="0"/>
              <a:t>Best Practice/Evidence</a:t>
            </a:r>
            <a:endParaRPr sz="2800" dirty="0"/>
          </a:p>
        </p:txBody>
      </p:sp>
      <p:sp>
        <p:nvSpPr>
          <p:cNvPr id="1816" name="Google Shape;1816;p76"/>
          <p:cNvSpPr txBox="1">
            <a:spLocks noGrp="1"/>
          </p:cNvSpPr>
          <p:nvPr>
            <p:ph type="body" idx="1"/>
          </p:nvPr>
        </p:nvSpPr>
        <p:spPr>
          <a:xfrm>
            <a:off x="4317076" y="1130531"/>
            <a:ext cx="5702531" cy="4638502"/>
          </a:xfrm>
          <a:prstGeom prst="rect">
            <a:avLst/>
          </a:prstGeom>
          <a:noFill/>
          <a:ln>
            <a:noFill/>
          </a:ln>
        </p:spPr>
        <p:txBody>
          <a:bodyPr spcFirstLastPara="1" wrap="square" lIns="91425" tIns="45700" rIns="91425" bIns="45700" anchor="t" anchorCtr="0">
            <a:noAutofit/>
          </a:bodyPr>
          <a:lstStyle/>
          <a:p>
            <a:pPr marL="342900">
              <a:spcBef>
                <a:spcPts val="0"/>
              </a:spcBef>
              <a:buClr>
                <a:schemeClr val="bg1"/>
              </a:buClr>
              <a:buSzPct val="100000"/>
              <a:buFont typeface="Wingdings" panose="05000000000000000000" pitchFamily="2" charset="2"/>
              <a:buChar char="Ø"/>
            </a:pPr>
            <a:r>
              <a:rPr lang="en-US" sz="2000" dirty="0">
                <a:solidFill>
                  <a:schemeClr val="bg1"/>
                </a:solidFill>
              </a:rPr>
              <a:t>Do present education levels provide evidence that all 3 post-secondary goal areas have been considered?</a:t>
            </a:r>
            <a:endParaRPr sz="1600" dirty="0">
              <a:solidFill>
                <a:schemeClr val="bg1"/>
              </a:solidFill>
            </a:endParaRPr>
          </a:p>
          <a:p>
            <a:pPr marL="342900">
              <a:spcBef>
                <a:spcPts val="500"/>
              </a:spcBef>
              <a:buClr>
                <a:schemeClr val="bg1"/>
              </a:buClr>
              <a:buSzPct val="100000"/>
              <a:buFont typeface="Wingdings" panose="05000000000000000000" pitchFamily="2" charset="2"/>
              <a:buChar char="Ø"/>
            </a:pPr>
            <a:endParaRPr lang="en-US" sz="2000" dirty="0">
              <a:solidFill>
                <a:schemeClr val="bg1"/>
              </a:solidFill>
            </a:endParaRPr>
          </a:p>
          <a:p>
            <a:pPr marL="342900">
              <a:spcBef>
                <a:spcPts val="500"/>
              </a:spcBef>
              <a:buClr>
                <a:schemeClr val="bg1"/>
              </a:buClr>
              <a:buSzPct val="100000"/>
              <a:buFont typeface="Wingdings" panose="05000000000000000000" pitchFamily="2" charset="2"/>
              <a:buChar char="Ø"/>
            </a:pPr>
            <a:r>
              <a:rPr lang="en-US" sz="2000" dirty="0">
                <a:solidFill>
                  <a:schemeClr val="bg1"/>
                </a:solidFill>
              </a:rPr>
              <a:t>Is there a post-secondary goal for Education/Training or a statement that the area was addressed by the IEP team?</a:t>
            </a:r>
            <a:endParaRPr sz="1600" dirty="0">
              <a:solidFill>
                <a:schemeClr val="bg1"/>
              </a:solidFill>
            </a:endParaRPr>
          </a:p>
          <a:p>
            <a:pPr marL="342900">
              <a:spcBef>
                <a:spcPts val="500"/>
              </a:spcBef>
              <a:buClr>
                <a:schemeClr val="bg1"/>
              </a:buClr>
              <a:buSzPct val="100000"/>
              <a:buFont typeface="Wingdings" panose="05000000000000000000" pitchFamily="2" charset="2"/>
              <a:buChar char="Ø"/>
            </a:pPr>
            <a:endParaRPr lang="en-US" sz="2000" dirty="0">
              <a:solidFill>
                <a:schemeClr val="bg1"/>
              </a:solidFill>
            </a:endParaRPr>
          </a:p>
          <a:p>
            <a:pPr marL="342900">
              <a:spcBef>
                <a:spcPts val="500"/>
              </a:spcBef>
              <a:buClr>
                <a:schemeClr val="bg1"/>
              </a:buClr>
              <a:buSzPct val="100000"/>
              <a:buFont typeface="Wingdings" panose="05000000000000000000" pitchFamily="2" charset="2"/>
              <a:buChar char="Ø"/>
            </a:pPr>
            <a:r>
              <a:rPr lang="en-US" sz="2000" dirty="0">
                <a:solidFill>
                  <a:schemeClr val="bg1"/>
                </a:solidFill>
              </a:rPr>
              <a:t>Is there a post-secondary goal for Employment or a statement that the area was addressed by the IEP team?</a:t>
            </a:r>
            <a:endParaRPr sz="1600" dirty="0">
              <a:solidFill>
                <a:schemeClr val="bg1"/>
              </a:solidFill>
            </a:endParaRPr>
          </a:p>
          <a:p>
            <a:pPr marL="0" indent="0">
              <a:spcBef>
                <a:spcPts val="500"/>
              </a:spcBef>
              <a:buClr>
                <a:schemeClr val="bg1"/>
              </a:buClr>
              <a:buSzPct val="100000"/>
              <a:buNone/>
            </a:pPr>
            <a:endParaRPr lang="en-US" sz="2000" dirty="0">
              <a:solidFill>
                <a:schemeClr val="bg1"/>
              </a:solidFill>
            </a:endParaRPr>
          </a:p>
          <a:p>
            <a:pPr marL="342900">
              <a:spcBef>
                <a:spcPts val="500"/>
              </a:spcBef>
              <a:buClr>
                <a:schemeClr val="bg1"/>
              </a:buClr>
              <a:buSzPct val="100000"/>
              <a:buFont typeface="Wingdings" panose="05000000000000000000" pitchFamily="2" charset="2"/>
              <a:buChar char="Ø"/>
            </a:pPr>
            <a:r>
              <a:rPr lang="en-US" sz="2000" dirty="0">
                <a:solidFill>
                  <a:schemeClr val="bg1"/>
                </a:solidFill>
              </a:rPr>
              <a:t>Is there a post-secondary goal for Independent living or a statement that the area was addressed by the IEP team?</a:t>
            </a:r>
            <a:endParaRPr sz="2000" dirty="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7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sz="2800" dirty="0"/>
              <a:t>Best Practice/Evidence</a:t>
            </a:r>
            <a:endParaRPr sz="2800" dirty="0"/>
          </a:p>
        </p:txBody>
      </p:sp>
      <p:sp>
        <p:nvSpPr>
          <p:cNvPr id="1824" name="Google Shape;1824;p77"/>
          <p:cNvSpPr txBox="1">
            <a:spLocks noGrp="1"/>
          </p:cNvSpPr>
          <p:nvPr>
            <p:ph type="body" idx="1"/>
          </p:nvPr>
        </p:nvSpPr>
        <p:spPr>
          <a:xfrm>
            <a:off x="4225636" y="1105594"/>
            <a:ext cx="5985164" cy="4663441"/>
          </a:xfrm>
          <a:prstGeom prst="rect">
            <a:avLst/>
          </a:prstGeom>
          <a:noFill/>
          <a:ln>
            <a:noFill/>
          </a:ln>
        </p:spPr>
        <p:txBody>
          <a:bodyPr spcFirstLastPara="1" wrap="square" lIns="91425" tIns="45700" rIns="91425" bIns="45700" anchor="t" anchorCtr="0">
            <a:noAutofit/>
          </a:bodyPr>
          <a:lstStyle/>
          <a:p>
            <a:pPr marL="342900">
              <a:spcBef>
                <a:spcPts val="0"/>
              </a:spcBef>
              <a:buClr>
                <a:schemeClr val="bg1"/>
              </a:buClr>
              <a:buSzPts val="2400"/>
              <a:buFont typeface="Wingdings" panose="05000000000000000000" pitchFamily="2" charset="2"/>
              <a:buChar char="Ø"/>
            </a:pPr>
            <a:r>
              <a:rPr lang="en-US" sz="2000" dirty="0">
                <a:solidFill>
                  <a:schemeClr val="bg1"/>
                </a:solidFill>
              </a:rPr>
              <a:t>Will the goal(s) occur </a:t>
            </a:r>
            <a:r>
              <a:rPr lang="en-US" sz="2000" i="1" dirty="0">
                <a:solidFill>
                  <a:schemeClr val="bg1"/>
                </a:solidFill>
              </a:rPr>
              <a:t>after </a:t>
            </a:r>
            <a:r>
              <a:rPr lang="en-US" sz="2000" dirty="0">
                <a:solidFill>
                  <a:schemeClr val="bg1"/>
                </a:solidFill>
              </a:rPr>
              <a:t>the student graduates from school? </a:t>
            </a:r>
            <a:endParaRPr sz="1800" dirty="0">
              <a:solidFill>
                <a:schemeClr val="bg1"/>
              </a:solidFill>
            </a:endParaRPr>
          </a:p>
          <a:p>
            <a:pPr marL="342900">
              <a:spcBef>
                <a:spcPts val="480"/>
              </a:spcBef>
              <a:buClr>
                <a:schemeClr val="bg1"/>
              </a:buClr>
              <a:buSzPts val="2400"/>
              <a:buFont typeface="Wingdings" panose="05000000000000000000" pitchFamily="2" charset="2"/>
              <a:buChar char="Ø"/>
            </a:pPr>
            <a:endParaRPr lang="en-US" sz="2000" dirty="0">
              <a:solidFill>
                <a:schemeClr val="bg1"/>
              </a:solidFill>
            </a:endParaRPr>
          </a:p>
          <a:p>
            <a:pPr marL="342900">
              <a:spcBef>
                <a:spcPts val="480"/>
              </a:spcBef>
              <a:buClr>
                <a:schemeClr val="bg1"/>
              </a:buClr>
              <a:buSzPts val="2400"/>
              <a:buFont typeface="Wingdings" panose="05000000000000000000" pitchFamily="2" charset="2"/>
              <a:buChar char="Ø"/>
            </a:pPr>
            <a:r>
              <a:rPr lang="en-US" sz="2000" dirty="0">
                <a:solidFill>
                  <a:schemeClr val="bg1"/>
                </a:solidFill>
              </a:rPr>
              <a:t>Is there evidence that the postsecondary goal(s) are updated annually?</a:t>
            </a:r>
            <a:endParaRPr sz="1800" dirty="0">
              <a:solidFill>
                <a:schemeClr val="bg1"/>
              </a:solidFill>
            </a:endParaRPr>
          </a:p>
          <a:p>
            <a:pPr marL="342900">
              <a:spcBef>
                <a:spcPts val="480"/>
              </a:spcBef>
              <a:buClr>
                <a:schemeClr val="bg1"/>
              </a:buClr>
              <a:buSzPts val="2400"/>
              <a:buFont typeface="Wingdings" panose="05000000000000000000" pitchFamily="2" charset="2"/>
              <a:buChar char="Ø"/>
            </a:pPr>
            <a:endParaRPr lang="en-US" sz="2000" dirty="0">
              <a:solidFill>
                <a:schemeClr val="bg1"/>
              </a:solidFill>
            </a:endParaRPr>
          </a:p>
          <a:p>
            <a:pPr marL="342900">
              <a:spcBef>
                <a:spcPts val="480"/>
              </a:spcBef>
              <a:buClr>
                <a:schemeClr val="bg1"/>
              </a:buClr>
              <a:buSzPts val="2400"/>
              <a:buFont typeface="Wingdings" panose="05000000000000000000" pitchFamily="2" charset="2"/>
              <a:buChar char="Ø"/>
            </a:pPr>
            <a:r>
              <a:rPr lang="en-US" sz="2000" dirty="0">
                <a:solidFill>
                  <a:schemeClr val="bg1"/>
                </a:solidFill>
              </a:rPr>
              <a:t>A summary of previous goals is referenced and:</a:t>
            </a:r>
          </a:p>
          <a:p>
            <a:pPr marL="0" indent="0">
              <a:spcBef>
                <a:spcPts val="480"/>
              </a:spcBef>
              <a:buClr>
                <a:schemeClr val="bg1"/>
              </a:buClr>
              <a:buSzPts val="2400"/>
              <a:buNone/>
            </a:pPr>
            <a:endParaRPr sz="1800" dirty="0">
              <a:solidFill>
                <a:schemeClr val="bg1"/>
              </a:solidFill>
            </a:endParaRPr>
          </a:p>
          <a:p>
            <a:pPr marL="742950" lvl="1" indent="-285750">
              <a:lnSpc>
                <a:spcPct val="100000"/>
              </a:lnSpc>
              <a:spcBef>
                <a:spcPts val="480"/>
              </a:spcBef>
              <a:buClr>
                <a:schemeClr val="bg1"/>
              </a:buClr>
              <a:buSzPts val="2400"/>
              <a:buFont typeface="Wingdings" panose="05000000000000000000" pitchFamily="2" charset="2"/>
              <a:buChar char="v"/>
            </a:pPr>
            <a:r>
              <a:rPr lang="en-US" sz="1800" dirty="0">
                <a:solidFill>
                  <a:schemeClr val="bg1"/>
                </a:solidFill>
                <a:latin typeface="Gill Sans MT"/>
              </a:rPr>
              <a:t>Notation is made that based on updated assessments, goals remain same </a:t>
            </a:r>
          </a:p>
          <a:p>
            <a:pPr marL="457200" lvl="1" indent="0">
              <a:lnSpc>
                <a:spcPct val="100000"/>
              </a:lnSpc>
              <a:spcBef>
                <a:spcPts val="480"/>
              </a:spcBef>
              <a:buClr>
                <a:schemeClr val="bg1"/>
              </a:buClr>
              <a:buSzPts val="2400"/>
              <a:buNone/>
            </a:pPr>
            <a:r>
              <a:rPr lang="en-US" sz="1800" dirty="0">
                <a:solidFill>
                  <a:schemeClr val="bg1"/>
                </a:solidFill>
                <a:latin typeface="Gill Sans MT"/>
              </a:rPr>
              <a:t>                                       OR</a:t>
            </a:r>
          </a:p>
          <a:p>
            <a:pPr marL="742950" lvl="1" indent="-285750">
              <a:lnSpc>
                <a:spcPct val="100000"/>
              </a:lnSpc>
              <a:spcBef>
                <a:spcPts val="480"/>
              </a:spcBef>
              <a:buClr>
                <a:schemeClr val="bg1"/>
              </a:buClr>
              <a:buSzPts val="2400"/>
              <a:buFont typeface="Wingdings" panose="05000000000000000000" pitchFamily="2" charset="2"/>
              <a:buChar char="v"/>
            </a:pPr>
            <a:r>
              <a:rPr lang="en-US" sz="1800" dirty="0">
                <a:solidFill>
                  <a:schemeClr val="bg1"/>
                </a:solidFill>
                <a:latin typeface="Gill Sans MT"/>
                <a:ea typeface="+mn-ea"/>
                <a:cs typeface="+mn-cs"/>
              </a:rPr>
              <a:t>Notation that a goal has changed from one year to the next and WHY</a:t>
            </a:r>
          </a:p>
          <a:p>
            <a:pPr marL="342900" indent="-184150">
              <a:spcBef>
                <a:spcPts val="500"/>
              </a:spcBef>
              <a:buClr>
                <a:schemeClr val="accent2"/>
              </a:buClr>
              <a:buSzPts val="2500"/>
              <a:buNone/>
            </a:pPr>
            <a:endParaRPr sz="2500" dirty="0"/>
          </a:p>
          <a:p>
            <a:pPr marL="342900" indent="-184150">
              <a:spcBef>
                <a:spcPts val="500"/>
              </a:spcBef>
              <a:buClr>
                <a:schemeClr val="accent2"/>
              </a:buClr>
              <a:buSzPts val="2500"/>
              <a:buNone/>
            </a:pPr>
            <a:endParaRPr sz="2500" dirty="0"/>
          </a:p>
          <a:p>
            <a:pPr marL="342900" indent="-139700">
              <a:spcBef>
                <a:spcPts val="640"/>
              </a:spcBef>
              <a:buClr>
                <a:schemeClr val="accent2"/>
              </a:buClr>
              <a:buSzPts val="3200"/>
              <a:buNone/>
            </a:pPr>
            <a:endParaRP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830"/>
        <p:cNvGrpSpPr/>
        <p:nvPr/>
      </p:nvGrpSpPr>
      <p:grpSpPr>
        <a:xfrm>
          <a:off x="0" y="0"/>
          <a:ext cx="0" cy="0"/>
          <a:chOff x="0" y="0"/>
          <a:chExt cx="0" cy="0"/>
        </a:xfrm>
      </p:grpSpPr>
      <p:sp>
        <p:nvSpPr>
          <p:cNvPr id="1831" name="Google Shape;1831;p7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a:t>So What Do I Put in the Grid?</a:t>
            </a:r>
            <a:endParaRPr/>
          </a:p>
        </p:txBody>
      </p:sp>
      <p:sp>
        <p:nvSpPr>
          <p:cNvPr id="1833" name="Google Shape;1833;p78"/>
          <p:cNvSpPr txBox="1">
            <a:spLocks noGrp="1"/>
          </p:cNvSpPr>
          <p:nvPr>
            <p:ph type="body" idx="1"/>
          </p:nvPr>
        </p:nvSpPr>
        <p:spPr>
          <a:xfrm>
            <a:off x="4442576" y="1304682"/>
            <a:ext cx="5486400" cy="4323034"/>
          </a:xfrm>
          <a:prstGeom prst="rect">
            <a:avLst/>
          </a:prstGeom>
          <a:noFill/>
          <a:ln>
            <a:noFill/>
          </a:ln>
        </p:spPr>
        <p:txBody>
          <a:bodyPr spcFirstLastPara="1" wrap="square" lIns="91425" tIns="45700" rIns="91425" bIns="45700" anchor="t" anchorCtr="0">
            <a:noAutofit/>
          </a:bodyPr>
          <a:lstStyle/>
          <a:p>
            <a:pPr indent="-457200">
              <a:spcBef>
                <a:spcPts val="0"/>
              </a:spcBef>
              <a:buClr>
                <a:schemeClr val="bg1"/>
              </a:buClr>
              <a:buSzPct val="100000"/>
              <a:buFont typeface="Wingdings" panose="05000000000000000000" pitchFamily="2" charset="2"/>
              <a:buChar char="Ø"/>
            </a:pPr>
            <a:r>
              <a:rPr lang="en-US" sz="2800" dirty="0">
                <a:solidFill>
                  <a:schemeClr val="bg1"/>
                </a:solidFill>
              </a:rPr>
              <a:t>Measurable Post-Secondary Goals for Education, Career, and Independent Living</a:t>
            </a:r>
            <a:endParaRPr sz="2800" dirty="0">
              <a:solidFill>
                <a:schemeClr val="bg1"/>
              </a:solidFill>
            </a:endParaRPr>
          </a:p>
          <a:p>
            <a:pPr marL="660400" indent="-457200">
              <a:spcBef>
                <a:spcPts val="640"/>
              </a:spcBef>
              <a:buClr>
                <a:schemeClr val="bg1"/>
              </a:buClr>
              <a:buSzPct val="100000"/>
              <a:buFont typeface="Wingdings" panose="05000000000000000000" pitchFamily="2" charset="2"/>
              <a:buChar char="Ø"/>
            </a:pPr>
            <a:endParaRPr sz="2800" dirty="0">
              <a:solidFill>
                <a:schemeClr val="bg1"/>
              </a:solidFill>
            </a:endParaRPr>
          </a:p>
          <a:p>
            <a:pPr indent="-457200">
              <a:spcBef>
                <a:spcPts val="640"/>
              </a:spcBef>
              <a:buClr>
                <a:schemeClr val="bg1"/>
              </a:buClr>
              <a:buSzPct val="100000"/>
              <a:buFont typeface="Wingdings" panose="05000000000000000000" pitchFamily="2" charset="2"/>
              <a:buChar char="Ø"/>
            </a:pPr>
            <a:r>
              <a:rPr lang="en-US" sz="2800" dirty="0">
                <a:solidFill>
                  <a:schemeClr val="bg1"/>
                </a:solidFill>
              </a:rPr>
              <a:t>Courses of Study</a:t>
            </a:r>
            <a:endParaRPr sz="2800" dirty="0">
              <a:solidFill>
                <a:schemeClr val="bg1"/>
              </a:solidFill>
            </a:endParaRPr>
          </a:p>
          <a:p>
            <a:pPr marL="660400" indent="-457200">
              <a:spcBef>
                <a:spcPts val="640"/>
              </a:spcBef>
              <a:buClr>
                <a:schemeClr val="bg1"/>
              </a:buClr>
              <a:buSzPct val="100000"/>
              <a:buFont typeface="Wingdings" panose="05000000000000000000" pitchFamily="2" charset="2"/>
              <a:buChar char="Ø"/>
            </a:pPr>
            <a:endParaRPr sz="2800" dirty="0">
              <a:solidFill>
                <a:schemeClr val="bg1"/>
              </a:solidFill>
            </a:endParaRPr>
          </a:p>
          <a:p>
            <a:pPr indent="-457200">
              <a:spcBef>
                <a:spcPts val="640"/>
              </a:spcBef>
              <a:buClr>
                <a:schemeClr val="bg1"/>
              </a:buClr>
              <a:buSzPct val="100000"/>
              <a:buFont typeface="Wingdings" panose="05000000000000000000" pitchFamily="2" charset="2"/>
              <a:buChar char="Ø"/>
            </a:pPr>
            <a:r>
              <a:rPr lang="en-US" sz="2800" dirty="0">
                <a:solidFill>
                  <a:schemeClr val="bg1"/>
                </a:solidFill>
              </a:rPr>
              <a:t>Services related to (MAG’s)</a:t>
            </a:r>
            <a:endParaRPr sz="2800" dirty="0">
              <a:solidFill>
                <a:schemeClr val="bg1"/>
              </a:solidFill>
            </a:endParaRPr>
          </a:p>
          <a:p>
            <a:pPr marL="660400" indent="-457200">
              <a:spcBef>
                <a:spcPts val="640"/>
              </a:spcBef>
              <a:buClr>
                <a:schemeClr val="bg1"/>
              </a:buClr>
              <a:buSzPct val="100000"/>
              <a:buFont typeface="Wingdings" panose="05000000000000000000" pitchFamily="2" charset="2"/>
              <a:buChar char="Ø"/>
            </a:pPr>
            <a:endParaRPr sz="2800" dirty="0">
              <a:solidFill>
                <a:schemeClr val="bg1"/>
              </a:solidFill>
            </a:endParaRPr>
          </a:p>
          <a:p>
            <a:pPr indent="-457200">
              <a:spcBef>
                <a:spcPts val="640"/>
              </a:spcBef>
              <a:buClr>
                <a:schemeClr val="bg1"/>
              </a:buClr>
              <a:buSzPct val="100000"/>
              <a:buFont typeface="Wingdings" panose="05000000000000000000" pitchFamily="2" charset="2"/>
              <a:buChar char="Ø"/>
            </a:pPr>
            <a:r>
              <a:rPr lang="en-US" sz="2800" dirty="0">
                <a:solidFill>
                  <a:schemeClr val="bg1"/>
                </a:solidFill>
              </a:rPr>
              <a:t>Activities</a:t>
            </a:r>
            <a:endParaRPr sz="2800" dirty="0">
              <a:solidFill>
                <a:schemeClr val="bg1"/>
              </a:solidFill>
            </a:endParaRPr>
          </a:p>
          <a:p>
            <a:pPr marL="0" indent="0">
              <a:spcBef>
                <a:spcPts val="640"/>
              </a:spcBef>
              <a:buClr>
                <a:schemeClr val="accent2"/>
              </a:buClr>
              <a:buSzPts val="3200"/>
              <a:buNone/>
            </a:pPr>
            <a:endParaRPr dirty="0"/>
          </a:p>
          <a:p>
            <a:pPr marL="342900" indent="-139700">
              <a:spcBef>
                <a:spcPts val="640"/>
              </a:spcBef>
              <a:buClr>
                <a:schemeClr val="accent2"/>
              </a:buClr>
              <a:buSzPts val="3200"/>
              <a:buNone/>
            </a:pPr>
            <a:endParaRP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easurable Post Secondary Goals "/>
          <p:cNvSpPr>
            <a:spLocks noGrp="1"/>
          </p:cNvSpPr>
          <p:nvPr>
            <p:ph type="title" idx="4294967295"/>
          </p:nvPr>
        </p:nvSpPr>
        <p:spPr>
          <a:xfrm>
            <a:off x="3335546" y="762000"/>
            <a:ext cx="5562741" cy="34163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endParaRPr lang="en-US" sz="5400" b="1" spc="0" dirty="0">
              <a:ln w="22225">
                <a:solidFill>
                  <a:srgbClr val="FAB900"/>
                </a:solidFill>
                <a:prstDash val="solid"/>
              </a:ln>
              <a:solidFill>
                <a:srgbClr val="FAB900">
                  <a:lumMod val="40000"/>
                  <a:lumOff val="60000"/>
                </a:srgbClr>
              </a:solidFill>
              <a:latin typeface="Century Gothic"/>
              <a:ea typeface="+mn-ea"/>
              <a:cs typeface="+mn-cs"/>
              <a:sym typeface="Arial"/>
            </a:endParaRPr>
          </a:p>
          <a:p>
            <a:pPr algn="ctr" defTabSz="457200">
              <a:lnSpc>
                <a:spcPct val="100000"/>
              </a:lnSpc>
              <a:spcBef>
                <a:spcPts val="0"/>
              </a:spcBef>
              <a:defRPr/>
            </a:pPr>
            <a:r>
              <a:rPr lang="en-US" sz="5400" b="1" spc="0" dirty="0">
                <a:ln w="22225">
                  <a:solidFill>
                    <a:srgbClr val="FAB900"/>
                  </a:solidFill>
                  <a:prstDash val="solid"/>
                </a:ln>
                <a:solidFill>
                  <a:srgbClr val="FAB900">
                    <a:lumMod val="40000"/>
                    <a:lumOff val="60000"/>
                  </a:srgbClr>
                </a:solidFill>
                <a:latin typeface="Century Gothic"/>
                <a:ea typeface="+mn-ea"/>
                <a:cs typeface="+mn-cs"/>
                <a:sym typeface="Arial"/>
              </a:rPr>
              <a:t>Measurable</a:t>
            </a:r>
          </a:p>
          <a:p>
            <a:pPr algn="ctr" defTabSz="457200">
              <a:lnSpc>
                <a:spcPct val="100000"/>
              </a:lnSpc>
              <a:spcBef>
                <a:spcPts val="0"/>
              </a:spcBef>
              <a:defRPr/>
            </a:pPr>
            <a:r>
              <a:rPr lang="en-US" sz="5400" b="1" spc="0" dirty="0">
                <a:ln w="22225">
                  <a:solidFill>
                    <a:srgbClr val="FAB900"/>
                  </a:solidFill>
                  <a:prstDash val="solid"/>
                </a:ln>
                <a:solidFill>
                  <a:srgbClr val="FAB900">
                    <a:lumMod val="40000"/>
                    <a:lumOff val="60000"/>
                  </a:srgbClr>
                </a:solidFill>
                <a:latin typeface="Century Gothic"/>
                <a:ea typeface="+mn-ea"/>
                <a:cs typeface="+mn-cs"/>
                <a:sym typeface="Arial"/>
              </a:rPr>
              <a:t>Post Secondary </a:t>
            </a:r>
          </a:p>
          <a:p>
            <a:pPr algn="ctr" defTabSz="457200">
              <a:lnSpc>
                <a:spcPct val="100000"/>
              </a:lnSpc>
              <a:spcBef>
                <a:spcPts val="0"/>
              </a:spcBef>
              <a:defRPr/>
            </a:pPr>
            <a:r>
              <a:rPr lang="en-US" sz="5400" b="1" spc="0" dirty="0">
                <a:ln w="22225">
                  <a:solidFill>
                    <a:srgbClr val="FAB900"/>
                  </a:solidFill>
                  <a:prstDash val="solid"/>
                </a:ln>
                <a:solidFill>
                  <a:srgbClr val="FAB900">
                    <a:lumMod val="40000"/>
                    <a:lumOff val="60000"/>
                  </a:srgbClr>
                </a:solidFill>
                <a:latin typeface="Century Gothic"/>
                <a:ea typeface="+mn-ea"/>
                <a:cs typeface="+mn-cs"/>
                <a:sym typeface="Arial"/>
              </a:rPr>
              <a:t>Goals</a:t>
            </a:r>
          </a:p>
        </p:txBody>
      </p:sp>
      <p:pic>
        <p:nvPicPr>
          <p:cNvPr id="4098" name="Picture 2" descr="Image result for go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648200"/>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go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1" y="4432936"/>
            <a:ext cx="2898775" cy="173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7960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534" y="1078685"/>
            <a:ext cx="2448002" cy="4601183"/>
          </a:xfrm>
        </p:spPr>
        <p:txBody>
          <a:bodyPr>
            <a:normAutofit/>
          </a:bodyPr>
          <a:lstStyle/>
          <a:p>
            <a:pPr algn="ctr"/>
            <a:r>
              <a:rPr lang="en-US" dirty="0"/>
              <a:t>Review Assessment Data to create Post-Secondary  Goals</a:t>
            </a:r>
          </a:p>
        </p:txBody>
      </p:sp>
      <p:sp>
        <p:nvSpPr>
          <p:cNvPr id="4" name="Rectangle 3"/>
          <p:cNvSpPr/>
          <p:nvPr/>
        </p:nvSpPr>
        <p:spPr>
          <a:xfrm>
            <a:off x="4696178" y="4903947"/>
            <a:ext cx="4523917" cy="729208"/>
          </a:xfrm>
          <a:prstGeom prst="rect">
            <a:avLst/>
          </a:prstGeom>
          <a:solidFill>
            <a:srgbClr val="313C8B"/>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1600" kern="1200" dirty="0">
                <a:solidFill>
                  <a:srgbClr val="FFFFFF"/>
                </a:solidFill>
                <a:latin typeface="Century Gothic"/>
              </a:rPr>
              <a:t>Post Secondary Independent Living Goal</a:t>
            </a:r>
          </a:p>
        </p:txBody>
      </p:sp>
      <p:pic>
        <p:nvPicPr>
          <p:cNvPr id="5" name="Picture 4">
            <a:extLs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4786489" y="2956935"/>
            <a:ext cx="4241695" cy="774225"/>
          </a:xfrm>
          <a:prstGeom prst="rect">
            <a:avLst/>
          </a:prstGeom>
        </p:spPr>
      </p:pic>
      <p:pic>
        <p:nvPicPr>
          <p:cNvPr id="7" name="Picture 6">
            <a:extLst>
              <a:ext uri="{C183D7F6-B498-43B3-948B-1728B52AA6E4}">
                <adec:decorative xmlns="" xmlns:adec="http://schemas.microsoft.com/office/drawing/2017/decorative" val="1"/>
              </a:ext>
            </a:extLst>
          </p:cNvPr>
          <p:cNvPicPr>
            <a:picLocks noChangeAspect="1"/>
          </p:cNvPicPr>
          <p:nvPr/>
        </p:nvPicPr>
        <p:blipFill>
          <a:blip r:embed="rId4"/>
          <a:stretch>
            <a:fillRect/>
          </a:stretch>
        </p:blipFill>
        <p:spPr>
          <a:xfrm>
            <a:off x="4752623" y="3904966"/>
            <a:ext cx="4501340" cy="884819"/>
          </a:xfrm>
          <a:prstGeom prst="rect">
            <a:avLst/>
          </a:prstGeom>
        </p:spPr>
      </p:pic>
      <p:pic>
        <p:nvPicPr>
          <p:cNvPr id="3" name="Picture 2" descr="a picture of assessment tools&#10;">
            <a:extLst>
              <a:ext uri="{FF2B5EF4-FFF2-40B4-BE49-F238E27FC236}">
                <a16:creationId xmlns:a16="http://schemas.microsoft.com/office/drawing/2014/main" xmlns="" id="{A57CD3AF-3102-412F-9ED3-023A5C8531D8}"/>
              </a:ext>
            </a:extLst>
          </p:cNvPr>
          <p:cNvPicPr>
            <a:picLocks noChangeAspect="1"/>
          </p:cNvPicPr>
          <p:nvPr/>
        </p:nvPicPr>
        <p:blipFill>
          <a:blip r:embed="rId5"/>
          <a:stretch>
            <a:fillRect/>
          </a:stretch>
        </p:blipFill>
        <p:spPr>
          <a:xfrm>
            <a:off x="5531559" y="983933"/>
            <a:ext cx="2562225" cy="1781175"/>
          </a:xfrm>
          <a:prstGeom prst="rect">
            <a:avLst/>
          </a:prstGeom>
        </p:spPr>
      </p:pic>
    </p:spTree>
    <p:extLst>
      <p:ext uri="{BB962C8B-B14F-4D97-AF65-F5344CB8AC3E}">
        <p14:creationId xmlns:p14="http://schemas.microsoft.com/office/powerpoint/2010/main" val="3821710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859"/>
        <p:cNvGrpSpPr/>
        <p:nvPr/>
      </p:nvGrpSpPr>
      <p:grpSpPr>
        <a:xfrm>
          <a:off x="0" y="0"/>
          <a:ext cx="0" cy="0"/>
          <a:chOff x="0" y="0"/>
          <a:chExt cx="0" cy="0"/>
        </a:xfrm>
      </p:grpSpPr>
      <p:sp>
        <p:nvSpPr>
          <p:cNvPr id="1860" name="Google Shape;1860;p8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a:t>Writing Meaningful Post-Secondary Goals</a:t>
            </a:r>
            <a:endParaRPr/>
          </a:p>
        </p:txBody>
      </p:sp>
      <p:sp>
        <p:nvSpPr>
          <p:cNvPr id="1861" name="Google Shape;1861;p8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3200"/>
              <a:buNone/>
            </a:pPr>
            <a:endParaRPr lang="en-US" sz="2400" dirty="0">
              <a:solidFill>
                <a:schemeClr val="bg1"/>
              </a:solidFill>
            </a:endParaRPr>
          </a:p>
          <a:p>
            <a:pPr marL="0" indent="0">
              <a:spcBef>
                <a:spcPts val="0"/>
              </a:spcBef>
              <a:buClr>
                <a:schemeClr val="accent2"/>
              </a:buClr>
              <a:buSzPts val="3200"/>
              <a:buNone/>
            </a:pPr>
            <a:endParaRPr lang="en-US" sz="2400" dirty="0">
              <a:solidFill>
                <a:schemeClr val="bg1"/>
              </a:solidFill>
            </a:endParaRPr>
          </a:p>
          <a:p>
            <a:pPr marL="0" indent="0">
              <a:spcBef>
                <a:spcPts val="0"/>
              </a:spcBef>
              <a:buClr>
                <a:schemeClr val="accent2"/>
              </a:buClr>
              <a:buSzPts val="3200"/>
              <a:buNone/>
            </a:pPr>
            <a:endParaRPr lang="en-US" sz="2400" dirty="0">
              <a:solidFill>
                <a:schemeClr val="bg1"/>
              </a:solidFill>
            </a:endParaRPr>
          </a:p>
          <a:p>
            <a:pPr marL="0" indent="0">
              <a:spcBef>
                <a:spcPts val="0"/>
              </a:spcBef>
              <a:buClr>
                <a:schemeClr val="accent2"/>
              </a:buClr>
              <a:buSzPts val="3200"/>
              <a:buNone/>
            </a:pPr>
            <a:r>
              <a:rPr lang="en-US" sz="2400" dirty="0">
                <a:solidFill>
                  <a:schemeClr val="bg1"/>
                </a:solidFill>
              </a:rPr>
              <a:t>The measurable goals are based on the </a:t>
            </a:r>
            <a:r>
              <a:rPr lang="en-US" sz="2400" i="1" dirty="0">
                <a:solidFill>
                  <a:schemeClr val="bg1"/>
                </a:solidFill>
              </a:rPr>
              <a:t>transition assessment data</a:t>
            </a:r>
            <a:r>
              <a:rPr lang="en-US" sz="2400" dirty="0">
                <a:solidFill>
                  <a:schemeClr val="bg1"/>
                </a:solidFill>
              </a:rPr>
              <a:t>, knowledge of postsecondary options and the input of the entire educational planning team, </a:t>
            </a:r>
            <a:r>
              <a:rPr lang="en-US" sz="2400" b="1" dirty="0">
                <a:solidFill>
                  <a:schemeClr val="bg1"/>
                </a:solidFill>
              </a:rPr>
              <a:t>including</a:t>
            </a:r>
            <a:r>
              <a:rPr lang="en-US" sz="2400" dirty="0">
                <a:solidFill>
                  <a:schemeClr val="bg1"/>
                </a:solidFill>
              </a:rPr>
              <a:t> the student</a:t>
            </a:r>
            <a:endParaRPr sz="2400" dirty="0">
              <a:solidFill>
                <a:schemeClr val="bg1"/>
              </a:solidFill>
            </a:endParaRPr>
          </a:p>
          <a:p>
            <a:pPr marL="800100" lvl="1">
              <a:spcBef>
                <a:spcPts val="640"/>
              </a:spcBef>
              <a:buClr>
                <a:schemeClr val="bg1"/>
              </a:buClr>
              <a:buSzPct val="100000"/>
              <a:buFont typeface="Wingdings" panose="05000000000000000000" pitchFamily="2" charset="2"/>
              <a:buChar char="v"/>
            </a:pPr>
            <a:r>
              <a:rPr lang="en-US" sz="2400" dirty="0">
                <a:solidFill>
                  <a:srgbClr val="FFFF00"/>
                </a:solidFill>
              </a:rPr>
              <a:t>Training / Education</a:t>
            </a:r>
            <a:endParaRPr sz="2400" dirty="0">
              <a:solidFill>
                <a:srgbClr val="FFFF00"/>
              </a:solidFill>
            </a:endParaRPr>
          </a:p>
          <a:p>
            <a:pPr marL="800100" lvl="1">
              <a:spcBef>
                <a:spcPts val="640"/>
              </a:spcBef>
              <a:buClr>
                <a:schemeClr val="bg1"/>
              </a:buClr>
              <a:buSzPct val="100000"/>
              <a:buFont typeface="Wingdings" panose="05000000000000000000" pitchFamily="2" charset="2"/>
              <a:buChar char="v"/>
            </a:pPr>
            <a:r>
              <a:rPr lang="en-US" sz="2400" dirty="0">
                <a:solidFill>
                  <a:srgbClr val="FFFF00"/>
                </a:solidFill>
              </a:rPr>
              <a:t>Employment</a:t>
            </a:r>
            <a:endParaRPr sz="2400" dirty="0">
              <a:solidFill>
                <a:srgbClr val="FFFF00"/>
              </a:solidFill>
            </a:endParaRPr>
          </a:p>
          <a:p>
            <a:pPr marL="800100" lvl="1">
              <a:spcBef>
                <a:spcPts val="640"/>
              </a:spcBef>
              <a:buClr>
                <a:schemeClr val="bg1"/>
              </a:buClr>
              <a:buSzPct val="100000"/>
              <a:buFont typeface="Wingdings" panose="05000000000000000000" pitchFamily="2" charset="2"/>
              <a:buChar char="v"/>
            </a:pPr>
            <a:r>
              <a:rPr lang="en-US" sz="2400" dirty="0">
                <a:solidFill>
                  <a:srgbClr val="FFFF00"/>
                </a:solidFill>
              </a:rPr>
              <a:t>Independent living</a:t>
            </a:r>
            <a:endParaRPr sz="2400" dirty="0">
              <a:solidFill>
                <a:srgbClr val="FFFF00"/>
              </a:solidFill>
            </a:endParaRPr>
          </a:p>
          <a:p>
            <a:pPr marL="342900" indent="-139700">
              <a:spcBef>
                <a:spcPts val="640"/>
              </a:spcBef>
              <a:buClr>
                <a:schemeClr val="accent2"/>
              </a:buClr>
              <a:buSzPts val="3200"/>
              <a:buNone/>
            </a:pPr>
            <a:endParaRP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6099E-7C67-4D32-895D-DB5F5B447241}"/>
              </a:ext>
            </a:extLst>
          </p:cNvPr>
          <p:cNvSpPr>
            <a:spLocks noGrp="1"/>
          </p:cNvSpPr>
          <p:nvPr>
            <p:ph type="title"/>
          </p:nvPr>
        </p:nvSpPr>
        <p:spPr>
          <a:xfrm>
            <a:off x="607379" y="1101263"/>
            <a:ext cx="2377664" cy="4601183"/>
          </a:xfrm>
        </p:spPr>
        <p:txBody>
          <a:bodyPr/>
          <a:lstStyle/>
          <a:p>
            <a:pPr algn="ctr"/>
            <a:r>
              <a:rPr lang="en-US" dirty="0"/>
              <a:t>Writing Meaningful Post-Secondary Goals</a:t>
            </a:r>
          </a:p>
        </p:txBody>
      </p:sp>
      <p:sp>
        <p:nvSpPr>
          <p:cNvPr id="3" name="Content Placeholder 2">
            <a:extLst>
              <a:ext uri="{FF2B5EF4-FFF2-40B4-BE49-F238E27FC236}">
                <a16:creationId xmlns:a16="http://schemas.microsoft.com/office/drawing/2014/main" xmlns="" id="{4C4BEA6E-ACE0-4001-A331-A9A5F779F13A}"/>
              </a:ext>
            </a:extLst>
          </p:cNvPr>
          <p:cNvSpPr>
            <a:spLocks noGrp="1"/>
          </p:cNvSpPr>
          <p:nvPr>
            <p:ph idx="1"/>
          </p:nvPr>
        </p:nvSpPr>
        <p:spPr/>
        <p:txBody>
          <a:bodyPr>
            <a:normAutofit/>
          </a:bodyPr>
          <a:lstStyle/>
          <a:p>
            <a:pPr marL="0" indent="0">
              <a:buNone/>
            </a:pPr>
            <a:endParaRPr lang="en-US" dirty="0"/>
          </a:p>
          <a:p>
            <a:pPr marL="0" indent="0">
              <a:buNone/>
            </a:pPr>
            <a:r>
              <a:rPr lang="en-US" dirty="0"/>
              <a:t>Post-Secondary goals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Annual Goals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quot;No&quot; Symbol 3">
            <a:extLst>
              <a:ext uri="{FF2B5EF4-FFF2-40B4-BE49-F238E27FC236}">
                <a16:creationId xmlns:a16="http://schemas.microsoft.com/office/drawing/2014/main" xmlns="" id="{43F900BD-DAEF-49CE-AD00-B086820DBB6D}"/>
              </a:ext>
              <a:ext uri="{C183D7F6-B498-43B3-948B-1728B52AA6E4}">
                <adec:decorative xmlns="" xmlns:adec="http://schemas.microsoft.com/office/drawing/2017/decorative" val="1"/>
              </a:ext>
            </a:extLst>
          </p:cNvPr>
          <p:cNvSpPr/>
          <p:nvPr/>
        </p:nvSpPr>
        <p:spPr>
          <a:xfrm>
            <a:off x="4654061" y="1881554"/>
            <a:ext cx="4495800" cy="4038600"/>
          </a:xfrm>
          <a:prstGeom prst="noSmoking">
            <a:avLst>
              <a:gd name="adj" fmla="val 9152"/>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1800" kern="1200">
              <a:solidFill>
                <a:srgbClr val="000000"/>
              </a:solidFill>
              <a:latin typeface="Century Gothic"/>
            </a:endParaRPr>
          </a:p>
        </p:txBody>
      </p:sp>
    </p:spTree>
    <p:extLst>
      <p:ext uri="{BB962C8B-B14F-4D97-AF65-F5344CB8AC3E}">
        <p14:creationId xmlns:p14="http://schemas.microsoft.com/office/powerpoint/2010/main" val="99287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0"/>
          <p:cNvGraphicFramePr>
            <a:graphicFrameLocks noGrp="1"/>
          </p:cNvGraphicFramePr>
          <p:nvPr>
            <p:extLst>
              <p:ext uri="{D42A27DB-BD31-4B8C-83A1-F6EECF244321}">
                <p14:modId xmlns:p14="http://schemas.microsoft.com/office/powerpoint/2010/main" val="1662892407"/>
              </p:ext>
            </p:extLst>
          </p:nvPr>
        </p:nvGraphicFramePr>
        <p:xfrm>
          <a:off x="3714046" y="735496"/>
          <a:ext cx="7834488" cy="5349215"/>
        </p:xfrm>
        <a:graphic>
          <a:graphicData uri="http://schemas.openxmlformats.org/drawingml/2006/table">
            <a:tbl>
              <a:tblPr firstRow="1"/>
              <a:tblGrid>
                <a:gridCol w="1633419">
                  <a:extLst>
                    <a:ext uri="{9D8B030D-6E8A-4147-A177-3AD203B41FA5}">
                      <a16:colId xmlns:a16="http://schemas.microsoft.com/office/drawing/2014/main" xmlns="" val="20000"/>
                    </a:ext>
                  </a:extLst>
                </a:gridCol>
                <a:gridCol w="1005183">
                  <a:extLst>
                    <a:ext uri="{9D8B030D-6E8A-4147-A177-3AD203B41FA5}">
                      <a16:colId xmlns:a16="http://schemas.microsoft.com/office/drawing/2014/main" xmlns="" val="20001"/>
                    </a:ext>
                  </a:extLst>
                </a:gridCol>
                <a:gridCol w="1130828">
                  <a:extLst>
                    <a:ext uri="{9D8B030D-6E8A-4147-A177-3AD203B41FA5}">
                      <a16:colId xmlns:a16="http://schemas.microsoft.com/office/drawing/2014/main" xmlns="" val="20002"/>
                    </a:ext>
                  </a:extLst>
                </a:gridCol>
                <a:gridCol w="1130828">
                  <a:extLst>
                    <a:ext uri="{9D8B030D-6E8A-4147-A177-3AD203B41FA5}">
                      <a16:colId xmlns:a16="http://schemas.microsoft.com/office/drawing/2014/main" xmlns="" val="20003"/>
                    </a:ext>
                  </a:extLst>
                </a:gridCol>
                <a:gridCol w="924585">
                  <a:extLst>
                    <a:ext uri="{9D8B030D-6E8A-4147-A177-3AD203B41FA5}">
                      <a16:colId xmlns:a16="http://schemas.microsoft.com/office/drawing/2014/main" xmlns="" val="20004"/>
                    </a:ext>
                  </a:extLst>
                </a:gridCol>
                <a:gridCol w="331898">
                  <a:extLst>
                    <a:ext uri="{9D8B030D-6E8A-4147-A177-3AD203B41FA5}">
                      <a16:colId xmlns:a16="http://schemas.microsoft.com/office/drawing/2014/main" xmlns="" val="20005"/>
                    </a:ext>
                  </a:extLst>
                </a:gridCol>
                <a:gridCol w="1677747">
                  <a:extLst>
                    <a:ext uri="{9D8B030D-6E8A-4147-A177-3AD203B41FA5}">
                      <a16:colId xmlns:a16="http://schemas.microsoft.com/office/drawing/2014/main" xmlns="" val="20006"/>
                    </a:ext>
                  </a:extLst>
                </a:gridCol>
              </a:tblGrid>
              <a:tr h="128810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Narrow" panose="020B0606020202030204" pitchFamily="34" charset="0"/>
                          <a:cs typeface="Times New Roman" pitchFamily="18" charset="0"/>
                        </a:rPr>
                        <a:t>Post-Secondary Education Goal: </a:t>
                      </a:r>
                      <a:endParaRPr kumimoji="0" lang="en-US" sz="2400" b="1" i="0" u="none" strike="noStrike" cap="none" normalizeH="0" baseline="0" dirty="0">
                        <a:ln>
                          <a:noFill/>
                        </a:ln>
                        <a:solidFill>
                          <a:schemeClr val="tx1"/>
                        </a:solidFill>
                        <a:effectLst/>
                        <a:latin typeface="Arial Narrow" panose="020B0606020202030204" pitchFamily="34" charset="0"/>
                        <a:cs typeface="Times New Roman" pitchFamily="18"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Narrow" panose="020B0606020202030204" pitchFamily="34" charset="0"/>
                          <a:cs typeface="Times New Roman" pitchFamily="18" charset="0"/>
                        </a:rPr>
                        <a:t>Measurable Annual Goal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a:ln>
                            <a:noFill/>
                          </a:ln>
                          <a:solidFill>
                            <a:schemeClr val="tx1"/>
                          </a:solidFill>
                          <a:effectLst/>
                          <a:latin typeface="Arial Narrow" panose="020B0606020202030204" pitchFamily="34" charset="0"/>
                          <a:cs typeface="Times New Roman" pitchFamily="18" charset="0"/>
                        </a:rPr>
                        <a:t>Yes/</a:t>
                      </a:r>
                      <a:r>
                        <a:rPr kumimoji="0" lang="en-US" sz="1400" b="1" i="0" u="none" strike="noStrike" cap="none" normalizeH="0" baseline="0" dirty="0">
                          <a:ln>
                            <a:noFill/>
                          </a:ln>
                          <a:solidFill>
                            <a:schemeClr val="tx1"/>
                          </a:solidFill>
                          <a:effectLst/>
                          <a:latin typeface="Arial Narrow" panose="020B0606020202030204" pitchFamily="34" charset="0"/>
                          <a:cs typeface="Times New Roman" pitchFamily="18" charset="0"/>
                        </a:rPr>
                        <a:t>No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00" b="1" i="0" u="none" strike="noStrike" cap="none" normalizeH="0" baseline="0" dirty="0">
                        <a:ln>
                          <a:noFill/>
                        </a:ln>
                        <a:solidFill>
                          <a:schemeClr val="tx1"/>
                        </a:solidFill>
                        <a:effectLst/>
                        <a:latin typeface="Arial Narrow" panose="020B0606020202030204"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Narrow" panose="020B0606020202030204" pitchFamily="34" charset="0"/>
                          <a:cs typeface="Times New Roman" pitchFamily="18" charset="0"/>
                        </a:rPr>
                        <a:t>(Document in Section V)</a:t>
                      </a:r>
                      <a:endParaRPr kumimoji="0" lang="en-US" sz="40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0"/>
                  </a:ext>
                </a:extLst>
              </a:tr>
              <a:tr h="1384713">
                <a:tc grid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Narrow" panose="020B0606020202030204" pitchFamily="34" charset="0"/>
                          <a:cs typeface="Times New Roman" pitchFamily="18" charset="0"/>
                        </a:rPr>
                        <a:t>Courses of Study: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Arial Narrow" panose="020B0606020202030204" pitchFamily="34" charset="0"/>
                          <a:cs typeface="Times New Roman" pitchFamily="18" charset="0"/>
                        </a:rPr>
                        <a:t>List </a:t>
                      </a:r>
                      <a:r>
                        <a:rPr kumimoji="0" lang="en-US" sz="2400" b="1" i="1" u="sng" strike="noStrike" cap="none" normalizeH="0" baseline="0" dirty="0">
                          <a:ln>
                            <a:noFill/>
                          </a:ln>
                          <a:solidFill>
                            <a:schemeClr val="tx1"/>
                          </a:solidFill>
                          <a:effectLst/>
                          <a:latin typeface="Arial Narrow" panose="020B0606020202030204" pitchFamily="34" charset="0"/>
                          <a:cs typeface="Times New Roman" pitchFamily="18" charset="0"/>
                        </a:rPr>
                        <a:t>current</a:t>
                      </a:r>
                      <a:r>
                        <a:rPr kumimoji="0" lang="en-US" sz="2400" b="1" i="1" u="none" strike="noStrike" cap="none" normalizeH="0" baseline="0" dirty="0">
                          <a:ln>
                            <a:noFill/>
                          </a:ln>
                          <a:solidFill>
                            <a:schemeClr val="tx1"/>
                          </a:solidFill>
                          <a:effectLst/>
                          <a:latin typeface="Arial Narrow" panose="020B0606020202030204" pitchFamily="34" charset="0"/>
                          <a:cs typeface="Times New Roman" pitchFamily="18" charset="0"/>
                        </a:rPr>
                        <a:t> courses by name here (including CTE Program of Study) </a:t>
                      </a:r>
                      <a:endParaRPr kumimoji="0" lang="en-US" sz="2400" b="1" i="1" u="none" strike="noStrike" cap="none" normalizeH="0" baseline="0" dirty="0">
                        <a:ln>
                          <a:noFill/>
                        </a:ln>
                        <a:solidFill>
                          <a:schemeClr val="tx1"/>
                        </a:solidFill>
                        <a:effectLst/>
                        <a:latin typeface="Arial Narrow" panose="020B060602020203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Narrow" panose="020B0606020202030204" pitchFamily="34" charset="0"/>
                          <a:cs typeface="Times New Roman" pitchFamily="18" charset="0"/>
                        </a:rPr>
                        <a:t>                                                                                 </a:t>
                      </a:r>
                    </a:p>
                  </a:txBody>
                  <a:tcPr marL="91443" marR="9144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4220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cs typeface="Times New Roman" pitchFamily="18" charset="0"/>
                        </a:rPr>
                        <a:t>Service/Activity</a:t>
                      </a:r>
                      <a:endParaRPr kumimoji="0" lang="en-US" sz="18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cs typeface="Times New Roman" pitchFamily="18" charset="0"/>
                        </a:rPr>
                        <a:t>Location</a:t>
                      </a:r>
                      <a:endParaRPr kumimoji="0" lang="en-US" sz="18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cs typeface="Times New Roman" pitchFamily="18" charset="0"/>
                        </a:rPr>
                        <a:t>Frequency</a:t>
                      </a:r>
                      <a:endParaRPr kumimoji="0" lang="en-US" sz="16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cs typeface="Times New Roman" pitchFamily="18" charset="0"/>
                        </a:rPr>
                        <a:t>Projected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cs typeface="Times New Roman" pitchFamily="18" charset="0"/>
                        </a:rPr>
                        <a:t>Beginning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cs typeface="Times New Roman" pitchFamily="18" charset="0"/>
                        </a:rPr>
                        <a:t>Date</a:t>
                      </a:r>
                      <a:endParaRPr kumimoji="0" lang="en-US" sz="18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cs typeface="Times New Roman" pitchFamily="18" charset="0"/>
                        </a:rPr>
                        <a:t>Anticipated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cs typeface="Times New Roman" pitchFamily="18" charset="0"/>
                        </a:rPr>
                        <a:t>Duration</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cs typeface="Times New Roman" pitchFamily="18" charset="0"/>
                        </a:rPr>
                        <a:t>Person(s)/ Agency </a:t>
                      </a:r>
                      <a:br>
                        <a:rPr kumimoji="0" lang="en-US" sz="1800" b="1"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en-US" sz="1800" b="1" i="0" u="none" strike="noStrike" cap="none" normalizeH="0" baseline="0" dirty="0">
                          <a:ln>
                            <a:noFill/>
                          </a:ln>
                          <a:solidFill>
                            <a:schemeClr val="tx1"/>
                          </a:solidFill>
                          <a:effectLst/>
                          <a:latin typeface="Arial Narrow" panose="020B0606020202030204" pitchFamily="34" charset="0"/>
                          <a:cs typeface="Times New Roman" pitchFamily="18" charset="0"/>
                        </a:rPr>
                        <a:t>Responsible</a:t>
                      </a:r>
                      <a:endParaRPr kumimoji="0" lang="en-US" sz="18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627165">
                <a:tc>
                  <a:txBody>
                    <a:bodyPr/>
                    <a:lstStyle/>
                    <a:p>
                      <a:pPr marL="0" marR="0" lvl="0" indent="0" algn="l" defTabSz="914400" rtl="0" eaLnBrk="1" fontAlgn="base" latinLnBrk="0" hangingPunct="1">
                        <a:lnSpc>
                          <a:spcPct val="100000"/>
                        </a:lnSpc>
                        <a:spcBef>
                          <a:spcPct val="20000"/>
                        </a:spcBef>
                        <a:spcAft>
                          <a:spcPct val="0"/>
                        </a:spcAft>
                        <a:buClr>
                          <a:srgbClr val="00668A"/>
                        </a:buClr>
                        <a:buSzTx/>
                        <a:buFontTx/>
                        <a:buNone/>
                        <a:tabLst/>
                      </a:pPr>
                      <a:endParaRPr kumimoji="0" lang="en-US" sz="2000" b="0" i="0" u="none" strike="noStrike" cap="none" normalizeH="0" baseline="0" dirty="0">
                        <a:ln>
                          <a:noFill/>
                        </a:ln>
                        <a:solidFill>
                          <a:schemeClr val="tx1"/>
                        </a:solidFill>
                        <a:effectLst/>
                        <a:latin typeface="+mn-lt"/>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627165">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2000" b="1"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sp>
        <p:nvSpPr>
          <p:cNvPr id="5" name="Down Arrow 4" descr="arrow pointing to the words post secondary education goal from the IEP transition grid "/>
          <p:cNvSpPr/>
          <p:nvPr/>
        </p:nvSpPr>
        <p:spPr>
          <a:xfrm rot="18930607">
            <a:off x="3068711" y="718209"/>
            <a:ext cx="669779" cy="1116033"/>
          </a:xfrm>
          <a:prstGeom prst="downArrow">
            <a:avLst>
              <a:gd name="adj1" fmla="val 2864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buClrTx/>
              <a:defRPr/>
            </a:pPr>
            <a:endParaRPr lang="en-US" sz="1800" kern="1200">
              <a:solidFill>
                <a:srgbClr val="FFFFFF"/>
              </a:solidFill>
              <a:latin typeface="Century Gothic"/>
            </a:endParaRPr>
          </a:p>
        </p:txBody>
      </p:sp>
      <p:sp>
        <p:nvSpPr>
          <p:cNvPr id="2" name="Title 1"/>
          <p:cNvSpPr>
            <a:spLocks noGrp="1"/>
          </p:cNvSpPr>
          <p:nvPr>
            <p:ph type="title"/>
          </p:nvPr>
        </p:nvSpPr>
        <p:spPr/>
        <p:txBody>
          <a:bodyPr>
            <a:normAutofit/>
          </a:bodyPr>
          <a:lstStyle/>
          <a:p>
            <a:r>
              <a:rPr lang="en-US" sz="2800" dirty="0">
                <a:solidFill>
                  <a:schemeClr val="bg1"/>
                </a:solidFill>
              </a:rPr>
              <a:t>Sample Grid → </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sz="2800" dirty="0" smtClean="0">
                <a:solidFill>
                  <a:schemeClr val="bg1"/>
                </a:solidFill>
              </a:rPr>
              <a:t>Post-Secondary</a:t>
            </a:r>
            <a:br>
              <a:rPr lang="en-US" sz="2800" dirty="0" smtClean="0">
                <a:solidFill>
                  <a:schemeClr val="bg1"/>
                </a:solidFill>
              </a:rPr>
            </a:br>
            <a:r>
              <a:rPr lang="en-US" sz="2800" dirty="0" smtClean="0">
                <a:solidFill>
                  <a:schemeClr val="bg1"/>
                </a:solidFill>
              </a:rPr>
              <a:t>Goal</a:t>
            </a:r>
            <a:endParaRPr lang="en-US" sz="2800" dirty="0"/>
          </a:p>
        </p:txBody>
      </p:sp>
      <p:sp>
        <p:nvSpPr>
          <p:cNvPr id="3" name="Content Placeholder 2"/>
          <p:cNvSpPr>
            <a:spLocks noGrp="1"/>
          </p:cNvSpPr>
          <p:nvPr>
            <p:ph idx="1"/>
          </p:nvPr>
        </p:nvSpPr>
        <p:spPr>
          <a:xfrm>
            <a:off x="4459109" y="864108"/>
            <a:ext cx="56447" cy="118025"/>
          </a:xfrm>
        </p:spPr>
        <p:txBody>
          <a:bodyPr>
            <a:normAutofit fontScale="25000" lnSpcReduction="20000"/>
          </a:bodyPr>
          <a:lstStyle/>
          <a:p>
            <a:endParaRPr lang="en-US" dirty="0"/>
          </a:p>
        </p:txBody>
      </p:sp>
    </p:spTree>
    <p:extLst>
      <p:ext uri="{BB962C8B-B14F-4D97-AF65-F5344CB8AC3E}">
        <p14:creationId xmlns:p14="http://schemas.microsoft.com/office/powerpoint/2010/main" val="705822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A7BB6-0337-463C-8E53-995537521214}"/>
              </a:ext>
            </a:extLst>
          </p:cNvPr>
          <p:cNvSpPr>
            <a:spLocks noGrp="1"/>
          </p:cNvSpPr>
          <p:nvPr>
            <p:ph type="title"/>
          </p:nvPr>
        </p:nvSpPr>
        <p:spPr/>
        <p:txBody>
          <a:bodyPr/>
          <a:lstStyle/>
          <a:p>
            <a:r>
              <a:rPr lang="en-US" altLang="en-US" dirty="0">
                <a:solidFill>
                  <a:schemeClr val="bg1"/>
                </a:solidFill>
                <a:cs typeface="Arial" panose="020B0604020202020204" pitchFamily="34" charset="0"/>
              </a:rPr>
              <a:t>Individuals with Disabilities Education Act IDEA 2004</a:t>
            </a:r>
            <a:r>
              <a:rPr lang="en-US" altLang="en-US" dirty="0">
                <a:solidFill>
                  <a:srgbClr val="000099"/>
                </a:solidFill>
                <a:cs typeface="Arial" panose="020B0604020202020204" pitchFamily="34" charset="0"/>
              </a:rPr>
              <a:t/>
            </a:r>
            <a:br>
              <a:rPr lang="en-US" altLang="en-US" dirty="0">
                <a:solidFill>
                  <a:srgbClr val="000099"/>
                </a:solidFill>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xmlns="" id="{8F331E9F-6261-490F-96E1-200090F51D50}"/>
              </a:ext>
            </a:extLst>
          </p:cNvPr>
          <p:cNvSpPr>
            <a:spLocks noGrp="1"/>
          </p:cNvSpPr>
          <p:nvPr>
            <p:ph idx="1"/>
          </p:nvPr>
        </p:nvSpPr>
        <p:spPr/>
        <p:txBody>
          <a:bodyPr>
            <a:normAutofit/>
          </a:bodyPr>
          <a:lstStyle/>
          <a:p>
            <a:pPr marL="0" indent="0">
              <a:buNone/>
            </a:pPr>
            <a:r>
              <a:rPr lang="en-US" sz="2400" dirty="0">
                <a:solidFill>
                  <a:schemeClr val="bg1"/>
                </a:solidFill>
              </a:rPr>
              <a:t>To ensure that all children with disabilities have available to them a free appropriate public education that emphasizes special education and related services designed to meet their unique needs and prepare them for further education, employment, and independent living H.R.1350 </a:t>
            </a:r>
          </a:p>
        </p:txBody>
      </p:sp>
      <p:sp>
        <p:nvSpPr>
          <p:cNvPr id="4" name="TextBox 3">
            <a:extLst>
              <a:ext uri="{FF2B5EF4-FFF2-40B4-BE49-F238E27FC236}">
                <a16:creationId xmlns:a16="http://schemas.microsoft.com/office/drawing/2014/main" xmlns="" id="{D46E2A83-AC4F-4D8B-9419-344E7A0AA00F}"/>
              </a:ext>
            </a:extLst>
          </p:cNvPr>
          <p:cNvSpPr txBox="1"/>
          <p:nvPr/>
        </p:nvSpPr>
        <p:spPr>
          <a:xfrm>
            <a:off x="7775543" y="5540358"/>
            <a:ext cx="2136809" cy="307777"/>
          </a:xfrm>
          <a:prstGeom prst="rect">
            <a:avLst/>
          </a:prstGeom>
          <a:noFill/>
        </p:spPr>
        <p:txBody>
          <a:bodyPr wrap="square" rtlCol="0">
            <a:spAutoFit/>
          </a:bodyPr>
          <a:lstStyle/>
          <a:p>
            <a:r>
              <a:rPr lang="en-US" altLang="en-US" dirty="0">
                <a:solidFill>
                  <a:schemeClr val="bg1"/>
                </a:solidFill>
                <a:latin typeface="Arial Narrow" panose="020B0606020202030204" pitchFamily="34" charset="0"/>
              </a:rPr>
              <a:t>(IDEA 2004)</a:t>
            </a:r>
          </a:p>
        </p:txBody>
      </p:sp>
    </p:spTree>
    <p:extLst>
      <p:ext uri="{BB962C8B-B14F-4D97-AF65-F5344CB8AC3E}">
        <p14:creationId xmlns:p14="http://schemas.microsoft.com/office/powerpoint/2010/main" val="39348158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075C9-EEB7-4B35-8ADD-7CC9FC3B390F}"/>
              </a:ext>
            </a:extLst>
          </p:cNvPr>
          <p:cNvSpPr>
            <a:spLocks noGrp="1"/>
          </p:cNvSpPr>
          <p:nvPr>
            <p:ph type="title"/>
          </p:nvPr>
        </p:nvSpPr>
        <p:spPr>
          <a:xfrm>
            <a:off x="686401" y="1135130"/>
            <a:ext cx="2377664" cy="4601183"/>
          </a:xfrm>
        </p:spPr>
        <p:txBody>
          <a:bodyPr/>
          <a:lstStyle/>
          <a:p>
            <a:pPr algn="ctr"/>
            <a:r>
              <a:rPr lang="en-US" dirty="0"/>
              <a:t>Using Transition Assessment to Develop Post-Secondary Goals</a:t>
            </a:r>
          </a:p>
        </p:txBody>
      </p:sp>
      <p:sp>
        <p:nvSpPr>
          <p:cNvPr id="4" name="Content Placeholder 3"/>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t>						</a:t>
            </a:r>
          </a:p>
          <a:p>
            <a:pPr marL="0" indent="0">
              <a:buNone/>
            </a:pPr>
            <a:r>
              <a:rPr lang="en-US" sz="1800" dirty="0"/>
              <a:t>						</a:t>
            </a:r>
          </a:p>
          <a:p>
            <a:pPr marL="0" indent="0">
              <a:buNone/>
            </a:pPr>
            <a:r>
              <a:rPr lang="en-US" sz="1800" dirty="0"/>
              <a:t>https://transitiontn.org</a:t>
            </a:r>
          </a:p>
        </p:txBody>
      </p:sp>
      <p:pic>
        <p:nvPicPr>
          <p:cNvPr id="5" name="Picture 4" descr="1.  Know What IDEIA says about transition assessment 2. Understand best practices in transition assessment  3. identify effective approaches and methods of assessment  4.  feel confident choosing and using age-appropriate transition assessment"/>
          <p:cNvPicPr>
            <a:picLocks noChangeAspect="1"/>
          </p:cNvPicPr>
          <p:nvPr/>
        </p:nvPicPr>
        <p:blipFill>
          <a:blip r:embed="rId3"/>
          <a:stretch>
            <a:fillRect/>
          </a:stretch>
        </p:blipFill>
        <p:spPr>
          <a:xfrm>
            <a:off x="4425952" y="1227883"/>
            <a:ext cx="5697415" cy="3812983"/>
          </a:xfrm>
          <a:prstGeom prst="rect">
            <a:avLst/>
          </a:prstGeom>
        </p:spPr>
      </p:pic>
    </p:spTree>
    <p:extLst>
      <p:ext uri="{BB962C8B-B14F-4D97-AF65-F5344CB8AC3E}">
        <p14:creationId xmlns:p14="http://schemas.microsoft.com/office/powerpoint/2010/main" val="42631162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891"/>
        <p:cNvGrpSpPr/>
        <p:nvPr/>
      </p:nvGrpSpPr>
      <p:grpSpPr>
        <a:xfrm>
          <a:off x="0" y="0"/>
          <a:ext cx="0" cy="0"/>
          <a:chOff x="0" y="0"/>
          <a:chExt cx="0" cy="0"/>
        </a:xfrm>
      </p:grpSpPr>
      <p:sp>
        <p:nvSpPr>
          <p:cNvPr id="1892" name="Google Shape;1892;p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Let’s Reflect</a:t>
            </a:r>
            <a:endParaRPr/>
          </a:p>
        </p:txBody>
      </p:sp>
      <p:pic>
        <p:nvPicPr>
          <p:cNvPr id="1893" name="Google Shape;1893;p85"/>
          <p:cNvPicPr preferRelativeResize="0"/>
          <p:nvPr/>
        </p:nvPicPr>
        <p:blipFill rotWithShape="1">
          <a:blip r:embed="rId3">
            <a:alphaModFix/>
          </a:blip>
          <a:srcRect/>
          <a:stretch/>
        </p:blipFill>
        <p:spPr>
          <a:xfrm>
            <a:off x="3613533" y="1002065"/>
            <a:ext cx="8064347" cy="1058089"/>
          </a:xfrm>
          <a:prstGeom prst="rect">
            <a:avLst/>
          </a:prstGeom>
          <a:noFill/>
          <a:ln>
            <a:noFill/>
          </a:ln>
        </p:spPr>
      </p:pic>
      <p:pic>
        <p:nvPicPr>
          <p:cNvPr id="1894" name="Google Shape;1894;p85"/>
          <p:cNvPicPr preferRelativeResize="0"/>
          <p:nvPr/>
        </p:nvPicPr>
        <p:blipFill rotWithShape="1">
          <a:blip r:embed="rId4">
            <a:alphaModFix/>
          </a:blip>
          <a:srcRect/>
          <a:stretch/>
        </p:blipFill>
        <p:spPr>
          <a:xfrm>
            <a:off x="3525398" y="2202873"/>
            <a:ext cx="8163498" cy="3834370"/>
          </a:xfrm>
          <a:prstGeom prst="rect">
            <a:avLst/>
          </a:prstGeom>
          <a:noFill/>
          <a:ln>
            <a:noFill/>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Courses of Study "/>
          <p:cNvSpPr>
            <a:spLocks noGrp="1"/>
          </p:cNvSpPr>
          <p:nvPr>
            <p:ph type="title" idx="4294967295"/>
          </p:nvPr>
        </p:nvSpPr>
        <p:spPr>
          <a:xfrm>
            <a:off x="3200401" y="1676400"/>
            <a:ext cx="5681363"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r>
              <a:rPr lang="en-US" sz="5400" b="1" spc="0" dirty="0">
                <a:ln w="22225">
                  <a:solidFill>
                    <a:srgbClr val="FAB900"/>
                  </a:solidFill>
                  <a:prstDash val="solid"/>
                </a:ln>
                <a:solidFill>
                  <a:srgbClr val="FAB900">
                    <a:lumMod val="40000"/>
                    <a:lumOff val="60000"/>
                  </a:srgbClr>
                </a:solidFill>
                <a:latin typeface="Century Gothic"/>
                <a:ea typeface="+mn-ea"/>
                <a:cs typeface="+mn-cs"/>
                <a:sym typeface="Arial"/>
              </a:rPr>
              <a:t>Courses of Study</a:t>
            </a:r>
          </a:p>
        </p:txBody>
      </p:sp>
      <p:pic>
        <p:nvPicPr>
          <p:cNvPr id="7170" name="Picture 2" descr="Image result for cour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3048000"/>
            <a:ext cx="3629025" cy="262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9776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13 Checklist and CMCI Review </a:t>
            </a:r>
            <a:br>
              <a:rPr lang="en-US" dirty="0"/>
            </a:br>
            <a:r>
              <a:rPr lang="en-US" dirty="0"/>
              <a:t>Questions</a:t>
            </a:r>
          </a:p>
        </p:txBody>
      </p:sp>
      <p:sp>
        <p:nvSpPr>
          <p:cNvPr id="1907" name="Google Shape;1907;p87"/>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indent="0">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rgbClr val="FF0000"/>
              </a:buClr>
              <a:buSzPts val="2400"/>
            </a:pPr>
            <a:r>
              <a:rPr lang="en-US" sz="2000" dirty="0">
                <a:solidFill>
                  <a:srgbClr val="FF0000"/>
                </a:solidFill>
              </a:rPr>
              <a:t>File Review: Question #292a</a:t>
            </a:r>
            <a:endParaRPr sz="2000" dirty="0"/>
          </a:p>
        </p:txBody>
      </p:sp>
      <p:sp>
        <p:nvSpPr>
          <p:cNvPr id="1908" name="Google Shape;1908;p8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sz="2000" dirty="0">
                <a:solidFill>
                  <a:schemeClr val="bg1"/>
                </a:solidFill>
              </a:rPr>
              <a:t>Transition Services include courses of study that will reasonably enable the student to meet his or her postsecondary goal(s)</a:t>
            </a:r>
            <a:endParaRPr sz="2000" dirty="0">
              <a:solidFill>
                <a:schemeClr val="bg1"/>
              </a:solidFill>
            </a:endParaRPr>
          </a:p>
        </p:txBody>
      </p:sp>
      <p:sp>
        <p:nvSpPr>
          <p:cNvPr id="1909" name="Google Shape;1909;p87"/>
          <p:cNvSpPr txBox="1">
            <a:spLocks noGrp="1"/>
          </p:cNvSpPr>
          <p:nvPr>
            <p:ph type="body" idx="3"/>
          </p:nvPr>
        </p:nvSpPr>
        <p:spPr>
          <a:prstGeom prst="rect">
            <a:avLst/>
          </a:prstGeom>
          <a:noFill/>
          <a:ln>
            <a:noFill/>
          </a:ln>
        </p:spPr>
        <p:txBody>
          <a:bodyPr spcFirstLastPara="1" wrap="square" lIns="91425" tIns="45700" rIns="91425" bIns="45700" anchor="b" anchorCtr="0">
            <a:noAutofit/>
          </a:bodyPr>
          <a:lstStyle/>
          <a:p>
            <a:pPr marL="0" indent="0">
              <a:buClr>
                <a:srgbClr val="00B050"/>
              </a:buClr>
              <a:buSzPts val="2400"/>
            </a:pPr>
            <a:r>
              <a:rPr lang="en-US" sz="2000" dirty="0">
                <a:solidFill>
                  <a:srgbClr val="FFFF00"/>
                </a:solidFill>
              </a:rPr>
              <a:t>Indicator 13 Checklist: Question #7</a:t>
            </a:r>
            <a:endParaRPr sz="2000" dirty="0">
              <a:solidFill>
                <a:srgbClr val="FFFF00"/>
              </a:solidFill>
            </a:endParaRPr>
          </a:p>
        </p:txBody>
      </p:sp>
      <p:sp>
        <p:nvSpPr>
          <p:cNvPr id="1910" name="Google Shape;1910;p87"/>
          <p:cNvSpPr txBox="1">
            <a:spLocks noGrp="1"/>
          </p:cNvSpPr>
          <p:nvPr>
            <p:ph type="body" idx="4"/>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sz="2000" dirty="0">
                <a:solidFill>
                  <a:schemeClr val="bg1"/>
                </a:solidFill>
              </a:rPr>
              <a:t>Do the transition services include courses of study that will reasonably enable the student to meet his or her post-secondary goal(s)?</a:t>
            </a:r>
            <a:endParaRPr sz="2000" dirty="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8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r>
              <a:rPr lang="en-US" sz="3240"/>
              <a:t>What are </a:t>
            </a:r>
            <a:r>
              <a:rPr lang="en-US" sz="3240" b="1" i="1"/>
              <a:t>Courses of Study</a:t>
            </a:r>
            <a:r>
              <a:rPr lang="en-US" sz="3240"/>
              <a:t>?</a:t>
            </a:r>
            <a:endParaRPr/>
          </a:p>
        </p:txBody>
      </p:sp>
      <p:sp>
        <p:nvSpPr>
          <p:cNvPr id="1918" name="Google Shape;1918;p88"/>
          <p:cNvSpPr txBox="1">
            <a:spLocks noGrp="1"/>
          </p:cNvSpPr>
          <p:nvPr>
            <p:ph type="body" idx="1"/>
          </p:nvPr>
        </p:nvSpPr>
        <p:spPr>
          <a:xfrm>
            <a:off x="4175761" y="1238597"/>
            <a:ext cx="5736591" cy="5128537"/>
          </a:xfrm>
          <a:prstGeom prst="rect">
            <a:avLst/>
          </a:prstGeom>
          <a:noFill/>
          <a:ln>
            <a:noFill/>
          </a:ln>
        </p:spPr>
        <p:txBody>
          <a:bodyPr spcFirstLastPara="1" wrap="square" lIns="91425" tIns="45700" rIns="91425" bIns="45700" anchor="t" anchorCtr="0">
            <a:normAutofit/>
          </a:bodyPr>
          <a:lstStyle/>
          <a:p>
            <a:pPr marL="342900">
              <a:spcBef>
                <a:spcPts val="0"/>
              </a:spcBef>
              <a:buClr>
                <a:srgbClr val="FFFF00"/>
              </a:buClr>
              <a:buSzPct val="100000"/>
              <a:buFont typeface="Wingdings" panose="05000000000000000000" pitchFamily="2" charset="2"/>
              <a:buChar char="ü"/>
            </a:pPr>
            <a:r>
              <a:rPr lang="en-US" sz="1800" dirty="0">
                <a:solidFill>
                  <a:schemeClr val="bg1"/>
                </a:solidFill>
                <a:latin typeface="Arial Narrow"/>
                <a:ea typeface="Arial Narrow"/>
                <a:cs typeface="Arial Narrow"/>
                <a:sym typeface="Arial Narrow"/>
              </a:rPr>
              <a:t>Part of the “coordinated set of activities”  that helps student move from high school to identified post-secondary goals</a:t>
            </a:r>
            <a:endParaRPr sz="1600" dirty="0">
              <a:solidFill>
                <a:schemeClr val="bg1"/>
              </a:solidFill>
            </a:endParaRPr>
          </a:p>
          <a:p>
            <a:pPr marL="0" indent="0">
              <a:spcBef>
                <a:spcPts val="200"/>
              </a:spcBef>
              <a:buClr>
                <a:schemeClr val="accent2"/>
              </a:buClr>
              <a:buSzPts val="1000"/>
              <a:buNone/>
            </a:pPr>
            <a:endParaRPr sz="1000" dirty="0">
              <a:latin typeface="Arial Narrow"/>
              <a:ea typeface="Arial Narrow"/>
              <a:cs typeface="Arial Narrow"/>
              <a:sym typeface="Arial Narrow"/>
            </a:endParaRPr>
          </a:p>
        </p:txBody>
      </p:sp>
      <p:pic>
        <p:nvPicPr>
          <p:cNvPr id="1919" name="Google Shape;1919;p88">
            <a:extLst>
              <a:ext uri="{C183D7F6-B498-43B3-948B-1728B52AA6E4}">
                <adec:decorative xmlns="" xmlns:adec="http://schemas.microsoft.com/office/drawing/2017/decorative" val="1"/>
              </a:ext>
            </a:extLst>
          </p:cNvPr>
          <p:cNvPicPr preferRelativeResize="0"/>
          <p:nvPr/>
        </p:nvPicPr>
        <p:blipFill rotWithShape="1">
          <a:blip r:embed="rId3">
            <a:alphaModFix/>
          </a:blip>
          <a:srcRect l="10668" t="11979" r="16819" b="4025"/>
          <a:stretch/>
        </p:blipFill>
        <p:spPr>
          <a:xfrm>
            <a:off x="861858" y="4452647"/>
            <a:ext cx="1720733" cy="1388225"/>
          </a:xfrm>
          <a:prstGeom prst="rect">
            <a:avLst/>
          </a:prstGeom>
          <a:noFill/>
          <a:ln>
            <a:noFill/>
          </a:ln>
        </p:spPr>
      </p:pic>
      <p:sp>
        <p:nvSpPr>
          <p:cNvPr id="1920" name="Google Shape;1920;p88"/>
          <p:cNvSpPr/>
          <p:nvPr/>
        </p:nvSpPr>
        <p:spPr>
          <a:xfrm>
            <a:off x="4141134" y="1944854"/>
            <a:ext cx="6210982" cy="4401164"/>
          </a:xfrm>
          <a:prstGeom prst="rect">
            <a:avLst/>
          </a:prstGeom>
          <a:noFill/>
          <a:ln>
            <a:noFill/>
          </a:ln>
        </p:spPr>
        <p:txBody>
          <a:bodyPr spcFirstLastPara="1" wrap="square" lIns="91425" tIns="45700" rIns="91425" bIns="45700" anchor="t" anchorCtr="0">
            <a:spAutoFit/>
          </a:bodyPr>
          <a:lstStyle/>
          <a:p>
            <a:pPr marL="342900" indent="-342900">
              <a:buClr>
                <a:srgbClr val="FFFF00"/>
              </a:buClr>
              <a:buSzPts val="2200"/>
              <a:buFont typeface="Wingdings" panose="05000000000000000000" pitchFamily="2" charset="2"/>
              <a:buChar char="ü"/>
            </a:pPr>
            <a:r>
              <a:rPr lang="en-US" sz="1800" dirty="0">
                <a:solidFill>
                  <a:schemeClr val="bg1"/>
                </a:solidFill>
                <a:latin typeface="Arial Narrow"/>
                <a:ea typeface="Arial Narrow"/>
                <a:cs typeface="Arial Narrow"/>
                <a:sym typeface="Arial Narrow"/>
              </a:rPr>
              <a:t>Support academic and functional achievement</a:t>
            </a:r>
            <a:endParaRPr sz="1100" dirty="0">
              <a:solidFill>
                <a:schemeClr val="bg1"/>
              </a:solidFill>
            </a:endParaRPr>
          </a:p>
          <a:p>
            <a:pPr marL="342900" indent="-254000">
              <a:buClr>
                <a:srgbClr val="FFFF00"/>
              </a:buClr>
              <a:buSzPts val="1400"/>
              <a:buFont typeface="Wingdings" panose="05000000000000000000" pitchFamily="2" charset="2"/>
              <a:buChar char="ü"/>
            </a:pPr>
            <a:endParaRPr sz="1100" dirty="0">
              <a:solidFill>
                <a:schemeClr val="bg1"/>
              </a:solidFill>
              <a:latin typeface="Arial Narrow"/>
              <a:ea typeface="Arial Narrow"/>
              <a:cs typeface="Arial Narrow"/>
              <a:sym typeface="Arial Narrow"/>
            </a:endParaRPr>
          </a:p>
          <a:p>
            <a:pPr marL="342900" indent="-342900">
              <a:buClr>
                <a:srgbClr val="FFFF00"/>
              </a:buClr>
              <a:buSzPts val="2200"/>
              <a:buFont typeface="Wingdings" panose="05000000000000000000" pitchFamily="2" charset="2"/>
              <a:buChar char="ü"/>
            </a:pPr>
            <a:r>
              <a:rPr lang="en-US" sz="1800" dirty="0">
                <a:solidFill>
                  <a:schemeClr val="bg1"/>
                </a:solidFill>
                <a:latin typeface="Arial Narrow"/>
                <a:ea typeface="Arial Narrow"/>
                <a:cs typeface="Arial Narrow"/>
                <a:sym typeface="Arial Narrow"/>
              </a:rPr>
              <a:t>Should promote graduation by meeting district   </a:t>
            </a:r>
          </a:p>
          <a:p>
            <a:pPr>
              <a:buClr>
                <a:srgbClr val="FFFF00"/>
              </a:buClr>
              <a:buSzPts val="2200"/>
            </a:pPr>
            <a:r>
              <a:rPr lang="en-US" sz="1800" dirty="0">
                <a:solidFill>
                  <a:schemeClr val="bg1"/>
                </a:solidFill>
                <a:latin typeface="Arial Narrow"/>
                <a:ea typeface="Arial Narrow"/>
                <a:cs typeface="Arial Narrow"/>
                <a:sym typeface="Arial Narrow"/>
              </a:rPr>
              <a:t>      standards</a:t>
            </a:r>
            <a:endParaRPr sz="1100" dirty="0">
              <a:solidFill>
                <a:schemeClr val="bg1"/>
              </a:solidFill>
            </a:endParaRPr>
          </a:p>
          <a:p>
            <a:pPr marL="342900" indent="-254000">
              <a:buClr>
                <a:srgbClr val="FFFF00"/>
              </a:buClr>
              <a:buSzPts val="1400"/>
              <a:buFont typeface="Wingdings" panose="05000000000000000000" pitchFamily="2" charset="2"/>
              <a:buChar char="ü"/>
            </a:pPr>
            <a:endParaRPr sz="1100" dirty="0">
              <a:solidFill>
                <a:schemeClr val="bg1"/>
              </a:solidFill>
              <a:latin typeface="Arial Narrow"/>
              <a:ea typeface="Arial Narrow"/>
              <a:cs typeface="Arial Narrow"/>
              <a:sym typeface="Arial Narrow"/>
            </a:endParaRPr>
          </a:p>
          <a:p>
            <a:pPr marL="342900" indent="-342900">
              <a:buClr>
                <a:srgbClr val="FFFF00"/>
              </a:buClr>
              <a:buSzPts val="2200"/>
              <a:buFont typeface="Wingdings" panose="05000000000000000000" pitchFamily="2" charset="2"/>
              <a:buChar char="ü"/>
            </a:pPr>
            <a:r>
              <a:rPr lang="en-US" sz="1800" dirty="0">
                <a:solidFill>
                  <a:schemeClr val="bg1"/>
                </a:solidFill>
                <a:latin typeface="Arial Narrow"/>
                <a:ea typeface="Arial Narrow"/>
                <a:cs typeface="Arial Narrow"/>
                <a:sym typeface="Arial Narrow"/>
              </a:rPr>
              <a:t>Courses should be aligned with Post-secondary goals</a:t>
            </a:r>
            <a:endParaRPr sz="1100" dirty="0">
              <a:solidFill>
                <a:schemeClr val="bg1"/>
              </a:solidFill>
            </a:endParaRPr>
          </a:p>
          <a:p>
            <a:pPr marL="342900" indent="-254000">
              <a:buClr>
                <a:srgbClr val="FFFF00"/>
              </a:buClr>
              <a:buSzPts val="1400"/>
              <a:buFont typeface="Wingdings" panose="05000000000000000000" pitchFamily="2" charset="2"/>
              <a:buChar char="ü"/>
            </a:pPr>
            <a:endParaRPr sz="1100" dirty="0">
              <a:solidFill>
                <a:schemeClr val="bg1"/>
              </a:solidFill>
              <a:latin typeface="Arial Narrow"/>
              <a:ea typeface="Arial Narrow"/>
              <a:cs typeface="Arial Narrow"/>
              <a:sym typeface="Arial Narrow"/>
            </a:endParaRPr>
          </a:p>
          <a:p>
            <a:pPr marL="342900" indent="-342900">
              <a:buClr>
                <a:srgbClr val="FFFF00"/>
              </a:buClr>
              <a:buSzPts val="2200"/>
              <a:buFont typeface="Wingdings" panose="05000000000000000000" pitchFamily="2" charset="2"/>
              <a:buChar char="ü"/>
            </a:pPr>
            <a:r>
              <a:rPr lang="en-US" sz="1800" dirty="0">
                <a:solidFill>
                  <a:schemeClr val="bg1"/>
                </a:solidFill>
                <a:latin typeface="Arial Narrow"/>
                <a:ea typeface="Arial Narrow"/>
                <a:cs typeface="Arial Narrow"/>
                <a:sym typeface="Arial Narrow"/>
              </a:rPr>
              <a:t>Include “Programs  of Study” at Career Tech Centers, whether Exploratory or Laboratory program</a:t>
            </a:r>
            <a:endParaRPr sz="1100" dirty="0">
              <a:solidFill>
                <a:schemeClr val="bg1"/>
              </a:solidFill>
            </a:endParaRPr>
          </a:p>
          <a:p>
            <a:pPr marL="342900" indent="-254000">
              <a:buClr>
                <a:srgbClr val="FFFF00"/>
              </a:buClr>
              <a:buSzPts val="1400"/>
              <a:buFont typeface="Wingdings" panose="05000000000000000000" pitchFamily="2" charset="2"/>
              <a:buChar char="ü"/>
            </a:pPr>
            <a:endParaRPr sz="1100" dirty="0">
              <a:solidFill>
                <a:schemeClr val="bg1"/>
              </a:solidFill>
              <a:latin typeface="Arial Narrow"/>
              <a:ea typeface="Arial Narrow"/>
              <a:cs typeface="Arial Narrow"/>
              <a:sym typeface="Arial Narrow"/>
            </a:endParaRPr>
          </a:p>
          <a:p>
            <a:pPr marL="342900" indent="-342900">
              <a:buClr>
                <a:srgbClr val="FFFF00"/>
              </a:buClr>
              <a:buSzPts val="2200"/>
              <a:buFont typeface="Wingdings" panose="05000000000000000000" pitchFamily="2" charset="2"/>
              <a:buChar char="ü"/>
            </a:pPr>
            <a:r>
              <a:rPr lang="en-US" sz="1800" dirty="0">
                <a:solidFill>
                  <a:schemeClr val="bg1"/>
                </a:solidFill>
                <a:latin typeface="Arial Narrow"/>
                <a:ea typeface="Arial Narrow"/>
                <a:cs typeface="Arial Narrow"/>
                <a:sym typeface="Arial Narrow"/>
              </a:rPr>
              <a:t>Courses  should be listed by course name used in the LEA’s Program of Studies - not “functional curriculum”    </a:t>
            </a:r>
          </a:p>
          <a:p>
            <a:pPr>
              <a:buClr>
                <a:srgbClr val="FFFF00"/>
              </a:buClr>
              <a:buSzPts val="2200"/>
            </a:pPr>
            <a:r>
              <a:rPr lang="en-US" sz="1800" dirty="0">
                <a:solidFill>
                  <a:schemeClr val="bg1"/>
                </a:solidFill>
                <a:latin typeface="Arial Narrow"/>
                <a:ea typeface="Arial Narrow"/>
                <a:cs typeface="Arial Narrow"/>
                <a:sym typeface="Arial Narrow"/>
              </a:rPr>
              <a:t>      or “college prep”</a:t>
            </a:r>
            <a:endParaRPr sz="1100" dirty="0">
              <a:solidFill>
                <a:schemeClr val="bg1"/>
              </a:solidFill>
            </a:endParaRPr>
          </a:p>
          <a:p>
            <a:pPr marL="342900" indent="-266700">
              <a:buClr>
                <a:srgbClr val="FFFF00"/>
              </a:buClr>
              <a:buSzPts val="1200"/>
              <a:buFont typeface="Wingdings" panose="05000000000000000000" pitchFamily="2" charset="2"/>
              <a:buChar char="ü"/>
            </a:pPr>
            <a:endParaRPr sz="1050" dirty="0">
              <a:solidFill>
                <a:schemeClr val="bg1"/>
              </a:solidFill>
              <a:latin typeface="Arial Narrow"/>
              <a:ea typeface="Arial Narrow"/>
              <a:cs typeface="Arial Narrow"/>
              <a:sym typeface="Arial Narrow"/>
            </a:endParaRPr>
          </a:p>
          <a:p>
            <a:pPr marL="342900" indent="-342900">
              <a:buClr>
                <a:srgbClr val="FFFF00"/>
              </a:buClr>
              <a:buSzPts val="2200"/>
              <a:buFont typeface="Wingdings" panose="05000000000000000000" pitchFamily="2" charset="2"/>
              <a:buChar char="ü"/>
            </a:pPr>
            <a:r>
              <a:rPr lang="en-US" sz="1800" dirty="0">
                <a:solidFill>
                  <a:schemeClr val="bg1"/>
                </a:solidFill>
                <a:latin typeface="Arial Narrow"/>
                <a:ea typeface="Arial Narrow"/>
                <a:cs typeface="Arial Narrow"/>
                <a:sym typeface="Arial Narrow"/>
              </a:rPr>
              <a:t>Course of Study must reflect current year’s courses.</a:t>
            </a:r>
            <a:endParaRPr sz="1100" dirty="0">
              <a:solidFill>
                <a:schemeClr val="bg1"/>
              </a:solidFill>
            </a:endParaRPr>
          </a:p>
          <a:p>
            <a:endParaRPr sz="1800" dirty="0">
              <a:latin typeface="Gill Sans"/>
              <a:ea typeface="Gill Sans"/>
              <a:cs typeface="Gill Sans"/>
              <a:sym typeface="Gill Sans"/>
            </a:endParaRPr>
          </a:p>
          <a:p>
            <a:endParaRPr sz="1800" dirty="0">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880C12F-1BFD-4557-9D38-2C3D39D79D40}"/>
              </a:ext>
            </a:extLst>
          </p:cNvPr>
          <p:cNvSpPr>
            <a:spLocks noGrp="1"/>
          </p:cNvSpPr>
          <p:nvPr>
            <p:ph type="title"/>
          </p:nvPr>
        </p:nvSpPr>
        <p:spPr/>
        <p:txBody>
          <a:bodyPr/>
          <a:lstStyle/>
          <a:p>
            <a:pPr algn="ctr"/>
            <a:r>
              <a:rPr lang="en-US" dirty="0"/>
              <a:t>Listing Courses of Study </a:t>
            </a:r>
          </a:p>
        </p:txBody>
      </p:sp>
      <p:graphicFrame>
        <p:nvGraphicFramePr>
          <p:cNvPr id="4" name="Group 50"/>
          <p:cNvGraphicFramePr>
            <a:graphicFrameLocks noGrp="1"/>
          </p:cNvGraphicFramePr>
          <p:nvPr>
            <p:extLst>
              <p:ext uri="{D42A27DB-BD31-4B8C-83A1-F6EECF244321}">
                <p14:modId xmlns:p14="http://schemas.microsoft.com/office/powerpoint/2010/main" val="3284237489"/>
              </p:ext>
            </p:extLst>
          </p:nvPr>
        </p:nvGraphicFramePr>
        <p:xfrm>
          <a:off x="4372416" y="919391"/>
          <a:ext cx="5662246" cy="4834435"/>
        </p:xfrm>
        <a:graphic>
          <a:graphicData uri="http://schemas.openxmlformats.org/drawingml/2006/table">
            <a:tbl>
              <a:tblPr firstRow="1"/>
              <a:tblGrid>
                <a:gridCol w="1180528">
                  <a:extLst>
                    <a:ext uri="{9D8B030D-6E8A-4147-A177-3AD203B41FA5}">
                      <a16:colId xmlns:a16="http://schemas.microsoft.com/office/drawing/2014/main" xmlns="" val="20000"/>
                    </a:ext>
                  </a:extLst>
                </a:gridCol>
                <a:gridCol w="726479">
                  <a:extLst>
                    <a:ext uri="{9D8B030D-6E8A-4147-A177-3AD203B41FA5}">
                      <a16:colId xmlns:a16="http://schemas.microsoft.com/office/drawing/2014/main" xmlns="" val="20001"/>
                    </a:ext>
                  </a:extLst>
                </a:gridCol>
                <a:gridCol w="817287">
                  <a:extLst>
                    <a:ext uri="{9D8B030D-6E8A-4147-A177-3AD203B41FA5}">
                      <a16:colId xmlns:a16="http://schemas.microsoft.com/office/drawing/2014/main" xmlns="" val="20002"/>
                    </a:ext>
                  </a:extLst>
                </a:gridCol>
                <a:gridCol w="817287">
                  <a:extLst>
                    <a:ext uri="{9D8B030D-6E8A-4147-A177-3AD203B41FA5}">
                      <a16:colId xmlns:a16="http://schemas.microsoft.com/office/drawing/2014/main" xmlns="" val="20003"/>
                    </a:ext>
                  </a:extLst>
                </a:gridCol>
                <a:gridCol w="668228">
                  <a:extLst>
                    <a:ext uri="{9D8B030D-6E8A-4147-A177-3AD203B41FA5}">
                      <a16:colId xmlns:a16="http://schemas.microsoft.com/office/drawing/2014/main" xmlns="" val="20004"/>
                    </a:ext>
                  </a:extLst>
                </a:gridCol>
                <a:gridCol w="239873">
                  <a:extLst>
                    <a:ext uri="{9D8B030D-6E8A-4147-A177-3AD203B41FA5}">
                      <a16:colId xmlns:a16="http://schemas.microsoft.com/office/drawing/2014/main" xmlns="" val="20005"/>
                    </a:ext>
                  </a:extLst>
                </a:gridCol>
                <a:gridCol w="1212564">
                  <a:extLst>
                    <a:ext uri="{9D8B030D-6E8A-4147-A177-3AD203B41FA5}">
                      <a16:colId xmlns:a16="http://schemas.microsoft.com/office/drawing/2014/main" xmlns="" val="20006"/>
                    </a:ext>
                  </a:extLst>
                </a:gridCol>
              </a:tblGrid>
              <a:tr h="1170379">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Narrow" panose="020B0606020202030204" pitchFamily="34" charset="0"/>
                          <a:cs typeface="Times New Roman" pitchFamily="18" charset="0"/>
                        </a:rPr>
                        <a:t>Post-Secondary Education Goal: </a:t>
                      </a:r>
                      <a:endParaRPr kumimoji="0" lang="en-US" sz="2400" b="1" i="0" u="none" strike="noStrike" cap="none" normalizeH="0" baseline="0" dirty="0">
                        <a:ln>
                          <a:noFill/>
                        </a:ln>
                        <a:solidFill>
                          <a:schemeClr val="tx1"/>
                        </a:solidFill>
                        <a:effectLst/>
                        <a:latin typeface="Arial Narrow" panose="020B0606020202030204" pitchFamily="34" charset="0"/>
                        <a:cs typeface="Times New Roman" pitchFamily="18"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Narrow" panose="020B0606020202030204" pitchFamily="34" charset="0"/>
                          <a:cs typeface="Times New Roman" pitchFamily="18" charset="0"/>
                        </a:rPr>
                        <a:t>Measurable Annual Goal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a:ln>
                            <a:noFill/>
                          </a:ln>
                          <a:solidFill>
                            <a:schemeClr val="tx1"/>
                          </a:solidFill>
                          <a:effectLst/>
                          <a:latin typeface="Arial Narrow" panose="020B0606020202030204" pitchFamily="34" charset="0"/>
                          <a:cs typeface="Times New Roman" pitchFamily="18" charset="0"/>
                        </a:rPr>
                        <a:t>Yes/</a:t>
                      </a:r>
                      <a:r>
                        <a:rPr kumimoji="0" lang="en-US" sz="1400" b="1" i="0" u="none" strike="noStrike" cap="none" normalizeH="0" baseline="0" dirty="0">
                          <a:ln>
                            <a:noFill/>
                          </a:ln>
                          <a:solidFill>
                            <a:schemeClr val="tx1"/>
                          </a:solidFill>
                          <a:effectLst/>
                          <a:latin typeface="Arial Narrow" panose="020B0606020202030204" pitchFamily="34" charset="0"/>
                          <a:cs typeface="Times New Roman" pitchFamily="18" charset="0"/>
                        </a:rPr>
                        <a:t>No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00" b="1" i="0" u="none" strike="noStrike" cap="none" normalizeH="0" baseline="0" dirty="0">
                        <a:ln>
                          <a:noFill/>
                        </a:ln>
                        <a:solidFill>
                          <a:schemeClr val="tx1"/>
                        </a:solidFill>
                        <a:effectLst/>
                        <a:latin typeface="Arial Narrow" panose="020B0606020202030204"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Narrow" panose="020B0606020202030204" pitchFamily="34" charset="0"/>
                          <a:cs typeface="Times New Roman" pitchFamily="18" charset="0"/>
                        </a:rPr>
                        <a:t>(Document in Section V)</a:t>
                      </a:r>
                      <a:endParaRPr kumimoji="0" lang="en-US" sz="40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0"/>
                  </a:ext>
                </a:extLst>
              </a:tr>
              <a:tr h="1258157">
                <a:tc grid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Narrow" panose="020B0606020202030204" pitchFamily="34" charset="0"/>
                          <a:cs typeface="Times New Roman" pitchFamily="18" charset="0"/>
                        </a:rPr>
                        <a:t>Courses of Study: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Arial Narrow" panose="020B0606020202030204" pitchFamily="34" charset="0"/>
                          <a:cs typeface="Times New Roman" pitchFamily="18" charset="0"/>
                        </a:rPr>
                        <a:t>List </a:t>
                      </a:r>
                      <a:r>
                        <a:rPr kumimoji="0" lang="en-US" sz="2400" b="1" i="1" u="sng" strike="noStrike" cap="none" normalizeH="0" baseline="0" dirty="0">
                          <a:ln>
                            <a:noFill/>
                          </a:ln>
                          <a:solidFill>
                            <a:schemeClr val="tx1"/>
                          </a:solidFill>
                          <a:effectLst/>
                          <a:latin typeface="Arial Narrow" panose="020B0606020202030204" pitchFamily="34" charset="0"/>
                          <a:cs typeface="Times New Roman" pitchFamily="18" charset="0"/>
                        </a:rPr>
                        <a:t>current</a:t>
                      </a:r>
                      <a:r>
                        <a:rPr kumimoji="0" lang="en-US" sz="2400" b="1" i="1" u="none" strike="noStrike" cap="none" normalizeH="0" baseline="0" dirty="0">
                          <a:ln>
                            <a:noFill/>
                          </a:ln>
                          <a:solidFill>
                            <a:schemeClr val="tx1"/>
                          </a:solidFill>
                          <a:effectLst/>
                          <a:latin typeface="Arial Narrow" panose="020B0606020202030204" pitchFamily="34" charset="0"/>
                          <a:cs typeface="Times New Roman" pitchFamily="18" charset="0"/>
                        </a:rPr>
                        <a:t> courses by name here (including CTE Program of Study) </a:t>
                      </a:r>
                      <a:endParaRPr kumimoji="0" lang="en-US" sz="2400" b="1" i="1" u="none" strike="noStrike" cap="none" normalizeH="0" baseline="0" dirty="0">
                        <a:ln>
                          <a:noFill/>
                        </a:ln>
                        <a:solidFill>
                          <a:schemeClr val="tx1"/>
                        </a:solidFill>
                        <a:effectLst/>
                        <a:latin typeface="Arial Narrow" panose="020B060602020203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Narrow" panose="020B0606020202030204" pitchFamily="34" charset="0"/>
                          <a:cs typeface="Times New Roman" pitchFamily="18" charset="0"/>
                        </a:rPr>
                        <a:t>                                                                                 </a:t>
                      </a:r>
                    </a:p>
                  </a:txBody>
                  <a:tcPr marL="91443" marR="9144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40445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Narrow" panose="020B0606020202030204" pitchFamily="34" charset="0"/>
                          <a:cs typeface="Times New Roman" pitchFamily="18" charset="0"/>
                        </a:rPr>
                        <a:t>Service/Activity</a:t>
                      </a:r>
                      <a:endParaRPr kumimoji="0" lang="en-US" sz="12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Narrow" panose="020B0606020202030204" pitchFamily="34" charset="0"/>
                          <a:cs typeface="Times New Roman" pitchFamily="18" charset="0"/>
                        </a:rPr>
                        <a:t>Location</a:t>
                      </a:r>
                      <a:endParaRPr kumimoji="0" lang="en-US" sz="12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Narrow" panose="020B0606020202030204" pitchFamily="34" charset="0"/>
                          <a:cs typeface="Times New Roman" pitchFamily="18" charset="0"/>
                        </a:rPr>
                        <a:t>Frequency</a:t>
                      </a:r>
                      <a:endParaRPr kumimoji="0" lang="en-US" sz="12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Narrow" panose="020B0606020202030204" pitchFamily="34" charset="0"/>
                          <a:cs typeface="Times New Roman" pitchFamily="18" charset="0"/>
                        </a:rPr>
                        <a:t>Projected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Narrow" panose="020B0606020202030204" pitchFamily="34" charset="0"/>
                          <a:cs typeface="Times New Roman" pitchFamily="18" charset="0"/>
                        </a:rPr>
                        <a:t>Beginning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Narrow" panose="020B0606020202030204" pitchFamily="34" charset="0"/>
                          <a:cs typeface="Times New Roman" pitchFamily="18" charset="0"/>
                        </a:rPr>
                        <a:t>Date</a:t>
                      </a:r>
                      <a:endParaRPr kumimoji="0" lang="en-US" sz="12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Narrow" panose="020B0606020202030204" pitchFamily="34" charset="0"/>
                          <a:cs typeface="Times New Roman" pitchFamily="18" charset="0"/>
                        </a:rPr>
                        <a:t>Anticipated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Narrow" panose="020B0606020202030204" pitchFamily="34" charset="0"/>
                          <a:cs typeface="Times New Roman" pitchFamily="18" charset="0"/>
                        </a:rPr>
                        <a:t>Duration</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Narrow" panose="020B0606020202030204" pitchFamily="34" charset="0"/>
                          <a:cs typeface="Times New Roman" pitchFamily="18" charset="0"/>
                        </a:rPr>
                        <a:t>Person(s)/ Agency </a:t>
                      </a:r>
                      <a:br>
                        <a:rPr kumimoji="0" lang="en-US" sz="1400" b="1"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en-US" sz="1400" b="1" i="0" u="none" strike="noStrike" cap="none" normalizeH="0" baseline="0" dirty="0">
                          <a:ln>
                            <a:noFill/>
                          </a:ln>
                          <a:solidFill>
                            <a:schemeClr val="tx1"/>
                          </a:solidFill>
                          <a:effectLst/>
                          <a:latin typeface="Arial Narrow" panose="020B0606020202030204" pitchFamily="34" charset="0"/>
                          <a:cs typeface="Times New Roman" pitchFamily="18" charset="0"/>
                        </a:rPr>
                        <a:t>Responsible</a:t>
                      </a:r>
                      <a:endParaRPr kumimoji="0" lang="en-US" sz="1400" b="1" i="0" u="none" strike="noStrike" cap="none" normalizeH="0" baseline="0" dirty="0">
                        <a:ln>
                          <a:noFill/>
                        </a:ln>
                        <a:solidFill>
                          <a:schemeClr val="tx1"/>
                        </a:solidFill>
                        <a:effectLst/>
                        <a:latin typeface="Arial Narrow" panose="020B0606020202030204" pitchFamily="34" charset="0"/>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450070">
                <a:tc>
                  <a:txBody>
                    <a:bodyPr/>
                    <a:lstStyle/>
                    <a:p>
                      <a:pPr marL="0" marR="0" lvl="0" indent="0" algn="l" defTabSz="914400" rtl="0" eaLnBrk="1" fontAlgn="base" latinLnBrk="0" hangingPunct="1">
                        <a:lnSpc>
                          <a:spcPct val="100000"/>
                        </a:lnSpc>
                        <a:spcBef>
                          <a:spcPct val="20000"/>
                        </a:spcBef>
                        <a:spcAft>
                          <a:spcPct val="0"/>
                        </a:spcAft>
                        <a:buClr>
                          <a:srgbClr val="00668A"/>
                        </a:buClr>
                        <a:buSzTx/>
                        <a:buFontTx/>
                        <a:buNone/>
                        <a:tabLst/>
                      </a:pPr>
                      <a:endParaRPr kumimoji="0" lang="en-US" sz="2000" b="0" i="0" u="none" strike="noStrike" cap="none" normalizeH="0" baseline="0" dirty="0">
                        <a:ln>
                          <a:noFill/>
                        </a:ln>
                        <a:solidFill>
                          <a:schemeClr val="tx1"/>
                        </a:solidFill>
                        <a:effectLst/>
                        <a:latin typeface="+mn-lt"/>
                        <a:cs typeface="Arial"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450070">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2000" b="1"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20000"/>
                        </a:spcBef>
                        <a:spcAft>
                          <a:spcPct val="0"/>
                        </a:spcAft>
                        <a:buClr>
                          <a:srgbClr val="00668A"/>
                        </a:buClr>
                        <a:buSzTx/>
                        <a:buFontTx/>
                        <a:buNone/>
                        <a:tabLst/>
                      </a:pPr>
                      <a:endParaRPr kumimoji="0" lang="en-US"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sp>
        <p:nvSpPr>
          <p:cNvPr id="5" name="Down Arrow 4" descr="arrow pointing to Courses of study in IEP transition grid "/>
          <p:cNvSpPr/>
          <p:nvPr/>
        </p:nvSpPr>
        <p:spPr>
          <a:xfrm>
            <a:off x="5566902" y="1006727"/>
            <a:ext cx="669779" cy="1116033"/>
          </a:xfrm>
          <a:prstGeom prst="downArrow">
            <a:avLst>
              <a:gd name="adj1" fmla="val 2864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buClrTx/>
              <a:defRPr/>
            </a:pPr>
            <a:endParaRPr lang="en-US" sz="1800" kern="1200">
              <a:solidFill>
                <a:srgbClr val="FFFFFF"/>
              </a:solidFill>
              <a:latin typeface="Century Gothic"/>
            </a:endParaRPr>
          </a:p>
        </p:txBody>
      </p:sp>
    </p:spTree>
    <p:extLst>
      <p:ext uri="{BB962C8B-B14F-4D97-AF65-F5344CB8AC3E}">
        <p14:creationId xmlns:p14="http://schemas.microsoft.com/office/powerpoint/2010/main" val="10650129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sz="2800" dirty="0">
                <a:solidFill>
                  <a:schemeClr val="bg1"/>
                </a:solidFill>
              </a:rPr>
              <a:t>Sample Grid → </a:t>
            </a:r>
            <a:r>
              <a:rPr lang="en-US" sz="2800" dirty="0" smtClean="0">
                <a:solidFill>
                  <a:schemeClr val="bg1"/>
                </a:solidFill>
              </a:rPr>
              <a:t/>
            </a:r>
            <a:br>
              <a:rPr lang="en-US" sz="2800" dirty="0" smtClean="0">
                <a:solidFill>
                  <a:schemeClr val="bg1"/>
                </a:solidFill>
              </a:rPr>
            </a:br>
            <a:r>
              <a:rPr lang="en-US" sz="2800" dirty="0">
                <a:solidFill>
                  <a:schemeClr val="bg1"/>
                </a:solidFill>
              </a:rPr>
              <a:t/>
            </a:r>
            <a:br>
              <a:rPr lang="en-US" sz="2800" dirty="0">
                <a:solidFill>
                  <a:schemeClr val="bg1"/>
                </a:solidFill>
              </a:rPr>
            </a:br>
            <a:r>
              <a:rPr lang="en-US" sz="2400" dirty="0" smtClean="0">
                <a:solidFill>
                  <a:schemeClr val="bg1"/>
                </a:solidFill>
              </a:rPr>
              <a:t>Post-Secondary </a:t>
            </a:r>
            <a:r>
              <a:rPr lang="en-US" sz="2400" dirty="0">
                <a:solidFill>
                  <a:schemeClr val="bg1"/>
                </a:solidFill>
              </a:rPr>
              <a:t>Education/Courses of Study:</a:t>
            </a:r>
            <a:endParaRPr lang="en-US" dirty="0">
              <a:solidFill>
                <a:schemeClr val="bg1"/>
              </a:solidFill>
            </a:endParaRPr>
          </a:p>
        </p:txBody>
      </p:sp>
      <p:sp>
        <p:nvSpPr>
          <p:cNvPr id="2" name="Content Placeholder 1">
            <a:extLst>
              <a:ext uri="{FF2B5EF4-FFF2-40B4-BE49-F238E27FC236}">
                <a16:creationId xmlns:a16="http://schemas.microsoft.com/office/drawing/2014/main" xmlns="" id="{8E16ECB2-7F2D-4634-A2F4-B162523C5BDD}"/>
              </a:ext>
            </a:extLst>
          </p:cNvPr>
          <p:cNvSpPr>
            <a:spLocks noGrp="1"/>
          </p:cNvSpPr>
          <p:nvPr>
            <p:ph idx="1"/>
          </p:nvPr>
        </p:nvSpPr>
        <p:spPr/>
        <p:txBody>
          <a:bodyPr/>
          <a:lstStyle/>
          <a:p>
            <a:endParaRPr lang="en-US"/>
          </a:p>
        </p:txBody>
      </p:sp>
      <p:graphicFrame>
        <p:nvGraphicFramePr>
          <p:cNvPr id="307250" name="Group 50"/>
          <p:cNvGraphicFramePr>
            <a:graphicFrameLocks noGrp="1"/>
          </p:cNvGraphicFramePr>
          <p:nvPr>
            <p:extLst>
              <p:ext uri="{D42A27DB-BD31-4B8C-83A1-F6EECF244321}">
                <p14:modId xmlns:p14="http://schemas.microsoft.com/office/powerpoint/2010/main" val="2627110596"/>
              </p:ext>
            </p:extLst>
          </p:nvPr>
        </p:nvGraphicFramePr>
        <p:xfrm>
          <a:off x="3714045" y="767643"/>
          <a:ext cx="7834489" cy="5294490"/>
        </p:xfrm>
        <a:graphic>
          <a:graphicData uri="http://schemas.openxmlformats.org/drawingml/2006/table">
            <a:tbl>
              <a:tblPr firstRow="1"/>
              <a:tblGrid>
                <a:gridCol w="2141817">
                  <a:extLst>
                    <a:ext uri="{9D8B030D-6E8A-4147-A177-3AD203B41FA5}">
                      <a16:colId xmlns:a16="http://schemas.microsoft.com/office/drawing/2014/main" xmlns="" val="20000"/>
                    </a:ext>
                  </a:extLst>
                </a:gridCol>
                <a:gridCol w="1423438">
                  <a:extLst>
                    <a:ext uri="{9D8B030D-6E8A-4147-A177-3AD203B41FA5}">
                      <a16:colId xmlns:a16="http://schemas.microsoft.com/office/drawing/2014/main" xmlns="" val="20001"/>
                    </a:ext>
                  </a:extLst>
                </a:gridCol>
                <a:gridCol w="1084525">
                  <a:extLst>
                    <a:ext uri="{9D8B030D-6E8A-4147-A177-3AD203B41FA5}">
                      <a16:colId xmlns:a16="http://schemas.microsoft.com/office/drawing/2014/main" xmlns="" val="20002"/>
                    </a:ext>
                  </a:extLst>
                </a:gridCol>
                <a:gridCol w="881174">
                  <a:extLst>
                    <a:ext uri="{9D8B030D-6E8A-4147-A177-3AD203B41FA5}">
                      <a16:colId xmlns:a16="http://schemas.microsoft.com/office/drawing/2014/main" xmlns="" val="20003"/>
                    </a:ext>
                  </a:extLst>
                </a:gridCol>
                <a:gridCol w="948957">
                  <a:extLst>
                    <a:ext uri="{9D8B030D-6E8A-4147-A177-3AD203B41FA5}">
                      <a16:colId xmlns:a16="http://schemas.microsoft.com/office/drawing/2014/main" xmlns="" val="20004"/>
                    </a:ext>
                  </a:extLst>
                </a:gridCol>
                <a:gridCol w="163887">
                  <a:extLst>
                    <a:ext uri="{9D8B030D-6E8A-4147-A177-3AD203B41FA5}">
                      <a16:colId xmlns:a16="http://schemas.microsoft.com/office/drawing/2014/main" xmlns="" val="20005"/>
                    </a:ext>
                  </a:extLst>
                </a:gridCol>
                <a:gridCol w="1190691">
                  <a:extLst>
                    <a:ext uri="{9D8B030D-6E8A-4147-A177-3AD203B41FA5}">
                      <a16:colId xmlns:a16="http://schemas.microsoft.com/office/drawing/2014/main" xmlns="" val="20006"/>
                    </a:ext>
                  </a:extLst>
                </a:gridCol>
              </a:tblGrid>
              <a:tr h="1923298">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kern="1200" dirty="0">
                          <a:solidFill>
                            <a:schemeClr val="tx1"/>
                          </a:solidFill>
                          <a:latin typeface="Arial Narrow" panose="020B0606020202030204" pitchFamily="34" charset="0"/>
                          <a:ea typeface="+mn-ea"/>
                          <a:cs typeface="+mn-cs"/>
                        </a:rPr>
                        <a:t>Postsecondary Education and Training</a:t>
                      </a:r>
                      <a:r>
                        <a:rPr lang="en-US" sz="1400" b="1" kern="1200" baseline="0" dirty="0">
                          <a:solidFill>
                            <a:schemeClr val="tx1"/>
                          </a:solidFill>
                          <a:latin typeface="Arial Narrow" panose="020B0606020202030204" pitchFamily="34" charset="0"/>
                          <a:ea typeface="+mn-ea"/>
                          <a:cs typeface="+mn-cs"/>
                        </a:rPr>
                        <a:t> Goal:</a:t>
                      </a:r>
                      <a:endParaRPr lang="en-US" sz="1200" kern="1200" dirty="0">
                        <a:solidFill>
                          <a:schemeClr val="tx1"/>
                        </a:solidFill>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kern="1200" dirty="0">
                        <a:solidFill>
                          <a:schemeClr val="tx1"/>
                        </a:solidFill>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kern="1200" dirty="0">
                          <a:solidFill>
                            <a:schemeClr val="tx1"/>
                          </a:solidFill>
                          <a:latin typeface="Arial Narrow" panose="020B0606020202030204" pitchFamily="34" charset="0"/>
                          <a:ea typeface="+mn-ea"/>
                          <a:cs typeface="+mn-cs"/>
                        </a:rPr>
                        <a:t>Following Graduation, Rayna has a goal of attending a college/university to pursue a career in the</a:t>
                      </a:r>
                      <a:r>
                        <a:rPr lang="en-US" sz="1400" kern="1200" baseline="0" dirty="0">
                          <a:solidFill>
                            <a:schemeClr val="tx1"/>
                          </a:solidFill>
                          <a:latin typeface="Arial Narrow" panose="020B0606020202030204" pitchFamily="34" charset="0"/>
                          <a:ea typeface="+mn-ea"/>
                          <a:cs typeface="+mn-cs"/>
                        </a:rPr>
                        <a:t> field of education.</a:t>
                      </a:r>
                      <a:endParaRPr kumimoji="0" lang="en-US" sz="4400" b="1" i="0" u="none" strike="noStrike" cap="none" normalizeH="0" baseline="0" dirty="0">
                        <a:ln>
                          <a:noFill/>
                        </a:ln>
                        <a:solidFill>
                          <a:schemeClr val="tx1"/>
                        </a:solidFill>
                        <a:effectLst/>
                        <a:latin typeface="Arial Narrow" panose="020B0606020202030204" pitchFamily="34"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kern="1200" dirty="0">
                        <a:solidFill>
                          <a:schemeClr val="tx1"/>
                        </a:solidFill>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rgbClr val="064584"/>
                        </a:solidFill>
                        <a:effectLst/>
                        <a:latin typeface="Arial Narrow" panose="020B0606020202030204" pitchFamily="34" charset="0"/>
                        <a:ea typeface="Times New Roman" pitchFamily="18"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064584"/>
                          </a:solidFill>
                          <a:effectLst/>
                          <a:latin typeface="Arial Narrow" panose="020B0606020202030204" pitchFamily="34" charset="0"/>
                          <a:cs typeface="Times New Roman" pitchFamily="18" charset="0"/>
                        </a:rPr>
                        <a:t>Measurable Annual Goal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sng" strike="noStrike" cap="none" normalizeH="0" baseline="0" dirty="0">
                          <a:ln>
                            <a:noFill/>
                          </a:ln>
                          <a:solidFill>
                            <a:srgbClr val="002060"/>
                          </a:solidFill>
                          <a:effectLst/>
                          <a:latin typeface="Arial Narrow" panose="020B0606020202030204" pitchFamily="34" charset="0"/>
                          <a:cs typeface="Times New Roman" pitchFamily="18" charset="0"/>
                        </a:rPr>
                        <a:t>Yes/</a:t>
                      </a:r>
                      <a:r>
                        <a:rPr kumimoji="0" lang="en-US" sz="1100" b="0" i="0" u="none" strike="noStrike" cap="none" normalizeH="0" baseline="0" dirty="0">
                          <a:ln>
                            <a:noFill/>
                          </a:ln>
                          <a:solidFill>
                            <a:srgbClr val="064584"/>
                          </a:solidFill>
                          <a:effectLst/>
                          <a:latin typeface="Arial Narrow" panose="020B0606020202030204" pitchFamily="34" charset="0"/>
                          <a:cs typeface="Times New Roman" pitchFamily="18" charset="0"/>
                        </a:rPr>
                        <a:t>No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064584"/>
                          </a:solidFill>
                          <a:effectLst/>
                          <a:latin typeface="Arial Narrow" panose="020B0606020202030204" pitchFamily="34" charset="0"/>
                          <a:cs typeface="Times New Roman" pitchFamily="18" charset="0"/>
                        </a:rPr>
                        <a:t>(Document in Section V)</a:t>
                      </a:r>
                      <a:endParaRPr kumimoji="0" lang="en-US" sz="3200" b="0"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41090">
                <a:tc grid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1">
                              <a:lumMod val="75000"/>
                            </a:schemeClr>
                          </a:solidFill>
                          <a:effectLst/>
                          <a:latin typeface="Arial Narrow" panose="020B0606020202030204" pitchFamily="34" charset="0"/>
                          <a:cs typeface="Times New Roman" pitchFamily="18" charset="0"/>
                        </a:rPr>
                        <a:t>Courses of Study</a:t>
                      </a:r>
                      <a:r>
                        <a:rPr kumimoji="0" lang="en-US" sz="1050" b="0" i="0" u="none" strike="noStrike" cap="none" normalizeH="0" baseline="0" dirty="0">
                          <a:ln>
                            <a:noFill/>
                          </a:ln>
                          <a:solidFill>
                            <a:schemeClr val="accent1">
                              <a:lumMod val="75000"/>
                            </a:schemeClr>
                          </a:solidFill>
                          <a:effectLst/>
                          <a:latin typeface="Arial Narrow" panose="020B0606020202030204"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600" kern="1200" dirty="0">
                          <a:solidFill>
                            <a:schemeClr val="accent1">
                              <a:lumMod val="75000"/>
                            </a:schemeClr>
                          </a:solidFill>
                          <a:latin typeface="Arial Narrow" panose="020B0606020202030204" pitchFamily="34" charset="0"/>
                          <a:ea typeface="+mn-ea"/>
                          <a:cs typeface="+mn-cs"/>
                        </a:rPr>
                        <a:t>Biology, English 3,  American History,  Algebra I,  Art and Design</a:t>
                      </a:r>
                      <a:endParaRPr kumimoji="0" lang="en-US" sz="1600" b="1" i="0" u="none" strike="noStrike" cap="none" normalizeH="0" baseline="0" dirty="0">
                        <a:ln>
                          <a:noFill/>
                        </a:ln>
                        <a:solidFill>
                          <a:schemeClr val="accent1">
                            <a:lumMod val="75000"/>
                          </a:schemeClr>
                        </a:solidFill>
                        <a:effectLst/>
                        <a:latin typeface="Arial Narrow" panose="020B060602020203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accent1">
                              <a:lumMod val="75000"/>
                            </a:schemeClr>
                          </a:solidFill>
                          <a:effectLst/>
                          <a:latin typeface="Arial Narrow" panose="020B0606020202030204" pitchFamily="34" charset="0"/>
                          <a:cs typeface="Times New Roman" pitchFamily="18" charset="0"/>
                        </a:rPr>
                        <a:t>                                                                                 </a:t>
                      </a: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9629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Service and Activity</a:t>
                      </a:r>
                      <a:endParaRPr kumimoji="0" lang="en-US" sz="11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Location</a:t>
                      </a:r>
                      <a:endParaRPr kumimoji="0" lang="en-US" sz="11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Frequency</a:t>
                      </a:r>
                      <a:endParaRPr kumimoji="0" lang="en-US" sz="32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rgbClr val="064584"/>
                          </a:solidFill>
                          <a:effectLst/>
                          <a:latin typeface="Arial Narrow" panose="020B0606020202030204" pitchFamily="34" charset="0"/>
                          <a:cs typeface="Times New Roman" pitchFamily="18" charset="0"/>
                        </a:rPr>
                        <a:t>Projected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rgbClr val="064584"/>
                          </a:solidFill>
                          <a:effectLst/>
                          <a:latin typeface="Arial Narrow" panose="020B0606020202030204" pitchFamily="34" charset="0"/>
                          <a:cs typeface="Times New Roman" pitchFamily="18" charset="0"/>
                        </a:rPr>
                        <a:t>Beginning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rgbClr val="064584"/>
                          </a:solidFill>
                          <a:effectLst/>
                          <a:latin typeface="Arial Narrow" panose="020B0606020202030204" pitchFamily="34" charset="0"/>
                          <a:cs typeface="Times New Roman" pitchFamily="18" charset="0"/>
                        </a:rPr>
                        <a:t>Date</a:t>
                      </a:r>
                      <a:endParaRPr kumimoji="0" lang="en-US" sz="18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rgbClr val="064584"/>
                          </a:solidFill>
                          <a:effectLst/>
                          <a:latin typeface="Arial Narrow" panose="020B0606020202030204" pitchFamily="34" charset="0"/>
                          <a:cs typeface="Times New Roman" pitchFamily="18" charset="0"/>
                        </a:rPr>
                        <a:t>Anticipated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rgbClr val="064584"/>
                          </a:solidFill>
                          <a:effectLst/>
                          <a:latin typeface="Arial Narrow" panose="020B0606020202030204" pitchFamily="34" charset="0"/>
                          <a:cs typeface="Times New Roman" pitchFamily="18" charset="0"/>
                        </a:rPr>
                        <a:t>Duration</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Person(s)/ Agency </a:t>
                      </a:r>
                      <a:b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b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Responsible</a:t>
                      </a:r>
                      <a:endParaRPr kumimoji="0" lang="en-US" sz="32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64584"/>
                        </a:solidFill>
                        <a:effectLst/>
                        <a:latin typeface="Impact"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67741">
                <a:tc>
                  <a:txBody>
                    <a:bodyPr/>
                    <a:lstStyle/>
                    <a:p>
                      <a:pPr marL="0" marR="0">
                        <a:spcBef>
                          <a:spcPts val="0"/>
                        </a:spcBef>
                        <a:spcAft>
                          <a:spcPts val="0"/>
                        </a:spcAft>
                      </a:pP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8202">
                <a:tc>
                  <a:txBody>
                    <a:bodyPr/>
                    <a:lstStyle/>
                    <a:p>
                      <a:pPr marL="0" marR="0">
                        <a:spcBef>
                          <a:spcPts val="0"/>
                        </a:spcBef>
                        <a:spcAft>
                          <a:spcPts val="0"/>
                        </a:spcAft>
                      </a:pP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algn="ctr">
                        <a:spcBef>
                          <a:spcPts val="0"/>
                        </a:spcBef>
                        <a:spcAft>
                          <a:spcPts val="0"/>
                        </a:spcAft>
                      </a:pP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1173">
                <a:tc>
                  <a:txBody>
                    <a:bodyPr/>
                    <a:lstStyle/>
                    <a:p>
                      <a:pPr marL="0" marR="0">
                        <a:spcBef>
                          <a:spcPts val="0"/>
                        </a:spcBef>
                        <a:spcAft>
                          <a:spcPts val="0"/>
                        </a:spcAft>
                      </a:pP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4098" name="Picture 2">
            <a:extLst>
              <a:ext uri="{C183D7F6-B498-43B3-948B-1728B52AA6E4}">
                <adec:decorative xmlns=""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184" y="2065650"/>
            <a:ext cx="744416" cy="87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15725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3" name="Google Shape;1943;p9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dirty="0"/>
              <a:t>Let’s Reflect</a:t>
            </a:r>
            <a:endParaRPr dirty="0"/>
          </a:p>
        </p:txBody>
      </p:sp>
      <p:pic>
        <p:nvPicPr>
          <p:cNvPr id="1944" name="Google Shape;1944;p91"/>
          <p:cNvPicPr preferRelativeResize="0"/>
          <p:nvPr/>
        </p:nvPicPr>
        <p:blipFill rotWithShape="1">
          <a:blip r:embed="rId3">
            <a:alphaModFix/>
          </a:blip>
          <a:srcRect/>
          <a:stretch/>
        </p:blipFill>
        <p:spPr>
          <a:xfrm>
            <a:off x="4275514" y="1065064"/>
            <a:ext cx="5926975" cy="1129497"/>
          </a:xfrm>
          <a:prstGeom prst="rect">
            <a:avLst/>
          </a:prstGeom>
          <a:noFill/>
          <a:ln>
            <a:noFill/>
          </a:ln>
        </p:spPr>
      </p:pic>
      <p:pic>
        <p:nvPicPr>
          <p:cNvPr id="1945" name="Google Shape;1945;p91"/>
          <p:cNvPicPr preferRelativeResize="0"/>
          <p:nvPr/>
        </p:nvPicPr>
        <p:blipFill rotWithShape="1">
          <a:blip r:embed="rId4">
            <a:alphaModFix/>
          </a:blip>
          <a:srcRect/>
          <a:stretch/>
        </p:blipFill>
        <p:spPr>
          <a:xfrm>
            <a:off x="4258887" y="2397395"/>
            <a:ext cx="5935288" cy="2800022"/>
          </a:xfrm>
          <a:prstGeom prst="rect">
            <a:avLst/>
          </a:prstGeom>
          <a:noFill/>
          <a:ln>
            <a:noFill/>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Services and Activities "/>
          <p:cNvSpPr/>
          <p:nvPr/>
        </p:nvSpPr>
        <p:spPr>
          <a:xfrm>
            <a:off x="2300254" y="1066800"/>
            <a:ext cx="7685117" cy="923330"/>
          </a:xfrm>
          <a:prstGeom prst="rect">
            <a:avLst/>
          </a:prstGeom>
          <a:noFill/>
        </p:spPr>
        <p:txBody>
          <a:bodyPr wrap="none" lIns="91440" tIns="45720" rIns="91440" bIns="45720">
            <a:spAutoFit/>
          </a:bodyPr>
          <a:lstStyle/>
          <a:p>
            <a:pPr algn="ctr" defTabSz="457200">
              <a:buClrTx/>
              <a:defRPr/>
            </a:pPr>
            <a:r>
              <a:rPr lang="en-US" sz="5400" b="1" kern="1200" dirty="0">
                <a:ln w="22225">
                  <a:solidFill>
                    <a:srgbClr val="FAB900"/>
                  </a:solidFill>
                  <a:prstDash val="solid"/>
                </a:ln>
                <a:solidFill>
                  <a:srgbClr val="FAB900">
                    <a:lumMod val="40000"/>
                    <a:lumOff val="60000"/>
                  </a:srgbClr>
                </a:solidFill>
                <a:latin typeface="Century Gothic"/>
                <a:ea typeface="+mn-ea"/>
                <a:cs typeface="+mn-cs"/>
              </a:rPr>
              <a:t>Services and Activities</a:t>
            </a:r>
          </a:p>
        </p:txBody>
      </p:sp>
      <p:pic>
        <p:nvPicPr>
          <p:cNvPr id="5" name="Picture 4">
            <a:extLs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2213749" y="2561928"/>
            <a:ext cx="2619375" cy="1743075"/>
          </a:xfrm>
          <a:prstGeom prst="rect">
            <a:avLst/>
          </a:prstGeom>
        </p:spPr>
      </p:pic>
      <p:pic>
        <p:nvPicPr>
          <p:cNvPr id="6" name="Picture 5">
            <a:extLst>
              <a:ext uri="{C183D7F6-B498-43B3-948B-1728B52AA6E4}">
                <adec:decorative xmlns="" xmlns:adec="http://schemas.microsoft.com/office/drawing/2017/decorative" val="1"/>
              </a:ext>
            </a:extLst>
          </p:cNvPr>
          <p:cNvPicPr>
            <a:picLocks noChangeAspect="1"/>
          </p:cNvPicPr>
          <p:nvPr/>
        </p:nvPicPr>
        <p:blipFill>
          <a:blip r:embed="rId4"/>
          <a:stretch>
            <a:fillRect/>
          </a:stretch>
        </p:blipFill>
        <p:spPr>
          <a:xfrm>
            <a:off x="6858000" y="2743200"/>
            <a:ext cx="3124200" cy="1466850"/>
          </a:xfrm>
          <a:prstGeom prst="rect">
            <a:avLst/>
          </a:prstGeom>
        </p:spPr>
      </p:pic>
      <p:pic>
        <p:nvPicPr>
          <p:cNvPr id="7" name="Picture 6">
            <a:extLst>
              <a:ext uri="{C183D7F6-B498-43B3-948B-1728B52AA6E4}">
                <adec:decorative xmlns="" xmlns:adec="http://schemas.microsoft.com/office/drawing/2017/decorative" val="1"/>
              </a:ext>
            </a:extLst>
          </p:cNvPr>
          <p:cNvPicPr>
            <a:picLocks noChangeAspect="1"/>
          </p:cNvPicPr>
          <p:nvPr/>
        </p:nvPicPr>
        <p:blipFill>
          <a:blip r:embed="rId5"/>
          <a:stretch>
            <a:fillRect/>
          </a:stretch>
        </p:blipFill>
        <p:spPr>
          <a:xfrm>
            <a:off x="4833124" y="4657726"/>
            <a:ext cx="2619375" cy="1743075"/>
          </a:xfrm>
          <a:prstGeom prst="rect">
            <a:avLst/>
          </a:prstGeom>
        </p:spPr>
      </p:pic>
    </p:spTree>
    <p:extLst>
      <p:ext uri="{BB962C8B-B14F-4D97-AF65-F5344CB8AC3E}">
        <p14:creationId xmlns:p14="http://schemas.microsoft.com/office/powerpoint/2010/main" val="36956286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960"/>
        <p:cNvGrpSpPr/>
        <p:nvPr/>
      </p:nvGrpSpPr>
      <p:grpSpPr>
        <a:xfrm>
          <a:off x="0" y="0"/>
          <a:ext cx="0" cy="0"/>
          <a:chOff x="0" y="0"/>
          <a:chExt cx="0" cy="0"/>
        </a:xfrm>
      </p:grpSpPr>
      <p:sp>
        <p:nvSpPr>
          <p:cNvPr id="1965" name="Google Shape;1965;p9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sz="3200">
                <a:latin typeface="Gill Sans"/>
                <a:ea typeface="Gill Sans"/>
                <a:cs typeface="Gill Sans"/>
                <a:sym typeface="Gill Sans"/>
              </a:rPr>
              <a:t>Indicator 13 Checklist and CMCI Review </a:t>
            </a:r>
            <a:br>
              <a:rPr lang="en-US" sz="3200">
                <a:latin typeface="Gill Sans"/>
                <a:ea typeface="Gill Sans"/>
                <a:cs typeface="Gill Sans"/>
                <a:sym typeface="Gill Sans"/>
              </a:rPr>
            </a:br>
            <a:r>
              <a:rPr lang="en-US" sz="3200">
                <a:latin typeface="Gill Sans"/>
                <a:ea typeface="Gill Sans"/>
                <a:cs typeface="Gill Sans"/>
                <a:sym typeface="Gill Sans"/>
              </a:rPr>
              <a:t>Questions</a:t>
            </a:r>
            <a:endParaRPr sz="3200"/>
          </a:p>
        </p:txBody>
      </p:sp>
      <p:sp>
        <p:nvSpPr>
          <p:cNvPr id="1961" name="Google Shape;1961;p93"/>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indent="0">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rgbClr val="FF0000"/>
              </a:buClr>
              <a:buSzPts val="2400"/>
            </a:pPr>
            <a:r>
              <a:rPr lang="en-US" dirty="0">
                <a:solidFill>
                  <a:srgbClr val="FF0000"/>
                </a:solidFill>
              </a:rPr>
              <a:t>File Review: Question #292b</a:t>
            </a:r>
            <a:endParaRPr dirty="0"/>
          </a:p>
        </p:txBody>
      </p:sp>
      <p:sp>
        <p:nvSpPr>
          <p:cNvPr id="1962" name="Google Shape;1962;p93"/>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dirty="0">
                <a:solidFill>
                  <a:schemeClr val="bg1"/>
                </a:solidFill>
              </a:rPr>
              <a:t>Transition services in the IEP that will reasonably enable the student to meet his/her postsecondary goal(s).</a:t>
            </a:r>
            <a:endParaRPr dirty="0">
              <a:solidFill>
                <a:schemeClr val="bg1"/>
              </a:solidFill>
            </a:endParaRPr>
          </a:p>
          <a:p>
            <a:pPr marL="0" indent="0">
              <a:spcBef>
                <a:spcPts val="480"/>
              </a:spcBef>
              <a:buClr>
                <a:srgbClr val="FF0000"/>
              </a:buClr>
              <a:buSzPts val="2400"/>
              <a:buNone/>
            </a:pPr>
            <a:endParaRPr lang="en-US" b="1" dirty="0">
              <a:solidFill>
                <a:srgbClr val="FF0000"/>
              </a:solidFill>
            </a:endParaRPr>
          </a:p>
          <a:p>
            <a:pPr marL="0" indent="0">
              <a:spcBef>
                <a:spcPts val="480"/>
              </a:spcBef>
              <a:buClr>
                <a:srgbClr val="FF0000"/>
              </a:buClr>
              <a:buSzPts val="2400"/>
              <a:buNone/>
            </a:pPr>
            <a:r>
              <a:rPr lang="en-US" b="1" dirty="0">
                <a:solidFill>
                  <a:srgbClr val="FF0000"/>
                </a:solidFill>
              </a:rPr>
              <a:t>File Review: Question #292</a:t>
            </a:r>
            <a:endParaRPr b="1" dirty="0">
              <a:solidFill>
                <a:srgbClr val="FF0000"/>
              </a:solidFill>
            </a:endParaRPr>
          </a:p>
          <a:p>
            <a:pPr marL="0" indent="0">
              <a:spcBef>
                <a:spcPts val="480"/>
              </a:spcBef>
              <a:buClr>
                <a:schemeClr val="accent2"/>
              </a:buClr>
              <a:buSzPts val="2400"/>
              <a:buNone/>
            </a:pPr>
            <a:r>
              <a:rPr lang="en-US" dirty="0">
                <a:solidFill>
                  <a:schemeClr val="bg1"/>
                </a:solidFill>
              </a:rPr>
              <a:t>Location, Frequency, Projected Beginning Date, Anticipated Duration, and Person(s)/Agency Responsible for Activity/Service</a:t>
            </a:r>
            <a:endParaRPr dirty="0">
              <a:solidFill>
                <a:schemeClr val="bg1"/>
              </a:solidFill>
            </a:endParaRPr>
          </a:p>
          <a:p>
            <a:pPr marL="0" indent="0">
              <a:spcBef>
                <a:spcPts val="480"/>
              </a:spcBef>
              <a:buClr>
                <a:schemeClr val="accent2"/>
              </a:buClr>
              <a:buSzPts val="2400"/>
              <a:buNone/>
            </a:pPr>
            <a:endParaRPr dirty="0"/>
          </a:p>
        </p:txBody>
      </p:sp>
      <p:sp>
        <p:nvSpPr>
          <p:cNvPr id="1963" name="Google Shape;1963;p93"/>
          <p:cNvSpPr txBox="1">
            <a:spLocks noGrp="1"/>
          </p:cNvSpPr>
          <p:nvPr>
            <p:ph type="body" idx="3"/>
          </p:nvPr>
        </p:nvSpPr>
        <p:spPr>
          <a:prstGeom prst="rect">
            <a:avLst/>
          </a:prstGeom>
          <a:noFill/>
          <a:ln>
            <a:noFill/>
          </a:ln>
        </p:spPr>
        <p:txBody>
          <a:bodyPr spcFirstLastPara="1" wrap="square" lIns="91425" tIns="45700" rIns="91425" bIns="45700" anchor="b" anchorCtr="0">
            <a:noAutofit/>
          </a:bodyPr>
          <a:lstStyle/>
          <a:p>
            <a:pPr marL="0" indent="0">
              <a:buClr>
                <a:srgbClr val="00B050"/>
              </a:buClr>
              <a:buSzPts val="2400"/>
            </a:pPr>
            <a:r>
              <a:rPr lang="en-US" dirty="0">
                <a:solidFill>
                  <a:srgbClr val="FFFF00"/>
                </a:solidFill>
              </a:rPr>
              <a:t>Indicator 13 Checklist: Question #6</a:t>
            </a:r>
            <a:endParaRPr dirty="0">
              <a:solidFill>
                <a:srgbClr val="FFFF00"/>
              </a:solidFill>
            </a:endParaRPr>
          </a:p>
        </p:txBody>
      </p:sp>
      <p:sp>
        <p:nvSpPr>
          <p:cNvPr id="1964" name="Google Shape;1964;p93"/>
          <p:cNvSpPr txBox="1">
            <a:spLocks noGrp="1"/>
          </p:cNvSpPr>
          <p:nvPr>
            <p:ph type="body" idx="4"/>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dirty="0">
                <a:solidFill>
                  <a:schemeClr val="bg1"/>
                </a:solidFill>
              </a:rPr>
              <a:t>Are there transition services in the IEP that will reasonably enable the student to meet his or her postsecondary goals?</a:t>
            </a:r>
            <a:endParaRPr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E00DD-B6D2-407E-AD81-CC188234100C}"/>
              </a:ext>
            </a:extLst>
          </p:cNvPr>
          <p:cNvSpPr>
            <a:spLocks noGrp="1"/>
          </p:cNvSpPr>
          <p:nvPr>
            <p:ph type="title"/>
          </p:nvPr>
        </p:nvSpPr>
        <p:spPr>
          <a:xfrm>
            <a:off x="776713" y="1101263"/>
            <a:ext cx="2351379" cy="4601183"/>
          </a:xfrm>
        </p:spPr>
        <p:txBody>
          <a:bodyPr/>
          <a:lstStyle/>
          <a:p>
            <a:r>
              <a:rPr lang="en-US" altLang="en-US" b="1" dirty="0">
                <a:solidFill>
                  <a:schemeClr val="bg1"/>
                </a:solidFill>
              </a:rPr>
              <a:t>What</a:t>
            </a:r>
            <a:r>
              <a:rPr lang="en-US" altLang="en-US" dirty="0">
                <a:solidFill>
                  <a:schemeClr val="bg1"/>
                </a:solidFill>
              </a:rPr>
              <a:t> is Secondary Transition?</a:t>
            </a:r>
            <a:endParaRPr lang="en-US" dirty="0">
              <a:solidFill>
                <a:schemeClr val="bg1"/>
              </a:solidFill>
            </a:endParaRPr>
          </a:p>
        </p:txBody>
      </p:sp>
      <p:sp>
        <p:nvSpPr>
          <p:cNvPr id="3" name="Content Placeholder 2">
            <a:extLst>
              <a:ext uri="{FF2B5EF4-FFF2-40B4-BE49-F238E27FC236}">
                <a16:creationId xmlns:a16="http://schemas.microsoft.com/office/drawing/2014/main" xmlns="" id="{31D986A2-41E9-46B4-901E-B185EE3257D8}"/>
              </a:ext>
            </a:extLst>
          </p:cNvPr>
          <p:cNvSpPr>
            <a:spLocks noGrp="1"/>
          </p:cNvSpPr>
          <p:nvPr>
            <p:ph idx="1"/>
          </p:nvPr>
        </p:nvSpPr>
        <p:spPr/>
        <p:txBody>
          <a:bodyPr>
            <a:normAutofit/>
          </a:bodyPr>
          <a:lstStyle/>
          <a:p>
            <a:pPr marL="0" indent="0">
              <a:buNone/>
            </a:pPr>
            <a:r>
              <a:rPr lang="en-US" altLang="en-US" sz="2400" dirty="0">
                <a:solidFill>
                  <a:schemeClr val="bg1"/>
                </a:solidFill>
                <a:latin typeface="Arial Narrow" panose="020B0606020202030204" pitchFamily="34" charset="0"/>
              </a:rPr>
              <a:t>“</a:t>
            </a:r>
            <a:r>
              <a:rPr lang="en-US" altLang="en-US" sz="2400" b="1" dirty="0">
                <a:solidFill>
                  <a:schemeClr val="bg1"/>
                </a:solidFill>
                <a:latin typeface="Arial Narrow" panose="020B0606020202030204" pitchFamily="34" charset="0"/>
              </a:rPr>
              <a:t>a </a:t>
            </a:r>
            <a:r>
              <a:rPr lang="en-US" altLang="en-US" sz="2800" b="1" dirty="0">
                <a:solidFill>
                  <a:schemeClr val="bg1"/>
                </a:solidFill>
                <a:latin typeface="Arial Narrow" panose="020B0606020202030204" pitchFamily="34" charset="0"/>
              </a:rPr>
              <a:t>coordinated set of activities</a:t>
            </a:r>
            <a:r>
              <a:rPr lang="en-US" altLang="en-US" sz="2800" dirty="0">
                <a:solidFill>
                  <a:schemeClr val="bg1"/>
                </a:solidFill>
                <a:latin typeface="Arial Narrow" panose="020B0606020202030204" pitchFamily="34" charset="0"/>
              </a:rPr>
              <a:t> </a:t>
            </a:r>
            <a:r>
              <a:rPr lang="en-US" altLang="en-US" sz="2400" dirty="0">
                <a:solidFill>
                  <a:schemeClr val="bg1"/>
                </a:solidFill>
                <a:latin typeface="Arial Narrow" panose="020B0606020202030204" pitchFamily="34" charset="0"/>
              </a:rPr>
              <a:t>for a child with a disability that is designed within a </a:t>
            </a:r>
            <a:r>
              <a:rPr lang="en-US" altLang="en-US" sz="2800" b="1" dirty="0">
                <a:solidFill>
                  <a:schemeClr val="bg1"/>
                </a:solidFill>
                <a:latin typeface="Arial Narrow" panose="020B0606020202030204" pitchFamily="34" charset="0"/>
              </a:rPr>
              <a:t>result-oriented process</a:t>
            </a:r>
            <a:r>
              <a:rPr lang="en-US" altLang="en-US" sz="2400" dirty="0">
                <a:solidFill>
                  <a:schemeClr val="bg1"/>
                </a:solidFill>
                <a:latin typeface="Arial Narrow" panose="020B0606020202030204" pitchFamily="34" charset="0"/>
              </a:rPr>
              <a:t>, that is focused on improving the academic and functional achievement of the child with a disability </a:t>
            </a:r>
            <a:r>
              <a:rPr lang="en-US" altLang="en-US" sz="2800" b="1" dirty="0">
                <a:solidFill>
                  <a:schemeClr val="bg1"/>
                </a:solidFill>
                <a:latin typeface="Arial Narrow" panose="020B0606020202030204" pitchFamily="34" charset="0"/>
              </a:rPr>
              <a:t>to facilitate the child’s movement from school to post-school activities</a:t>
            </a:r>
            <a:r>
              <a:rPr lang="en-US" altLang="en-US" sz="2400" dirty="0">
                <a:solidFill>
                  <a:schemeClr val="bg1"/>
                </a:solidFill>
                <a:latin typeface="Arial Narrow" panose="020B0606020202030204" pitchFamily="34" charset="0"/>
              </a:rPr>
              <a:t>, including post-secondary education, vocational education, integrated employment (including supported employment), continuing and adult education, adult services, independent living, or community participation.”</a:t>
            </a:r>
            <a:endParaRPr lang="en-US" sz="2400" dirty="0">
              <a:solidFill>
                <a:schemeClr val="bg1"/>
              </a:solidFill>
            </a:endParaRPr>
          </a:p>
          <a:p>
            <a:pPr marL="0" indent="0">
              <a:buNone/>
            </a:pPr>
            <a:endParaRPr lang="en-US" altLang="en-US" dirty="0">
              <a:latin typeface="Arial Narrow" panose="020B0606020202030204" pitchFamily="34" charset="0"/>
            </a:endParaRPr>
          </a:p>
        </p:txBody>
      </p:sp>
      <p:sp>
        <p:nvSpPr>
          <p:cNvPr id="4" name="TextBox 3">
            <a:extLst>
              <a:ext uri="{FF2B5EF4-FFF2-40B4-BE49-F238E27FC236}">
                <a16:creationId xmlns:a16="http://schemas.microsoft.com/office/drawing/2014/main" xmlns="" id="{351833B7-0086-49B9-A138-83C64AEABCDC}"/>
              </a:ext>
            </a:extLst>
          </p:cNvPr>
          <p:cNvSpPr txBox="1"/>
          <p:nvPr/>
        </p:nvSpPr>
        <p:spPr>
          <a:xfrm>
            <a:off x="8136426" y="5658846"/>
            <a:ext cx="2136809" cy="523220"/>
          </a:xfrm>
          <a:prstGeom prst="rect">
            <a:avLst/>
          </a:prstGeom>
          <a:noFill/>
        </p:spPr>
        <p:txBody>
          <a:bodyPr wrap="square" rtlCol="0">
            <a:spAutoFit/>
          </a:bodyPr>
          <a:lstStyle/>
          <a:p>
            <a:r>
              <a:rPr lang="en-US" altLang="en-US" dirty="0">
                <a:solidFill>
                  <a:schemeClr val="bg1"/>
                </a:solidFill>
              </a:rPr>
              <a:t>IDEA §300.43</a:t>
            </a:r>
            <a:endParaRPr lang="en-US" altLang="en-US" dirty="0">
              <a:solidFill>
                <a:schemeClr val="bg1"/>
              </a:solidFill>
              <a:latin typeface="Arial" panose="020B0604020202020204" pitchFamily="34" charset="0"/>
            </a:endParaRPr>
          </a:p>
          <a:p>
            <a:endParaRPr lang="en-US" altLang="en-US" dirty="0">
              <a:latin typeface="Arial Narrow" panose="020B0606020202030204" pitchFamily="34" charset="0"/>
            </a:endParaRPr>
          </a:p>
        </p:txBody>
      </p:sp>
    </p:spTree>
    <p:extLst>
      <p:ext uri="{BB962C8B-B14F-4D97-AF65-F5344CB8AC3E}">
        <p14:creationId xmlns:p14="http://schemas.microsoft.com/office/powerpoint/2010/main" val="42614795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970"/>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1"/>
                </a:solidFill>
                <a:latin typeface="Gill Sans"/>
                <a:ea typeface="Gill Sans"/>
                <a:cs typeface="Gill Sans"/>
                <a:sym typeface="Gill Sans"/>
              </a:rPr>
              <a:t>Indicator 13 Checklist and CMCI Review </a:t>
            </a:r>
            <a:br>
              <a:rPr lang="en-US" sz="2800" dirty="0">
                <a:solidFill>
                  <a:schemeClr val="bg1"/>
                </a:solidFill>
                <a:latin typeface="Gill Sans"/>
                <a:ea typeface="Gill Sans"/>
                <a:cs typeface="Gill Sans"/>
                <a:sym typeface="Gill Sans"/>
              </a:rPr>
            </a:br>
            <a:r>
              <a:rPr lang="en-US" sz="2800" dirty="0">
                <a:solidFill>
                  <a:schemeClr val="bg1"/>
                </a:solidFill>
                <a:latin typeface="Gill Sans"/>
                <a:ea typeface="Gill Sans"/>
                <a:cs typeface="Gill Sans"/>
                <a:sym typeface="Gill Sans"/>
              </a:rPr>
              <a:t>Questions</a:t>
            </a:r>
            <a:r>
              <a:rPr lang="en-US" sz="2800" dirty="0">
                <a:solidFill>
                  <a:srgbClr val="333399"/>
                </a:solidFill>
                <a:latin typeface="Gill Sans"/>
                <a:ea typeface="Gill Sans"/>
                <a:cs typeface="Gill Sans"/>
                <a:sym typeface="Gill Sans"/>
              </a:rPr>
              <a:t/>
            </a:r>
            <a:br>
              <a:rPr lang="en-US" sz="2800" dirty="0">
                <a:solidFill>
                  <a:srgbClr val="333399"/>
                </a:solidFill>
                <a:latin typeface="Gill Sans"/>
                <a:ea typeface="Gill Sans"/>
                <a:cs typeface="Gill Sans"/>
                <a:sym typeface="Gill Sans"/>
              </a:rPr>
            </a:br>
            <a:endParaRPr lang="en-US" dirty="0"/>
          </a:p>
        </p:txBody>
      </p:sp>
      <p:sp>
        <p:nvSpPr>
          <p:cNvPr id="1971" name="Google Shape;1971;p94"/>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indent="0">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chemeClr val="accent2"/>
              </a:buClr>
              <a:buSzPts val="2400"/>
            </a:pPr>
            <a:endParaRPr dirty="0">
              <a:solidFill>
                <a:srgbClr val="FF0000"/>
              </a:solidFill>
            </a:endParaRPr>
          </a:p>
          <a:p>
            <a:pPr marL="0" indent="0">
              <a:spcBef>
                <a:spcPts val="480"/>
              </a:spcBef>
              <a:buClr>
                <a:srgbClr val="FF0000"/>
              </a:buClr>
              <a:buSzPts val="2400"/>
            </a:pPr>
            <a:r>
              <a:rPr lang="en-US" dirty="0">
                <a:solidFill>
                  <a:srgbClr val="FF0000"/>
                </a:solidFill>
              </a:rPr>
              <a:t>File Review: Question #292c</a:t>
            </a:r>
            <a:endParaRPr dirty="0"/>
          </a:p>
        </p:txBody>
      </p:sp>
      <p:sp>
        <p:nvSpPr>
          <p:cNvPr id="1972" name="Google Shape;1972;p94"/>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dirty="0">
                <a:solidFill>
                  <a:schemeClr val="bg1"/>
                </a:solidFill>
              </a:rPr>
              <a:t>Annual goals are related to the student’s transition </a:t>
            </a:r>
            <a:r>
              <a:rPr lang="en-US" b="1" i="1" dirty="0">
                <a:solidFill>
                  <a:schemeClr val="bg1"/>
                </a:solidFill>
              </a:rPr>
              <a:t>services</a:t>
            </a:r>
            <a:endParaRPr dirty="0">
              <a:solidFill>
                <a:schemeClr val="bg1"/>
              </a:solidFill>
            </a:endParaRPr>
          </a:p>
        </p:txBody>
      </p:sp>
      <p:sp>
        <p:nvSpPr>
          <p:cNvPr id="1973" name="Google Shape;1973;p94"/>
          <p:cNvSpPr txBox="1">
            <a:spLocks noGrp="1"/>
          </p:cNvSpPr>
          <p:nvPr>
            <p:ph type="body" idx="3"/>
          </p:nvPr>
        </p:nvSpPr>
        <p:spPr>
          <a:prstGeom prst="rect">
            <a:avLst/>
          </a:prstGeom>
          <a:noFill/>
          <a:ln>
            <a:noFill/>
          </a:ln>
        </p:spPr>
        <p:txBody>
          <a:bodyPr spcFirstLastPara="1" wrap="square" lIns="91425" tIns="45700" rIns="91425" bIns="45700" anchor="b" anchorCtr="0">
            <a:noAutofit/>
          </a:bodyPr>
          <a:lstStyle/>
          <a:p>
            <a:pPr marL="0" indent="0">
              <a:buClr>
                <a:srgbClr val="00B050"/>
              </a:buClr>
              <a:buSzPts val="2400"/>
            </a:pPr>
            <a:r>
              <a:rPr lang="en-US" dirty="0">
                <a:solidFill>
                  <a:srgbClr val="FFFF00"/>
                </a:solidFill>
              </a:rPr>
              <a:t>Indicator 13 Checklist: Question #8</a:t>
            </a:r>
            <a:endParaRPr dirty="0">
              <a:solidFill>
                <a:srgbClr val="FFFF00"/>
              </a:solidFill>
            </a:endParaRPr>
          </a:p>
        </p:txBody>
      </p:sp>
      <p:sp>
        <p:nvSpPr>
          <p:cNvPr id="1974" name="Google Shape;1974;p94"/>
          <p:cNvSpPr txBox="1">
            <a:spLocks noGrp="1"/>
          </p:cNvSpPr>
          <p:nvPr>
            <p:ph type="body" idx="4"/>
          </p:nvPr>
        </p:nvSpPr>
        <p:spPr>
          <a:prstGeom prst="rect">
            <a:avLst/>
          </a:prstGeom>
          <a:noFill/>
          <a:ln>
            <a:noFill/>
          </a:ln>
        </p:spPr>
        <p:txBody>
          <a:bodyPr spcFirstLastPara="1" wrap="square" lIns="91425" tIns="45700" rIns="91425" bIns="45700" anchor="t" anchorCtr="0">
            <a:noAutofit/>
          </a:bodyPr>
          <a:lstStyle/>
          <a:p>
            <a:pPr marL="0" indent="0">
              <a:spcBef>
                <a:spcPts val="0"/>
              </a:spcBef>
              <a:buClr>
                <a:schemeClr val="accent2"/>
              </a:buClr>
              <a:buSzPts val="2400"/>
              <a:buNone/>
            </a:pPr>
            <a:r>
              <a:rPr lang="en-US" dirty="0">
                <a:solidFill>
                  <a:schemeClr val="bg1"/>
                </a:solidFill>
              </a:rPr>
              <a:t>Is (are) there annual IEP goal(s) related to the student’s transition needs?</a:t>
            </a:r>
            <a:endParaRPr dirty="0">
              <a:solidFill>
                <a:schemeClr val="bg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7379" y="1101263"/>
            <a:ext cx="2283879" cy="4601183"/>
          </a:xfrm>
        </p:spPr>
        <p:txBody>
          <a:bodyPr/>
          <a:lstStyle/>
          <a:p>
            <a:pPr algn="ctr" eaLnBrk="1" hangingPunct="1"/>
            <a:r>
              <a:rPr lang="en-US" dirty="0">
                <a:solidFill>
                  <a:schemeClr val="bg1"/>
                </a:solidFill>
              </a:rPr>
              <a:t>Sample Grid → </a:t>
            </a: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Post-Secondary Education</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Service</a:t>
            </a:r>
            <a:endParaRPr lang="en-US" dirty="0">
              <a:solidFill>
                <a:schemeClr val="bg1"/>
              </a:solidFill>
            </a:endParaRPr>
          </a:p>
        </p:txBody>
      </p:sp>
      <p:graphicFrame>
        <p:nvGraphicFramePr>
          <p:cNvPr id="307250" name="Group 50"/>
          <p:cNvGraphicFramePr>
            <a:graphicFrameLocks noGrp="1"/>
          </p:cNvGraphicFramePr>
          <p:nvPr>
            <p:extLst>
              <p:ext uri="{D42A27DB-BD31-4B8C-83A1-F6EECF244321}">
                <p14:modId xmlns:p14="http://schemas.microsoft.com/office/powerpoint/2010/main" val="313225258"/>
              </p:ext>
            </p:extLst>
          </p:nvPr>
        </p:nvGraphicFramePr>
        <p:xfrm>
          <a:off x="3691467" y="745152"/>
          <a:ext cx="7890932" cy="5302987"/>
        </p:xfrm>
        <a:graphic>
          <a:graphicData uri="http://schemas.openxmlformats.org/drawingml/2006/table">
            <a:tbl>
              <a:tblPr firstRow="1"/>
              <a:tblGrid>
                <a:gridCol w="2226930">
                  <a:extLst>
                    <a:ext uri="{9D8B030D-6E8A-4147-A177-3AD203B41FA5}">
                      <a16:colId xmlns:a16="http://schemas.microsoft.com/office/drawing/2014/main" xmlns="" val="20000"/>
                    </a:ext>
                  </a:extLst>
                </a:gridCol>
                <a:gridCol w="1417137">
                  <a:extLst>
                    <a:ext uri="{9D8B030D-6E8A-4147-A177-3AD203B41FA5}">
                      <a16:colId xmlns:a16="http://schemas.microsoft.com/office/drawing/2014/main" xmlns="" val="20001"/>
                    </a:ext>
                  </a:extLst>
                </a:gridCol>
                <a:gridCol w="1079722">
                  <a:extLst>
                    <a:ext uri="{9D8B030D-6E8A-4147-A177-3AD203B41FA5}">
                      <a16:colId xmlns:a16="http://schemas.microsoft.com/office/drawing/2014/main" xmlns="" val="20002"/>
                    </a:ext>
                  </a:extLst>
                </a:gridCol>
                <a:gridCol w="877274">
                  <a:extLst>
                    <a:ext uri="{9D8B030D-6E8A-4147-A177-3AD203B41FA5}">
                      <a16:colId xmlns:a16="http://schemas.microsoft.com/office/drawing/2014/main" xmlns="" val="20003"/>
                    </a:ext>
                  </a:extLst>
                </a:gridCol>
                <a:gridCol w="944757">
                  <a:extLst>
                    <a:ext uri="{9D8B030D-6E8A-4147-A177-3AD203B41FA5}">
                      <a16:colId xmlns:a16="http://schemas.microsoft.com/office/drawing/2014/main" xmlns="" val="20004"/>
                    </a:ext>
                  </a:extLst>
                </a:gridCol>
                <a:gridCol w="159693">
                  <a:extLst>
                    <a:ext uri="{9D8B030D-6E8A-4147-A177-3AD203B41FA5}">
                      <a16:colId xmlns:a16="http://schemas.microsoft.com/office/drawing/2014/main" xmlns="" val="20005"/>
                    </a:ext>
                  </a:extLst>
                </a:gridCol>
                <a:gridCol w="1185419">
                  <a:extLst>
                    <a:ext uri="{9D8B030D-6E8A-4147-A177-3AD203B41FA5}">
                      <a16:colId xmlns:a16="http://schemas.microsoft.com/office/drawing/2014/main" xmlns="" val="20006"/>
                    </a:ext>
                  </a:extLst>
                </a:gridCol>
              </a:tblGrid>
              <a:tr h="1557163">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kern="1200" dirty="0">
                          <a:solidFill>
                            <a:schemeClr val="tx1"/>
                          </a:solidFill>
                          <a:latin typeface="Arial Narrow" panose="020B0606020202030204" pitchFamily="34" charset="0"/>
                          <a:ea typeface="+mn-ea"/>
                          <a:cs typeface="+mn-cs"/>
                        </a:rPr>
                        <a:t>Postsecondary Education and Training Goal:</a:t>
                      </a:r>
                      <a:endParaRPr lang="en-US" sz="1400" kern="1200" dirty="0">
                        <a:solidFill>
                          <a:schemeClr val="tx1"/>
                        </a:solidFill>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kern="1200" dirty="0">
                        <a:solidFill>
                          <a:schemeClr val="tx1"/>
                        </a:solidFill>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kern="1200" dirty="0">
                          <a:solidFill>
                            <a:schemeClr val="tx1"/>
                          </a:solidFill>
                          <a:latin typeface="Arial Narrow" panose="020B0606020202030204" pitchFamily="34" charset="0"/>
                          <a:ea typeface="+mn-ea"/>
                          <a:cs typeface="+mn-cs"/>
                        </a:rPr>
                        <a:t>Following Graduation, Rayna has a goal of attending a college/university to pursue a career in the</a:t>
                      </a:r>
                      <a:r>
                        <a:rPr lang="en-US" sz="1600" kern="1200" baseline="0" dirty="0">
                          <a:solidFill>
                            <a:schemeClr val="tx1"/>
                          </a:solidFill>
                          <a:latin typeface="Arial Narrow" panose="020B0606020202030204" pitchFamily="34" charset="0"/>
                          <a:ea typeface="+mn-ea"/>
                          <a:cs typeface="+mn-cs"/>
                        </a:rPr>
                        <a:t> field of education.</a:t>
                      </a:r>
                      <a:endParaRPr kumimoji="0" lang="en-US" sz="4400" b="1" i="0" u="none" strike="noStrike" cap="none" normalizeH="0" baseline="0" dirty="0">
                        <a:ln>
                          <a:noFill/>
                        </a:ln>
                        <a:solidFill>
                          <a:schemeClr val="tx1"/>
                        </a:solidFill>
                        <a:effectLst/>
                        <a:latin typeface="Arial Narrow" panose="020B0606020202030204" pitchFamily="34"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rgbClr val="064584"/>
                        </a:solidFill>
                        <a:effectLst/>
                        <a:latin typeface="Arial Narrow" panose="020B0606020202030204" pitchFamily="34" charset="0"/>
                        <a:ea typeface="Times New Roman" pitchFamily="18"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Narrow" panose="020B0606020202030204" pitchFamily="34" charset="0"/>
                          <a:cs typeface="Times New Roman" pitchFamily="18" charset="0"/>
                        </a:rPr>
                        <a:t>Measurable Annual Goal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sng" strike="noStrike" cap="none" normalizeH="0" baseline="0" dirty="0">
                          <a:ln>
                            <a:noFill/>
                          </a:ln>
                          <a:solidFill>
                            <a:schemeClr val="tx1"/>
                          </a:solidFill>
                          <a:effectLst/>
                          <a:latin typeface="Arial Narrow" panose="020B0606020202030204" pitchFamily="34" charset="0"/>
                          <a:cs typeface="Times New Roman" pitchFamily="18" charset="0"/>
                        </a:rPr>
                        <a:t>Yes/</a:t>
                      </a:r>
                      <a:r>
                        <a:rPr kumimoji="0" lang="en-US" sz="1100" b="0" i="0" u="none" strike="noStrike" cap="none" normalizeH="0" baseline="0" dirty="0">
                          <a:ln>
                            <a:noFill/>
                          </a:ln>
                          <a:solidFill>
                            <a:schemeClr val="tx1"/>
                          </a:solidFill>
                          <a:effectLst/>
                          <a:latin typeface="Arial Narrow" panose="020B0606020202030204" pitchFamily="34" charset="0"/>
                          <a:cs typeface="Times New Roman" pitchFamily="18" charset="0"/>
                        </a:rPr>
                        <a:t>No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Narrow" panose="020B0606020202030204" pitchFamily="34" charset="0"/>
                          <a:cs typeface="Times New Roman" pitchFamily="18" charset="0"/>
                        </a:rPr>
                        <a:t>(Document in Section V)</a:t>
                      </a:r>
                      <a:endParaRPr kumimoji="0" lang="en-US" sz="3200" b="0" i="0" u="none" strike="noStrike" cap="none" normalizeH="0" baseline="0" dirty="0">
                        <a:ln>
                          <a:noFill/>
                        </a:ln>
                        <a:solidFill>
                          <a:schemeClr val="tx1"/>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28315">
                <a:tc grid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64584"/>
                          </a:solidFill>
                          <a:effectLst/>
                          <a:latin typeface="Arial Narrow" panose="020B0606020202030204" pitchFamily="34" charset="0"/>
                          <a:cs typeface="Times New Roman" pitchFamily="18" charset="0"/>
                        </a:rPr>
                        <a:t>Courses of Study</a:t>
                      </a:r>
                      <a:r>
                        <a:rPr kumimoji="0" lang="en-US" sz="1050" b="0" i="0" u="none" strike="noStrike" cap="none" normalizeH="0" baseline="0" dirty="0">
                          <a:ln>
                            <a:noFill/>
                          </a:ln>
                          <a:solidFill>
                            <a:srgbClr val="064584"/>
                          </a:solidFill>
                          <a:effectLst/>
                          <a:latin typeface="Arial Narrow" panose="020B0606020202030204"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kern="1200" dirty="0">
                          <a:solidFill>
                            <a:schemeClr val="tx1"/>
                          </a:solidFill>
                          <a:latin typeface="Arial Narrow" panose="020B0606020202030204" pitchFamily="34" charset="0"/>
                          <a:ea typeface="+mn-ea"/>
                          <a:cs typeface="+mn-cs"/>
                        </a:rPr>
                        <a:t>Biology, English 3,  American History,  Algebra I,  Art and Design</a:t>
                      </a:r>
                      <a:endParaRPr kumimoji="0" lang="en-US" sz="1400" b="1" i="0" u="none" strike="noStrike" cap="none" normalizeH="0" baseline="0" dirty="0">
                        <a:ln>
                          <a:noFill/>
                        </a:ln>
                        <a:solidFill>
                          <a:srgbClr val="FF0000"/>
                        </a:solidFill>
                        <a:effectLst/>
                        <a:latin typeface="Arial Narrow" panose="020B060602020203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rgbClr val="064584"/>
                          </a:solidFill>
                          <a:effectLst/>
                          <a:latin typeface="Arial Narrow" panose="020B0606020202030204" pitchFamily="34" charset="0"/>
                          <a:cs typeface="Times New Roman" pitchFamily="18" charset="0"/>
                        </a:rPr>
                        <a:t>                                                                                 </a:t>
                      </a: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84809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Service and Activity</a:t>
                      </a:r>
                      <a:endParaRPr kumimoji="0" lang="en-US" sz="11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Location</a:t>
                      </a:r>
                      <a:endParaRPr kumimoji="0" lang="en-US" sz="11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Frequency</a:t>
                      </a:r>
                      <a:endParaRPr kumimoji="0" lang="en-US" sz="32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Projected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Beginning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Date</a:t>
                      </a:r>
                      <a:endParaRPr kumimoji="0" lang="en-US" sz="32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Anticipated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Duration</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Person(s)/ Agency </a:t>
                      </a:r>
                      <a:b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b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Responsible</a:t>
                      </a:r>
                      <a:endParaRPr kumimoji="0" lang="en-US" sz="32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64584"/>
                        </a:solidFill>
                        <a:effectLst/>
                        <a:latin typeface="Impact"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67361">
                <a:tc>
                  <a:txBody>
                    <a:bodyPr/>
                    <a:lstStyle/>
                    <a:p>
                      <a:pPr marL="0" marR="0">
                        <a:spcBef>
                          <a:spcPts val="0"/>
                        </a:spcBef>
                        <a:spcAft>
                          <a:spcPts val="0"/>
                        </a:spcAft>
                      </a:pPr>
                      <a:r>
                        <a:rPr lang="en-US" sz="1200" b="1" dirty="0">
                          <a:solidFill>
                            <a:schemeClr val="accent1"/>
                          </a:solidFill>
                          <a:effectLst/>
                          <a:latin typeface="Arial Narrow" panose="020B0606020202030204" pitchFamily="34" charset="0"/>
                          <a:ea typeface="Times New Roman"/>
                        </a:rPr>
                        <a:t>Service: *Improve skills in solving algebraic equations and inequalities</a:t>
                      </a:r>
                      <a:endParaRPr lang="en-US" sz="1200" dirty="0">
                        <a:solidFill>
                          <a:schemeClr val="accent1"/>
                        </a:solidFill>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spcBef>
                          <a:spcPts val="0"/>
                        </a:spcBef>
                        <a:spcAft>
                          <a:spcPts val="0"/>
                        </a:spcAft>
                      </a:pPr>
                      <a:r>
                        <a:rPr lang="en-US" sz="1200" dirty="0">
                          <a:effectLst/>
                          <a:latin typeface="Arial Narrow" panose="020B0606020202030204" pitchFamily="34" charset="0"/>
                          <a:ea typeface="Times New Roman"/>
                        </a:rPr>
                        <a:t>High School Academic Classes and Resource Room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a:effectLst/>
                          <a:latin typeface="Arial Narrow" panose="020B0606020202030204" pitchFamily="34" charset="0"/>
                          <a:ea typeface="Times New Roman"/>
                        </a:rPr>
                        <a:t>During the school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10/3/2018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algn="ctr">
                        <a:spcBef>
                          <a:spcPts val="0"/>
                        </a:spcBef>
                        <a:spcAft>
                          <a:spcPts val="0"/>
                        </a:spcAft>
                      </a:pPr>
                      <a:r>
                        <a:rPr lang="en-US" sz="1100" dirty="0">
                          <a:effectLst/>
                          <a:latin typeface="Arial Narrow" panose="020B0606020202030204" pitchFamily="34" charset="0"/>
                          <a:ea typeface="Times New Roman"/>
                        </a:rPr>
                        <a:t>LEA, General and Special Education Staff</a:t>
                      </a: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67361">
                <a:tc>
                  <a:txBody>
                    <a:bodyPr/>
                    <a:lstStyle/>
                    <a:p>
                      <a:pPr marL="0" marR="0">
                        <a:spcBef>
                          <a:spcPts val="0"/>
                        </a:spcBef>
                        <a:spcAft>
                          <a:spcPts val="0"/>
                        </a:spcAft>
                      </a:pPr>
                      <a:r>
                        <a:rPr lang="en-US" sz="1200" b="1" dirty="0">
                          <a:solidFill>
                            <a:schemeClr val="accent1"/>
                          </a:solidFill>
                          <a:effectLst/>
                          <a:latin typeface="Arial Narrow" panose="020B0606020202030204" pitchFamily="34" charset="0"/>
                          <a:ea typeface="Times New Roman"/>
                        </a:rPr>
                        <a:t>Service: *Increase writing fluency and willingness to write.</a:t>
                      </a:r>
                      <a:endParaRPr lang="en-US" sz="1200" dirty="0">
                        <a:solidFill>
                          <a:schemeClr val="accent1"/>
                        </a:solidFill>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spcBef>
                          <a:spcPts val="0"/>
                        </a:spcBef>
                        <a:spcAft>
                          <a:spcPts val="0"/>
                        </a:spcAft>
                      </a:pPr>
                      <a:r>
                        <a:rPr lang="en-US" sz="1200" dirty="0">
                          <a:effectLst/>
                          <a:latin typeface="Arial Narrow" panose="020B0606020202030204" pitchFamily="34" charset="0"/>
                          <a:ea typeface="Times New Roman"/>
                        </a:rPr>
                        <a:t>High School Academic classes and Resource Room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a:effectLst/>
                          <a:latin typeface="Arial Narrow" panose="020B0606020202030204" pitchFamily="34" charset="0"/>
                          <a:ea typeface="Times New Roman"/>
                        </a:rPr>
                        <a:t>During the school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10/3/2018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algn="ctr">
                        <a:spcBef>
                          <a:spcPts val="0"/>
                        </a:spcBef>
                        <a:spcAft>
                          <a:spcPts val="0"/>
                        </a:spcAft>
                      </a:pPr>
                      <a:r>
                        <a:rPr lang="en-US" sz="1100" dirty="0">
                          <a:effectLst/>
                          <a:latin typeface="Arial Narrow" panose="020B0606020202030204" pitchFamily="34" charset="0"/>
                          <a:ea typeface="Times New Roman"/>
                        </a:rPr>
                        <a:t>LEA, General  and Special Education Staff</a:t>
                      </a: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algn="ctr">
                        <a:spcBef>
                          <a:spcPts val="0"/>
                        </a:spcBef>
                        <a:spcAft>
                          <a:spcPts val="0"/>
                        </a:spcAft>
                      </a:pP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34201">
                <a:tc>
                  <a:txBody>
                    <a:bodyPr/>
                    <a:lstStyle/>
                    <a:p>
                      <a:pPr marL="0" marR="0">
                        <a:spcBef>
                          <a:spcPts val="0"/>
                        </a:spcBef>
                        <a:spcAft>
                          <a:spcPts val="0"/>
                        </a:spcAft>
                      </a:pPr>
                      <a:r>
                        <a:rPr lang="en-US" sz="1200" b="1" dirty="0">
                          <a:solidFill>
                            <a:schemeClr val="tx1"/>
                          </a:solidFill>
                          <a:effectLst/>
                          <a:latin typeface="Arial Narrow" panose="020B0606020202030204" pitchFamily="34" charset="0"/>
                          <a:ea typeface="Times New Roman"/>
                        </a:rPr>
                        <a:t>Activity</a:t>
                      </a:r>
                      <a:r>
                        <a:rPr lang="en-US" sz="1200" dirty="0">
                          <a:solidFill>
                            <a:schemeClr val="tx1"/>
                          </a:solidFill>
                          <a:effectLst/>
                          <a:latin typeface="Arial Narrow" panose="020B0606020202030204" pitchFamily="34" charset="0"/>
                          <a:ea typeface="Times New Roman"/>
                        </a:rPr>
                        <a:t>: Expand use of word processing and graphic organizer software to complete assignments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spcBef>
                          <a:spcPts val="0"/>
                        </a:spcBef>
                        <a:spcAft>
                          <a:spcPts val="0"/>
                        </a:spcAft>
                      </a:pPr>
                      <a:r>
                        <a:rPr lang="en-US" sz="1200" dirty="0">
                          <a:effectLst/>
                          <a:latin typeface="Arial Narrow" panose="020B0606020202030204" pitchFamily="34" charset="0"/>
                          <a:ea typeface="Times New Roman"/>
                        </a:rPr>
                        <a:t>High School Academic classes and Resource Room</a:t>
                      </a:r>
                    </a:p>
                    <a:p>
                      <a:pPr marL="0" marR="0">
                        <a:spcBef>
                          <a:spcPts val="0"/>
                        </a:spcBef>
                        <a:spcAft>
                          <a:spcPts val="0"/>
                        </a:spcAft>
                      </a:pPr>
                      <a:r>
                        <a:rPr lang="en-US" sz="1200" dirty="0">
                          <a:effectLst/>
                          <a:latin typeface="Arial Narrow" panose="020B0606020202030204" pitchFamily="34" charset="0"/>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During the school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10/3/2018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algn="ctr">
                        <a:spcBef>
                          <a:spcPts val="0"/>
                        </a:spcBef>
                        <a:spcAft>
                          <a:spcPts val="0"/>
                        </a:spcAft>
                      </a:pPr>
                      <a:r>
                        <a:rPr lang="en-US" sz="1100" dirty="0">
                          <a:effectLst/>
                          <a:latin typeface="Arial Narrow" panose="020B0606020202030204" pitchFamily="34" charset="0"/>
                          <a:ea typeface="Times New Roman"/>
                        </a:rPr>
                        <a:t>LEA, General  and Special Education Staff</a:t>
                      </a: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7" name="Slide Number Placeholder 5"/>
          <p:cNvSpPr txBox="1">
            <a:spLocks/>
          </p:cNvSpPr>
          <p:nvPr/>
        </p:nvSpPr>
        <p:spPr bwMode="auto">
          <a:xfrm>
            <a:off x="4824713" y="2063262"/>
            <a:ext cx="3395404" cy="336384"/>
          </a:xfrm>
          <a:prstGeom prst="rect">
            <a:avLst/>
          </a:prstGeom>
          <a:solidFill>
            <a:srgbClr val="FFCCFF"/>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Tx/>
              <a:defRPr/>
            </a:pPr>
            <a:r>
              <a:rPr lang="en-US" sz="1800" kern="1200" dirty="0">
                <a:solidFill>
                  <a:srgbClr val="000000"/>
                </a:solidFill>
                <a:ea typeface="+mn-ea"/>
                <a:cs typeface="+mn-cs"/>
              </a:rPr>
              <a:t>* </a:t>
            </a:r>
            <a:r>
              <a:rPr lang="en-US" sz="1600" kern="1200" dirty="0">
                <a:solidFill>
                  <a:srgbClr val="000000"/>
                </a:solidFill>
                <a:ea typeface="+mn-ea"/>
                <a:cs typeface="+mn-cs"/>
              </a:rPr>
              <a:t>Denotes measurable annual goal</a:t>
            </a:r>
          </a:p>
        </p:txBody>
      </p:sp>
      <p:sp>
        <p:nvSpPr>
          <p:cNvPr id="2" name="Down Arrow 1" descr="Arrow pointing to an example of a service in the IEP transition grid "/>
          <p:cNvSpPr/>
          <p:nvPr/>
        </p:nvSpPr>
        <p:spPr>
          <a:xfrm rot="1674800">
            <a:off x="5677097" y="2371320"/>
            <a:ext cx="292444" cy="16636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1800" kern="1200">
              <a:solidFill>
                <a:srgbClr val="FFFFFF"/>
              </a:solidFill>
              <a:latin typeface="Century Gothic"/>
            </a:endParaRPr>
          </a:p>
        </p:txBody>
      </p:sp>
    </p:spTree>
    <p:extLst>
      <p:ext uri="{BB962C8B-B14F-4D97-AF65-F5344CB8AC3E}">
        <p14:creationId xmlns:p14="http://schemas.microsoft.com/office/powerpoint/2010/main" val="171403360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6401" y="1135130"/>
            <a:ext cx="2342700" cy="4601183"/>
          </a:xfrm>
        </p:spPr>
        <p:txBody>
          <a:bodyPr/>
          <a:lstStyle/>
          <a:p>
            <a:pPr algn="ctr" eaLnBrk="1" hangingPunct="1"/>
            <a:r>
              <a:rPr lang="en-US" dirty="0">
                <a:solidFill>
                  <a:schemeClr val="bg1"/>
                </a:solidFill>
              </a:rPr>
              <a:t>Sample Grid → </a:t>
            </a: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Post-Secondary Education</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Activity</a:t>
            </a:r>
            <a:endParaRPr lang="en-US" dirty="0">
              <a:solidFill>
                <a:schemeClr val="bg1"/>
              </a:solidFill>
            </a:endParaRPr>
          </a:p>
        </p:txBody>
      </p:sp>
      <p:graphicFrame>
        <p:nvGraphicFramePr>
          <p:cNvPr id="307250" name="Group 50"/>
          <p:cNvGraphicFramePr>
            <a:graphicFrameLocks noGrp="1"/>
          </p:cNvGraphicFramePr>
          <p:nvPr>
            <p:extLst>
              <p:ext uri="{D42A27DB-BD31-4B8C-83A1-F6EECF244321}">
                <p14:modId xmlns:p14="http://schemas.microsoft.com/office/powerpoint/2010/main" val="227928938"/>
              </p:ext>
            </p:extLst>
          </p:nvPr>
        </p:nvGraphicFramePr>
        <p:xfrm>
          <a:off x="3770489" y="731521"/>
          <a:ext cx="7721599" cy="5521960"/>
        </p:xfrm>
        <a:graphic>
          <a:graphicData uri="http://schemas.openxmlformats.org/drawingml/2006/table">
            <a:tbl>
              <a:tblPr firstRow="1"/>
              <a:tblGrid>
                <a:gridCol w="2163446">
                  <a:extLst>
                    <a:ext uri="{9D8B030D-6E8A-4147-A177-3AD203B41FA5}">
                      <a16:colId xmlns:a16="http://schemas.microsoft.com/office/drawing/2014/main" xmlns="" val="20000"/>
                    </a:ext>
                  </a:extLst>
                </a:gridCol>
                <a:gridCol w="1376742">
                  <a:extLst>
                    <a:ext uri="{9D8B030D-6E8A-4147-A177-3AD203B41FA5}">
                      <a16:colId xmlns:a16="http://schemas.microsoft.com/office/drawing/2014/main" xmlns="" val="20001"/>
                    </a:ext>
                  </a:extLst>
                </a:gridCol>
                <a:gridCol w="1048946">
                  <a:extLst>
                    <a:ext uri="{9D8B030D-6E8A-4147-A177-3AD203B41FA5}">
                      <a16:colId xmlns:a16="http://schemas.microsoft.com/office/drawing/2014/main" xmlns="" val="20002"/>
                    </a:ext>
                  </a:extLst>
                </a:gridCol>
                <a:gridCol w="852267">
                  <a:extLst>
                    <a:ext uri="{9D8B030D-6E8A-4147-A177-3AD203B41FA5}">
                      <a16:colId xmlns:a16="http://schemas.microsoft.com/office/drawing/2014/main" xmlns="" val="20003"/>
                    </a:ext>
                  </a:extLst>
                </a:gridCol>
                <a:gridCol w="917827">
                  <a:extLst>
                    <a:ext uri="{9D8B030D-6E8A-4147-A177-3AD203B41FA5}">
                      <a16:colId xmlns:a16="http://schemas.microsoft.com/office/drawing/2014/main" xmlns="" val="20004"/>
                    </a:ext>
                  </a:extLst>
                </a:gridCol>
                <a:gridCol w="210743">
                  <a:extLst>
                    <a:ext uri="{9D8B030D-6E8A-4147-A177-3AD203B41FA5}">
                      <a16:colId xmlns:a16="http://schemas.microsoft.com/office/drawing/2014/main" xmlns="" val="20005"/>
                    </a:ext>
                  </a:extLst>
                </a:gridCol>
                <a:gridCol w="1151628">
                  <a:extLst>
                    <a:ext uri="{9D8B030D-6E8A-4147-A177-3AD203B41FA5}">
                      <a16:colId xmlns:a16="http://schemas.microsoft.com/office/drawing/2014/main" xmlns="" val="20006"/>
                    </a:ext>
                  </a:extLst>
                </a:gridCol>
              </a:tblGrid>
              <a:tr h="1676072">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kern="1200" dirty="0">
                          <a:solidFill>
                            <a:schemeClr val="tx1"/>
                          </a:solidFill>
                          <a:latin typeface="Arial Narrow" panose="020B0606020202030204" pitchFamily="34" charset="0"/>
                          <a:ea typeface="+mn-ea"/>
                          <a:cs typeface="+mn-cs"/>
                        </a:rPr>
                        <a:t>Postsecondary Education and Training Goal:</a:t>
                      </a:r>
                      <a:endParaRPr lang="en-US" sz="1400" kern="1200" dirty="0">
                        <a:solidFill>
                          <a:schemeClr val="tx1"/>
                        </a:solidFill>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kern="1200" dirty="0">
                        <a:solidFill>
                          <a:schemeClr val="tx1"/>
                        </a:solidFill>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kern="1200" dirty="0">
                          <a:solidFill>
                            <a:schemeClr val="tx1"/>
                          </a:solidFill>
                          <a:latin typeface="Arial Narrow" panose="020B0606020202030204" pitchFamily="34" charset="0"/>
                          <a:ea typeface="+mn-ea"/>
                          <a:cs typeface="+mn-cs"/>
                        </a:rPr>
                        <a:t>Following Graduation, Rayna has a goal of attending a college/university to pursue a career in the</a:t>
                      </a:r>
                      <a:r>
                        <a:rPr lang="en-US" sz="1600" kern="1200" baseline="0" dirty="0">
                          <a:solidFill>
                            <a:schemeClr val="tx1"/>
                          </a:solidFill>
                          <a:latin typeface="Arial Narrow" panose="020B0606020202030204" pitchFamily="34" charset="0"/>
                          <a:ea typeface="+mn-ea"/>
                          <a:cs typeface="+mn-cs"/>
                        </a:rPr>
                        <a:t> field of education.</a:t>
                      </a:r>
                      <a:endParaRPr kumimoji="0" lang="en-US" sz="4400" b="1" i="0" u="none" strike="noStrike" cap="none" normalizeH="0" baseline="0" dirty="0">
                        <a:ln>
                          <a:noFill/>
                        </a:ln>
                        <a:solidFill>
                          <a:schemeClr val="tx1"/>
                        </a:solidFill>
                        <a:effectLst/>
                        <a:latin typeface="Arial Narrow" panose="020B0606020202030204" pitchFamily="34"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rgbClr val="064584"/>
                        </a:solidFill>
                        <a:effectLst/>
                        <a:latin typeface="Arial Narrow" panose="020B0606020202030204" pitchFamily="34" charset="0"/>
                        <a:ea typeface="Times New Roman" pitchFamily="18"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Narrow" panose="020B0606020202030204" pitchFamily="34" charset="0"/>
                          <a:cs typeface="Times New Roman" pitchFamily="18" charset="0"/>
                        </a:rPr>
                        <a:t>Measurable Annual Goal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sng" strike="noStrike" cap="none" normalizeH="0" baseline="0" dirty="0">
                          <a:ln>
                            <a:noFill/>
                          </a:ln>
                          <a:solidFill>
                            <a:schemeClr val="tx1"/>
                          </a:solidFill>
                          <a:effectLst/>
                          <a:latin typeface="Arial Narrow" panose="020B0606020202030204" pitchFamily="34" charset="0"/>
                          <a:cs typeface="Times New Roman" pitchFamily="18" charset="0"/>
                        </a:rPr>
                        <a:t>Yes/</a:t>
                      </a:r>
                      <a:r>
                        <a:rPr kumimoji="0" lang="en-US" sz="1100" b="0" i="0" u="none" strike="noStrike" cap="none" normalizeH="0" baseline="0" dirty="0">
                          <a:ln>
                            <a:noFill/>
                          </a:ln>
                          <a:solidFill>
                            <a:schemeClr val="tx1"/>
                          </a:solidFill>
                          <a:effectLst/>
                          <a:latin typeface="Arial Narrow" panose="020B0606020202030204" pitchFamily="34" charset="0"/>
                          <a:cs typeface="Times New Roman" pitchFamily="18" charset="0"/>
                        </a:rPr>
                        <a:t>No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Narrow" panose="020B0606020202030204" pitchFamily="34" charset="0"/>
                          <a:cs typeface="Times New Roman" pitchFamily="18" charset="0"/>
                        </a:rPr>
                        <a:t>(Document in Section V)</a:t>
                      </a:r>
                      <a:endParaRPr kumimoji="0" lang="en-US" sz="3200" b="0" i="0" u="none" strike="noStrike" cap="none" normalizeH="0" baseline="0" dirty="0">
                        <a:ln>
                          <a:noFill/>
                        </a:ln>
                        <a:solidFill>
                          <a:schemeClr val="tx1"/>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497575">
                <a:tc grid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64584"/>
                          </a:solidFill>
                          <a:effectLst/>
                          <a:latin typeface="Arial Narrow" panose="020B0606020202030204" pitchFamily="34" charset="0"/>
                          <a:cs typeface="Times New Roman" pitchFamily="18" charset="0"/>
                        </a:rPr>
                        <a:t>Courses of Study</a:t>
                      </a:r>
                      <a:r>
                        <a:rPr kumimoji="0" lang="en-US" sz="1050" b="0" i="0" u="none" strike="noStrike" cap="none" normalizeH="0" baseline="0" dirty="0">
                          <a:ln>
                            <a:noFill/>
                          </a:ln>
                          <a:solidFill>
                            <a:srgbClr val="064584"/>
                          </a:solidFill>
                          <a:effectLst/>
                          <a:latin typeface="Arial Narrow" panose="020B0606020202030204"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kern="1200" dirty="0">
                          <a:solidFill>
                            <a:schemeClr val="tx1"/>
                          </a:solidFill>
                          <a:latin typeface="Arial Narrow" panose="020B0606020202030204" pitchFamily="34" charset="0"/>
                          <a:ea typeface="+mn-ea"/>
                          <a:cs typeface="+mn-cs"/>
                        </a:rPr>
                        <a:t>Biology, English 3,  American History,  Algebra I,  Art and Design</a:t>
                      </a:r>
                      <a:endParaRPr kumimoji="0" lang="en-US" sz="1400" b="1" i="0" u="none" strike="noStrike" cap="none" normalizeH="0" baseline="0" dirty="0">
                        <a:ln>
                          <a:noFill/>
                        </a:ln>
                        <a:solidFill>
                          <a:srgbClr val="FF0000"/>
                        </a:solidFill>
                        <a:effectLst/>
                        <a:latin typeface="Arial Narrow" panose="020B060602020203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rgbClr val="064584"/>
                          </a:solidFill>
                          <a:effectLst/>
                          <a:latin typeface="Arial Narrow" panose="020B0606020202030204" pitchFamily="34" charset="0"/>
                          <a:cs typeface="Times New Roman" pitchFamily="18" charset="0"/>
                        </a:rPr>
                        <a:t>                                                                                 </a:t>
                      </a: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721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Service and Activity</a:t>
                      </a:r>
                      <a:endParaRPr kumimoji="0" lang="en-US" sz="11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Location</a:t>
                      </a:r>
                      <a:endParaRPr kumimoji="0" lang="en-US" sz="11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64584"/>
                          </a:solidFill>
                          <a:effectLst/>
                          <a:latin typeface="Arial Narrow" panose="020B0606020202030204" pitchFamily="34" charset="0"/>
                          <a:cs typeface="Times New Roman" pitchFamily="18" charset="0"/>
                        </a:rPr>
                        <a:t>Frequency</a:t>
                      </a:r>
                      <a:endParaRPr kumimoji="0" lang="en-US" sz="24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dirty="0">
                          <a:ln>
                            <a:noFill/>
                          </a:ln>
                          <a:solidFill>
                            <a:srgbClr val="064584"/>
                          </a:solidFill>
                          <a:effectLst/>
                          <a:latin typeface="Arial Narrow" panose="020B0606020202030204" pitchFamily="34" charset="0"/>
                          <a:cs typeface="Times New Roman" pitchFamily="18" charset="0"/>
                        </a:rPr>
                        <a:t>Projected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dirty="0">
                          <a:ln>
                            <a:noFill/>
                          </a:ln>
                          <a:solidFill>
                            <a:srgbClr val="064584"/>
                          </a:solidFill>
                          <a:effectLst/>
                          <a:latin typeface="Arial Narrow" panose="020B0606020202030204" pitchFamily="34" charset="0"/>
                          <a:cs typeface="Times New Roman" pitchFamily="18" charset="0"/>
                        </a:rPr>
                        <a:t>Beginning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dirty="0">
                          <a:ln>
                            <a:noFill/>
                          </a:ln>
                          <a:solidFill>
                            <a:srgbClr val="064584"/>
                          </a:solidFill>
                          <a:effectLst/>
                          <a:latin typeface="Arial Narrow" panose="020B0606020202030204" pitchFamily="34" charset="0"/>
                          <a:cs typeface="Times New Roman" pitchFamily="18" charset="0"/>
                        </a:rPr>
                        <a:t>Date</a:t>
                      </a:r>
                      <a:endParaRPr kumimoji="0" lang="en-US" sz="16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dirty="0">
                          <a:ln>
                            <a:noFill/>
                          </a:ln>
                          <a:solidFill>
                            <a:srgbClr val="064584"/>
                          </a:solidFill>
                          <a:effectLst/>
                          <a:latin typeface="Arial Narrow" panose="020B0606020202030204" pitchFamily="34" charset="0"/>
                          <a:cs typeface="Times New Roman" pitchFamily="18" charset="0"/>
                        </a:rPr>
                        <a:t>Anticipated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dirty="0">
                          <a:ln>
                            <a:noFill/>
                          </a:ln>
                          <a:solidFill>
                            <a:srgbClr val="064584"/>
                          </a:solidFill>
                          <a:effectLst/>
                          <a:latin typeface="Arial Narrow" panose="020B0606020202030204" pitchFamily="34" charset="0"/>
                          <a:cs typeface="Times New Roman" pitchFamily="18" charset="0"/>
                        </a:rPr>
                        <a:t>Duration</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Person(s)/ Agency </a:t>
                      </a:r>
                      <a:b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br>
                      <a:r>
                        <a:rPr kumimoji="0" lang="en-US" sz="1100" b="1" i="0" u="none" strike="noStrike" cap="none" normalizeH="0" baseline="0" dirty="0">
                          <a:ln>
                            <a:noFill/>
                          </a:ln>
                          <a:solidFill>
                            <a:srgbClr val="064584"/>
                          </a:solidFill>
                          <a:effectLst/>
                          <a:latin typeface="Arial Narrow" panose="020B0606020202030204" pitchFamily="34" charset="0"/>
                          <a:cs typeface="Times New Roman" pitchFamily="18" charset="0"/>
                        </a:rPr>
                        <a:t>Responsible</a:t>
                      </a:r>
                      <a:endParaRPr kumimoji="0" lang="en-US" sz="3200" b="1" i="0" u="none" strike="noStrike" cap="none" normalizeH="0" baseline="0" dirty="0">
                        <a:ln>
                          <a:noFill/>
                        </a:ln>
                        <a:solidFill>
                          <a:srgbClr val="064584"/>
                        </a:solidFill>
                        <a:effectLst/>
                        <a:latin typeface="Arial Narrow" panose="020B0606020202030204"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64584"/>
                        </a:solidFill>
                        <a:effectLst/>
                        <a:latin typeface="Impact" pitchFamily="34" charset="0"/>
                        <a:cs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85664">
                <a:tc>
                  <a:txBody>
                    <a:bodyPr/>
                    <a:lstStyle/>
                    <a:p>
                      <a:pPr marL="0" marR="0">
                        <a:spcBef>
                          <a:spcPts val="0"/>
                        </a:spcBef>
                        <a:spcAft>
                          <a:spcPts val="0"/>
                        </a:spcAft>
                      </a:pPr>
                      <a:r>
                        <a:rPr lang="en-US" sz="1200" b="0" dirty="0">
                          <a:solidFill>
                            <a:schemeClr val="tx1"/>
                          </a:solidFill>
                          <a:effectLst/>
                          <a:latin typeface="Arial Narrow" panose="020B0606020202030204" pitchFamily="34" charset="0"/>
                          <a:ea typeface="Times New Roman"/>
                        </a:rPr>
                        <a:t>Service: *Improve skills in solving algebraic equations and inequalities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spcBef>
                          <a:spcPts val="0"/>
                        </a:spcBef>
                        <a:spcAft>
                          <a:spcPts val="0"/>
                        </a:spcAft>
                      </a:pPr>
                      <a:r>
                        <a:rPr lang="en-US" sz="1200" dirty="0">
                          <a:effectLst/>
                          <a:latin typeface="Arial Narrow" panose="020B0606020202030204" pitchFamily="34" charset="0"/>
                          <a:ea typeface="Times New Roman"/>
                        </a:rPr>
                        <a:t>High School Academic Classes and Resource Room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lgn="ctr">
                        <a:spcBef>
                          <a:spcPts val="0"/>
                        </a:spcBef>
                        <a:spcAft>
                          <a:spcPts val="0"/>
                        </a:spcAft>
                      </a:pPr>
                      <a:r>
                        <a:rPr lang="en-US" sz="1200">
                          <a:effectLst/>
                          <a:latin typeface="Arial Narrow" panose="020B0606020202030204" pitchFamily="34" charset="0"/>
                          <a:ea typeface="Times New Roman"/>
                        </a:rPr>
                        <a:t>During the school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10/3/2018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2">
                  <a:txBody>
                    <a:bodyPr/>
                    <a:lstStyle/>
                    <a:p>
                      <a:pPr marL="0" marR="0" algn="ctr">
                        <a:spcBef>
                          <a:spcPts val="0"/>
                        </a:spcBef>
                        <a:spcAft>
                          <a:spcPts val="0"/>
                        </a:spcAft>
                      </a:pPr>
                      <a:r>
                        <a:rPr lang="en-US" sz="1100" dirty="0">
                          <a:effectLst/>
                          <a:latin typeface="Arial Narrow" panose="020B0606020202030204" pitchFamily="34" charset="0"/>
                          <a:ea typeface="Times New Roman"/>
                        </a:rPr>
                        <a:t>LEA, General and Special Education Staff</a:t>
                      </a: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85664">
                <a:tc>
                  <a:txBody>
                    <a:bodyPr/>
                    <a:lstStyle/>
                    <a:p>
                      <a:pPr marL="0" marR="0">
                        <a:spcBef>
                          <a:spcPts val="0"/>
                        </a:spcBef>
                        <a:spcAft>
                          <a:spcPts val="0"/>
                        </a:spcAft>
                      </a:pPr>
                      <a:r>
                        <a:rPr lang="en-US" sz="1200" b="0" dirty="0">
                          <a:solidFill>
                            <a:schemeClr val="tx1"/>
                          </a:solidFill>
                          <a:effectLst/>
                          <a:latin typeface="Arial Narrow" panose="020B0606020202030204" pitchFamily="34" charset="0"/>
                          <a:ea typeface="Times New Roman"/>
                        </a:rPr>
                        <a:t>Service: *Increase writing fluency and willingness to write.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spcBef>
                          <a:spcPts val="0"/>
                        </a:spcBef>
                        <a:spcAft>
                          <a:spcPts val="0"/>
                        </a:spcAft>
                      </a:pPr>
                      <a:r>
                        <a:rPr lang="en-US" sz="1200" dirty="0">
                          <a:effectLst/>
                          <a:latin typeface="Arial Narrow" panose="020B0606020202030204" pitchFamily="34" charset="0"/>
                          <a:ea typeface="Times New Roman"/>
                        </a:rPr>
                        <a:t>High School Academic classes and Resource Room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lgn="ctr">
                        <a:spcBef>
                          <a:spcPts val="0"/>
                        </a:spcBef>
                        <a:spcAft>
                          <a:spcPts val="0"/>
                        </a:spcAft>
                      </a:pPr>
                      <a:r>
                        <a:rPr lang="en-US" sz="1200">
                          <a:effectLst/>
                          <a:latin typeface="Arial Narrow" panose="020B0606020202030204" pitchFamily="34" charset="0"/>
                          <a:ea typeface="Times New Roman"/>
                        </a:rPr>
                        <a:t>During the school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10/3/2018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2">
                  <a:txBody>
                    <a:bodyPr/>
                    <a:lstStyle/>
                    <a:p>
                      <a:pPr marL="0" marR="0" algn="ctr">
                        <a:spcBef>
                          <a:spcPts val="0"/>
                        </a:spcBef>
                        <a:spcAft>
                          <a:spcPts val="0"/>
                        </a:spcAft>
                      </a:pPr>
                      <a:r>
                        <a:rPr lang="en-US" sz="1100" dirty="0">
                          <a:effectLst/>
                          <a:latin typeface="Arial Narrow" panose="020B0606020202030204" pitchFamily="34" charset="0"/>
                          <a:ea typeface="Times New Roman"/>
                        </a:rPr>
                        <a:t>LEA, General  and Special Education Staff</a:t>
                      </a: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pPr marL="0" marR="0" algn="ctr">
                        <a:spcBef>
                          <a:spcPts val="0"/>
                        </a:spcBef>
                        <a:spcAft>
                          <a:spcPts val="0"/>
                        </a:spcAft>
                      </a:pP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42797">
                <a:tc>
                  <a:txBody>
                    <a:bodyPr/>
                    <a:lstStyle/>
                    <a:p>
                      <a:pPr marL="0" marR="0">
                        <a:spcBef>
                          <a:spcPts val="0"/>
                        </a:spcBef>
                        <a:spcAft>
                          <a:spcPts val="0"/>
                        </a:spcAft>
                      </a:pPr>
                      <a:r>
                        <a:rPr lang="en-US" sz="1200" b="1" dirty="0">
                          <a:solidFill>
                            <a:schemeClr val="accent1"/>
                          </a:solidFill>
                          <a:effectLst/>
                          <a:latin typeface="Arial Narrow" panose="020B0606020202030204" pitchFamily="34" charset="0"/>
                          <a:ea typeface="Times New Roman"/>
                        </a:rPr>
                        <a:t>Activity</a:t>
                      </a:r>
                      <a:r>
                        <a:rPr lang="en-US" sz="1200" b="0" dirty="0">
                          <a:solidFill>
                            <a:schemeClr val="accent1"/>
                          </a:solidFill>
                          <a:effectLst/>
                          <a:latin typeface="Arial Narrow" panose="020B0606020202030204" pitchFamily="34" charset="0"/>
                          <a:ea typeface="Times New Roman"/>
                        </a:rPr>
                        <a:t>: Expand use of word processing and graphic organizer software to complete assignments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spcBef>
                          <a:spcPts val="0"/>
                        </a:spcBef>
                        <a:spcAft>
                          <a:spcPts val="0"/>
                        </a:spcAft>
                      </a:pPr>
                      <a:r>
                        <a:rPr lang="en-US" sz="1200" dirty="0">
                          <a:effectLst/>
                          <a:latin typeface="Arial Narrow" panose="020B0606020202030204" pitchFamily="34" charset="0"/>
                          <a:ea typeface="Times New Roman"/>
                        </a:rPr>
                        <a:t>High School Academic classes and Resource Room</a:t>
                      </a:r>
                    </a:p>
                    <a:p>
                      <a:pPr marL="0" marR="0">
                        <a:spcBef>
                          <a:spcPts val="0"/>
                        </a:spcBef>
                        <a:spcAft>
                          <a:spcPts val="0"/>
                        </a:spcAft>
                      </a:pPr>
                      <a:r>
                        <a:rPr lang="en-US" sz="1200" dirty="0">
                          <a:effectLst/>
                          <a:latin typeface="Arial Narrow" panose="020B0606020202030204" pitchFamily="34" charset="0"/>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lgn="ctr">
                        <a:spcBef>
                          <a:spcPts val="0"/>
                        </a:spcBef>
                        <a:spcAft>
                          <a:spcPts val="0"/>
                        </a:spcAft>
                      </a:pPr>
                      <a:r>
                        <a:rPr lang="en-US" sz="1200">
                          <a:effectLst/>
                          <a:latin typeface="Arial Narrow" panose="020B0606020202030204" pitchFamily="34" charset="0"/>
                          <a:ea typeface="Times New Roman"/>
                        </a:rPr>
                        <a:t>During the school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algn="ctr">
                        <a:spcBef>
                          <a:spcPts val="0"/>
                        </a:spcBef>
                        <a:spcAft>
                          <a:spcPts val="0"/>
                        </a:spcAft>
                      </a:pPr>
                      <a:r>
                        <a:rPr lang="en-US" sz="1200" dirty="0">
                          <a:effectLst/>
                          <a:latin typeface="Arial Narrow" panose="020B0606020202030204" pitchFamily="34" charset="0"/>
                          <a:ea typeface="Times New Roman"/>
                        </a:rPr>
                        <a:t>10/3/2018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2"/>
                    </a:solidFill>
                  </a:tcPr>
                </a:tc>
                <a:tc gridSpan="2">
                  <a:txBody>
                    <a:bodyPr/>
                    <a:lstStyle/>
                    <a:p>
                      <a:pPr marL="0" marR="0" algn="ctr">
                        <a:spcBef>
                          <a:spcPts val="0"/>
                        </a:spcBef>
                        <a:spcAft>
                          <a:spcPts val="0"/>
                        </a:spcAft>
                      </a:pPr>
                      <a:r>
                        <a:rPr lang="en-US" sz="1100" dirty="0">
                          <a:effectLst/>
                          <a:latin typeface="Arial Narrow" panose="020B0606020202030204" pitchFamily="34" charset="0"/>
                          <a:ea typeface="Times New Roman"/>
                        </a:rPr>
                        <a:t>LEA, General  and Special Education Staff</a:t>
                      </a:r>
                      <a:endParaRPr lang="en-US" sz="1200" dirty="0">
                        <a:effectLst/>
                        <a:latin typeface="Arial Narrow" panose="020B0606020202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 name="Down Arrow 1" descr="arrow pointing to an activity example in the IEP transition grid "/>
          <p:cNvSpPr/>
          <p:nvPr/>
        </p:nvSpPr>
        <p:spPr>
          <a:xfrm rot="1674800">
            <a:off x="5385996" y="3763906"/>
            <a:ext cx="292444" cy="16636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1800" kern="1200">
              <a:solidFill>
                <a:srgbClr val="FFFFFF"/>
              </a:solidFill>
              <a:latin typeface="Century Gothic"/>
            </a:endParaRPr>
          </a:p>
        </p:txBody>
      </p:sp>
    </p:spTree>
    <p:extLst>
      <p:ext uri="{BB962C8B-B14F-4D97-AF65-F5344CB8AC3E}">
        <p14:creationId xmlns:p14="http://schemas.microsoft.com/office/powerpoint/2010/main" val="2095250838"/>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997"/>
        <p:cNvGrpSpPr/>
        <p:nvPr/>
      </p:nvGrpSpPr>
      <p:grpSpPr>
        <a:xfrm>
          <a:off x="0" y="0"/>
          <a:ext cx="0" cy="0"/>
          <a:chOff x="0" y="0"/>
          <a:chExt cx="0" cy="0"/>
        </a:xfrm>
      </p:grpSpPr>
      <p:sp>
        <p:nvSpPr>
          <p:cNvPr id="1998" name="Google Shape;1998;p9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algn="ctr"/>
            <a:r>
              <a:rPr lang="en-US" b="1" dirty="0"/>
              <a:t> </a:t>
            </a:r>
            <a:r>
              <a:rPr lang="en-US" dirty="0"/>
              <a:t>What are </a:t>
            </a:r>
            <a:r>
              <a:rPr lang="en-US" b="1" dirty="0"/>
              <a:t>Transition Services / Activities?</a:t>
            </a:r>
            <a:endParaRPr dirty="0"/>
          </a:p>
        </p:txBody>
      </p:sp>
      <p:sp>
        <p:nvSpPr>
          <p:cNvPr id="1999" name="Google Shape;1999;p97"/>
          <p:cNvSpPr txBox="1">
            <a:spLocks noGrp="1"/>
          </p:cNvSpPr>
          <p:nvPr>
            <p:ph type="body" idx="1"/>
          </p:nvPr>
        </p:nvSpPr>
        <p:spPr>
          <a:xfrm>
            <a:off x="3812823" y="660908"/>
            <a:ext cx="7315200" cy="5120640"/>
          </a:xfrm>
          <a:prstGeom prst="rect">
            <a:avLst/>
          </a:prstGeom>
          <a:noFill/>
          <a:ln>
            <a:noFill/>
          </a:ln>
        </p:spPr>
        <p:txBody>
          <a:bodyPr spcFirstLastPara="1" wrap="square" lIns="91425" tIns="45700" rIns="91425" bIns="45700" anchor="t" anchorCtr="0">
            <a:noAutofit/>
          </a:bodyPr>
          <a:lstStyle/>
          <a:p>
            <a:pPr marL="514350" lvl="1" indent="-457200">
              <a:spcBef>
                <a:spcPts val="0"/>
              </a:spcBef>
              <a:buClr>
                <a:schemeClr val="bg1"/>
              </a:buClr>
              <a:buSzPts val="2800"/>
              <a:buFont typeface="Wingdings" panose="05000000000000000000" pitchFamily="2" charset="2"/>
              <a:buChar char="Ø"/>
            </a:pPr>
            <a:endParaRPr lang="en-US" dirty="0">
              <a:solidFill>
                <a:schemeClr val="bg1"/>
              </a:solidFill>
              <a:latin typeface="Arial Narrow"/>
              <a:ea typeface="Arial Narrow"/>
              <a:cs typeface="Arial Narrow"/>
              <a:sym typeface="Arial Narrow"/>
            </a:endParaRPr>
          </a:p>
          <a:p>
            <a:pPr marL="514350" lvl="1" indent="-457200">
              <a:spcBef>
                <a:spcPts val="0"/>
              </a:spcBef>
              <a:buClr>
                <a:schemeClr val="bg1"/>
              </a:buClr>
              <a:buSzPts val="2800"/>
              <a:buFont typeface="Wingdings" panose="05000000000000000000" pitchFamily="2" charset="2"/>
              <a:buChar char="Ø"/>
            </a:pPr>
            <a:endParaRPr lang="en-US" dirty="0">
              <a:solidFill>
                <a:schemeClr val="bg1"/>
              </a:solidFill>
              <a:latin typeface="Arial Narrow"/>
              <a:ea typeface="Arial Narrow"/>
              <a:cs typeface="Arial Narrow"/>
              <a:sym typeface="Arial Narrow"/>
            </a:endParaRPr>
          </a:p>
          <a:p>
            <a:pPr marL="514350" lvl="1" indent="-457200">
              <a:spcBef>
                <a:spcPts val="0"/>
              </a:spcBef>
              <a:buClr>
                <a:schemeClr val="bg1"/>
              </a:buClr>
              <a:buSzPts val="2800"/>
              <a:buFont typeface="Wingdings" panose="05000000000000000000" pitchFamily="2" charset="2"/>
              <a:buChar char="Ø"/>
            </a:pPr>
            <a:r>
              <a:rPr lang="en-US" sz="2000" dirty="0">
                <a:solidFill>
                  <a:schemeClr val="bg1"/>
                </a:solidFill>
                <a:latin typeface="Arial Narrow"/>
                <a:ea typeface="Arial Narrow"/>
                <a:cs typeface="Arial Narrow"/>
                <a:sym typeface="Arial Narrow"/>
              </a:rPr>
              <a:t>Action steps that support the student’s movement towards post-secondary goal areas</a:t>
            </a:r>
            <a:endParaRPr sz="2000" dirty="0">
              <a:solidFill>
                <a:schemeClr val="bg1"/>
              </a:solidFill>
            </a:endParaRPr>
          </a:p>
          <a:p>
            <a:pPr marL="228600" lvl="1" indent="-171450">
              <a:spcBef>
                <a:spcPts val="220"/>
              </a:spcBef>
              <a:buClr>
                <a:schemeClr val="bg1"/>
              </a:buClr>
              <a:buSzPts val="1100"/>
              <a:buFont typeface="Wingdings" panose="05000000000000000000" pitchFamily="2" charset="2"/>
              <a:buChar char="Ø"/>
            </a:pPr>
            <a:endParaRPr sz="1400" dirty="0">
              <a:solidFill>
                <a:schemeClr val="bg1"/>
              </a:solidFill>
              <a:latin typeface="Arial Narrow"/>
              <a:ea typeface="Arial Narrow"/>
              <a:cs typeface="Arial Narrow"/>
              <a:sym typeface="Arial Narrow"/>
            </a:endParaRPr>
          </a:p>
          <a:p>
            <a:pPr marL="514350" lvl="1" indent="-457200">
              <a:spcBef>
                <a:spcPts val="560"/>
              </a:spcBef>
              <a:buClr>
                <a:schemeClr val="bg1"/>
              </a:buClr>
              <a:buSzPts val="2800"/>
              <a:buFont typeface="Wingdings" panose="05000000000000000000" pitchFamily="2" charset="2"/>
              <a:buChar char="Ø"/>
            </a:pPr>
            <a:r>
              <a:rPr lang="en-US" sz="2000" dirty="0">
                <a:solidFill>
                  <a:schemeClr val="bg1"/>
                </a:solidFill>
                <a:latin typeface="Arial Narrow"/>
                <a:ea typeface="Arial Narrow"/>
                <a:cs typeface="Arial Narrow"/>
                <a:sym typeface="Arial Narrow"/>
              </a:rPr>
              <a:t>Slated to occur </a:t>
            </a:r>
            <a:r>
              <a:rPr lang="en-US" sz="2000" b="1" dirty="0">
                <a:solidFill>
                  <a:schemeClr val="bg1"/>
                </a:solidFill>
                <a:latin typeface="Arial Narrow"/>
                <a:ea typeface="Arial Narrow"/>
                <a:cs typeface="Arial Narrow"/>
                <a:sym typeface="Arial Narrow"/>
              </a:rPr>
              <a:t>during</a:t>
            </a:r>
            <a:r>
              <a:rPr lang="en-US" sz="2000" dirty="0">
                <a:solidFill>
                  <a:schemeClr val="bg1"/>
                </a:solidFill>
                <a:latin typeface="Arial Narrow"/>
                <a:ea typeface="Arial Narrow"/>
                <a:cs typeface="Arial Narrow"/>
                <a:sym typeface="Arial Narrow"/>
              </a:rPr>
              <a:t> current IEP</a:t>
            </a:r>
            <a:endParaRPr sz="2000" dirty="0">
              <a:solidFill>
                <a:schemeClr val="bg1"/>
              </a:solidFill>
            </a:endParaRPr>
          </a:p>
          <a:p>
            <a:pPr marL="228600" lvl="1" indent="-171450">
              <a:spcBef>
                <a:spcPts val="220"/>
              </a:spcBef>
              <a:buClr>
                <a:schemeClr val="bg1"/>
              </a:buClr>
              <a:buSzPts val="1100"/>
              <a:buFont typeface="Wingdings" panose="05000000000000000000" pitchFamily="2" charset="2"/>
              <a:buChar char="Ø"/>
            </a:pPr>
            <a:endParaRPr sz="1400" dirty="0">
              <a:solidFill>
                <a:schemeClr val="bg1"/>
              </a:solidFill>
              <a:latin typeface="Arial Narrow"/>
              <a:ea typeface="Arial Narrow"/>
              <a:cs typeface="Arial Narrow"/>
              <a:sym typeface="Arial Narrow"/>
            </a:endParaRPr>
          </a:p>
          <a:p>
            <a:pPr marL="514350" lvl="1" indent="-457200">
              <a:spcBef>
                <a:spcPts val="560"/>
              </a:spcBef>
              <a:buClr>
                <a:schemeClr val="bg1"/>
              </a:buClr>
              <a:buSzPts val="2800"/>
              <a:buFont typeface="Wingdings" panose="05000000000000000000" pitchFamily="2" charset="2"/>
              <a:buChar char="Ø"/>
            </a:pPr>
            <a:r>
              <a:rPr lang="en-US" sz="2000" dirty="0">
                <a:solidFill>
                  <a:schemeClr val="bg1"/>
                </a:solidFill>
                <a:latin typeface="Arial Narrow"/>
                <a:ea typeface="Arial Narrow"/>
                <a:cs typeface="Arial Narrow"/>
                <a:sym typeface="Arial Narrow"/>
              </a:rPr>
              <a:t>Each post-secondary goal area must have:</a:t>
            </a:r>
            <a:endParaRPr sz="2000" dirty="0">
              <a:solidFill>
                <a:schemeClr val="bg1"/>
              </a:solidFill>
            </a:endParaRPr>
          </a:p>
          <a:p>
            <a:pPr marL="1030288" lvl="2" indent="-573088">
              <a:spcBef>
                <a:spcPts val="400"/>
              </a:spcBef>
              <a:buClr>
                <a:schemeClr val="bg1"/>
              </a:buClr>
              <a:buSzPts val="2000"/>
              <a:buFont typeface="Noto Sans Symbols"/>
              <a:buChar char="✔"/>
            </a:pPr>
            <a:endParaRPr lang="en-US" sz="2400" dirty="0">
              <a:solidFill>
                <a:schemeClr val="bg1"/>
              </a:solidFill>
              <a:latin typeface="Arial Narrow"/>
              <a:ea typeface="Arial Narrow"/>
              <a:cs typeface="Arial Narrow"/>
              <a:sym typeface="Arial Narrow"/>
            </a:endParaRPr>
          </a:p>
          <a:p>
            <a:pPr marL="1030288" lvl="2" indent="-573088">
              <a:spcBef>
                <a:spcPts val="400"/>
              </a:spcBef>
              <a:buClr>
                <a:schemeClr val="bg1"/>
              </a:buClr>
              <a:buSzPts val="2000"/>
              <a:buFont typeface="Noto Sans Symbols"/>
              <a:buChar char="✔"/>
            </a:pPr>
            <a:r>
              <a:rPr lang="en-US" sz="2000" dirty="0">
                <a:solidFill>
                  <a:srgbClr val="FFFF00"/>
                </a:solidFill>
                <a:latin typeface="Arial Narrow"/>
                <a:ea typeface="Arial Narrow"/>
                <a:cs typeface="Arial Narrow"/>
                <a:sym typeface="Arial Narrow"/>
              </a:rPr>
              <a:t>At least one SERVICE tied to a Measurable Annual Goal to address skill deficit (e.g., reading, writing, behavior, organization, etc.)</a:t>
            </a:r>
            <a:endParaRPr sz="1600" dirty="0">
              <a:solidFill>
                <a:srgbClr val="FFFF00"/>
              </a:solidFill>
            </a:endParaRPr>
          </a:p>
          <a:p>
            <a:pPr marL="1030288" lvl="2" indent="-573088">
              <a:spcBef>
                <a:spcPts val="400"/>
              </a:spcBef>
              <a:buClr>
                <a:schemeClr val="bg1"/>
              </a:buClr>
              <a:buSzPts val="2000"/>
              <a:buFont typeface="Noto Sans Symbols"/>
              <a:buChar char="✔"/>
            </a:pPr>
            <a:endParaRPr lang="en-US" sz="2400" dirty="0">
              <a:solidFill>
                <a:srgbClr val="FFFF00"/>
              </a:solidFill>
              <a:latin typeface="Arial Narrow"/>
              <a:ea typeface="Arial Narrow"/>
              <a:cs typeface="Arial Narrow"/>
              <a:sym typeface="Arial Narrow"/>
            </a:endParaRPr>
          </a:p>
          <a:p>
            <a:pPr marL="1030288" lvl="2" indent="-573088">
              <a:spcBef>
                <a:spcPts val="400"/>
              </a:spcBef>
              <a:buClr>
                <a:schemeClr val="bg1"/>
              </a:buClr>
              <a:buSzPts val="2000"/>
              <a:buFont typeface="Noto Sans Symbols"/>
              <a:buChar char="✔"/>
            </a:pPr>
            <a:r>
              <a:rPr lang="en-US" sz="2000" dirty="0">
                <a:solidFill>
                  <a:srgbClr val="FFFF00"/>
                </a:solidFill>
                <a:latin typeface="Arial Narrow"/>
                <a:ea typeface="Arial Narrow"/>
                <a:cs typeface="Arial Narrow"/>
                <a:sym typeface="Arial Narrow"/>
              </a:rPr>
              <a:t>At least one ACTIVITY- other activities that help the student reach his/her goal </a:t>
            </a:r>
            <a:r>
              <a:rPr lang="en-US" sz="1400" i="1" dirty="0">
                <a:solidFill>
                  <a:srgbClr val="FFFF00"/>
                </a:solidFill>
                <a:latin typeface="Arial Narrow"/>
                <a:ea typeface="Arial Narrow"/>
                <a:cs typeface="Arial Narrow"/>
                <a:sym typeface="Arial Narrow"/>
              </a:rPr>
              <a:t>(next slide)</a:t>
            </a:r>
            <a:endParaRPr sz="1600" dirty="0">
              <a:solidFill>
                <a:srgbClr val="FFFF00"/>
              </a:solidFill>
            </a:endParaRPr>
          </a:p>
          <a:p>
            <a:pPr marL="457200" lvl="2" indent="0">
              <a:spcBef>
                <a:spcPts val="140"/>
              </a:spcBef>
              <a:buClr>
                <a:schemeClr val="accent2"/>
              </a:buClr>
              <a:buSzPts val="700"/>
              <a:buNone/>
            </a:pPr>
            <a:endParaRPr sz="900" i="1" dirty="0">
              <a:solidFill>
                <a:schemeClr val="bg1"/>
              </a:solidFill>
              <a:latin typeface="Arial Narrow"/>
              <a:ea typeface="Arial Narrow"/>
              <a:cs typeface="Arial Narrow"/>
              <a:sym typeface="Arial Narrow"/>
            </a:endParaRPr>
          </a:p>
          <a:p>
            <a:pPr marL="628650" lvl="1" indent="-571500">
              <a:spcBef>
                <a:spcPts val="560"/>
              </a:spcBef>
              <a:buClr>
                <a:schemeClr val="bg1"/>
              </a:buClr>
              <a:buSzPct val="100000"/>
              <a:buFont typeface="Wingdings" panose="05000000000000000000" pitchFamily="2" charset="2"/>
              <a:buChar char="Ø"/>
            </a:pPr>
            <a:endParaRPr lang="en-US" sz="2000" dirty="0">
              <a:solidFill>
                <a:schemeClr val="bg1"/>
              </a:solidFill>
              <a:latin typeface="Arial Narrow"/>
              <a:ea typeface="Arial Narrow"/>
              <a:cs typeface="Arial Narrow"/>
              <a:sym typeface="Arial Narrow"/>
            </a:endParaRPr>
          </a:p>
          <a:p>
            <a:pPr marL="628650" lvl="1" indent="-571500">
              <a:spcBef>
                <a:spcPts val="560"/>
              </a:spcBef>
              <a:buClr>
                <a:schemeClr val="bg1"/>
              </a:buClr>
              <a:buSzPct val="121000"/>
              <a:buFont typeface="Wingdings" panose="05000000000000000000" pitchFamily="2" charset="2"/>
              <a:buChar char="Ø"/>
            </a:pPr>
            <a:r>
              <a:rPr lang="en-US" sz="2000" dirty="0">
                <a:solidFill>
                  <a:schemeClr val="bg1"/>
                </a:solidFill>
                <a:latin typeface="Arial Narrow"/>
                <a:ea typeface="Arial Narrow"/>
                <a:cs typeface="Arial Narrow"/>
                <a:sym typeface="Arial Narrow"/>
              </a:rPr>
              <a:t>Part of coordinated set of activities</a:t>
            </a:r>
            <a:endParaRPr sz="2000" dirty="0">
              <a:solidFill>
                <a:schemeClr val="bg1"/>
              </a:solidFill>
            </a:endParaRPr>
          </a:p>
        </p:txBody>
      </p:sp>
      <p:pic>
        <p:nvPicPr>
          <p:cNvPr id="2002" name="Google Shape;2002;p97">
            <a:extLst>
              <a:ext uri="{C183D7F6-B498-43B3-948B-1728B52AA6E4}">
                <adec:decorative xmlns="" xmlns:adec="http://schemas.microsoft.com/office/drawing/2017/decorative" val="1"/>
              </a:ext>
            </a:extLst>
          </p:cNvPr>
          <p:cNvPicPr preferRelativeResize="0"/>
          <p:nvPr/>
        </p:nvPicPr>
        <p:blipFill rotWithShape="1">
          <a:blip r:embed="rId3">
            <a:alphaModFix/>
          </a:blip>
          <a:srcRect/>
          <a:stretch/>
        </p:blipFill>
        <p:spPr>
          <a:xfrm>
            <a:off x="1265072" y="1238855"/>
            <a:ext cx="1112520" cy="2004753"/>
          </a:xfrm>
          <a:prstGeom prst="rect">
            <a:avLst/>
          </a:prstGeom>
          <a:noFill/>
          <a:ln>
            <a:noFill/>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007"/>
        <p:cNvGrpSpPr/>
        <p:nvPr/>
      </p:nvGrpSpPr>
      <p:grpSpPr>
        <a:xfrm>
          <a:off x="0" y="0"/>
          <a:ext cx="0" cy="0"/>
          <a:chOff x="0" y="0"/>
          <a:chExt cx="0" cy="0"/>
        </a:xfrm>
      </p:grpSpPr>
      <p:sp>
        <p:nvSpPr>
          <p:cNvPr id="2008" name="Google Shape;2008;p9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en-US"/>
              <a:t>Listing Services and Activities in the Grid </a:t>
            </a:r>
            <a:endParaRPr/>
          </a:p>
        </p:txBody>
      </p:sp>
      <p:sp>
        <p:nvSpPr>
          <p:cNvPr id="2009" name="Google Shape;2009;p98"/>
          <p:cNvSpPr txBox="1">
            <a:spLocks noGrp="1"/>
          </p:cNvSpPr>
          <p:nvPr>
            <p:ph type="body" idx="1"/>
          </p:nvPr>
        </p:nvSpPr>
        <p:spPr>
          <a:xfrm>
            <a:off x="3869268" y="1010864"/>
            <a:ext cx="7315200" cy="5120640"/>
          </a:xfrm>
          <a:prstGeom prst="rect">
            <a:avLst/>
          </a:prstGeom>
          <a:noFill/>
          <a:ln>
            <a:noFill/>
          </a:ln>
        </p:spPr>
        <p:txBody>
          <a:bodyPr spcFirstLastPara="1" wrap="square" lIns="91425" tIns="45700" rIns="91425" bIns="45700" anchor="t" anchorCtr="0">
            <a:noAutofit/>
          </a:bodyPr>
          <a:lstStyle/>
          <a:p>
            <a:pPr marL="342900">
              <a:spcBef>
                <a:spcPts val="0"/>
              </a:spcBef>
              <a:buClr>
                <a:schemeClr val="bg1"/>
              </a:buClr>
              <a:buSzPts val="2800"/>
              <a:buFont typeface="Wingdings" panose="05000000000000000000" pitchFamily="2" charset="2"/>
              <a:buChar char="Ø"/>
            </a:pPr>
            <a:r>
              <a:rPr lang="en-US" sz="2000" dirty="0">
                <a:solidFill>
                  <a:schemeClr val="bg1"/>
                </a:solidFill>
                <a:latin typeface="Arial Narrow"/>
                <a:ea typeface="Arial Narrow"/>
                <a:cs typeface="Arial Narrow"/>
                <a:sym typeface="Arial Narrow"/>
              </a:rPr>
              <a:t>List </a:t>
            </a:r>
            <a:r>
              <a:rPr lang="en-US" sz="2000" b="1" dirty="0">
                <a:solidFill>
                  <a:schemeClr val="bg1"/>
                </a:solidFill>
                <a:latin typeface="Arial Narrow"/>
                <a:ea typeface="Arial Narrow"/>
                <a:cs typeface="Arial Narrow"/>
                <a:sym typeface="Arial Narrow"/>
              </a:rPr>
              <a:t>all</a:t>
            </a:r>
            <a:r>
              <a:rPr lang="en-US" sz="2000" dirty="0">
                <a:solidFill>
                  <a:schemeClr val="bg1"/>
                </a:solidFill>
                <a:latin typeface="Arial Narrow"/>
                <a:ea typeface="Arial Narrow"/>
                <a:cs typeface="Arial Narrow"/>
                <a:sym typeface="Arial Narrow"/>
              </a:rPr>
              <a:t> services/activities being provided to the student</a:t>
            </a:r>
            <a:endParaRPr sz="1600" dirty="0">
              <a:solidFill>
                <a:schemeClr val="bg1"/>
              </a:solidFill>
            </a:endParaRPr>
          </a:p>
          <a:p>
            <a:pPr marL="171450" indent="-171450">
              <a:spcBef>
                <a:spcPts val="160"/>
              </a:spcBef>
              <a:buClr>
                <a:schemeClr val="bg1"/>
              </a:buClr>
              <a:buSzPts val="800"/>
              <a:buFont typeface="Wingdings" panose="05000000000000000000" pitchFamily="2" charset="2"/>
              <a:buChar char="Ø"/>
            </a:pPr>
            <a:endParaRPr sz="600" dirty="0">
              <a:solidFill>
                <a:schemeClr val="bg1"/>
              </a:solidFill>
              <a:latin typeface="Arial Narrow"/>
              <a:ea typeface="Arial Narrow"/>
              <a:cs typeface="Arial Narrow"/>
              <a:sym typeface="Arial Narrow"/>
            </a:endParaRPr>
          </a:p>
          <a:p>
            <a:pPr marL="342900">
              <a:spcBef>
                <a:spcPts val="560"/>
              </a:spcBef>
              <a:buClr>
                <a:schemeClr val="bg1"/>
              </a:buClr>
              <a:buSzPts val="2800"/>
              <a:buFont typeface="Wingdings" panose="05000000000000000000" pitchFamily="2" charset="2"/>
              <a:buChar char="Ø"/>
            </a:pPr>
            <a:endParaRPr lang="en-US" sz="2000" dirty="0">
              <a:solidFill>
                <a:schemeClr val="bg1"/>
              </a:solidFill>
              <a:latin typeface="Arial Narrow"/>
              <a:ea typeface="Arial Narrow"/>
              <a:cs typeface="Arial Narrow"/>
              <a:sym typeface="Arial Narrow"/>
            </a:endParaRPr>
          </a:p>
          <a:p>
            <a:pPr marL="342900">
              <a:spcBef>
                <a:spcPts val="560"/>
              </a:spcBef>
              <a:buClr>
                <a:schemeClr val="bg1"/>
              </a:buClr>
              <a:buSzPts val="2800"/>
              <a:buFont typeface="Wingdings" panose="05000000000000000000" pitchFamily="2" charset="2"/>
              <a:buChar char="Ø"/>
            </a:pPr>
            <a:r>
              <a:rPr lang="en-US" sz="2000" dirty="0">
                <a:solidFill>
                  <a:schemeClr val="bg1"/>
                </a:solidFill>
                <a:latin typeface="Arial Narrow"/>
                <a:ea typeface="Arial Narrow"/>
                <a:cs typeface="Arial Narrow"/>
                <a:sym typeface="Arial Narrow"/>
              </a:rPr>
              <a:t>When listing instructional services  (e.g., reading, math, behavior) in the grid, </a:t>
            </a:r>
            <a:r>
              <a:rPr lang="en-US" sz="2000" b="1" dirty="0">
                <a:solidFill>
                  <a:srgbClr val="FFFF00"/>
                </a:solidFill>
                <a:latin typeface="Arial Narrow"/>
                <a:ea typeface="Arial Narrow"/>
                <a:cs typeface="Arial Narrow"/>
                <a:sym typeface="Arial Narrow"/>
              </a:rPr>
              <a:t>do not word as a measurable annual goal</a:t>
            </a:r>
            <a:r>
              <a:rPr lang="en-US" sz="2000" dirty="0">
                <a:solidFill>
                  <a:schemeClr val="bg1"/>
                </a:solidFill>
                <a:latin typeface="Arial Narrow"/>
                <a:ea typeface="Arial Narrow"/>
                <a:cs typeface="Arial Narrow"/>
                <a:sym typeface="Arial Narrow"/>
              </a:rPr>
              <a:t>– but DO indicate what need is being addressed</a:t>
            </a:r>
            <a:endParaRPr sz="1600" dirty="0">
              <a:solidFill>
                <a:schemeClr val="bg1"/>
              </a:solidFill>
            </a:endParaRPr>
          </a:p>
          <a:p>
            <a:pPr marL="171450" indent="-171450">
              <a:spcBef>
                <a:spcPts val="100"/>
              </a:spcBef>
              <a:buClr>
                <a:schemeClr val="bg1"/>
              </a:buClr>
              <a:buSzPts val="500"/>
              <a:buFont typeface="Wingdings" panose="05000000000000000000" pitchFamily="2" charset="2"/>
              <a:buChar char="Ø"/>
            </a:pPr>
            <a:endParaRPr sz="300" dirty="0">
              <a:solidFill>
                <a:schemeClr val="bg1"/>
              </a:solidFill>
              <a:latin typeface="Arial Narrow"/>
              <a:ea typeface="Arial Narrow"/>
              <a:cs typeface="Arial Narrow"/>
              <a:sym typeface="Arial Narrow"/>
            </a:endParaRPr>
          </a:p>
          <a:p>
            <a:pPr marL="342900">
              <a:spcBef>
                <a:spcPts val="560"/>
              </a:spcBef>
              <a:buClr>
                <a:schemeClr val="bg1"/>
              </a:buClr>
              <a:buSzPts val="2800"/>
              <a:buFont typeface="Wingdings" panose="05000000000000000000" pitchFamily="2" charset="2"/>
              <a:buChar char="Ø"/>
            </a:pPr>
            <a:endParaRPr lang="en-US" sz="2000" dirty="0">
              <a:solidFill>
                <a:schemeClr val="bg1"/>
              </a:solidFill>
              <a:latin typeface="Arial Narrow"/>
              <a:ea typeface="Arial Narrow"/>
              <a:cs typeface="Arial Narrow"/>
              <a:sym typeface="Arial Narrow"/>
            </a:endParaRPr>
          </a:p>
          <a:p>
            <a:pPr marL="342900">
              <a:spcBef>
                <a:spcPts val="560"/>
              </a:spcBef>
              <a:buClr>
                <a:schemeClr val="bg1"/>
              </a:buClr>
              <a:buSzPts val="2800"/>
              <a:buFont typeface="Wingdings" panose="05000000000000000000" pitchFamily="2" charset="2"/>
              <a:buChar char="Ø"/>
            </a:pPr>
            <a:r>
              <a:rPr lang="en-US" sz="2000" dirty="0">
                <a:solidFill>
                  <a:schemeClr val="bg1"/>
                </a:solidFill>
                <a:latin typeface="Arial Narrow"/>
                <a:ea typeface="Arial Narrow"/>
                <a:cs typeface="Arial Narrow"/>
                <a:sym typeface="Arial Narrow"/>
              </a:rPr>
              <a:t>Give credit for what’s done in general education, e.g.,</a:t>
            </a:r>
            <a:endParaRPr sz="1600" dirty="0">
              <a:solidFill>
                <a:schemeClr val="bg1"/>
              </a:solidFill>
            </a:endParaRPr>
          </a:p>
          <a:p>
            <a:pPr marL="342900">
              <a:lnSpc>
                <a:spcPct val="150000"/>
              </a:lnSpc>
              <a:spcBef>
                <a:spcPts val="560"/>
              </a:spcBef>
              <a:buClr>
                <a:schemeClr val="bg1"/>
              </a:buClr>
              <a:buSzPts val="2800"/>
              <a:buFont typeface="Wingdings" panose="05000000000000000000" pitchFamily="2" charset="2"/>
              <a:buChar char="Ø"/>
            </a:pPr>
            <a:endParaRPr lang="en-US" sz="2000" dirty="0">
              <a:solidFill>
                <a:schemeClr val="bg1"/>
              </a:solidFill>
              <a:latin typeface="Arial Narrow"/>
              <a:ea typeface="Arial Narrow"/>
              <a:cs typeface="Arial Narrow"/>
              <a:sym typeface="Arial Narrow"/>
            </a:endParaRPr>
          </a:p>
          <a:p>
            <a:pPr marL="342900">
              <a:lnSpc>
                <a:spcPct val="150000"/>
              </a:lnSpc>
              <a:spcBef>
                <a:spcPts val="560"/>
              </a:spcBef>
              <a:buClr>
                <a:schemeClr val="bg1"/>
              </a:buClr>
              <a:buSzPts val="2800"/>
              <a:buFont typeface="Wingdings" panose="05000000000000000000" pitchFamily="2" charset="2"/>
              <a:buChar char="Ø"/>
            </a:pPr>
            <a:r>
              <a:rPr lang="en-US" sz="2000" dirty="0">
                <a:solidFill>
                  <a:schemeClr val="bg1"/>
                </a:solidFill>
                <a:latin typeface="Arial Narrow"/>
                <a:ea typeface="Arial Narrow"/>
                <a:cs typeface="Arial Narrow"/>
                <a:sym typeface="Arial Narrow"/>
              </a:rPr>
              <a:t>Don’t need to list routine Specially Designed Instruction in the Grid</a:t>
            </a:r>
            <a:endParaRPr sz="1600" dirty="0">
              <a:solidFill>
                <a:schemeClr val="bg1"/>
              </a:solidFill>
            </a:endParaRPr>
          </a:p>
          <a:p>
            <a:pPr marL="171450" indent="-171450">
              <a:spcBef>
                <a:spcPts val="140"/>
              </a:spcBef>
              <a:buClr>
                <a:schemeClr val="bg1"/>
              </a:buClr>
              <a:buSzPts val="700"/>
              <a:buFont typeface="Wingdings" panose="05000000000000000000" pitchFamily="2" charset="2"/>
              <a:buChar char="Ø"/>
            </a:pPr>
            <a:endParaRPr sz="700" dirty="0">
              <a:solidFill>
                <a:schemeClr val="bg1"/>
              </a:solidFill>
              <a:latin typeface="Arial Narrow"/>
              <a:ea typeface="Arial Narrow"/>
              <a:cs typeface="Arial Narrow"/>
              <a:sym typeface="Arial Narrow"/>
            </a:endParaRPr>
          </a:p>
          <a:p>
            <a:pPr marL="0" indent="0">
              <a:spcBef>
                <a:spcPts val="560"/>
              </a:spcBef>
              <a:buClr>
                <a:schemeClr val="bg1"/>
              </a:buClr>
              <a:buSzPts val="2800"/>
              <a:buNone/>
            </a:pPr>
            <a:endParaRPr lang="en-US" sz="2000" dirty="0">
              <a:solidFill>
                <a:schemeClr val="bg1"/>
              </a:solidFill>
              <a:latin typeface="Arial Narrow"/>
              <a:ea typeface="Arial Narrow"/>
              <a:cs typeface="Arial Narrow"/>
              <a:sym typeface="Arial Narrow"/>
            </a:endParaRPr>
          </a:p>
          <a:p>
            <a:pPr marL="342900">
              <a:spcBef>
                <a:spcPts val="560"/>
              </a:spcBef>
              <a:buClr>
                <a:schemeClr val="bg1"/>
              </a:buClr>
              <a:buSzPts val="2800"/>
              <a:buFont typeface="Wingdings" panose="05000000000000000000" pitchFamily="2" charset="2"/>
              <a:buChar char="Ø"/>
            </a:pPr>
            <a:r>
              <a:rPr lang="en-US" sz="2000" dirty="0">
                <a:solidFill>
                  <a:schemeClr val="bg1"/>
                </a:solidFill>
                <a:latin typeface="Arial Narrow"/>
                <a:ea typeface="Arial Narrow"/>
                <a:cs typeface="Arial Narrow"/>
                <a:sym typeface="Arial Narrow"/>
              </a:rPr>
              <a:t>Don’t need to list the same activity under more than one post-secondary goal area</a:t>
            </a:r>
            <a:endParaRPr sz="1600" dirty="0">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br>
              <a:rPr lang="en-US" dirty="0"/>
            </a:br>
            <a:r>
              <a:rPr lang="en-US" dirty="0">
                <a:solidFill>
                  <a:schemeClr val="bg1"/>
                </a:solidFill>
              </a:rPr>
              <a:t>Services…</a:t>
            </a:r>
          </a:p>
        </p:txBody>
      </p:sp>
      <p:sp>
        <p:nvSpPr>
          <p:cNvPr id="3" name="Text Placeholder 2"/>
          <p:cNvSpPr>
            <a:spLocks noGrp="1"/>
          </p:cNvSpPr>
          <p:nvPr>
            <p:ph type="body" idx="1"/>
          </p:nvPr>
        </p:nvSpPr>
        <p:spPr/>
        <p:txBody>
          <a:bodyPr/>
          <a:lstStyle/>
          <a:p>
            <a:pPr>
              <a:buFontTx/>
              <a:buNone/>
            </a:pPr>
            <a:r>
              <a:rPr lang="en-US" sz="2000" b="1" dirty="0">
                <a:solidFill>
                  <a:schemeClr val="bg1"/>
                </a:solidFill>
              </a:rPr>
              <a:t>…</a:t>
            </a:r>
            <a:r>
              <a:rPr lang="en-US" sz="2000" dirty="0">
                <a:solidFill>
                  <a:schemeClr val="bg1"/>
                </a:solidFill>
              </a:rPr>
              <a:t>ADDRESS SKILL </a:t>
            </a:r>
            <a:r>
              <a:rPr lang="en-US" sz="2000" b="1" dirty="0">
                <a:solidFill>
                  <a:srgbClr val="FFFF00"/>
                </a:solidFill>
              </a:rPr>
              <a:t>DEFICITS</a:t>
            </a:r>
            <a:r>
              <a:rPr lang="en-US" sz="2000" dirty="0">
                <a:solidFill>
                  <a:schemeClr val="bg1"/>
                </a:solidFill>
              </a:rPr>
              <a:t> &amp; LEAD TO </a:t>
            </a:r>
            <a:r>
              <a:rPr lang="en-US" sz="2000" b="1" dirty="0">
                <a:solidFill>
                  <a:srgbClr val="FFFF00"/>
                </a:solidFill>
              </a:rPr>
              <a:t>MEASURABLE ANNUAL GOAL &amp; PROGRESS MONITORING</a:t>
            </a:r>
          </a:p>
          <a:p>
            <a:pPr>
              <a:buFontTx/>
              <a:buNone/>
            </a:pPr>
            <a:endParaRPr lang="en-US" b="1" dirty="0">
              <a:solidFill>
                <a:schemeClr val="bg1"/>
              </a:solidFill>
            </a:endParaRPr>
          </a:p>
          <a:p>
            <a:pPr>
              <a:buClr>
                <a:schemeClr val="bg1"/>
              </a:buClr>
              <a:buSzPct val="100000"/>
              <a:buFont typeface="Wingdings" panose="05000000000000000000" pitchFamily="2" charset="2"/>
              <a:buChar char="ü"/>
            </a:pPr>
            <a:r>
              <a:rPr lang="en-US" sz="2000" dirty="0">
                <a:solidFill>
                  <a:schemeClr val="bg1"/>
                </a:solidFill>
              </a:rPr>
              <a:t>Build vocabulary skills</a:t>
            </a:r>
          </a:p>
          <a:p>
            <a:pPr>
              <a:buClr>
                <a:schemeClr val="bg1"/>
              </a:buClr>
              <a:buSzPct val="100000"/>
              <a:buFont typeface="Wingdings" panose="05000000000000000000" pitchFamily="2" charset="2"/>
              <a:buChar char="ü"/>
            </a:pPr>
            <a:r>
              <a:rPr lang="en-US" sz="2000" dirty="0">
                <a:solidFill>
                  <a:schemeClr val="bg1"/>
                </a:solidFill>
              </a:rPr>
              <a:t>Writing conventions</a:t>
            </a:r>
          </a:p>
          <a:p>
            <a:pPr>
              <a:buClr>
                <a:schemeClr val="bg1"/>
              </a:buClr>
              <a:buSzPct val="100000"/>
              <a:buFont typeface="Wingdings" panose="05000000000000000000" pitchFamily="2" charset="2"/>
              <a:buChar char="ü"/>
            </a:pPr>
            <a:r>
              <a:rPr lang="en-US" sz="2000" dirty="0">
                <a:solidFill>
                  <a:schemeClr val="bg1"/>
                </a:solidFill>
              </a:rPr>
              <a:t>Learn to board a bus</a:t>
            </a:r>
          </a:p>
          <a:p>
            <a:pPr>
              <a:buClr>
                <a:schemeClr val="bg1"/>
              </a:buClr>
              <a:buSzPct val="100000"/>
              <a:buFont typeface="Wingdings" panose="05000000000000000000" pitchFamily="2" charset="2"/>
              <a:buChar char="ü"/>
            </a:pPr>
            <a:r>
              <a:rPr lang="en-US" sz="2000" dirty="0">
                <a:solidFill>
                  <a:schemeClr val="bg1"/>
                </a:solidFill>
              </a:rPr>
              <a:t>Comprehend figurative language</a:t>
            </a:r>
          </a:p>
          <a:p>
            <a:pPr>
              <a:buClr>
                <a:schemeClr val="bg1"/>
              </a:buClr>
              <a:buSzPct val="100000"/>
              <a:buFont typeface="Wingdings" panose="05000000000000000000" pitchFamily="2" charset="2"/>
              <a:buChar char="ü"/>
            </a:pPr>
            <a:r>
              <a:rPr lang="en-US" sz="2000" dirty="0">
                <a:solidFill>
                  <a:schemeClr val="bg1"/>
                </a:solidFill>
              </a:rPr>
              <a:t>Initiate peer interaction</a:t>
            </a:r>
          </a:p>
          <a:p>
            <a:pPr>
              <a:buClr>
                <a:schemeClr val="bg1"/>
              </a:buClr>
              <a:buSzPct val="100000"/>
              <a:buFont typeface="Wingdings" panose="05000000000000000000" pitchFamily="2" charset="2"/>
              <a:buChar char="ü"/>
            </a:pPr>
            <a:r>
              <a:rPr lang="en-US" sz="2000" dirty="0">
                <a:solidFill>
                  <a:schemeClr val="bg1"/>
                </a:solidFill>
              </a:rPr>
              <a:t>Improve skills with budgeting, time management, algebraic equations, etc.</a:t>
            </a:r>
          </a:p>
          <a:p>
            <a:pPr>
              <a:buClr>
                <a:schemeClr val="bg1"/>
              </a:buClr>
              <a:buSzPct val="100000"/>
              <a:buFont typeface="Wingdings" panose="05000000000000000000" pitchFamily="2" charset="2"/>
              <a:buChar char="ü"/>
            </a:pPr>
            <a:r>
              <a:rPr lang="en-US" sz="2000" dirty="0">
                <a:solidFill>
                  <a:schemeClr val="bg1"/>
                </a:solidFill>
              </a:rPr>
              <a:t>Follow three-step directions</a:t>
            </a:r>
          </a:p>
          <a:p>
            <a:pPr>
              <a:buClr>
                <a:schemeClr val="bg1"/>
              </a:buClr>
              <a:buSzPct val="100000"/>
              <a:buFont typeface="Wingdings" panose="05000000000000000000" pitchFamily="2" charset="2"/>
              <a:buChar char="ü"/>
            </a:pPr>
            <a:r>
              <a:rPr lang="en-US" sz="2000" dirty="0">
                <a:solidFill>
                  <a:schemeClr val="bg1"/>
                </a:solidFill>
              </a:rPr>
              <a:t>Self advocacy skills</a:t>
            </a:r>
          </a:p>
          <a:p>
            <a:endParaRPr lang="en-US" dirty="0"/>
          </a:p>
        </p:txBody>
      </p:sp>
    </p:spTree>
    <p:extLst>
      <p:ext uri="{BB962C8B-B14F-4D97-AF65-F5344CB8AC3E}">
        <p14:creationId xmlns:p14="http://schemas.microsoft.com/office/powerpoint/2010/main" val="24385194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pPr algn="ctr"/>
            <a:r>
              <a:rPr lang="en-US" sz="2800" b="1" dirty="0">
                <a:solidFill>
                  <a:schemeClr val="bg1"/>
                </a:solidFill>
              </a:rPr>
              <a:t>Post-Secondary Education/ Training:  </a:t>
            </a:r>
            <a:r>
              <a:rPr lang="en-US" sz="2800" dirty="0">
                <a:solidFill>
                  <a:schemeClr val="bg1"/>
                </a:solidFill>
              </a:rPr>
              <a:t>Examples of Activities</a:t>
            </a:r>
          </a:p>
        </p:txBody>
      </p:sp>
      <p:sp>
        <p:nvSpPr>
          <p:cNvPr id="8" name="Content Placeholder 7"/>
          <p:cNvSpPr>
            <a:spLocks noGrp="1"/>
          </p:cNvSpPr>
          <p:nvPr>
            <p:ph idx="1"/>
          </p:nvPr>
        </p:nvSpPr>
        <p:spPr/>
        <p:txBody>
          <a:bodyPr>
            <a:normAutofit fontScale="47500" lnSpcReduction="20000"/>
          </a:bodyPr>
          <a:lstStyle/>
          <a:p>
            <a:pPr marL="461963" indent="-461963">
              <a:buClr>
                <a:srgbClr val="C00000"/>
              </a:buClr>
              <a:buFont typeface="Wingdings" panose="05000000000000000000" pitchFamily="2" charset="2"/>
              <a:buChar char="¥"/>
            </a:pPr>
            <a:endParaRPr lang="en-US" sz="2400" dirty="0">
              <a:latin typeface="Arial Narrow" panose="020B0606020202030204" pitchFamily="34" charset="0"/>
            </a:endParaRPr>
          </a:p>
          <a:p>
            <a:pPr marL="461963" indent="-461963">
              <a:buClr>
                <a:srgbClr val="C00000"/>
              </a:buClr>
              <a:buFont typeface="Wingdings" panose="05000000000000000000" pitchFamily="2" charset="2"/>
              <a:buChar char="¥"/>
            </a:pPr>
            <a:endParaRPr lang="en-US" sz="2400" dirty="0">
              <a:latin typeface="Arial Narrow" panose="020B0606020202030204" pitchFamily="34" charset="0"/>
            </a:endParaRPr>
          </a:p>
          <a:p>
            <a:pPr>
              <a:buClr>
                <a:srgbClr val="C00000"/>
              </a:buClr>
              <a:buFont typeface="Arial" panose="020B0604020202020204" pitchFamily="34" charset="0"/>
              <a:buChar char="•"/>
            </a:pPr>
            <a:endParaRPr lang="en-US" sz="3300" dirty="0"/>
          </a:p>
          <a:p>
            <a:pPr>
              <a:buFont typeface="Arial" panose="020B0604020202020204" pitchFamily="34" charset="0"/>
              <a:buChar char="•"/>
            </a:pPr>
            <a:r>
              <a:rPr lang="en-US" sz="3200" dirty="0">
                <a:latin typeface="Arial Narrow" panose="020B0606020202030204" pitchFamily="34" charset="0"/>
              </a:rPr>
              <a:t>Explore post-secondary programs</a:t>
            </a:r>
          </a:p>
          <a:p>
            <a:pPr>
              <a:buFont typeface="Arial" panose="020B0604020202020204" pitchFamily="34" charset="0"/>
              <a:buChar char="•"/>
            </a:pPr>
            <a:r>
              <a:rPr lang="en-US" sz="3200" dirty="0">
                <a:latin typeface="Arial Narrow" panose="020B0606020202030204" pitchFamily="34" charset="0"/>
              </a:rPr>
              <a:t>College fairs</a:t>
            </a:r>
          </a:p>
          <a:p>
            <a:pPr>
              <a:buFont typeface="Arial" panose="020B0604020202020204" pitchFamily="34" charset="0"/>
              <a:buChar char="•"/>
            </a:pPr>
            <a:r>
              <a:rPr lang="en-US" sz="3200" dirty="0">
                <a:latin typeface="Arial Narrow" panose="020B0606020202030204" pitchFamily="34" charset="0"/>
              </a:rPr>
              <a:t>“Virtual tours”</a:t>
            </a:r>
          </a:p>
          <a:p>
            <a:pPr>
              <a:buFont typeface="Arial" panose="020B0604020202020204" pitchFamily="34" charset="0"/>
              <a:buChar char="•"/>
            </a:pPr>
            <a:r>
              <a:rPr lang="en-US" sz="3200" dirty="0">
                <a:latin typeface="Arial Narrow" panose="020B0606020202030204" pitchFamily="34" charset="0"/>
              </a:rPr>
              <a:t>Guest speakers</a:t>
            </a:r>
          </a:p>
          <a:p>
            <a:pPr>
              <a:buFont typeface="Arial" panose="020B0604020202020204" pitchFamily="34" charset="0"/>
              <a:buChar char="•"/>
            </a:pPr>
            <a:r>
              <a:rPr lang="en-US" sz="3200" dirty="0">
                <a:latin typeface="Arial Narrow" panose="020B0606020202030204" pitchFamily="34" charset="0"/>
              </a:rPr>
              <a:t>College visits</a:t>
            </a:r>
          </a:p>
          <a:p>
            <a:pPr>
              <a:buFont typeface="Arial" panose="020B0604020202020204" pitchFamily="34" charset="0"/>
              <a:buChar char="•"/>
            </a:pPr>
            <a:r>
              <a:rPr lang="en-US" sz="3200" dirty="0">
                <a:latin typeface="Arial Narrow" panose="020B0606020202030204" pitchFamily="34" charset="0"/>
              </a:rPr>
              <a:t>Learn about accommodations</a:t>
            </a:r>
          </a:p>
          <a:p>
            <a:pPr>
              <a:buFont typeface="Arial" panose="020B0604020202020204" pitchFamily="34" charset="0"/>
              <a:buChar char="•"/>
            </a:pPr>
            <a:r>
              <a:rPr lang="en-US" sz="3200" dirty="0">
                <a:latin typeface="Arial Narrow" panose="020B0606020202030204" pitchFamily="34" charset="0"/>
              </a:rPr>
              <a:t>Contact Disability Services Office</a:t>
            </a:r>
          </a:p>
          <a:p>
            <a:pPr>
              <a:buFont typeface="Arial" panose="020B0604020202020204" pitchFamily="34" charset="0"/>
              <a:buChar char="•"/>
            </a:pPr>
            <a:r>
              <a:rPr lang="en-US" sz="3200" dirty="0">
                <a:latin typeface="Arial Narrow" panose="020B0606020202030204" pitchFamily="34" charset="0"/>
              </a:rPr>
              <a:t>Information on registration for PSAT, SAT</a:t>
            </a:r>
          </a:p>
          <a:p>
            <a:pPr>
              <a:buFont typeface="Arial" panose="020B0604020202020204" pitchFamily="34" charset="0"/>
              <a:buChar char="•"/>
            </a:pPr>
            <a:r>
              <a:rPr lang="en-US" sz="3200" dirty="0">
                <a:latin typeface="Arial Narrow" panose="020B0606020202030204" pitchFamily="34" charset="0"/>
              </a:rPr>
              <a:t>Time management</a:t>
            </a:r>
          </a:p>
          <a:p>
            <a:pPr>
              <a:buFont typeface="Arial" panose="020B0604020202020204" pitchFamily="34" charset="0"/>
              <a:buChar char="•"/>
            </a:pPr>
            <a:r>
              <a:rPr lang="en-US" sz="3200" dirty="0">
                <a:latin typeface="Arial Narrow" panose="020B0606020202030204" pitchFamily="34" charset="0"/>
              </a:rPr>
              <a:t>Practice disability disclosure</a:t>
            </a:r>
          </a:p>
          <a:p>
            <a:pPr>
              <a:buFont typeface="Arial" panose="020B0604020202020204" pitchFamily="34" charset="0"/>
              <a:buChar char="•"/>
            </a:pPr>
            <a:r>
              <a:rPr lang="en-US" sz="3200" dirty="0">
                <a:latin typeface="Arial Narrow" panose="020B0606020202030204" pitchFamily="34" charset="0"/>
              </a:rPr>
              <a:t>PYLN Toolkit materials</a:t>
            </a:r>
          </a:p>
          <a:p>
            <a:pPr>
              <a:buFont typeface="Arial" panose="020B0604020202020204" pitchFamily="34" charset="0"/>
              <a:buChar char="•"/>
            </a:pPr>
            <a:r>
              <a:rPr lang="en-US" sz="3200" dirty="0">
                <a:latin typeface="Arial Narrow" panose="020B0606020202030204" pitchFamily="34" charset="0"/>
              </a:rPr>
              <a:t>Develop list of questions for schools </a:t>
            </a:r>
          </a:p>
          <a:p>
            <a:pPr>
              <a:buNone/>
            </a:pPr>
            <a:r>
              <a:rPr lang="en-US" dirty="0"/>
              <a:t> </a:t>
            </a:r>
          </a:p>
          <a:p>
            <a:endParaRPr lang="en-US" dirty="0"/>
          </a:p>
          <a:p>
            <a:endParaRPr lang="en-US" sz="2600" dirty="0"/>
          </a:p>
        </p:txBody>
      </p:sp>
      <p:pic>
        <p:nvPicPr>
          <p:cNvPr id="9" name="Picture 2" descr="Graduation cap and diploma ">
            <a:extLst>
              <a:ext uri="{FF2B5EF4-FFF2-40B4-BE49-F238E27FC236}">
                <a16:creationId xmlns:a16="http://schemas.microsoft.com/office/drawing/2014/main" xmlns="" id="{21D304EC-5C65-436B-8ED8-E6BD6EDCD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161" y="1123840"/>
            <a:ext cx="2371190" cy="237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8758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384A4-492F-47DA-8E5C-CE8C578C928E}"/>
              </a:ext>
            </a:extLst>
          </p:cNvPr>
          <p:cNvSpPr>
            <a:spLocks noGrp="1"/>
          </p:cNvSpPr>
          <p:nvPr>
            <p:ph type="title"/>
          </p:nvPr>
        </p:nvSpPr>
        <p:spPr>
          <a:xfrm>
            <a:off x="519290" y="1101263"/>
            <a:ext cx="2579076" cy="4601183"/>
          </a:xfrm>
        </p:spPr>
        <p:txBody>
          <a:bodyPr/>
          <a:lstStyle/>
          <a:p>
            <a:pPr algn="ctr"/>
            <a:r>
              <a:rPr lang="en-US" sz="3000" b="1" dirty="0">
                <a:solidFill>
                  <a:schemeClr val="bg1"/>
                </a:solidFill>
              </a:rPr>
              <a:t>Employment</a:t>
            </a:r>
            <a:r>
              <a:rPr lang="en-US" sz="3000" dirty="0">
                <a:solidFill>
                  <a:schemeClr val="bg1"/>
                </a:solidFill>
              </a:rPr>
              <a:t>: </a:t>
            </a:r>
            <a:r>
              <a:rPr lang="en-US" sz="3000" dirty="0" smtClean="0">
                <a:solidFill>
                  <a:schemeClr val="bg1"/>
                </a:solidFill>
              </a:rPr>
              <a:t/>
            </a:r>
            <a:br>
              <a:rPr lang="en-US" sz="3000" dirty="0" smtClean="0">
                <a:solidFill>
                  <a:schemeClr val="bg1"/>
                </a:solidFill>
              </a:rPr>
            </a:br>
            <a:r>
              <a:rPr lang="en-US" sz="3000" dirty="0">
                <a:solidFill>
                  <a:schemeClr val="bg1"/>
                </a:solidFill>
              </a:rPr>
              <a:t/>
            </a:r>
            <a:br>
              <a:rPr lang="en-US" sz="3000" dirty="0">
                <a:solidFill>
                  <a:schemeClr val="bg1"/>
                </a:solidFill>
              </a:rPr>
            </a:br>
            <a:r>
              <a:rPr lang="en-US" dirty="0" smtClean="0">
                <a:solidFill>
                  <a:schemeClr val="bg1"/>
                </a:solidFill>
              </a:rPr>
              <a:t>Examples </a:t>
            </a:r>
            <a:r>
              <a:rPr lang="en-US" dirty="0">
                <a:solidFill>
                  <a:schemeClr val="bg1"/>
                </a:solidFill>
              </a:rPr>
              <a:t>of Activities</a:t>
            </a:r>
          </a:p>
        </p:txBody>
      </p:sp>
      <p:sp>
        <p:nvSpPr>
          <p:cNvPr id="3" name="Content Placeholder 2">
            <a:extLst>
              <a:ext uri="{FF2B5EF4-FFF2-40B4-BE49-F238E27FC236}">
                <a16:creationId xmlns:a16="http://schemas.microsoft.com/office/drawing/2014/main" xmlns="" id="{E4FA6EBA-23B9-4643-93C4-58FB85ACF4D5}"/>
              </a:ext>
            </a:extLst>
          </p:cNvPr>
          <p:cNvSpPr>
            <a:spLocks noGrp="1"/>
          </p:cNvSpPr>
          <p:nvPr>
            <p:ph idx="1"/>
          </p:nvPr>
        </p:nvSpPr>
        <p:spPr>
          <a:xfrm>
            <a:off x="4425951" y="1123840"/>
            <a:ext cx="5486400" cy="4860908"/>
          </a:xfrm>
        </p:spPr>
        <p:txBody>
          <a:bodyPr numCol="2">
            <a:normAutofit/>
          </a:bodyPr>
          <a:lstStyle/>
          <a:p>
            <a:r>
              <a:rPr lang="en-US" sz="1600" dirty="0"/>
              <a:t>Career exploration</a:t>
            </a:r>
          </a:p>
          <a:p>
            <a:r>
              <a:rPr lang="en-US" sz="1600" dirty="0"/>
              <a:t>Visit/tour CTC</a:t>
            </a:r>
          </a:p>
          <a:p>
            <a:r>
              <a:rPr lang="en-US" sz="1600" dirty="0"/>
              <a:t>Career portfolio</a:t>
            </a:r>
          </a:p>
          <a:p>
            <a:r>
              <a:rPr lang="en-US" sz="1600" dirty="0"/>
              <a:t>Job fairs</a:t>
            </a:r>
          </a:p>
          <a:p>
            <a:r>
              <a:rPr lang="en-US" sz="1600" dirty="0"/>
              <a:t>Guest speakers</a:t>
            </a:r>
          </a:p>
          <a:p>
            <a:r>
              <a:rPr lang="en-US" sz="1600" dirty="0"/>
              <a:t>Community visits/field trips </a:t>
            </a:r>
          </a:p>
          <a:p>
            <a:r>
              <a:rPr lang="en-US" sz="1600" dirty="0"/>
              <a:t>Research paper on career of interest</a:t>
            </a:r>
          </a:p>
          <a:p>
            <a:r>
              <a:rPr lang="en-US" sz="1600" dirty="0"/>
              <a:t>Review employment ads</a:t>
            </a:r>
          </a:p>
          <a:p>
            <a:r>
              <a:rPr lang="en-US" sz="1600" dirty="0"/>
              <a:t>Community service</a:t>
            </a:r>
          </a:p>
          <a:p>
            <a:r>
              <a:rPr lang="en-US" sz="1600" dirty="0"/>
              <a:t>Job shadowing</a:t>
            </a:r>
          </a:p>
          <a:p>
            <a:r>
              <a:rPr lang="en-US" sz="1600" dirty="0"/>
              <a:t>Resume writing</a:t>
            </a:r>
          </a:p>
          <a:p>
            <a:r>
              <a:rPr lang="en-US" sz="1600" dirty="0"/>
              <a:t>Graduation writing</a:t>
            </a:r>
          </a:p>
          <a:p>
            <a:r>
              <a:rPr lang="en-US" sz="1600" dirty="0"/>
              <a:t>Group meeting with OVR</a:t>
            </a:r>
          </a:p>
          <a:p>
            <a:r>
              <a:rPr lang="en-US" sz="1600" dirty="0"/>
              <a:t>Explore </a:t>
            </a:r>
            <a:r>
              <a:rPr lang="en-US" sz="1600" dirty="0" err="1"/>
              <a:t>PaCareer</a:t>
            </a:r>
            <a:r>
              <a:rPr lang="en-US" sz="1600" dirty="0"/>
              <a:t> Zone</a:t>
            </a:r>
          </a:p>
          <a:p>
            <a:r>
              <a:rPr lang="en-US" sz="1600" dirty="0"/>
              <a:t>Military visits/ Jr. ROTC</a:t>
            </a:r>
          </a:p>
          <a:p>
            <a:r>
              <a:rPr lang="en-US" sz="1600" dirty="0"/>
              <a:t>Work experience</a:t>
            </a:r>
          </a:p>
          <a:p>
            <a:r>
              <a:rPr lang="en-US" sz="1600" dirty="0"/>
              <a:t>Explore Job Accommodations Network </a:t>
            </a:r>
          </a:p>
        </p:txBody>
      </p:sp>
      <p:pic>
        <p:nvPicPr>
          <p:cNvPr id="4" name="Picture 3">
            <a:extLst>
              <a:ext uri="{FF2B5EF4-FFF2-40B4-BE49-F238E27FC236}">
                <a16:creationId xmlns:a16="http://schemas.microsoft.com/office/drawing/2014/main" xmlns="" id="{00484046-F0F4-43D4-BE3A-A5DF71C09B3D}"/>
              </a:ex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7369053" y="3729038"/>
            <a:ext cx="2143125" cy="2143125"/>
          </a:xfrm>
          <a:prstGeom prst="rect">
            <a:avLst/>
          </a:prstGeom>
        </p:spPr>
      </p:pic>
    </p:spTree>
    <p:extLst>
      <p:ext uri="{BB962C8B-B14F-4D97-AF65-F5344CB8AC3E}">
        <p14:creationId xmlns:p14="http://schemas.microsoft.com/office/powerpoint/2010/main" val="15903505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384A4-492F-47DA-8E5C-CE8C578C928E}"/>
              </a:ext>
            </a:extLst>
          </p:cNvPr>
          <p:cNvSpPr>
            <a:spLocks noGrp="1"/>
          </p:cNvSpPr>
          <p:nvPr>
            <p:ph type="title"/>
          </p:nvPr>
        </p:nvSpPr>
        <p:spPr>
          <a:xfrm>
            <a:off x="609601" y="1135130"/>
            <a:ext cx="2579076" cy="4601183"/>
          </a:xfrm>
        </p:spPr>
        <p:txBody>
          <a:bodyPr/>
          <a:lstStyle/>
          <a:p>
            <a:pPr algn="ctr"/>
            <a:r>
              <a:rPr lang="en-US" sz="3000" b="1" dirty="0">
                <a:solidFill>
                  <a:schemeClr val="bg1"/>
                </a:solidFill>
              </a:rPr>
              <a:t>Independent Living</a:t>
            </a:r>
            <a:r>
              <a:rPr lang="en-US" sz="3000" dirty="0">
                <a:solidFill>
                  <a:schemeClr val="bg1"/>
                </a:solidFill>
              </a:rPr>
              <a:t>: </a:t>
            </a:r>
            <a:r>
              <a:rPr lang="en-US" sz="3000" dirty="0" smtClean="0">
                <a:solidFill>
                  <a:schemeClr val="bg1"/>
                </a:solidFill>
              </a:rPr>
              <a:t/>
            </a:r>
            <a:br>
              <a:rPr lang="en-US" sz="3000" dirty="0" smtClean="0">
                <a:solidFill>
                  <a:schemeClr val="bg1"/>
                </a:solidFill>
              </a:rPr>
            </a:br>
            <a:r>
              <a:rPr lang="en-US" sz="3000" dirty="0">
                <a:solidFill>
                  <a:schemeClr val="bg1"/>
                </a:solidFill>
              </a:rPr>
              <a:t/>
            </a:r>
            <a:br>
              <a:rPr lang="en-US" sz="3000" dirty="0">
                <a:solidFill>
                  <a:schemeClr val="bg1"/>
                </a:solidFill>
              </a:rPr>
            </a:br>
            <a:r>
              <a:rPr lang="en-US" dirty="0" smtClean="0">
                <a:solidFill>
                  <a:schemeClr val="bg1"/>
                </a:solidFill>
              </a:rPr>
              <a:t>Examples </a:t>
            </a:r>
            <a:r>
              <a:rPr lang="en-US" dirty="0">
                <a:solidFill>
                  <a:schemeClr val="bg1"/>
                </a:solidFill>
              </a:rPr>
              <a:t>of Activities</a:t>
            </a:r>
          </a:p>
        </p:txBody>
      </p:sp>
      <p:sp>
        <p:nvSpPr>
          <p:cNvPr id="3" name="Content Placeholder 2">
            <a:extLst>
              <a:ext uri="{FF2B5EF4-FFF2-40B4-BE49-F238E27FC236}">
                <a16:creationId xmlns:a16="http://schemas.microsoft.com/office/drawing/2014/main" xmlns="" id="{E4FA6EBA-23B9-4643-93C4-58FB85ACF4D5}"/>
              </a:ext>
            </a:extLst>
          </p:cNvPr>
          <p:cNvSpPr>
            <a:spLocks noGrp="1"/>
          </p:cNvSpPr>
          <p:nvPr>
            <p:ph idx="1"/>
          </p:nvPr>
        </p:nvSpPr>
        <p:spPr>
          <a:xfrm>
            <a:off x="4425951" y="993977"/>
            <a:ext cx="5486400" cy="4860908"/>
          </a:xfrm>
        </p:spPr>
        <p:txBody>
          <a:bodyPr numCol="2">
            <a:normAutofit/>
          </a:bodyPr>
          <a:lstStyle/>
          <a:p>
            <a:pPr marL="0" indent="0">
              <a:buNone/>
            </a:pPr>
            <a:endParaRPr lang="en-US" sz="1600" dirty="0"/>
          </a:p>
          <a:p>
            <a:r>
              <a:rPr lang="en-US" sz="1600" dirty="0"/>
              <a:t>Clubs (socialization and participation)</a:t>
            </a:r>
          </a:p>
          <a:p>
            <a:r>
              <a:rPr lang="en-US" sz="1600" dirty="0"/>
              <a:t>Shopping</a:t>
            </a:r>
          </a:p>
          <a:p>
            <a:r>
              <a:rPr lang="en-US" sz="1600" dirty="0"/>
              <a:t>Family and Consumer Science activities</a:t>
            </a:r>
          </a:p>
          <a:p>
            <a:r>
              <a:rPr lang="en-US" sz="1600" dirty="0"/>
              <a:t>Budgeting skills</a:t>
            </a:r>
          </a:p>
          <a:p>
            <a:r>
              <a:rPr lang="en-US" sz="1600" dirty="0"/>
              <a:t>Food preparation</a:t>
            </a:r>
          </a:p>
          <a:p>
            <a:r>
              <a:rPr lang="en-US" sz="1600" dirty="0"/>
              <a:t>Checking listings for apartments</a:t>
            </a:r>
          </a:p>
          <a:p>
            <a:r>
              <a:rPr lang="en-US" sz="1600" dirty="0"/>
              <a:t>Visiting community recreation facilities </a:t>
            </a:r>
          </a:p>
          <a:p>
            <a:r>
              <a:rPr lang="en-US" sz="1600" dirty="0"/>
              <a:t>Open case with agency</a:t>
            </a:r>
          </a:p>
          <a:p>
            <a:r>
              <a:rPr lang="en-US" sz="1600" dirty="0"/>
              <a:t>Obtain bus pass</a:t>
            </a:r>
          </a:p>
          <a:p>
            <a:endParaRPr lang="en-US" sz="1600" dirty="0"/>
          </a:p>
          <a:p>
            <a:r>
              <a:rPr lang="en-US" sz="1600" dirty="0"/>
              <a:t>Learning about transportation options</a:t>
            </a:r>
          </a:p>
          <a:p>
            <a:r>
              <a:rPr lang="en-US" sz="1600" dirty="0"/>
              <a:t>Help with voter registration</a:t>
            </a:r>
          </a:p>
          <a:p>
            <a:r>
              <a:rPr lang="en-US" sz="1600" dirty="0"/>
              <a:t>Driver’s Education (if provided at school) </a:t>
            </a:r>
          </a:p>
          <a:p>
            <a:endParaRPr lang="en-US" sz="1600" dirty="0"/>
          </a:p>
          <a:p>
            <a:endParaRPr lang="en-US" sz="1600" dirty="0"/>
          </a:p>
          <a:p>
            <a:pPr marL="0" indent="0">
              <a:buNone/>
            </a:pPr>
            <a:endParaRPr lang="en-US" sz="1600" dirty="0"/>
          </a:p>
        </p:txBody>
      </p:sp>
      <p:pic>
        <p:nvPicPr>
          <p:cNvPr id="5" name="Picture 4" descr="Man emptying dishwasher">
            <a:extLst>
              <a:ext uri="{FF2B5EF4-FFF2-40B4-BE49-F238E27FC236}">
                <a16:creationId xmlns:a16="http://schemas.microsoft.com/office/drawing/2014/main" xmlns="" id="{2A35D5AD-6663-4386-B176-DFE2897C8751}"/>
              </a:ext>
            </a:extLst>
          </p:cNvPr>
          <p:cNvPicPr>
            <a:picLocks noChangeAspect="1"/>
          </p:cNvPicPr>
          <p:nvPr/>
        </p:nvPicPr>
        <p:blipFill>
          <a:blip r:embed="rId3"/>
          <a:stretch>
            <a:fillRect/>
          </a:stretch>
        </p:blipFill>
        <p:spPr>
          <a:xfrm>
            <a:off x="7229475" y="3563815"/>
            <a:ext cx="2305050" cy="1981200"/>
          </a:xfrm>
          <a:prstGeom prst="rect">
            <a:avLst/>
          </a:prstGeom>
        </p:spPr>
      </p:pic>
    </p:spTree>
    <p:extLst>
      <p:ext uri="{BB962C8B-B14F-4D97-AF65-F5344CB8AC3E}">
        <p14:creationId xmlns:p14="http://schemas.microsoft.com/office/powerpoint/2010/main" val="7324697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8668" y="1123841"/>
            <a:ext cx="2412833" cy="4601183"/>
          </a:xfrm>
        </p:spPr>
        <p:txBody>
          <a:bodyPr>
            <a:normAutofit/>
          </a:bodyPr>
          <a:lstStyle/>
          <a:p>
            <a:pPr algn="ctr"/>
            <a:r>
              <a:rPr lang="en-US" dirty="0"/>
              <a:t>Services and Activities in the General Curriculum</a:t>
            </a:r>
          </a:p>
        </p:txBody>
      </p:sp>
      <p:sp>
        <p:nvSpPr>
          <p:cNvPr id="4" name="Content Placeholder 3"/>
          <p:cNvSpPr>
            <a:spLocks noGrp="1"/>
          </p:cNvSpPr>
          <p:nvPr>
            <p:ph idx="1"/>
          </p:nvPr>
        </p:nvSpPr>
        <p:spPr/>
        <p:txBody>
          <a:bodyPr>
            <a:normAutofit lnSpcReduction="10000"/>
          </a:bodyPr>
          <a:lstStyle/>
          <a:p>
            <a:r>
              <a:rPr lang="en-US" dirty="0">
                <a:latin typeface="Arial Narrow" panose="020B0606020202030204" pitchFamily="34" charset="0"/>
              </a:rPr>
              <a:t>Make use of transition activities that take place as part of:</a:t>
            </a:r>
          </a:p>
          <a:p>
            <a:endParaRPr lang="en-US" dirty="0">
              <a:latin typeface="Arial Narrow" panose="020B0606020202030204" pitchFamily="34" charset="0"/>
            </a:endParaRPr>
          </a:p>
          <a:p>
            <a:endParaRPr lang="en-US" dirty="0">
              <a:latin typeface="Arial Narrow" panose="020B0606020202030204" pitchFamily="34" charset="0"/>
            </a:endParaRPr>
          </a:p>
          <a:p>
            <a:pPr marL="0" indent="0">
              <a:buNone/>
            </a:pPr>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r>
              <a:rPr lang="en-US" dirty="0">
                <a:latin typeface="Arial Narrow" panose="020B0606020202030204" pitchFamily="34" charset="0"/>
              </a:rPr>
              <a:t>Be sure to list in the transition grid, as appropriate</a:t>
            </a:r>
          </a:p>
          <a:p>
            <a:r>
              <a:rPr lang="en-US" dirty="0">
                <a:latin typeface="Arial Narrow" panose="020B0606020202030204" pitchFamily="34" charset="0"/>
              </a:rPr>
              <a:t>Many districts “map out” activities by grade (i.e. 339 plan, transition mapping guide and transition assessment plan)</a:t>
            </a:r>
          </a:p>
          <a:p>
            <a:pPr marL="914400" lvl="2" indent="0">
              <a:buNone/>
            </a:pPr>
            <a:endParaRPr lang="en-US" dirty="0"/>
          </a:p>
        </p:txBody>
      </p:sp>
      <p:graphicFrame>
        <p:nvGraphicFramePr>
          <p:cNvPr id="6" name="Diagram 5">
            <a:extLst>
              <a:ext uri="{C183D7F6-B498-43B3-948B-1728B52AA6E4}">
                <adec:decorative xmlns="" xmlns:adec="http://schemas.microsoft.com/office/drawing/2017/decorative" val="1"/>
              </a:ext>
            </a:extLst>
          </p:cNvPr>
          <p:cNvGraphicFramePr/>
          <p:nvPr>
            <p:extLst>
              <p:ext uri="{D42A27DB-BD31-4B8C-83A1-F6EECF244321}">
                <p14:modId xmlns:p14="http://schemas.microsoft.com/office/powerpoint/2010/main" val="2303966996"/>
              </p:ext>
            </p:extLst>
          </p:nvPr>
        </p:nvGraphicFramePr>
        <p:xfrm>
          <a:off x="4629963" y="1759584"/>
          <a:ext cx="5078377" cy="205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653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rame">
  <a:themeElements>
    <a:clrScheme name="Custom 18">
      <a:dk1>
        <a:srgbClr val="000000"/>
      </a:dk1>
      <a:lt1>
        <a:srgbClr val="FFFFFF"/>
      </a:lt1>
      <a:dk2>
        <a:srgbClr val="545454"/>
      </a:dk2>
      <a:lt2>
        <a:srgbClr val="007681"/>
      </a:lt2>
      <a:accent1>
        <a:srgbClr val="004976"/>
      </a:accent1>
      <a:accent2>
        <a:srgbClr val="007681"/>
      </a:accent2>
      <a:accent3>
        <a:srgbClr val="545454"/>
      </a:accent3>
      <a:accent4>
        <a:srgbClr val="897A27"/>
      </a:accent4>
      <a:accent5>
        <a:srgbClr val="7A2F8A"/>
      </a:accent5>
      <a:accent6>
        <a:srgbClr val="AF272F"/>
      </a:accent6>
      <a:hlink>
        <a:srgbClr val="D9D9D6"/>
      </a:hlink>
      <a:folHlink>
        <a:srgbClr val="0076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rame">
  <a:themeElements>
    <a:clrScheme name="Custom 1">
      <a:dk1>
        <a:srgbClr val="000000"/>
      </a:dk1>
      <a:lt1>
        <a:srgbClr val="FFFFFF"/>
      </a:lt1>
      <a:dk2>
        <a:srgbClr val="FFFFFF"/>
      </a:dk2>
      <a:lt2>
        <a:srgbClr val="FFFFFF"/>
      </a:lt2>
      <a:accent1>
        <a:srgbClr val="004976"/>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PaTTAN 2018">
      <a:majorFont>
        <a:latin typeface="Century Gothic"/>
        <a:ea typeface=""/>
        <a:cs typeface=""/>
      </a:majorFont>
      <a:minorFont>
        <a:latin typeface="Century Gothic"/>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aTTAN 2018 Standard.potx" id="{C71EE684-A824-4499-9B71-61B016EBE1F3}" vid="{38EA9D76-AB75-49A7-AE2A-6AA2859919B0}"/>
    </a:ext>
  </a:extLst>
</a:theme>
</file>

<file path=ppt/theme/theme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48131F9651D44AB5FEA00A3F4977C4" ma:contentTypeVersion="7" ma:contentTypeDescription="Create a new document." ma:contentTypeScope="" ma:versionID="216257792c4e30b7e9f4438494855302">
  <xsd:schema xmlns:xsd="http://www.w3.org/2001/XMLSchema" xmlns:xs="http://www.w3.org/2001/XMLSchema" xmlns:p="http://schemas.microsoft.com/office/2006/metadata/properties" xmlns:ns3="2ac1588d-20d5-4f2f-a318-6b18832b111b" targetNamespace="http://schemas.microsoft.com/office/2006/metadata/properties" ma:root="true" ma:fieldsID="277e41ffea0f21f8c79da1843d8870e5" ns3:_="">
    <xsd:import namespace="2ac1588d-20d5-4f2f-a318-6b18832b111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1588d-20d5-4f2f-a318-6b18832b11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E43048-BFFB-49D3-8D85-1BF763876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1588d-20d5-4f2f-a318-6b18832b11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707BFA-4EB1-47EE-A7D9-5CBF91E1FDB8}">
  <ds:schemaRefs>
    <ds:schemaRef ds:uri="http://schemas.microsoft.com/sharepoint/v3/contenttype/forms"/>
  </ds:schemaRefs>
</ds:datastoreItem>
</file>

<file path=customXml/itemProps3.xml><?xml version="1.0" encoding="utf-8"?>
<ds:datastoreItem xmlns:ds="http://schemas.openxmlformats.org/officeDocument/2006/customXml" ds:itemID="{59EA30CE-218A-42B5-AF4A-4FCB62E38568}">
  <ds:schemaRefs>
    <ds:schemaRef ds:uri="2ac1588d-20d5-4f2f-a318-6b18832b111b"/>
    <ds:schemaRef ds:uri="http://schemas.microsoft.com/office/2006/documentManagement/types"/>
    <ds:schemaRef ds:uri="http://www.w3.org/XML/1998/namespace"/>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906</TotalTime>
  <Words>11407</Words>
  <Application>Microsoft Office PowerPoint</Application>
  <PresentationFormat>Widescreen</PresentationFormat>
  <Paragraphs>1681</Paragraphs>
  <Slides>129</Slides>
  <Notes>122</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129</vt:i4>
      </vt:variant>
    </vt:vector>
  </HeadingPairs>
  <TitlesOfParts>
    <vt:vector size="147" baseType="lpstr">
      <vt:lpstr>Wingdings</vt:lpstr>
      <vt:lpstr>Century Gothic</vt:lpstr>
      <vt:lpstr>Corbel</vt:lpstr>
      <vt:lpstr>Wingdings 2</vt:lpstr>
      <vt:lpstr>Gill Sans</vt:lpstr>
      <vt:lpstr>Arial Narrow</vt:lpstr>
      <vt:lpstr>Arial</vt:lpstr>
      <vt:lpstr>Verdana</vt:lpstr>
      <vt:lpstr>Tahoma</vt:lpstr>
      <vt:lpstr>Calibri</vt:lpstr>
      <vt:lpstr>Gill Sans MT</vt:lpstr>
      <vt:lpstr>Times New Roman</vt:lpstr>
      <vt:lpstr>Centaur</vt:lpstr>
      <vt:lpstr>Noto Sans Symbols</vt:lpstr>
      <vt:lpstr>1_Frame</vt:lpstr>
      <vt:lpstr>1_Office Theme</vt:lpstr>
      <vt:lpstr>Frame</vt:lpstr>
      <vt:lpstr>13_Default Design</vt:lpstr>
      <vt:lpstr>PowerPoint Presentation</vt:lpstr>
      <vt:lpstr>Indicator 13: What LEAs Need to Know for Cyclical Monitoring for Continuous Improvement (CMCI)</vt:lpstr>
      <vt:lpstr>How to Zoom!</vt:lpstr>
      <vt:lpstr>PaTTAN’s Mission</vt:lpstr>
      <vt:lpstr>PDE’s Commitment to Least Restrictive Environment (LRE)</vt:lpstr>
      <vt:lpstr>Today’s Agenda</vt:lpstr>
      <vt:lpstr>What are the Secondary Transition Regulatory Requirements for Students with Disabilities?</vt:lpstr>
      <vt:lpstr>Individuals with Disabilities Education Act IDEA 2004 </vt:lpstr>
      <vt:lpstr>What is Secondary Transition?</vt:lpstr>
      <vt:lpstr>Age Requirement in PA</vt:lpstr>
      <vt:lpstr>So What is Indicator 13?</vt:lpstr>
      <vt:lpstr>State Performance Plan  (SPP/APR)</vt:lpstr>
      <vt:lpstr>PowerPoint Presentation</vt:lpstr>
      <vt:lpstr>     Every student by name regardless of background, condition or circumstance…  Proficient in core subjects  Graduates from high school, ready for post-secondary education and career  Achieves high outcomes     </vt:lpstr>
      <vt:lpstr>BUT WE’VE HAD THIS TRAINING BEFORE…  Target 100%</vt:lpstr>
      <vt:lpstr>Compliance Monitoring for Continuous Improvement (CMCI)                  File Review Questions      Related to Secondary Transition </vt:lpstr>
      <vt:lpstr>Compliance Related to Transition</vt:lpstr>
      <vt:lpstr>From a Transition Lens: File Review Questions</vt:lpstr>
      <vt:lpstr>Steps to Purposeful Secondary Transition Planning:  IEP Process </vt:lpstr>
      <vt:lpstr>Step One </vt:lpstr>
      <vt:lpstr>Indicator 13 Checklist and CMCI Review Questions </vt:lpstr>
      <vt:lpstr>Assessment</vt:lpstr>
      <vt:lpstr>What is the purpose of transition assessment?</vt:lpstr>
      <vt:lpstr>Assessment</vt:lpstr>
      <vt:lpstr>Assessment</vt:lpstr>
      <vt:lpstr>Assessment: Interests, Preferences, Skills, Aptitudes  </vt:lpstr>
      <vt:lpstr>Interests, Preferences, Skills and Aptitudes</vt:lpstr>
      <vt:lpstr>Assessing   Interests Preferences Skills Aptitudes</vt:lpstr>
      <vt:lpstr>Assessing  Interests Preferences Skills  Aptitudes</vt:lpstr>
      <vt:lpstr>Assessment: Academic Achievement  </vt:lpstr>
      <vt:lpstr>Assessing Academic Achievement</vt:lpstr>
      <vt:lpstr>Assessing Academic Achievement</vt:lpstr>
      <vt:lpstr>Academic Achievement</vt:lpstr>
      <vt:lpstr>Academic Achievement</vt:lpstr>
      <vt:lpstr>Academic Achievement</vt:lpstr>
      <vt:lpstr>Assessment:  Functional Performance  </vt:lpstr>
      <vt:lpstr>Assessing Functional Performance </vt:lpstr>
      <vt:lpstr>Functional Performance </vt:lpstr>
      <vt:lpstr>Functional Performance </vt:lpstr>
      <vt:lpstr>Interpreting Data-Making Sense of it!</vt:lpstr>
      <vt:lpstr>Interpreting Data-Making Sense of it!</vt:lpstr>
      <vt:lpstr>Interpreting Data-Making Sense of it!</vt:lpstr>
      <vt:lpstr>Analysis  -Things to   consider! </vt:lpstr>
      <vt:lpstr>Step 2</vt:lpstr>
      <vt:lpstr>Present Levels</vt:lpstr>
      <vt:lpstr>Let’s Reflect</vt:lpstr>
      <vt:lpstr>Step 3</vt:lpstr>
      <vt:lpstr>Indicator 13 Checklist and CMCI Review  Questions</vt:lpstr>
      <vt:lpstr>Indicator 13 Checklist and CMCI Review Questions</vt:lpstr>
      <vt:lpstr>Invitation to the IEP Meeting</vt:lpstr>
      <vt:lpstr>Invitation to the IEP Meeting</vt:lpstr>
      <vt:lpstr>Invitation t0 IEP meeting</vt:lpstr>
      <vt:lpstr>When to Invite an Agency to an IEP Meeting</vt:lpstr>
      <vt:lpstr>Invitation to the IEP Meeting</vt:lpstr>
      <vt:lpstr>Best Practice/Evidence</vt:lpstr>
      <vt:lpstr>Invitation to the IEP Meeting</vt:lpstr>
      <vt:lpstr> Document agency involvement in present levels section of the IEP under secondary transition. </vt:lpstr>
      <vt:lpstr>Documentation on IEP Team Participation by an Agency Representative </vt:lpstr>
      <vt:lpstr>Sample IEP Statements</vt:lpstr>
      <vt:lpstr>Sample Agency Statement</vt:lpstr>
      <vt:lpstr>Examples of Agencies</vt:lpstr>
      <vt:lpstr>IEP Team Participants for Transition Planning</vt:lpstr>
      <vt:lpstr>Let’s Reflect</vt:lpstr>
      <vt:lpstr>Let’s Reflect</vt:lpstr>
      <vt:lpstr>Pause and Reflect:  IEP Invitation</vt:lpstr>
      <vt:lpstr>Let’s Reflect</vt:lpstr>
      <vt:lpstr>Step 4</vt:lpstr>
      <vt:lpstr>Indicator 13 Checklist and CMCI Review  Questions</vt:lpstr>
      <vt:lpstr>PowerPoint Presentation</vt:lpstr>
      <vt:lpstr>Let’s Reflect</vt:lpstr>
      <vt:lpstr>Indicator 13 Checklist and CMCI Review  Questions</vt:lpstr>
      <vt:lpstr>Best Practice/Evidence</vt:lpstr>
      <vt:lpstr>Best Practice/Evidence</vt:lpstr>
      <vt:lpstr>So What Do I Put in the Grid?</vt:lpstr>
      <vt:lpstr> Measurable Post Secondary  Goals</vt:lpstr>
      <vt:lpstr>Review Assessment Data to create Post-Secondary  Goals</vt:lpstr>
      <vt:lpstr>Writing Meaningful Post-Secondary Goals</vt:lpstr>
      <vt:lpstr>Writing Meaningful Post-Secondary Goals</vt:lpstr>
      <vt:lpstr>Sample Grid →   Post-Secondary Goal</vt:lpstr>
      <vt:lpstr>Using Transition Assessment to Develop Post-Secondary Goals</vt:lpstr>
      <vt:lpstr>Let’s Reflect</vt:lpstr>
      <vt:lpstr>Courses of Study</vt:lpstr>
      <vt:lpstr>Indicator 13 Checklist and CMCI Review  Questions</vt:lpstr>
      <vt:lpstr>What are Courses of Study?</vt:lpstr>
      <vt:lpstr>Listing Courses of Study </vt:lpstr>
      <vt:lpstr>Sample Grid →   Post-Secondary Education/Courses of Study:</vt:lpstr>
      <vt:lpstr>Let’s Reflect</vt:lpstr>
      <vt:lpstr>PowerPoint Presentation</vt:lpstr>
      <vt:lpstr>Indicator 13 Checklist and CMCI Review  Questions</vt:lpstr>
      <vt:lpstr>Indicator 13 Checklist and CMCI Review  Questions </vt:lpstr>
      <vt:lpstr>Sample Grid →   Post-Secondary Education  Service</vt:lpstr>
      <vt:lpstr>Sample Grid →   Post-Secondary Education  Activity</vt:lpstr>
      <vt:lpstr> What are Transition Services / Activities?</vt:lpstr>
      <vt:lpstr>Listing Services and Activities in the Grid </vt:lpstr>
      <vt:lpstr>Example  Services…</vt:lpstr>
      <vt:lpstr>Post-Secondary Education/ Training:  Examples of Activities</vt:lpstr>
      <vt:lpstr>Employment:   Examples of Activities</vt:lpstr>
      <vt:lpstr>Independent Living:   Examples of Activities</vt:lpstr>
      <vt:lpstr>Services and Activities in the General Curriculum</vt:lpstr>
      <vt:lpstr>Indicator 13 Checklist and CMCI Review  Questions</vt:lpstr>
      <vt:lpstr>Location, Frequency, Projected Beginning Date, Anticipated Duration, and Person(s)/Agency Responsible for Activity/Service </vt:lpstr>
      <vt:lpstr>Step 5</vt:lpstr>
      <vt:lpstr>Measurable Annual Goals (MAG) </vt:lpstr>
      <vt:lpstr>Measurable Annual Goals and Objectives</vt:lpstr>
      <vt:lpstr>Measurable Annual Goals Must Be  Skill-Building</vt:lpstr>
      <vt:lpstr>   SKILLS that might be needed for  Secondary Students  </vt:lpstr>
      <vt:lpstr>Writing the MAG - Questions</vt:lpstr>
      <vt:lpstr>Let’s Review:    Measurable Annual Goals </vt:lpstr>
      <vt:lpstr>Measurable Annual Goals    1. Condition</vt:lpstr>
      <vt:lpstr>Measurable Annual Goals   2. Student Name</vt:lpstr>
      <vt:lpstr>Measurable Annual Goals   3. Clearly Defined Behavior</vt:lpstr>
      <vt:lpstr>Measurable Annual Goals   4. Performance Criteria  </vt:lpstr>
      <vt:lpstr> Example Language for Performance Criteria “How Well?”</vt:lpstr>
      <vt:lpstr>Example Language for Performance Criteria</vt:lpstr>
      <vt:lpstr>MAGs at a Glance –   Resource</vt:lpstr>
      <vt:lpstr>Let’s Reflect</vt:lpstr>
      <vt:lpstr>Let’s Reflect</vt:lpstr>
      <vt:lpstr>Let’s Reflect</vt:lpstr>
      <vt:lpstr>Step 6</vt:lpstr>
      <vt:lpstr> Progress Monitoring</vt:lpstr>
      <vt:lpstr>PowerPoint Presentation</vt:lpstr>
      <vt:lpstr>Transition Resources</vt:lpstr>
      <vt:lpstr>Indicator 13:   Compliance Module Series</vt:lpstr>
      <vt:lpstr>Indicator 13:   Compliance Module Series</vt:lpstr>
      <vt:lpstr>PowerPoint Presentation</vt:lpstr>
      <vt:lpstr>Resources for Transition Programming </vt:lpstr>
      <vt:lpstr>Resources for Transition Programming continued  </vt:lpstr>
      <vt:lpstr>Questions?</vt:lpstr>
      <vt:lpstr>Hillary Mangis Pittsburgh hmangis@pattan.net  Ryan Romanoski  Harrisburg rromanoski@pattan.net  Kim Cole East kcole@pattan.net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Stoehr</dc:creator>
  <cp:lastModifiedBy>Pam Ranieri</cp:lastModifiedBy>
  <cp:revision>87</cp:revision>
  <dcterms:created xsi:type="dcterms:W3CDTF">2014-01-29T22:45:00Z</dcterms:created>
  <dcterms:modified xsi:type="dcterms:W3CDTF">2019-09-09T16:36:04Z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0x010100A948131F9651D44AB5FEA00A3F4977C4</vt:lpwstr>
  </property>
</Properties>
</file>