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855" r:id="rId5"/>
  </p:sldMasterIdLst>
  <p:notesMasterIdLst>
    <p:notesMasterId r:id="rId100"/>
  </p:notesMasterIdLst>
  <p:handoutMasterIdLst>
    <p:handoutMasterId r:id="rId101"/>
  </p:handoutMasterIdLst>
  <p:sldIdLst>
    <p:sldId id="256" r:id="rId6"/>
    <p:sldId id="257" r:id="rId7"/>
    <p:sldId id="258" r:id="rId8"/>
    <p:sldId id="557" r:id="rId9"/>
    <p:sldId id="430" r:id="rId10"/>
    <p:sldId id="515" r:id="rId11"/>
    <p:sldId id="259" r:id="rId12"/>
    <p:sldId id="561" r:id="rId13"/>
    <p:sldId id="548" r:id="rId14"/>
    <p:sldId id="549" r:id="rId15"/>
    <p:sldId id="550" r:id="rId16"/>
    <p:sldId id="490" r:id="rId17"/>
    <p:sldId id="460" r:id="rId18"/>
    <p:sldId id="902" r:id="rId19"/>
    <p:sldId id="522" r:id="rId20"/>
    <p:sldId id="568" r:id="rId21"/>
    <p:sldId id="525" r:id="rId22"/>
    <p:sldId id="903" r:id="rId23"/>
    <p:sldId id="551" r:id="rId24"/>
    <p:sldId id="581" r:id="rId25"/>
    <p:sldId id="904" r:id="rId26"/>
    <p:sldId id="567" r:id="rId27"/>
    <p:sldId id="905" r:id="rId28"/>
    <p:sldId id="906" r:id="rId29"/>
    <p:sldId id="582" r:id="rId30"/>
    <p:sldId id="467" r:id="rId31"/>
    <p:sldId id="526" r:id="rId32"/>
    <p:sldId id="469" r:id="rId33"/>
    <p:sldId id="540" r:id="rId34"/>
    <p:sldId id="541" r:id="rId35"/>
    <p:sldId id="539" r:id="rId36"/>
    <p:sldId id="528" r:id="rId37"/>
    <p:sldId id="493" r:id="rId38"/>
    <p:sldId id="495" r:id="rId39"/>
    <p:sldId id="529" r:id="rId40"/>
    <p:sldId id="576" r:id="rId41"/>
    <p:sldId id="578" r:id="rId42"/>
    <p:sldId id="579" r:id="rId43"/>
    <p:sldId id="907" r:id="rId44"/>
    <p:sldId id="908" r:id="rId45"/>
    <p:sldId id="556" r:id="rId46"/>
    <p:sldId id="552" r:id="rId47"/>
    <p:sldId id="474" r:id="rId48"/>
    <p:sldId id="530" r:id="rId49"/>
    <p:sldId id="542" r:id="rId50"/>
    <p:sldId id="543" r:id="rId51"/>
    <p:sldId id="583" r:id="rId52"/>
    <p:sldId id="473" r:id="rId53"/>
    <p:sldId id="496" r:id="rId54"/>
    <p:sldId id="553" r:id="rId55"/>
    <p:sldId id="538" r:id="rId56"/>
    <p:sldId id="909" r:id="rId57"/>
    <p:sldId id="910" r:id="rId58"/>
    <p:sldId id="453" r:id="rId59"/>
    <p:sldId id="454" r:id="rId60"/>
    <p:sldId id="456" r:id="rId61"/>
    <p:sldId id="393" r:id="rId62"/>
    <p:sldId id="458" r:id="rId63"/>
    <p:sldId id="497" r:id="rId64"/>
    <p:sldId id="554" r:id="rId65"/>
    <p:sldId id="547" r:id="rId66"/>
    <p:sldId id="498" r:id="rId67"/>
    <p:sldId id="499" r:id="rId68"/>
    <p:sldId id="433" r:id="rId69"/>
    <p:sldId id="500" r:id="rId70"/>
    <p:sldId id="501" r:id="rId71"/>
    <p:sldId id="562" r:id="rId72"/>
    <p:sldId id="532" r:id="rId73"/>
    <p:sldId id="544" r:id="rId74"/>
    <p:sldId id="533" r:id="rId75"/>
    <p:sldId id="534" r:id="rId76"/>
    <p:sldId id="535" r:id="rId77"/>
    <p:sldId id="503" r:id="rId78"/>
    <p:sldId id="483" r:id="rId79"/>
    <p:sldId id="510" r:id="rId80"/>
    <p:sldId id="509" r:id="rId81"/>
    <p:sldId id="508" r:id="rId82"/>
    <p:sldId id="504" r:id="rId83"/>
    <p:sldId id="507" r:id="rId84"/>
    <p:sldId id="482" r:id="rId85"/>
    <p:sldId id="506" r:id="rId86"/>
    <p:sldId id="505" r:id="rId87"/>
    <p:sldId id="513" r:id="rId88"/>
    <p:sldId id="511" r:id="rId89"/>
    <p:sldId id="523" r:id="rId90"/>
    <p:sldId id="486" r:id="rId91"/>
    <p:sldId id="487" r:id="rId92"/>
    <p:sldId id="489" r:id="rId93"/>
    <p:sldId id="527" r:id="rId94"/>
    <p:sldId id="584" r:id="rId95"/>
    <p:sldId id="285" r:id="rId96"/>
    <p:sldId id="286" r:id="rId97"/>
    <p:sldId id="911" r:id="rId98"/>
    <p:sldId id="575" r:id="rId9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DDE"/>
    <a:srgbClr val="333399"/>
    <a:srgbClr val="D1D1F0"/>
    <a:srgbClr val="70AD47"/>
    <a:srgbClr val="9DD07A"/>
    <a:srgbClr val="7AB579"/>
    <a:srgbClr val="75787B"/>
    <a:srgbClr val="004976"/>
    <a:srgbClr val="007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8B5CD-E0D5-4919-8FC8-5A2DA9E5F77B}" v="129" dt="2020-09-03T21:11:40.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7230" autoAdjust="0"/>
  </p:normalViewPr>
  <p:slideViewPr>
    <p:cSldViewPr snapToGrid="0" showGuides="1">
      <p:cViewPr varScale="1">
        <p:scale>
          <a:sx n="95" d="100"/>
          <a:sy n="95" d="100"/>
        </p:scale>
        <p:origin x="1278" y="8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1152"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B6F83-3087-4870-B207-FA72C31E545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184FCF9-8A64-4E16-9027-F85CFE7EF7E9}">
      <dgm:prSet/>
      <dgm:spPr/>
      <dgm:t>
        <a:bodyPr/>
        <a:lstStyle/>
        <a:p>
          <a:r>
            <a:rPr lang="en-US"/>
            <a:t>000 – 99 = Local Board Procedures</a:t>
          </a:r>
        </a:p>
      </dgm:t>
    </dgm:pt>
    <dgm:pt modelId="{8725A3A9-876A-49A0-81E3-79D0F4036EF0}" type="parTrans" cxnId="{148786E3-0B67-45FC-BD95-C0C776AED38E}">
      <dgm:prSet/>
      <dgm:spPr/>
      <dgm:t>
        <a:bodyPr/>
        <a:lstStyle/>
        <a:p>
          <a:endParaRPr lang="en-US"/>
        </a:p>
      </dgm:t>
    </dgm:pt>
    <dgm:pt modelId="{347FD435-B153-45D9-8688-30077A94C672}" type="sibTrans" cxnId="{148786E3-0B67-45FC-BD95-C0C776AED38E}">
      <dgm:prSet/>
      <dgm:spPr/>
      <dgm:t>
        <a:bodyPr/>
        <a:lstStyle/>
        <a:p>
          <a:endParaRPr lang="en-US"/>
        </a:p>
      </dgm:t>
    </dgm:pt>
    <dgm:pt modelId="{E44FCA5F-AC49-4596-B771-5C2ABDC38325}">
      <dgm:prSet/>
      <dgm:spPr/>
      <dgm:t>
        <a:bodyPr/>
        <a:lstStyle/>
        <a:p>
          <a:r>
            <a:rPr lang="en-US"/>
            <a:t>100 – 199 = Programs</a:t>
          </a:r>
        </a:p>
      </dgm:t>
    </dgm:pt>
    <dgm:pt modelId="{2DD3156B-F734-44A4-9F77-59E183E906DB}" type="parTrans" cxnId="{CE97D308-364F-4F52-8D10-5CC1D36F7584}">
      <dgm:prSet/>
      <dgm:spPr/>
      <dgm:t>
        <a:bodyPr/>
        <a:lstStyle/>
        <a:p>
          <a:endParaRPr lang="en-US"/>
        </a:p>
      </dgm:t>
    </dgm:pt>
    <dgm:pt modelId="{1B522E3F-27DD-47B6-98DE-1254BF052A1D}" type="sibTrans" cxnId="{CE97D308-364F-4F52-8D10-5CC1D36F7584}">
      <dgm:prSet/>
      <dgm:spPr/>
      <dgm:t>
        <a:bodyPr/>
        <a:lstStyle/>
        <a:p>
          <a:endParaRPr lang="en-US"/>
        </a:p>
      </dgm:t>
    </dgm:pt>
    <dgm:pt modelId="{37C31606-97BD-46E3-94A5-0ED4EAB74BD0}">
      <dgm:prSet/>
      <dgm:spPr/>
      <dgm:t>
        <a:bodyPr/>
        <a:lstStyle/>
        <a:p>
          <a:r>
            <a:rPr lang="en-US"/>
            <a:t>200 – 299 = Pupils</a:t>
          </a:r>
        </a:p>
      </dgm:t>
    </dgm:pt>
    <dgm:pt modelId="{6F303678-06A9-4083-BB36-E1FAF4228079}" type="parTrans" cxnId="{49DC9490-0A35-4849-8C37-DA9FF99C0195}">
      <dgm:prSet/>
      <dgm:spPr/>
      <dgm:t>
        <a:bodyPr/>
        <a:lstStyle/>
        <a:p>
          <a:endParaRPr lang="en-US"/>
        </a:p>
      </dgm:t>
    </dgm:pt>
    <dgm:pt modelId="{0A9403FA-72A6-4C53-A097-23EE157ABE70}" type="sibTrans" cxnId="{49DC9490-0A35-4849-8C37-DA9FF99C0195}">
      <dgm:prSet/>
      <dgm:spPr/>
      <dgm:t>
        <a:bodyPr/>
        <a:lstStyle/>
        <a:p>
          <a:endParaRPr lang="en-US"/>
        </a:p>
      </dgm:t>
    </dgm:pt>
    <dgm:pt modelId="{FF1C62E5-4E87-4DE5-923E-FCBEB7BCA910}">
      <dgm:prSet/>
      <dgm:spPr/>
      <dgm:t>
        <a:bodyPr/>
        <a:lstStyle/>
        <a:p>
          <a:r>
            <a:rPr lang="en-US"/>
            <a:t>300 – 399 = Administrative Employees</a:t>
          </a:r>
        </a:p>
      </dgm:t>
    </dgm:pt>
    <dgm:pt modelId="{E005B655-6F4F-4D36-B4D5-687B6543085A}" type="parTrans" cxnId="{C57A23B9-F3EF-44A2-9D91-4EB55F731671}">
      <dgm:prSet/>
      <dgm:spPr/>
      <dgm:t>
        <a:bodyPr/>
        <a:lstStyle/>
        <a:p>
          <a:endParaRPr lang="en-US"/>
        </a:p>
      </dgm:t>
    </dgm:pt>
    <dgm:pt modelId="{B7593F7D-F70B-48A9-99FB-94F8E76D5842}" type="sibTrans" cxnId="{C57A23B9-F3EF-44A2-9D91-4EB55F731671}">
      <dgm:prSet/>
      <dgm:spPr/>
      <dgm:t>
        <a:bodyPr/>
        <a:lstStyle/>
        <a:p>
          <a:endParaRPr lang="en-US"/>
        </a:p>
      </dgm:t>
    </dgm:pt>
    <dgm:pt modelId="{CDAB1877-7278-45A2-AEFB-E70DEAC322AC}">
      <dgm:prSet/>
      <dgm:spPr/>
      <dgm:t>
        <a:bodyPr/>
        <a:lstStyle/>
        <a:p>
          <a:r>
            <a:rPr lang="en-US"/>
            <a:t>400 – 499 = Professional Employees</a:t>
          </a:r>
        </a:p>
      </dgm:t>
    </dgm:pt>
    <dgm:pt modelId="{7EB7131F-9427-40AB-A51E-F1D7CC38EE85}" type="parTrans" cxnId="{AC022869-0084-41F9-9A08-B84CC11007ED}">
      <dgm:prSet/>
      <dgm:spPr/>
      <dgm:t>
        <a:bodyPr/>
        <a:lstStyle/>
        <a:p>
          <a:endParaRPr lang="en-US"/>
        </a:p>
      </dgm:t>
    </dgm:pt>
    <dgm:pt modelId="{3A09E868-2871-4826-858A-34DB8C6EAA9E}" type="sibTrans" cxnId="{AC022869-0084-41F9-9A08-B84CC11007ED}">
      <dgm:prSet/>
      <dgm:spPr/>
      <dgm:t>
        <a:bodyPr/>
        <a:lstStyle/>
        <a:p>
          <a:endParaRPr lang="en-US"/>
        </a:p>
      </dgm:t>
    </dgm:pt>
    <dgm:pt modelId="{514F1A7F-9324-4332-B80A-018B3F0977A9}">
      <dgm:prSet/>
      <dgm:spPr/>
      <dgm:t>
        <a:bodyPr/>
        <a:lstStyle/>
        <a:p>
          <a:r>
            <a:rPr lang="en-US"/>
            <a:t>500 – 599 = Classified Employees</a:t>
          </a:r>
        </a:p>
      </dgm:t>
    </dgm:pt>
    <dgm:pt modelId="{752675BD-9CA1-4438-A4E9-A3EA289B43E1}" type="parTrans" cxnId="{B8563CF6-40AD-4AD5-9E48-0175102C9402}">
      <dgm:prSet/>
      <dgm:spPr/>
      <dgm:t>
        <a:bodyPr/>
        <a:lstStyle/>
        <a:p>
          <a:endParaRPr lang="en-US"/>
        </a:p>
      </dgm:t>
    </dgm:pt>
    <dgm:pt modelId="{E2DF64AB-BA29-43C9-A07E-60B8CF2918BC}" type="sibTrans" cxnId="{B8563CF6-40AD-4AD5-9E48-0175102C9402}">
      <dgm:prSet/>
      <dgm:spPr/>
      <dgm:t>
        <a:bodyPr/>
        <a:lstStyle/>
        <a:p>
          <a:endParaRPr lang="en-US"/>
        </a:p>
      </dgm:t>
    </dgm:pt>
    <dgm:pt modelId="{8E76C2E1-5E0C-4BBE-8A00-AFB9C399EE44}">
      <dgm:prSet/>
      <dgm:spPr/>
      <dgm:t>
        <a:bodyPr/>
        <a:lstStyle/>
        <a:p>
          <a:r>
            <a:rPr lang="en-US"/>
            <a:t>600 – 699 = Finances</a:t>
          </a:r>
        </a:p>
      </dgm:t>
    </dgm:pt>
    <dgm:pt modelId="{8D4F650C-B865-415D-A72C-766996C44B8C}" type="parTrans" cxnId="{448E8997-C33E-462A-A65B-BBF795D18D1F}">
      <dgm:prSet/>
      <dgm:spPr/>
      <dgm:t>
        <a:bodyPr/>
        <a:lstStyle/>
        <a:p>
          <a:endParaRPr lang="en-US"/>
        </a:p>
      </dgm:t>
    </dgm:pt>
    <dgm:pt modelId="{A4BA462C-7FA5-4EF7-95F4-DE547550909E}" type="sibTrans" cxnId="{448E8997-C33E-462A-A65B-BBF795D18D1F}">
      <dgm:prSet/>
      <dgm:spPr/>
      <dgm:t>
        <a:bodyPr/>
        <a:lstStyle/>
        <a:p>
          <a:endParaRPr lang="en-US"/>
        </a:p>
      </dgm:t>
    </dgm:pt>
    <dgm:pt modelId="{19BEDA6C-0F7F-41CB-B603-F332C6258C3F}">
      <dgm:prSet/>
      <dgm:spPr/>
      <dgm:t>
        <a:bodyPr/>
        <a:lstStyle/>
        <a:p>
          <a:r>
            <a:rPr lang="en-US"/>
            <a:t>700 – 799 = Property </a:t>
          </a:r>
        </a:p>
      </dgm:t>
    </dgm:pt>
    <dgm:pt modelId="{62B80443-BCA2-4647-B224-CE3DFF892666}" type="parTrans" cxnId="{9E860790-BB00-4321-B8FA-0DCE6F6DB0C2}">
      <dgm:prSet/>
      <dgm:spPr/>
      <dgm:t>
        <a:bodyPr/>
        <a:lstStyle/>
        <a:p>
          <a:endParaRPr lang="en-US"/>
        </a:p>
      </dgm:t>
    </dgm:pt>
    <dgm:pt modelId="{D3984305-E01A-4387-B554-4FC2B7D4E7C4}" type="sibTrans" cxnId="{9E860790-BB00-4321-B8FA-0DCE6F6DB0C2}">
      <dgm:prSet/>
      <dgm:spPr/>
      <dgm:t>
        <a:bodyPr/>
        <a:lstStyle/>
        <a:p>
          <a:endParaRPr lang="en-US"/>
        </a:p>
      </dgm:t>
    </dgm:pt>
    <dgm:pt modelId="{EEFCE4C3-E588-47E5-BDA6-CC0A84034A42}">
      <dgm:prSet/>
      <dgm:spPr/>
      <dgm:t>
        <a:bodyPr/>
        <a:lstStyle/>
        <a:p>
          <a:r>
            <a:rPr lang="en-US"/>
            <a:t>800 – 899 = Operations</a:t>
          </a:r>
        </a:p>
      </dgm:t>
    </dgm:pt>
    <dgm:pt modelId="{386AA345-F41A-4B64-B6A1-A8FB128130D8}" type="parTrans" cxnId="{D74D745F-A37B-434E-ABE6-064BE6A72EE3}">
      <dgm:prSet/>
      <dgm:spPr/>
      <dgm:t>
        <a:bodyPr/>
        <a:lstStyle/>
        <a:p>
          <a:endParaRPr lang="en-US"/>
        </a:p>
      </dgm:t>
    </dgm:pt>
    <dgm:pt modelId="{52C97481-8183-4792-B5B1-793D19D4DA52}" type="sibTrans" cxnId="{D74D745F-A37B-434E-ABE6-064BE6A72EE3}">
      <dgm:prSet/>
      <dgm:spPr/>
      <dgm:t>
        <a:bodyPr/>
        <a:lstStyle/>
        <a:p>
          <a:endParaRPr lang="en-US"/>
        </a:p>
      </dgm:t>
    </dgm:pt>
    <dgm:pt modelId="{D6C72054-B141-48E3-A7C5-C5445C48155E}">
      <dgm:prSet/>
      <dgm:spPr/>
      <dgm:t>
        <a:bodyPr/>
        <a:lstStyle/>
        <a:p>
          <a:r>
            <a:rPr lang="en-US"/>
            <a:t>900 – 999 = Community </a:t>
          </a:r>
        </a:p>
      </dgm:t>
    </dgm:pt>
    <dgm:pt modelId="{FF570880-FF2E-46E7-8038-11B60AFD9E3E}" type="parTrans" cxnId="{198139DC-88F3-4FDF-BD1B-BB4BAEC269B7}">
      <dgm:prSet/>
      <dgm:spPr/>
      <dgm:t>
        <a:bodyPr/>
        <a:lstStyle/>
        <a:p>
          <a:endParaRPr lang="en-US"/>
        </a:p>
      </dgm:t>
    </dgm:pt>
    <dgm:pt modelId="{F3BCF5E9-A280-405A-9224-64971978BD93}" type="sibTrans" cxnId="{198139DC-88F3-4FDF-BD1B-BB4BAEC269B7}">
      <dgm:prSet/>
      <dgm:spPr/>
      <dgm:t>
        <a:bodyPr/>
        <a:lstStyle/>
        <a:p>
          <a:endParaRPr lang="en-US"/>
        </a:p>
      </dgm:t>
    </dgm:pt>
    <dgm:pt modelId="{4D450673-59B6-4286-9B1E-3F3CA3DFA4E0}" type="pres">
      <dgm:prSet presAssocID="{0E1B6F83-3087-4870-B207-FA72C31E5456}" presName="vert0" presStyleCnt="0">
        <dgm:presLayoutVars>
          <dgm:dir/>
          <dgm:animOne val="branch"/>
          <dgm:animLvl val="lvl"/>
        </dgm:presLayoutVars>
      </dgm:prSet>
      <dgm:spPr/>
    </dgm:pt>
    <dgm:pt modelId="{7776BE6F-4A62-48E1-9C40-E98765FAFF17}" type="pres">
      <dgm:prSet presAssocID="{6184FCF9-8A64-4E16-9027-F85CFE7EF7E9}" presName="thickLine" presStyleLbl="alignNode1" presStyleIdx="0" presStyleCnt="10"/>
      <dgm:spPr/>
    </dgm:pt>
    <dgm:pt modelId="{4301A3D1-0569-423B-AD7F-25D93FABCCC7}" type="pres">
      <dgm:prSet presAssocID="{6184FCF9-8A64-4E16-9027-F85CFE7EF7E9}" presName="horz1" presStyleCnt="0"/>
      <dgm:spPr/>
    </dgm:pt>
    <dgm:pt modelId="{08544B52-D568-4374-9A9B-8ED0D5A25EF3}" type="pres">
      <dgm:prSet presAssocID="{6184FCF9-8A64-4E16-9027-F85CFE7EF7E9}" presName="tx1" presStyleLbl="revTx" presStyleIdx="0" presStyleCnt="10"/>
      <dgm:spPr/>
    </dgm:pt>
    <dgm:pt modelId="{63232B27-050B-4EE4-BEDF-5A581F2D55A4}" type="pres">
      <dgm:prSet presAssocID="{6184FCF9-8A64-4E16-9027-F85CFE7EF7E9}" presName="vert1" presStyleCnt="0"/>
      <dgm:spPr/>
    </dgm:pt>
    <dgm:pt modelId="{E51B8228-5D35-43B6-858E-0CDFAAD84A8D}" type="pres">
      <dgm:prSet presAssocID="{E44FCA5F-AC49-4596-B771-5C2ABDC38325}" presName="thickLine" presStyleLbl="alignNode1" presStyleIdx="1" presStyleCnt="10"/>
      <dgm:spPr/>
    </dgm:pt>
    <dgm:pt modelId="{501F7BFB-D39C-45DB-AFD0-0816688CA83F}" type="pres">
      <dgm:prSet presAssocID="{E44FCA5F-AC49-4596-B771-5C2ABDC38325}" presName="horz1" presStyleCnt="0"/>
      <dgm:spPr/>
    </dgm:pt>
    <dgm:pt modelId="{DA97A99C-E2B3-47DB-A315-3380926CD5EC}" type="pres">
      <dgm:prSet presAssocID="{E44FCA5F-AC49-4596-B771-5C2ABDC38325}" presName="tx1" presStyleLbl="revTx" presStyleIdx="1" presStyleCnt="10"/>
      <dgm:spPr/>
    </dgm:pt>
    <dgm:pt modelId="{60413CDF-723E-48D6-A75D-0EE2AAA99485}" type="pres">
      <dgm:prSet presAssocID="{E44FCA5F-AC49-4596-B771-5C2ABDC38325}" presName="vert1" presStyleCnt="0"/>
      <dgm:spPr/>
    </dgm:pt>
    <dgm:pt modelId="{27DB3FDD-835D-4787-98B2-AF3639FB34B2}" type="pres">
      <dgm:prSet presAssocID="{37C31606-97BD-46E3-94A5-0ED4EAB74BD0}" presName="thickLine" presStyleLbl="alignNode1" presStyleIdx="2" presStyleCnt="10"/>
      <dgm:spPr/>
    </dgm:pt>
    <dgm:pt modelId="{A5A1D5E3-0F82-494C-9039-67BBC2BE5C84}" type="pres">
      <dgm:prSet presAssocID="{37C31606-97BD-46E3-94A5-0ED4EAB74BD0}" presName="horz1" presStyleCnt="0"/>
      <dgm:spPr/>
    </dgm:pt>
    <dgm:pt modelId="{DACE746B-E33A-4521-9C05-221DE49326EA}" type="pres">
      <dgm:prSet presAssocID="{37C31606-97BD-46E3-94A5-0ED4EAB74BD0}" presName="tx1" presStyleLbl="revTx" presStyleIdx="2" presStyleCnt="10"/>
      <dgm:spPr/>
    </dgm:pt>
    <dgm:pt modelId="{4EC3AC01-2DF7-405F-99F9-963CFAC90C6F}" type="pres">
      <dgm:prSet presAssocID="{37C31606-97BD-46E3-94A5-0ED4EAB74BD0}" presName="vert1" presStyleCnt="0"/>
      <dgm:spPr/>
    </dgm:pt>
    <dgm:pt modelId="{73003ED7-AC8A-459C-B3B3-FD2372BB8E1F}" type="pres">
      <dgm:prSet presAssocID="{FF1C62E5-4E87-4DE5-923E-FCBEB7BCA910}" presName="thickLine" presStyleLbl="alignNode1" presStyleIdx="3" presStyleCnt="10"/>
      <dgm:spPr/>
    </dgm:pt>
    <dgm:pt modelId="{DA9BAECE-706C-4766-9E4F-F5C5B3EA0FAE}" type="pres">
      <dgm:prSet presAssocID="{FF1C62E5-4E87-4DE5-923E-FCBEB7BCA910}" presName="horz1" presStyleCnt="0"/>
      <dgm:spPr/>
    </dgm:pt>
    <dgm:pt modelId="{4633EC6A-43F4-4DA0-8CBE-3495D4593BCA}" type="pres">
      <dgm:prSet presAssocID="{FF1C62E5-4E87-4DE5-923E-FCBEB7BCA910}" presName="tx1" presStyleLbl="revTx" presStyleIdx="3" presStyleCnt="10"/>
      <dgm:spPr/>
    </dgm:pt>
    <dgm:pt modelId="{D73136B2-A1B1-4A57-9CDD-28FD496258E4}" type="pres">
      <dgm:prSet presAssocID="{FF1C62E5-4E87-4DE5-923E-FCBEB7BCA910}" presName="vert1" presStyleCnt="0"/>
      <dgm:spPr/>
    </dgm:pt>
    <dgm:pt modelId="{AEEE15BE-5F71-40F3-B629-79D7B56C2A8B}" type="pres">
      <dgm:prSet presAssocID="{CDAB1877-7278-45A2-AEFB-E70DEAC322AC}" presName="thickLine" presStyleLbl="alignNode1" presStyleIdx="4" presStyleCnt="10"/>
      <dgm:spPr/>
    </dgm:pt>
    <dgm:pt modelId="{1DA5BD60-DE8F-4D5E-8F86-034F83E91F5F}" type="pres">
      <dgm:prSet presAssocID="{CDAB1877-7278-45A2-AEFB-E70DEAC322AC}" presName="horz1" presStyleCnt="0"/>
      <dgm:spPr/>
    </dgm:pt>
    <dgm:pt modelId="{4D447AAC-6135-4D38-8FF9-C8A44BCAFF85}" type="pres">
      <dgm:prSet presAssocID="{CDAB1877-7278-45A2-AEFB-E70DEAC322AC}" presName="tx1" presStyleLbl="revTx" presStyleIdx="4" presStyleCnt="10"/>
      <dgm:spPr/>
    </dgm:pt>
    <dgm:pt modelId="{671E292B-287E-49CF-ABDC-477A5BCE752B}" type="pres">
      <dgm:prSet presAssocID="{CDAB1877-7278-45A2-AEFB-E70DEAC322AC}" presName="vert1" presStyleCnt="0"/>
      <dgm:spPr/>
    </dgm:pt>
    <dgm:pt modelId="{1388F702-E300-4E3C-A969-0E266EBACBF1}" type="pres">
      <dgm:prSet presAssocID="{514F1A7F-9324-4332-B80A-018B3F0977A9}" presName="thickLine" presStyleLbl="alignNode1" presStyleIdx="5" presStyleCnt="10"/>
      <dgm:spPr/>
    </dgm:pt>
    <dgm:pt modelId="{48365831-4962-412D-BA36-94A0DCCC7FD4}" type="pres">
      <dgm:prSet presAssocID="{514F1A7F-9324-4332-B80A-018B3F0977A9}" presName="horz1" presStyleCnt="0"/>
      <dgm:spPr/>
    </dgm:pt>
    <dgm:pt modelId="{9FBF5B2B-89B3-40D3-A82A-A51FB216D087}" type="pres">
      <dgm:prSet presAssocID="{514F1A7F-9324-4332-B80A-018B3F0977A9}" presName="tx1" presStyleLbl="revTx" presStyleIdx="5" presStyleCnt="10"/>
      <dgm:spPr/>
    </dgm:pt>
    <dgm:pt modelId="{5BA65E76-937B-4BA6-B19D-5F5DA026605A}" type="pres">
      <dgm:prSet presAssocID="{514F1A7F-9324-4332-B80A-018B3F0977A9}" presName="vert1" presStyleCnt="0"/>
      <dgm:spPr/>
    </dgm:pt>
    <dgm:pt modelId="{003C84DE-2135-4249-A4D3-6EC1A668B754}" type="pres">
      <dgm:prSet presAssocID="{8E76C2E1-5E0C-4BBE-8A00-AFB9C399EE44}" presName="thickLine" presStyleLbl="alignNode1" presStyleIdx="6" presStyleCnt="10"/>
      <dgm:spPr/>
    </dgm:pt>
    <dgm:pt modelId="{675B8DCF-BDB2-4DC0-937E-483D34834758}" type="pres">
      <dgm:prSet presAssocID="{8E76C2E1-5E0C-4BBE-8A00-AFB9C399EE44}" presName="horz1" presStyleCnt="0"/>
      <dgm:spPr/>
    </dgm:pt>
    <dgm:pt modelId="{3B1D57AF-AA26-4CA0-8123-3E25CBB316F6}" type="pres">
      <dgm:prSet presAssocID="{8E76C2E1-5E0C-4BBE-8A00-AFB9C399EE44}" presName="tx1" presStyleLbl="revTx" presStyleIdx="6" presStyleCnt="10"/>
      <dgm:spPr/>
    </dgm:pt>
    <dgm:pt modelId="{0E93A85A-DB18-4AAF-9F35-05AC7F95AEE6}" type="pres">
      <dgm:prSet presAssocID="{8E76C2E1-5E0C-4BBE-8A00-AFB9C399EE44}" presName="vert1" presStyleCnt="0"/>
      <dgm:spPr/>
    </dgm:pt>
    <dgm:pt modelId="{BFA3D170-DD3B-4748-AE79-76492096A2A4}" type="pres">
      <dgm:prSet presAssocID="{19BEDA6C-0F7F-41CB-B603-F332C6258C3F}" presName="thickLine" presStyleLbl="alignNode1" presStyleIdx="7" presStyleCnt="10"/>
      <dgm:spPr/>
    </dgm:pt>
    <dgm:pt modelId="{77153DEF-C474-4DB6-BA57-CF239F83C343}" type="pres">
      <dgm:prSet presAssocID="{19BEDA6C-0F7F-41CB-B603-F332C6258C3F}" presName="horz1" presStyleCnt="0"/>
      <dgm:spPr/>
    </dgm:pt>
    <dgm:pt modelId="{66392428-9BCD-45EF-8E51-B30B3225E2B6}" type="pres">
      <dgm:prSet presAssocID="{19BEDA6C-0F7F-41CB-B603-F332C6258C3F}" presName="tx1" presStyleLbl="revTx" presStyleIdx="7" presStyleCnt="10"/>
      <dgm:spPr/>
    </dgm:pt>
    <dgm:pt modelId="{379160B6-E637-4661-9C96-71AC7F39DF6C}" type="pres">
      <dgm:prSet presAssocID="{19BEDA6C-0F7F-41CB-B603-F332C6258C3F}" presName="vert1" presStyleCnt="0"/>
      <dgm:spPr/>
    </dgm:pt>
    <dgm:pt modelId="{C6028F44-4DD1-4557-8C41-BC204C7921C1}" type="pres">
      <dgm:prSet presAssocID="{EEFCE4C3-E588-47E5-BDA6-CC0A84034A42}" presName="thickLine" presStyleLbl="alignNode1" presStyleIdx="8" presStyleCnt="10"/>
      <dgm:spPr/>
    </dgm:pt>
    <dgm:pt modelId="{33119293-812C-4ED7-A3AA-6FFA643D7973}" type="pres">
      <dgm:prSet presAssocID="{EEFCE4C3-E588-47E5-BDA6-CC0A84034A42}" presName="horz1" presStyleCnt="0"/>
      <dgm:spPr/>
    </dgm:pt>
    <dgm:pt modelId="{89D3B554-59FE-43D7-AA0F-0835C3D5B221}" type="pres">
      <dgm:prSet presAssocID="{EEFCE4C3-E588-47E5-BDA6-CC0A84034A42}" presName="tx1" presStyleLbl="revTx" presStyleIdx="8" presStyleCnt="10"/>
      <dgm:spPr/>
    </dgm:pt>
    <dgm:pt modelId="{91306C24-B5C6-4CBA-AB06-1CC2732C5B4B}" type="pres">
      <dgm:prSet presAssocID="{EEFCE4C3-E588-47E5-BDA6-CC0A84034A42}" presName="vert1" presStyleCnt="0"/>
      <dgm:spPr/>
    </dgm:pt>
    <dgm:pt modelId="{03A8B0D2-493E-4BFB-9E21-7A2092D68027}" type="pres">
      <dgm:prSet presAssocID="{D6C72054-B141-48E3-A7C5-C5445C48155E}" presName="thickLine" presStyleLbl="alignNode1" presStyleIdx="9" presStyleCnt="10"/>
      <dgm:spPr/>
    </dgm:pt>
    <dgm:pt modelId="{24EE01CA-952F-4C77-AB36-6F8CD5CE81E7}" type="pres">
      <dgm:prSet presAssocID="{D6C72054-B141-48E3-A7C5-C5445C48155E}" presName="horz1" presStyleCnt="0"/>
      <dgm:spPr/>
    </dgm:pt>
    <dgm:pt modelId="{E55C769E-E193-49B7-BF05-63AC66214EAC}" type="pres">
      <dgm:prSet presAssocID="{D6C72054-B141-48E3-A7C5-C5445C48155E}" presName="tx1" presStyleLbl="revTx" presStyleIdx="9" presStyleCnt="10"/>
      <dgm:spPr/>
    </dgm:pt>
    <dgm:pt modelId="{956CFC0C-C328-4170-8EB0-21ACD1ACC67D}" type="pres">
      <dgm:prSet presAssocID="{D6C72054-B141-48E3-A7C5-C5445C48155E}" presName="vert1" presStyleCnt="0"/>
      <dgm:spPr/>
    </dgm:pt>
  </dgm:ptLst>
  <dgm:cxnLst>
    <dgm:cxn modelId="{A9C16B03-46AF-4F8E-8389-E45B8AF195F6}" type="presOf" srcId="{514F1A7F-9324-4332-B80A-018B3F0977A9}" destId="{9FBF5B2B-89B3-40D3-A82A-A51FB216D087}" srcOrd="0" destOrd="0" presId="urn:microsoft.com/office/officeart/2008/layout/LinedList"/>
    <dgm:cxn modelId="{CE97D308-364F-4F52-8D10-5CC1D36F7584}" srcId="{0E1B6F83-3087-4870-B207-FA72C31E5456}" destId="{E44FCA5F-AC49-4596-B771-5C2ABDC38325}" srcOrd="1" destOrd="0" parTransId="{2DD3156B-F734-44A4-9F77-59E183E906DB}" sibTransId="{1B522E3F-27DD-47B6-98DE-1254BF052A1D}"/>
    <dgm:cxn modelId="{099AA812-6C65-45B5-B290-D507904AF3D2}" type="presOf" srcId="{D6C72054-B141-48E3-A7C5-C5445C48155E}" destId="{E55C769E-E193-49B7-BF05-63AC66214EAC}" srcOrd="0" destOrd="0" presId="urn:microsoft.com/office/officeart/2008/layout/LinedList"/>
    <dgm:cxn modelId="{5ED6DD40-6B37-4177-AD8A-E81FE28F9749}" type="presOf" srcId="{19BEDA6C-0F7F-41CB-B603-F332C6258C3F}" destId="{66392428-9BCD-45EF-8E51-B30B3225E2B6}" srcOrd="0" destOrd="0" presId="urn:microsoft.com/office/officeart/2008/layout/LinedList"/>
    <dgm:cxn modelId="{D74D745F-A37B-434E-ABE6-064BE6A72EE3}" srcId="{0E1B6F83-3087-4870-B207-FA72C31E5456}" destId="{EEFCE4C3-E588-47E5-BDA6-CC0A84034A42}" srcOrd="8" destOrd="0" parTransId="{386AA345-F41A-4B64-B6A1-A8FB128130D8}" sibTransId="{52C97481-8183-4792-B5B1-793D19D4DA52}"/>
    <dgm:cxn modelId="{AC022869-0084-41F9-9A08-B84CC11007ED}" srcId="{0E1B6F83-3087-4870-B207-FA72C31E5456}" destId="{CDAB1877-7278-45A2-AEFB-E70DEAC322AC}" srcOrd="4" destOrd="0" parTransId="{7EB7131F-9427-40AB-A51E-F1D7CC38EE85}" sibTransId="{3A09E868-2871-4826-858A-34DB8C6EAA9E}"/>
    <dgm:cxn modelId="{A5EC6279-FBA7-4BD8-8249-5A14AB60EDFB}" type="presOf" srcId="{FF1C62E5-4E87-4DE5-923E-FCBEB7BCA910}" destId="{4633EC6A-43F4-4DA0-8CBE-3495D4593BCA}" srcOrd="0" destOrd="0" presId="urn:microsoft.com/office/officeart/2008/layout/LinedList"/>
    <dgm:cxn modelId="{9E860790-BB00-4321-B8FA-0DCE6F6DB0C2}" srcId="{0E1B6F83-3087-4870-B207-FA72C31E5456}" destId="{19BEDA6C-0F7F-41CB-B603-F332C6258C3F}" srcOrd="7" destOrd="0" parTransId="{62B80443-BCA2-4647-B224-CE3DFF892666}" sibTransId="{D3984305-E01A-4387-B554-4FC2B7D4E7C4}"/>
    <dgm:cxn modelId="{49DC9490-0A35-4849-8C37-DA9FF99C0195}" srcId="{0E1B6F83-3087-4870-B207-FA72C31E5456}" destId="{37C31606-97BD-46E3-94A5-0ED4EAB74BD0}" srcOrd="2" destOrd="0" parTransId="{6F303678-06A9-4083-BB36-E1FAF4228079}" sibTransId="{0A9403FA-72A6-4C53-A097-23EE157ABE70}"/>
    <dgm:cxn modelId="{448E8997-C33E-462A-A65B-BBF795D18D1F}" srcId="{0E1B6F83-3087-4870-B207-FA72C31E5456}" destId="{8E76C2E1-5E0C-4BBE-8A00-AFB9C399EE44}" srcOrd="6" destOrd="0" parTransId="{8D4F650C-B865-415D-A72C-766996C44B8C}" sibTransId="{A4BA462C-7FA5-4EF7-95F4-DE547550909E}"/>
    <dgm:cxn modelId="{879EDA9C-E1C1-461B-ADA3-635E8EDC06B8}" type="presOf" srcId="{37C31606-97BD-46E3-94A5-0ED4EAB74BD0}" destId="{DACE746B-E33A-4521-9C05-221DE49326EA}" srcOrd="0" destOrd="0" presId="urn:microsoft.com/office/officeart/2008/layout/LinedList"/>
    <dgm:cxn modelId="{6EFBF3B2-06E9-496E-87E1-E13297C54381}" type="presOf" srcId="{EEFCE4C3-E588-47E5-BDA6-CC0A84034A42}" destId="{89D3B554-59FE-43D7-AA0F-0835C3D5B221}" srcOrd="0" destOrd="0" presId="urn:microsoft.com/office/officeart/2008/layout/LinedList"/>
    <dgm:cxn modelId="{C57A23B9-F3EF-44A2-9D91-4EB55F731671}" srcId="{0E1B6F83-3087-4870-B207-FA72C31E5456}" destId="{FF1C62E5-4E87-4DE5-923E-FCBEB7BCA910}" srcOrd="3" destOrd="0" parTransId="{E005B655-6F4F-4D36-B4D5-687B6543085A}" sibTransId="{B7593F7D-F70B-48A9-99FB-94F8E76D5842}"/>
    <dgm:cxn modelId="{B53884C5-2420-4C9E-8362-760D10B7518B}" type="presOf" srcId="{0E1B6F83-3087-4870-B207-FA72C31E5456}" destId="{4D450673-59B6-4286-9B1E-3F3CA3DFA4E0}" srcOrd="0" destOrd="0" presId="urn:microsoft.com/office/officeart/2008/layout/LinedList"/>
    <dgm:cxn modelId="{198139DC-88F3-4FDF-BD1B-BB4BAEC269B7}" srcId="{0E1B6F83-3087-4870-B207-FA72C31E5456}" destId="{D6C72054-B141-48E3-A7C5-C5445C48155E}" srcOrd="9" destOrd="0" parTransId="{FF570880-FF2E-46E7-8038-11B60AFD9E3E}" sibTransId="{F3BCF5E9-A280-405A-9224-64971978BD93}"/>
    <dgm:cxn modelId="{C3E3B5DE-CDAB-4B8C-A944-1CCB263A7FEF}" type="presOf" srcId="{8E76C2E1-5E0C-4BBE-8A00-AFB9C399EE44}" destId="{3B1D57AF-AA26-4CA0-8123-3E25CBB316F6}" srcOrd="0" destOrd="0" presId="urn:microsoft.com/office/officeart/2008/layout/LinedList"/>
    <dgm:cxn modelId="{148786E3-0B67-45FC-BD95-C0C776AED38E}" srcId="{0E1B6F83-3087-4870-B207-FA72C31E5456}" destId="{6184FCF9-8A64-4E16-9027-F85CFE7EF7E9}" srcOrd="0" destOrd="0" parTransId="{8725A3A9-876A-49A0-81E3-79D0F4036EF0}" sibTransId="{347FD435-B153-45D9-8688-30077A94C672}"/>
    <dgm:cxn modelId="{F670BFE3-5FB3-4D03-B29E-4A31762514FD}" type="presOf" srcId="{6184FCF9-8A64-4E16-9027-F85CFE7EF7E9}" destId="{08544B52-D568-4374-9A9B-8ED0D5A25EF3}" srcOrd="0" destOrd="0" presId="urn:microsoft.com/office/officeart/2008/layout/LinedList"/>
    <dgm:cxn modelId="{85DCF8F0-1286-448A-A9FF-884B7C9DD948}" type="presOf" srcId="{E44FCA5F-AC49-4596-B771-5C2ABDC38325}" destId="{DA97A99C-E2B3-47DB-A315-3380926CD5EC}" srcOrd="0" destOrd="0" presId="urn:microsoft.com/office/officeart/2008/layout/LinedList"/>
    <dgm:cxn modelId="{B8563CF6-40AD-4AD5-9E48-0175102C9402}" srcId="{0E1B6F83-3087-4870-B207-FA72C31E5456}" destId="{514F1A7F-9324-4332-B80A-018B3F0977A9}" srcOrd="5" destOrd="0" parTransId="{752675BD-9CA1-4438-A4E9-A3EA289B43E1}" sibTransId="{E2DF64AB-BA29-43C9-A07E-60B8CF2918BC}"/>
    <dgm:cxn modelId="{636B80FA-4862-4F19-B08C-25B66F0F57FB}" type="presOf" srcId="{CDAB1877-7278-45A2-AEFB-E70DEAC322AC}" destId="{4D447AAC-6135-4D38-8FF9-C8A44BCAFF85}" srcOrd="0" destOrd="0" presId="urn:microsoft.com/office/officeart/2008/layout/LinedList"/>
    <dgm:cxn modelId="{5E18CBD0-1BA3-462B-8A70-871B0149CB27}" type="presParOf" srcId="{4D450673-59B6-4286-9B1E-3F3CA3DFA4E0}" destId="{7776BE6F-4A62-48E1-9C40-E98765FAFF17}" srcOrd="0" destOrd="0" presId="urn:microsoft.com/office/officeart/2008/layout/LinedList"/>
    <dgm:cxn modelId="{F00DAC0D-AF34-4D14-A898-CD2456EF6D93}" type="presParOf" srcId="{4D450673-59B6-4286-9B1E-3F3CA3DFA4E0}" destId="{4301A3D1-0569-423B-AD7F-25D93FABCCC7}" srcOrd="1" destOrd="0" presId="urn:microsoft.com/office/officeart/2008/layout/LinedList"/>
    <dgm:cxn modelId="{89B4A7B4-072A-46B6-91F6-8F69FB5DD6FF}" type="presParOf" srcId="{4301A3D1-0569-423B-AD7F-25D93FABCCC7}" destId="{08544B52-D568-4374-9A9B-8ED0D5A25EF3}" srcOrd="0" destOrd="0" presId="urn:microsoft.com/office/officeart/2008/layout/LinedList"/>
    <dgm:cxn modelId="{5F993D11-E5BF-4B69-974A-50C0CFBEFF6A}" type="presParOf" srcId="{4301A3D1-0569-423B-AD7F-25D93FABCCC7}" destId="{63232B27-050B-4EE4-BEDF-5A581F2D55A4}" srcOrd="1" destOrd="0" presId="urn:microsoft.com/office/officeart/2008/layout/LinedList"/>
    <dgm:cxn modelId="{48453D1B-B1D5-43F6-9ACB-6B3F8D0DFE7F}" type="presParOf" srcId="{4D450673-59B6-4286-9B1E-3F3CA3DFA4E0}" destId="{E51B8228-5D35-43B6-858E-0CDFAAD84A8D}" srcOrd="2" destOrd="0" presId="urn:microsoft.com/office/officeart/2008/layout/LinedList"/>
    <dgm:cxn modelId="{EBB2583F-4ECB-4F29-B9AD-6FD744A9328C}" type="presParOf" srcId="{4D450673-59B6-4286-9B1E-3F3CA3DFA4E0}" destId="{501F7BFB-D39C-45DB-AFD0-0816688CA83F}" srcOrd="3" destOrd="0" presId="urn:microsoft.com/office/officeart/2008/layout/LinedList"/>
    <dgm:cxn modelId="{B68B1C3E-FD25-4E36-8D3A-B3546AD1DFE9}" type="presParOf" srcId="{501F7BFB-D39C-45DB-AFD0-0816688CA83F}" destId="{DA97A99C-E2B3-47DB-A315-3380926CD5EC}" srcOrd="0" destOrd="0" presId="urn:microsoft.com/office/officeart/2008/layout/LinedList"/>
    <dgm:cxn modelId="{68A090A1-EA63-4E5D-A533-09BE98FBDFCC}" type="presParOf" srcId="{501F7BFB-D39C-45DB-AFD0-0816688CA83F}" destId="{60413CDF-723E-48D6-A75D-0EE2AAA99485}" srcOrd="1" destOrd="0" presId="urn:microsoft.com/office/officeart/2008/layout/LinedList"/>
    <dgm:cxn modelId="{6B952019-6D87-46EB-91AE-C14083017CE4}" type="presParOf" srcId="{4D450673-59B6-4286-9B1E-3F3CA3DFA4E0}" destId="{27DB3FDD-835D-4787-98B2-AF3639FB34B2}" srcOrd="4" destOrd="0" presId="urn:microsoft.com/office/officeart/2008/layout/LinedList"/>
    <dgm:cxn modelId="{CFE3C2AB-2A07-4272-ACC2-01910419D8DD}" type="presParOf" srcId="{4D450673-59B6-4286-9B1E-3F3CA3DFA4E0}" destId="{A5A1D5E3-0F82-494C-9039-67BBC2BE5C84}" srcOrd="5" destOrd="0" presId="urn:microsoft.com/office/officeart/2008/layout/LinedList"/>
    <dgm:cxn modelId="{2EE679A8-10ED-472D-BF11-136265EDA855}" type="presParOf" srcId="{A5A1D5E3-0F82-494C-9039-67BBC2BE5C84}" destId="{DACE746B-E33A-4521-9C05-221DE49326EA}" srcOrd="0" destOrd="0" presId="urn:microsoft.com/office/officeart/2008/layout/LinedList"/>
    <dgm:cxn modelId="{396D803D-E676-4C96-97E7-EDA32EDF97B4}" type="presParOf" srcId="{A5A1D5E3-0F82-494C-9039-67BBC2BE5C84}" destId="{4EC3AC01-2DF7-405F-99F9-963CFAC90C6F}" srcOrd="1" destOrd="0" presId="urn:microsoft.com/office/officeart/2008/layout/LinedList"/>
    <dgm:cxn modelId="{1422D025-DBE0-4EC2-8EF5-03E4CDF085FF}" type="presParOf" srcId="{4D450673-59B6-4286-9B1E-3F3CA3DFA4E0}" destId="{73003ED7-AC8A-459C-B3B3-FD2372BB8E1F}" srcOrd="6" destOrd="0" presId="urn:microsoft.com/office/officeart/2008/layout/LinedList"/>
    <dgm:cxn modelId="{CFFC3F4C-22F3-443B-A37B-41A9A0DAF4F7}" type="presParOf" srcId="{4D450673-59B6-4286-9B1E-3F3CA3DFA4E0}" destId="{DA9BAECE-706C-4766-9E4F-F5C5B3EA0FAE}" srcOrd="7" destOrd="0" presId="urn:microsoft.com/office/officeart/2008/layout/LinedList"/>
    <dgm:cxn modelId="{C52EECFD-BDC2-49ED-99A3-56F52F8BBD28}" type="presParOf" srcId="{DA9BAECE-706C-4766-9E4F-F5C5B3EA0FAE}" destId="{4633EC6A-43F4-4DA0-8CBE-3495D4593BCA}" srcOrd="0" destOrd="0" presId="urn:microsoft.com/office/officeart/2008/layout/LinedList"/>
    <dgm:cxn modelId="{D21A982D-B80D-4DE8-864B-9F560BFE12C2}" type="presParOf" srcId="{DA9BAECE-706C-4766-9E4F-F5C5B3EA0FAE}" destId="{D73136B2-A1B1-4A57-9CDD-28FD496258E4}" srcOrd="1" destOrd="0" presId="urn:microsoft.com/office/officeart/2008/layout/LinedList"/>
    <dgm:cxn modelId="{8B5C5023-C149-4D7A-B1B9-12621AC23DF1}" type="presParOf" srcId="{4D450673-59B6-4286-9B1E-3F3CA3DFA4E0}" destId="{AEEE15BE-5F71-40F3-B629-79D7B56C2A8B}" srcOrd="8" destOrd="0" presId="urn:microsoft.com/office/officeart/2008/layout/LinedList"/>
    <dgm:cxn modelId="{6A4AA9AC-0068-4564-B73B-2946C2F758B6}" type="presParOf" srcId="{4D450673-59B6-4286-9B1E-3F3CA3DFA4E0}" destId="{1DA5BD60-DE8F-4D5E-8F86-034F83E91F5F}" srcOrd="9" destOrd="0" presId="urn:microsoft.com/office/officeart/2008/layout/LinedList"/>
    <dgm:cxn modelId="{A3202123-942D-465C-B370-E75BCEF93C1B}" type="presParOf" srcId="{1DA5BD60-DE8F-4D5E-8F86-034F83E91F5F}" destId="{4D447AAC-6135-4D38-8FF9-C8A44BCAFF85}" srcOrd="0" destOrd="0" presId="urn:microsoft.com/office/officeart/2008/layout/LinedList"/>
    <dgm:cxn modelId="{C94EA942-1F71-4EC0-91A7-0FAB4FEBEC1A}" type="presParOf" srcId="{1DA5BD60-DE8F-4D5E-8F86-034F83E91F5F}" destId="{671E292B-287E-49CF-ABDC-477A5BCE752B}" srcOrd="1" destOrd="0" presId="urn:microsoft.com/office/officeart/2008/layout/LinedList"/>
    <dgm:cxn modelId="{9B3C358D-A7EB-459D-B611-B097ABC22E94}" type="presParOf" srcId="{4D450673-59B6-4286-9B1E-3F3CA3DFA4E0}" destId="{1388F702-E300-4E3C-A969-0E266EBACBF1}" srcOrd="10" destOrd="0" presId="urn:microsoft.com/office/officeart/2008/layout/LinedList"/>
    <dgm:cxn modelId="{40F22E83-2D9C-4840-8106-111A6935FDB6}" type="presParOf" srcId="{4D450673-59B6-4286-9B1E-3F3CA3DFA4E0}" destId="{48365831-4962-412D-BA36-94A0DCCC7FD4}" srcOrd="11" destOrd="0" presId="urn:microsoft.com/office/officeart/2008/layout/LinedList"/>
    <dgm:cxn modelId="{03E8C962-2DC4-41CA-A5F2-5BFAE79B0ED7}" type="presParOf" srcId="{48365831-4962-412D-BA36-94A0DCCC7FD4}" destId="{9FBF5B2B-89B3-40D3-A82A-A51FB216D087}" srcOrd="0" destOrd="0" presId="urn:microsoft.com/office/officeart/2008/layout/LinedList"/>
    <dgm:cxn modelId="{80E694E8-F147-4C83-AC27-CF30831B0D68}" type="presParOf" srcId="{48365831-4962-412D-BA36-94A0DCCC7FD4}" destId="{5BA65E76-937B-4BA6-B19D-5F5DA026605A}" srcOrd="1" destOrd="0" presId="urn:microsoft.com/office/officeart/2008/layout/LinedList"/>
    <dgm:cxn modelId="{2505AB60-42BE-4369-8EFB-B726E71FA4C7}" type="presParOf" srcId="{4D450673-59B6-4286-9B1E-3F3CA3DFA4E0}" destId="{003C84DE-2135-4249-A4D3-6EC1A668B754}" srcOrd="12" destOrd="0" presId="urn:microsoft.com/office/officeart/2008/layout/LinedList"/>
    <dgm:cxn modelId="{4A3DCADA-0383-44A1-97BE-3B623D0BDE88}" type="presParOf" srcId="{4D450673-59B6-4286-9B1E-3F3CA3DFA4E0}" destId="{675B8DCF-BDB2-4DC0-937E-483D34834758}" srcOrd="13" destOrd="0" presId="urn:microsoft.com/office/officeart/2008/layout/LinedList"/>
    <dgm:cxn modelId="{E3A4E354-ABD1-4F0A-A895-150611C80F72}" type="presParOf" srcId="{675B8DCF-BDB2-4DC0-937E-483D34834758}" destId="{3B1D57AF-AA26-4CA0-8123-3E25CBB316F6}" srcOrd="0" destOrd="0" presId="urn:microsoft.com/office/officeart/2008/layout/LinedList"/>
    <dgm:cxn modelId="{AA497137-B26D-4D7B-BBB2-3FE177A0CD12}" type="presParOf" srcId="{675B8DCF-BDB2-4DC0-937E-483D34834758}" destId="{0E93A85A-DB18-4AAF-9F35-05AC7F95AEE6}" srcOrd="1" destOrd="0" presId="urn:microsoft.com/office/officeart/2008/layout/LinedList"/>
    <dgm:cxn modelId="{9874D1A0-CC03-4378-8F6B-402F4101A377}" type="presParOf" srcId="{4D450673-59B6-4286-9B1E-3F3CA3DFA4E0}" destId="{BFA3D170-DD3B-4748-AE79-76492096A2A4}" srcOrd="14" destOrd="0" presId="urn:microsoft.com/office/officeart/2008/layout/LinedList"/>
    <dgm:cxn modelId="{0EA31BD5-D0F1-4FCC-81F7-3736856EBD8A}" type="presParOf" srcId="{4D450673-59B6-4286-9B1E-3F3CA3DFA4E0}" destId="{77153DEF-C474-4DB6-BA57-CF239F83C343}" srcOrd="15" destOrd="0" presId="urn:microsoft.com/office/officeart/2008/layout/LinedList"/>
    <dgm:cxn modelId="{E719A12F-DFF0-45BF-A4BB-58705B4DDF8E}" type="presParOf" srcId="{77153DEF-C474-4DB6-BA57-CF239F83C343}" destId="{66392428-9BCD-45EF-8E51-B30B3225E2B6}" srcOrd="0" destOrd="0" presId="urn:microsoft.com/office/officeart/2008/layout/LinedList"/>
    <dgm:cxn modelId="{792E5319-47D4-4912-803D-CDE41CDB4A39}" type="presParOf" srcId="{77153DEF-C474-4DB6-BA57-CF239F83C343}" destId="{379160B6-E637-4661-9C96-71AC7F39DF6C}" srcOrd="1" destOrd="0" presId="urn:microsoft.com/office/officeart/2008/layout/LinedList"/>
    <dgm:cxn modelId="{422A43BD-DBD3-411A-889C-39AD68C8A70D}" type="presParOf" srcId="{4D450673-59B6-4286-9B1E-3F3CA3DFA4E0}" destId="{C6028F44-4DD1-4557-8C41-BC204C7921C1}" srcOrd="16" destOrd="0" presId="urn:microsoft.com/office/officeart/2008/layout/LinedList"/>
    <dgm:cxn modelId="{5177038E-46F6-4BF8-88FC-F423A8DAF7F7}" type="presParOf" srcId="{4D450673-59B6-4286-9B1E-3F3CA3DFA4E0}" destId="{33119293-812C-4ED7-A3AA-6FFA643D7973}" srcOrd="17" destOrd="0" presId="urn:microsoft.com/office/officeart/2008/layout/LinedList"/>
    <dgm:cxn modelId="{10BCCE3D-B517-4311-85D5-3BF4AF688393}" type="presParOf" srcId="{33119293-812C-4ED7-A3AA-6FFA643D7973}" destId="{89D3B554-59FE-43D7-AA0F-0835C3D5B221}" srcOrd="0" destOrd="0" presId="urn:microsoft.com/office/officeart/2008/layout/LinedList"/>
    <dgm:cxn modelId="{5F6C368E-E8AF-4EFA-8E75-64026DA37772}" type="presParOf" srcId="{33119293-812C-4ED7-A3AA-6FFA643D7973}" destId="{91306C24-B5C6-4CBA-AB06-1CC2732C5B4B}" srcOrd="1" destOrd="0" presId="urn:microsoft.com/office/officeart/2008/layout/LinedList"/>
    <dgm:cxn modelId="{103F1CE4-F9B0-46C1-BB0B-ED3260E60CF6}" type="presParOf" srcId="{4D450673-59B6-4286-9B1E-3F3CA3DFA4E0}" destId="{03A8B0D2-493E-4BFB-9E21-7A2092D68027}" srcOrd="18" destOrd="0" presId="urn:microsoft.com/office/officeart/2008/layout/LinedList"/>
    <dgm:cxn modelId="{A2C53E3E-A174-4746-B8C2-351C8E795FFB}" type="presParOf" srcId="{4D450673-59B6-4286-9B1E-3F3CA3DFA4E0}" destId="{24EE01CA-952F-4C77-AB36-6F8CD5CE81E7}" srcOrd="19" destOrd="0" presId="urn:microsoft.com/office/officeart/2008/layout/LinedList"/>
    <dgm:cxn modelId="{1A711111-BD76-46E0-A55C-B156D719DD8A}" type="presParOf" srcId="{24EE01CA-952F-4C77-AB36-6F8CD5CE81E7}" destId="{E55C769E-E193-49B7-BF05-63AC66214EAC}" srcOrd="0" destOrd="0" presId="urn:microsoft.com/office/officeart/2008/layout/LinedList"/>
    <dgm:cxn modelId="{0B89A9AC-6BCA-463E-BB2F-CE287ECCFD57}" type="presParOf" srcId="{24EE01CA-952F-4C77-AB36-6F8CD5CE81E7}" destId="{956CFC0C-C328-4170-8EB0-21ACD1ACC67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9B575C-680B-49A0-9012-D5F12A857E4A}" type="doc">
      <dgm:prSet loTypeId="urn:microsoft.com/office/officeart/2005/8/layout/list1" loCatId="list" qsTypeId="urn:microsoft.com/office/officeart/2005/8/quickstyle/simple5" qsCatId="simple" csTypeId="urn:microsoft.com/office/officeart/2005/8/colors/accent1_2" csCatId="accent1"/>
      <dgm:spPr/>
      <dgm:t>
        <a:bodyPr/>
        <a:lstStyle/>
        <a:p>
          <a:endParaRPr lang="en-US"/>
        </a:p>
      </dgm:t>
    </dgm:pt>
    <dgm:pt modelId="{37250EEC-4855-472A-8E2F-F202F13D519F}">
      <dgm:prSet/>
      <dgm:spPr/>
      <dgm:t>
        <a:bodyPr/>
        <a:lstStyle/>
        <a:p>
          <a:pPr>
            <a:lnSpc>
              <a:spcPct val="100000"/>
            </a:lnSpc>
          </a:pPr>
          <a:r>
            <a:rPr lang="en-US"/>
            <a:t>Policy is current </a:t>
          </a:r>
        </a:p>
      </dgm:t>
    </dgm:pt>
    <dgm:pt modelId="{D96BEAFE-43FC-4136-8059-39BB56282635}" type="parTrans" cxnId="{3003C75A-635E-4CBD-B675-77FC0E2EBFD7}">
      <dgm:prSet/>
      <dgm:spPr/>
      <dgm:t>
        <a:bodyPr/>
        <a:lstStyle/>
        <a:p>
          <a:endParaRPr lang="en-US"/>
        </a:p>
      </dgm:t>
    </dgm:pt>
    <dgm:pt modelId="{FEC86049-B768-4A31-93B5-B57591F5C38F}" type="sibTrans" cxnId="{3003C75A-635E-4CBD-B675-77FC0E2EBFD7}">
      <dgm:prSet/>
      <dgm:spPr/>
      <dgm:t>
        <a:bodyPr/>
        <a:lstStyle/>
        <a:p>
          <a:endParaRPr lang="en-US"/>
        </a:p>
      </dgm:t>
    </dgm:pt>
    <dgm:pt modelId="{F456C020-2B5D-4298-8CFA-80D95687D5E4}">
      <dgm:prSet/>
      <dgm:spPr/>
      <dgm:t>
        <a:bodyPr/>
        <a:lstStyle/>
        <a:p>
          <a:pPr>
            <a:lnSpc>
              <a:spcPct val="100000"/>
            </a:lnSpc>
          </a:pPr>
          <a:r>
            <a:rPr lang="en-US"/>
            <a:t>Restraint</a:t>
          </a:r>
        </a:p>
      </dgm:t>
    </dgm:pt>
    <dgm:pt modelId="{8A204CC7-DB5B-40DD-8DEF-AB2FE1EB1615}" type="parTrans" cxnId="{AB3B236E-C3F9-4211-9042-2603BA0991D0}">
      <dgm:prSet/>
      <dgm:spPr/>
      <dgm:t>
        <a:bodyPr/>
        <a:lstStyle/>
        <a:p>
          <a:endParaRPr lang="en-US"/>
        </a:p>
      </dgm:t>
    </dgm:pt>
    <dgm:pt modelId="{18BEB61E-E535-4C00-9A6D-EC8BEC1598BE}" type="sibTrans" cxnId="{AB3B236E-C3F9-4211-9042-2603BA0991D0}">
      <dgm:prSet/>
      <dgm:spPr/>
      <dgm:t>
        <a:bodyPr/>
        <a:lstStyle/>
        <a:p>
          <a:endParaRPr lang="en-US"/>
        </a:p>
      </dgm:t>
    </dgm:pt>
    <dgm:pt modelId="{DF7C465D-5637-4B27-99C6-6A368EC8A649}">
      <dgm:prSet/>
      <dgm:spPr/>
      <dgm:t>
        <a:bodyPr/>
        <a:lstStyle/>
        <a:p>
          <a:pPr>
            <a:lnSpc>
              <a:spcPct val="100000"/>
            </a:lnSpc>
          </a:pPr>
          <a:r>
            <a:rPr lang="en-US"/>
            <a:t>Use</a:t>
          </a:r>
        </a:p>
      </dgm:t>
    </dgm:pt>
    <dgm:pt modelId="{40885203-3E2C-4672-9E1E-1C2DFCD8FE59}" type="parTrans" cxnId="{F03C8BBD-8797-4840-B74A-34019A08212C}">
      <dgm:prSet/>
      <dgm:spPr/>
      <dgm:t>
        <a:bodyPr/>
        <a:lstStyle/>
        <a:p>
          <a:endParaRPr lang="en-US"/>
        </a:p>
      </dgm:t>
    </dgm:pt>
    <dgm:pt modelId="{C174E964-E699-4368-B3A2-B2966E61320F}" type="sibTrans" cxnId="{F03C8BBD-8797-4840-B74A-34019A08212C}">
      <dgm:prSet/>
      <dgm:spPr/>
      <dgm:t>
        <a:bodyPr/>
        <a:lstStyle/>
        <a:p>
          <a:endParaRPr lang="en-US"/>
        </a:p>
      </dgm:t>
    </dgm:pt>
    <dgm:pt modelId="{3BFB8D14-38C1-455F-B722-C1CFFC272C0E}">
      <dgm:prSet/>
      <dgm:spPr/>
      <dgm:t>
        <a:bodyPr/>
        <a:lstStyle/>
        <a:p>
          <a:pPr>
            <a:lnSpc>
              <a:spcPct val="100000"/>
            </a:lnSpc>
          </a:pPr>
          <a:r>
            <a:rPr lang="en-US"/>
            <a:t>Training of personnel</a:t>
          </a:r>
        </a:p>
      </dgm:t>
    </dgm:pt>
    <dgm:pt modelId="{2C7FA85F-7062-4395-93FD-DD0B91554847}" type="parTrans" cxnId="{22E18105-0DCA-4069-8C16-ED7C163F5BFB}">
      <dgm:prSet/>
      <dgm:spPr/>
      <dgm:t>
        <a:bodyPr/>
        <a:lstStyle/>
        <a:p>
          <a:endParaRPr lang="en-US"/>
        </a:p>
      </dgm:t>
    </dgm:pt>
    <dgm:pt modelId="{63AA2F31-9C86-4468-9A11-1E134D23BBBC}" type="sibTrans" cxnId="{22E18105-0DCA-4069-8C16-ED7C163F5BFB}">
      <dgm:prSet/>
      <dgm:spPr/>
      <dgm:t>
        <a:bodyPr/>
        <a:lstStyle/>
        <a:p>
          <a:endParaRPr lang="en-US"/>
        </a:p>
      </dgm:t>
    </dgm:pt>
    <dgm:pt modelId="{0575CCDB-4F45-470C-A5D6-2A422DAB071F}">
      <dgm:prSet/>
      <dgm:spPr/>
      <dgm:t>
        <a:bodyPr/>
        <a:lstStyle/>
        <a:p>
          <a:pPr>
            <a:lnSpc>
              <a:spcPct val="100000"/>
            </a:lnSpc>
          </a:pPr>
          <a:r>
            <a:rPr lang="en-US"/>
            <a:t>Reporting</a:t>
          </a:r>
        </a:p>
      </dgm:t>
    </dgm:pt>
    <dgm:pt modelId="{57097FB4-F2F6-4C06-9C21-FE7E15A3C86F}" type="parTrans" cxnId="{CAE34538-2F0F-4220-BD4E-0AE28DF806BE}">
      <dgm:prSet/>
      <dgm:spPr/>
      <dgm:t>
        <a:bodyPr/>
        <a:lstStyle/>
        <a:p>
          <a:endParaRPr lang="en-US"/>
        </a:p>
      </dgm:t>
    </dgm:pt>
    <dgm:pt modelId="{F468E9A1-7424-49C1-9663-4AE02CAF4897}" type="sibTrans" cxnId="{CAE34538-2F0F-4220-BD4E-0AE28DF806BE}">
      <dgm:prSet/>
      <dgm:spPr/>
      <dgm:t>
        <a:bodyPr/>
        <a:lstStyle/>
        <a:p>
          <a:endParaRPr lang="en-US"/>
        </a:p>
      </dgm:t>
    </dgm:pt>
    <dgm:pt modelId="{E0696797-A273-45F8-8F2D-F338BCDDEE59}">
      <dgm:prSet/>
      <dgm:spPr/>
      <dgm:t>
        <a:bodyPr/>
        <a:lstStyle/>
        <a:p>
          <a:pPr>
            <a:lnSpc>
              <a:spcPct val="100000"/>
            </a:lnSpc>
          </a:pPr>
          <a:r>
            <a:rPr lang="en-US"/>
            <a:t>SPoC will review  LEA data in RISC system</a:t>
          </a:r>
        </a:p>
      </dgm:t>
    </dgm:pt>
    <dgm:pt modelId="{2FED406A-C696-4B57-BB4B-94C28F4F28D6}" type="parTrans" cxnId="{69321047-CC09-4FF0-8302-F68AA21F724C}">
      <dgm:prSet/>
      <dgm:spPr/>
      <dgm:t>
        <a:bodyPr/>
        <a:lstStyle/>
        <a:p>
          <a:endParaRPr lang="en-US"/>
        </a:p>
      </dgm:t>
    </dgm:pt>
    <dgm:pt modelId="{83BD0E70-FC46-41DD-98D0-81B037564468}" type="sibTrans" cxnId="{69321047-CC09-4FF0-8302-F68AA21F724C}">
      <dgm:prSet/>
      <dgm:spPr/>
      <dgm:t>
        <a:bodyPr/>
        <a:lstStyle/>
        <a:p>
          <a:endParaRPr lang="en-US"/>
        </a:p>
      </dgm:t>
    </dgm:pt>
    <dgm:pt modelId="{C1B83E0C-546D-4CF4-9D43-B95EF6C859DA}" type="pres">
      <dgm:prSet presAssocID="{0E9B575C-680B-49A0-9012-D5F12A857E4A}" presName="linear" presStyleCnt="0">
        <dgm:presLayoutVars>
          <dgm:dir/>
          <dgm:animLvl val="lvl"/>
          <dgm:resizeHandles val="exact"/>
        </dgm:presLayoutVars>
      </dgm:prSet>
      <dgm:spPr/>
    </dgm:pt>
    <dgm:pt modelId="{33F26493-5D4B-403C-AF26-2DD5C5EAAFB9}" type="pres">
      <dgm:prSet presAssocID="{37250EEC-4855-472A-8E2F-F202F13D519F}" presName="parentLin" presStyleCnt="0"/>
      <dgm:spPr/>
    </dgm:pt>
    <dgm:pt modelId="{5C5FFBE1-CE3F-45FA-99C9-63F7823C8CE7}" type="pres">
      <dgm:prSet presAssocID="{37250EEC-4855-472A-8E2F-F202F13D519F}" presName="parentLeftMargin" presStyleLbl="node1" presStyleIdx="0" presStyleCnt="3"/>
      <dgm:spPr/>
    </dgm:pt>
    <dgm:pt modelId="{69056609-14A6-47EE-9D34-EB8BD64BAD6A}" type="pres">
      <dgm:prSet presAssocID="{37250EEC-4855-472A-8E2F-F202F13D519F}" presName="parentText" presStyleLbl="node1" presStyleIdx="0" presStyleCnt="3">
        <dgm:presLayoutVars>
          <dgm:chMax val="0"/>
          <dgm:bulletEnabled val="1"/>
        </dgm:presLayoutVars>
      </dgm:prSet>
      <dgm:spPr/>
    </dgm:pt>
    <dgm:pt modelId="{4DC0F5F2-08B2-4515-B7CF-A00AE0725A87}" type="pres">
      <dgm:prSet presAssocID="{37250EEC-4855-472A-8E2F-F202F13D519F}" presName="negativeSpace" presStyleCnt="0"/>
      <dgm:spPr/>
    </dgm:pt>
    <dgm:pt modelId="{47A611F6-3152-4289-9AC6-E7F1E70AFEF9}" type="pres">
      <dgm:prSet presAssocID="{37250EEC-4855-472A-8E2F-F202F13D519F}" presName="childText" presStyleLbl="conFgAcc1" presStyleIdx="0" presStyleCnt="3">
        <dgm:presLayoutVars>
          <dgm:bulletEnabled val="1"/>
        </dgm:presLayoutVars>
      </dgm:prSet>
      <dgm:spPr/>
    </dgm:pt>
    <dgm:pt modelId="{8E2C8AFB-B94C-4B4D-91F5-05EDF61FB61B}" type="pres">
      <dgm:prSet presAssocID="{FEC86049-B768-4A31-93B5-B57591F5C38F}" presName="spaceBetweenRectangles" presStyleCnt="0"/>
      <dgm:spPr/>
    </dgm:pt>
    <dgm:pt modelId="{31504797-A692-4FD2-9BAF-219E42F9D27D}" type="pres">
      <dgm:prSet presAssocID="{F456C020-2B5D-4298-8CFA-80D95687D5E4}" presName="parentLin" presStyleCnt="0"/>
      <dgm:spPr/>
    </dgm:pt>
    <dgm:pt modelId="{6CD46B5E-CB17-4C85-9A94-E615B778D1D5}" type="pres">
      <dgm:prSet presAssocID="{F456C020-2B5D-4298-8CFA-80D95687D5E4}" presName="parentLeftMargin" presStyleLbl="node1" presStyleIdx="0" presStyleCnt="3"/>
      <dgm:spPr/>
    </dgm:pt>
    <dgm:pt modelId="{E137E35C-2D99-45F8-AB0D-38217474E696}" type="pres">
      <dgm:prSet presAssocID="{F456C020-2B5D-4298-8CFA-80D95687D5E4}" presName="parentText" presStyleLbl="node1" presStyleIdx="1" presStyleCnt="3">
        <dgm:presLayoutVars>
          <dgm:chMax val="0"/>
          <dgm:bulletEnabled val="1"/>
        </dgm:presLayoutVars>
      </dgm:prSet>
      <dgm:spPr/>
    </dgm:pt>
    <dgm:pt modelId="{3968654B-4CC6-4F53-88A4-754EB331DAC6}" type="pres">
      <dgm:prSet presAssocID="{F456C020-2B5D-4298-8CFA-80D95687D5E4}" presName="negativeSpace" presStyleCnt="0"/>
      <dgm:spPr/>
    </dgm:pt>
    <dgm:pt modelId="{2CF0E73A-AC6E-404F-9376-C3B381D49E00}" type="pres">
      <dgm:prSet presAssocID="{F456C020-2B5D-4298-8CFA-80D95687D5E4}" presName="childText" presStyleLbl="conFgAcc1" presStyleIdx="1" presStyleCnt="3">
        <dgm:presLayoutVars>
          <dgm:bulletEnabled val="1"/>
        </dgm:presLayoutVars>
      </dgm:prSet>
      <dgm:spPr/>
    </dgm:pt>
    <dgm:pt modelId="{FB65CC78-1D55-47C2-9AA6-6CF4841D8B56}" type="pres">
      <dgm:prSet presAssocID="{18BEB61E-E535-4C00-9A6D-EC8BEC1598BE}" presName="spaceBetweenRectangles" presStyleCnt="0"/>
      <dgm:spPr/>
    </dgm:pt>
    <dgm:pt modelId="{6FD6809B-CA4A-42E4-A317-DBEB97794FCC}" type="pres">
      <dgm:prSet presAssocID="{E0696797-A273-45F8-8F2D-F338BCDDEE59}" presName="parentLin" presStyleCnt="0"/>
      <dgm:spPr/>
    </dgm:pt>
    <dgm:pt modelId="{F5C731A4-CC2C-4704-9BA3-C286AB971B4F}" type="pres">
      <dgm:prSet presAssocID="{E0696797-A273-45F8-8F2D-F338BCDDEE59}" presName="parentLeftMargin" presStyleLbl="node1" presStyleIdx="1" presStyleCnt="3"/>
      <dgm:spPr/>
    </dgm:pt>
    <dgm:pt modelId="{F316E0F0-16DB-41BD-8E37-268A4102194E}" type="pres">
      <dgm:prSet presAssocID="{E0696797-A273-45F8-8F2D-F338BCDDEE59}" presName="parentText" presStyleLbl="node1" presStyleIdx="2" presStyleCnt="3">
        <dgm:presLayoutVars>
          <dgm:chMax val="0"/>
          <dgm:bulletEnabled val="1"/>
        </dgm:presLayoutVars>
      </dgm:prSet>
      <dgm:spPr/>
    </dgm:pt>
    <dgm:pt modelId="{44FEEAB9-D203-4147-B857-00EED756406D}" type="pres">
      <dgm:prSet presAssocID="{E0696797-A273-45F8-8F2D-F338BCDDEE59}" presName="negativeSpace" presStyleCnt="0"/>
      <dgm:spPr/>
    </dgm:pt>
    <dgm:pt modelId="{F1F1C8A1-5D5A-4DC9-8B08-B9F39400AEDF}" type="pres">
      <dgm:prSet presAssocID="{E0696797-A273-45F8-8F2D-F338BCDDEE59}" presName="childText" presStyleLbl="conFgAcc1" presStyleIdx="2" presStyleCnt="3">
        <dgm:presLayoutVars>
          <dgm:bulletEnabled val="1"/>
        </dgm:presLayoutVars>
      </dgm:prSet>
      <dgm:spPr/>
    </dgm:pt>
  </dgm:ptLst>
  <dgm:cxnLst>
    <dgm:cxn modelId="{22E18105-0DCA-4069-8C16-ED7C163F5BFB}" srcId="{F456C020-2B5D-4298-8CFA-80D95687D5E4}" destId="{3BFB8D14-38C1-455F-B722-C1CFFC272C0E}" srcOrd="1" destOrd="0" parTransId="{2C7FA85F-7062-4395-93FD-DD0B91554847}" sibTransId="{63AA2F31-9C86-4468-9A11-1E134D23BBBC}"/>
    <dgm:cxn modelId="{100C8008-BB9F-431B-B696-FE9CA2C14359}" type="presOf" srcId="{DF7C465D-5637-4B27-99C6-6A368EC8A649}" destId="{2CF0E73A-AC6E-404F-9376-C3B381D49E00}" srcOrd="0" destOrd="0" presId="urn:microsoft.com/office/officeart/2005/8/layout/list1"/>
    <dgm:cxn modelId="{5EABC721-9E83-4991-BE83-1886411EE384}" type="presOf" srcId="{E0696797-A273-45F8-8F2D-F338BCDDEE59}" destId="{F316E0F0-16DB-41BD-8E37-268A4102194E}" srcOrd="1" destOrd="0" presId="urn:microsoft.com/office/officeart/2005/8/layout/list1"/>
    <dgm:cxn modelId="{CAE34538-2F0F-4220-BD4E-0AE28DF806BE}" srcId="{F456C020-2B5D-4298-8CFA-80D95687D5E4}" destId="{0575CCDB-4F45-470C-A5D6-2A422DAB071F}" srcOrd="2" destOrd="0" parTransId="{57097FB4-F2F6-4C06-9C21-FE7E15A3C86F}" sibTransId="{F468E9A1-7424-49C1-9663-4AE02CAF4897}"/>
    <dgm:cxn modelId="{21EF3964-D754-4564-B415-BA906EA7C86F}" type="presOf" srcId="{F456C020-2B5D-4298-8CFA-80D95687D5E4}" destId="{E137E35C-2D99-45F8-AB0D-38217474E696}" srcOrd="1" destOrd="0" presId="urn:microsoft.com/office/officeart/2005/8/layout/list1"/>
    <dgm:cxn modelId="{D9AAF146-8462-43F0-B044-E52394D72042}" type="presOf" srcId="{3BFB8D14-38C1-455F-B722-C1CFFC272C0E}" destId="{2CF0E73A-AC6E-404F-9376-C3B381D49E00}" srcOrd="0" destOrd="1" presId="urn:microsoft.com/office/officeart/2005/8/layout/list1"/>
    <dgm:cxn modelId="{69321047-CC09-4FF0-8302-F68AA21F724C}" srcId="{0E9B575C-680B-49A0-9012-D5F12A857E4A}" destId="{E0696797-A273-45F8-8F2D-F338BCDDEE59}" srcOrd="2" destOrd="0" parTransId="{2FED406A-C696-4B57-BB4B-94C28F4F28D6}" sibTransId="{83BD0E70-FC46-41DD-98D0-81B037564468}"/>
    <dgm:cxn modelId="{AB3B236E-C3F9-4211-9042-2603BA0991D0}" srcId="{0E9B575C-680B-49A0-9012-D5F12A857E4A}" destId="{F456C020-2B5D-4298-8CFA-80D95687D5E4}" srcOrd="1" destOrd="0" parTransId="{8A204CC7-DB5B-40DD-8DEF-AB2FE1EB1615}" sibTransId="{18BEB61E-E535-4C00-9A6D-EC8BEC1598BE}"/>
    <dgm:cxn modelId="{3003C75A-635E-4CBD-B675-77FC0E2EBFD7}" srcId="{0E9B575C-680B-49A0-9012-D5F12A857E4A}" destId="{37250EEC-4855-472A-8E2F-F202F13D519F}" srcOrd="0" destOrd="0" parTransId="{D96BEAFE-43FC-4136-8059-39BB56282635}" sibTransId="{FEC86049-B768-4A31-93B5-B57591F5C38F}"/>
    <dgm:cxn modelId="{62CB077F-619C-46A8-9749-478548DE80C0}" type="presOf" srcId="{0575CCDB-4F45-470C-A5D6-2A422DAB071F}" destId="{2CF0E73A-AC6E-404F-9376-C3B381D49E00}" srcOrd="0" destOrd="2" presId="urn:microsoft.com/office/officeart/2005/8/layout/list1"/>
    <dgm:cxn modelId="{10D4D885-456C-4191-9BC8-CA3E377F9B3E}" type="presOf" srcId="{E0696797-A273-45F8-8F2D-F338BCDDEE59}" destId="{F5C731A4-CC2C-4704-9BA3-C286AB971B4F}" srcOrd="0" destOrd="0" presId="urn:microsoft.com/office/officeart/2005/8/layout/list1"/>
    <dgm:cxn modelId="{30359A9C-A70D-4BE1-AB45-70F6694ED4A9}" type="presOf" srcId="{37250EEC-4855-472A-8E2F-F202F13D519F}" destId="{5C5FFBE1-CE3F-45FA-99C9-63F7823C8CE7}" srcOrd="0" destOrd="0" presId="urn:microsoft.com/office/officeart/2005/8/layout/list1"/>
    <dgm:cxn modelId="{A6B3FEA2-D7CD-4851-892E-9D29A3FBAE22}" type="presOf" srcId="{37250EEC-4855-472A-8E2F-F202F13D519F}" destId="{69056609-14A6-47EE-9D34-EB8BD64BAD6A}" srcOrd="1" destOrd="0" presId="urn:microsoft.com/office/officeart/2005/8/layout/list1"/>
    <dgm:cxn modelId="{8BA926B5-8CBC-44FF-8127-8AD875DFC965}" type="presOf" srcId="{0E9B575C-680B-49A0-9012-D5F12A857E4A}" destId="{C1B83E0C-546D-4CF4-9D43-B95EF6C859DA}" srcOrd="0" destOrd="0" presId="urn:microsoft.com/office/officeart/2005/8/layout/list1"/>
    <dgm:cxn modelId="{F03C8BBD-8797-4840-B74A-34019A08212C}" srcId="{F456C020-2B5D-4298-8CFA-80D95687D5E4}" destId="{DF7C465D-5637-4B27-99C6-6A368EC8A649}" srcOrd="0" destOrd="0" parTransId="{40885203-3E2C-4672-9E1E-1C2DFCD8FE59}" sibTransId="{C174E964-E699-4368-B3A2-B2966E61320F}"/>
    <dgm:cxn modelId="{13764CED-A68F-4E1E-8210-58C1F619051C}" type="presOf" srcId="{F456C020-2B5D-4298-8CFA-80D95687D5E4}" destId="{6CD46B5E-CB17-4C85-9A94-E615B778D1D5}" srcOrd="0" destOrd="0" presId="urn:microsoft.com/office/officeart/2005/8/layout/list1"/>
    <dgm:cxn modelId="{3215815E-E8DF-4F59-98F5-B4BC6C31C77D}" type="presParOf" srcId="{C1B83E0C-546D-4CF4-9D43-B95EF6C859DA}" destId="{33F26493-5D4B-403C-AF26-2DD5C5EAAFB9}" srcOrd="0" destOrd="0" presId="urn:microsoft.com/office/officeart/2005/8/layout/list1"/>
    <dgm:cxn modelId="{65E4B17D-1055-4932-B66F-104740604A6C}" type="presParOf" srcId="{33F26493-5D4B-403C-AF26-2DD5C5EAAFB9}" destId="{5C5FFBE1-CE3F-45FA-99C9-63F7823C8CE7}" srcOrd="0" destOrd="0" presId="urn:microsoft.com/office/officeart/2005/8/layout/list1"/>
    <dgm:cxn modelId="{CD164BD0-93E6-4F83-8EFE-FF49228AD59A}" type="presParOf" srcId="{33F26493-5D4B-403C-AF26-2DD5C5EAAFB9}" destId="{69056609-14A6-47EE-9D34-EB8BD64BAD6A}" srcOrd="1" destOrd="0" presId="urn:microsoft.com/office/officeart/2005/8/layout/list1"/>
    <dgm:cxn modelId="{77998DE4-C6B2-4CFC-A522-58A0FFC55AC3}" type="presParOf" srcId="{C1B83E0C-546D-4CF4-9D43-B95EF6C859DA}" destId="{4DC0F5F2-08B2-4515-B7CF-A00AE0725A87}" srcOrd="1" destOrd="0" presId="urn:microsoft.com/office/officeart/2005/8/layout/list1"/>
    <dgm:cxn modelId="{B9ABF6DE-A388-4F8A-A1B0-C88EDEC09DA1}" type="presParOf" srcId="{C1B83E0C-546D-4CF4-9D43-B95EF6C859DA}" destId="{47A611F6-3152-4289-9AC6-E7F1E70AFEF9}" srcOrd="2" destOrd="0" presId="urn:microsoft.com/office/officeart/2005/8/layout/list1"/>
    <dgm:cxn modelId="{111E6764-43C4-40AD-B37A-30C7E508A31F}" type="presParOf" srcId="{C1B83E0C-546D-4CF4-9D43-B95EF6C859DA}" destId="{8E2C8AFB-B94C-4B4D-91F5-05EDF61FB61B}" srcOrd="3" destOrd="0" presId="urn:microsoft.com/office/officeart/2005/8/layout/list1"/>
    <dgm:cxn modelId="{A5804D5D-59DB-4219-BC73-C2ABA526586B}" type="presParOf" srcId="{C1B83E0C-546D-4CF4-9D43-B95EF6C859DA}" destId="{31504797-A692-4FD2-9BAF-219E42F9D27D}" srcOrd="4" destOrd="0" presId="urn:microsoft.com/office/officeart/2005/8/layout/list1"/>
    <dgm:cxn modelId="{751CC51B-0FF2-424B-9D60-8F293768CEB2}" type="presParOf" srcId="{31504797-A692-4FD2-9BAF-219E42F9D27D}" destId="{6CD46B5E-CB17-4C85-9A94-E615B778D1D5}" srcOrd="0" destOrd="0" presId="urn:microsoft.com/office/officeart/2005/8/layout/list1"/>
    <dgm:cxn modelId="{B165E696-7FE3-42FE-A224-612B028C55A3}" type="presParOf" srcId="{31504797-A692-4FD2-9BAF-219E42F9D27D}" destId="{E137E35C-2D99-45F8-AB0D-38217474E696}" srcOrd="1" destOrd="0" presId="urn:microsoft.com/office/officeart/2005/8/layout/list1"/>
    <dgm:cxn modelId="{CBC11DA8-2371-4A71-8CA8-1A85762FB06E}" type="presParOf" srcId="{C1B83E0C-546D-4CF4-9D43-B95EF6C859DA}" destId="{3968654B-4CC6-4F53-88A4-754EB331DAC6}" srcOrd="5" destOrd="0" presId="urn:microsoft.com/office/officeart/2005/8/layout/list1"/>
    <dgm:cxn modelId="{CCFD2B0D-42CC-4003-A471-C3292D87C404}" type="presParOf" srcId="{C1B83E0C-546D-4CF4-9D43-B95EF6C859DA}" destId="{2CF0E73A-AC6E-404F-9376-C3B381D49E00}" srcOrd="6" destOrd="0" presId="urn:microsoft.com/office/officeart/2005/8/layout/list1"/>
    <dgm:cxn modelId="{07ADE2DE-A3E3-420C-8368-73845EA0EF25}" type="presParOf" srcId="{C1B83E0C-546D-4CF4-9D43-B95EF6C859DA}" destId="{FB65CC78-1D55-47C2-9AA6-6CF4841D8B56}" srcOrd="7" destOrd="0" presId="urn:microsoft.com/office/officeart/2005/8/layout/list1"/>
    <dgm:cxn modelId="{CD647CC9-2E70-4370-8322-C95B0EE79AEF}" type="presParOf" srcId="{C1B83E0C-546D-4CF4-9D43-B95EF6C859DA}" destId="{6FD6809B-CA4A-42E4-A317-DBEB97794FCC}" srcOrd="8" destOrd="0" presId="urn:microsoft.com/office/officeart/2005/8/layout/list1"/>
    <dgm:cxn modelId="{32E04D85-0DDC-49D7-940B-72E1CF5C8360}" type="presParOf" srcId="{6FD6809B-CA4A-42E4-A317-DBEB97794FCC}" destId="{F5C731A4-CC2C-4704-9BA3-C286AB971B4F}" srcOrd="0" destOrd="0" presId="urn:microsoft.com/office/officeart/2005/8/layout/list1"/>
    <dgm:cxn modelId="{B2C463B7-E982-49F8-9E6E-7CB507A9B8DD}" type="presParOf" srcId="{6FD6809B-CA4A-42E4-A317-DBEB97794FCC}" destId="{F316E0F0-16DB-41BD-8E37-268A4102194E}" srcOrd="1" destOrd="0" presId="urn:microsoft.com/office/officeart/2005/8/layout/list1"/>
    <dgm:cxn modelId="{0916177D-813B-4E04-BA07-0EB19DFB7431}" type="presParOf" srcId="{C1B83E0C-546D-4CF4-9D43-B95EF6C859DA}" destId="{44FEEAB9-D203-4147-B857-00EED756406D}" srcOrd="9" destOrd="0" presId="urn:microsoft.com/office/officeart/2005/8/layout/list1"/>
    <dgm:cxn modelId="{EA1A19A6-5524-45BA-89A3-A45A309065B6}" type="presParOf" srcId="{C1B83E0C-546D-4CF4-9D43-B95EF6C859DA}" destId="{F1F1C8A1-5D5A-4DC9-8B08-B9F39400AED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6BE6F-4A62-48E1-9C40-E98765FAFF17}">
      <dsp:nvSpPr>
        <dsp:cNvPr id="0" name=""/>
        <dsp:cNvSpPr/>
      </dsp:nvSpPr>
      <dsp:spPr>
        <a:xfrm>
          <a:off x="0" y="553"/>
          <a:ext cx="11601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44B52-D568-4374-9A9B-8ED0D5A25EF3}">
      <dsp:nvSpPr>
        <dsp:cNvPr id="0" name=""/>
        <dsp:cNvSpPr/>
      </dsp:nvSpPr>
      <dsp:spPr>
        <a:xfrm>
          <a:off x="0" y="553"/>
          <a:ext cx="11601450" cy="45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000 – 99 = Local Board Procedures</a:t>
          </a:r>
        </a:p>
      </dsp:txBody>
      <dsp:txXfrm>
        <a:off x="0" y="553"/>
        <a:ext cx="11601450" cy="452961"/>
      </dsp:txXfrm>
    </dsp:sp>
    <dsp:sp modelId="{E51B8228-5D35-43B6-858E-0CDFAAD84A8D}">
      <dsp:nvSpPr>
        <dsp:cNvPr id="0" name=""/>
        <dsp:cNvSpPr/>
      </dsp:nvSpPr>
      <dsp:spPr>
        <a:xfrm>
          <a:off x="0" y="453514"/>
          <a:ext cx="11601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97A99C-E2B3-47DB-A315-3380926CD5EC}">
      <dsp:nvSpPr>
        <dsp:cNvPr id="0" name=""/>
        <dsp:cNvSpPr/>
      </dsp:nvSpPr>
      <dsp:spPr>
        <a:xfrm>
          <a:off x="0" y="453514"/>
          <a:ext cx="11601450" cy="45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100 – 199 = Programs</a:t>
          </a:r>
        </a:p>
      </dsp:txBody>
      <dsp:txXfrm>
        <a:off x="0" y="453514"/>
        <a:ext cx="11601450" cy="452961"/>
      </dsp:txXfrm>
    </dsp:sp>
    <dsp:sp modelId="{27DB3FDD-835D-4787-98B2-AF3639FB34B2}">
      <dsp:nvSpPr>
        <dsp:cNvPr id="0" name=""/>
        <dsp:cNvSpPr/>
      </dsp:nvSpPr>
      <dsp:spPr>
        <a:xfrm>
          <a:off x="0" y="906476"/>
          <a:ext cx="11601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CE746B-E33A-4521-9C05-221DE49326EA}">
      <dsp:nvSpPr>
        <dsp:cNvPr id="0" name=""/>
        <dsp:cNvSpPr/>
      </dsp:nvSpPr>
      <dsp:spPr>
        <a:xfrm>
          <a:off x="0" y="906476"/>
          <a:ext cx="11601450" cy="45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200 – 299 = Pupils</a:t>
          </a:r>
        </a:p>
      </dsp:txBody>
      <dsp:txXfrm>
        <a:off x="0" y="906476"/>
        <a:ext cx="11601450" cy="452961"/>
      </dsp:txXfrm>
    </dsp:sp>
    <dsp:sp modelId="{73003ED7-AC8A-459C-B3B3-FD2372BB8E1F}">
      <dsp:nvSpPr>
        <dsp:cNvPr id="0" name=""/>
        <dsp:cNvSpPr/>
      </dsp:nvSpPr>
      <dsp:spPr>
        <a:xfrm>
          <a:off x="0" y="1359438"/>
          <a:ext cx="11601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3EC6A-43F4-4DA0-8CBE-3495D4593BCA}">
      <dsp:nvSpPr>
        <dsp:cNvPr id="0" name=""/>
        <dsp:cNvSpPr/>
      </dsp:nvSpPr>
      <dsp:spPr>
        <a:xfrm>
          <a:off x="0" y="1359438"/>
          <a:ext cx="11601450" cy="45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300 – 399 = Administrative Employees</a:t>
          </a:r>
        </a:p>
      </dsp:txBody>
      <dsp:txXfrm>
        <a:off x="0" y="1359438"/>
        <a:ext cx="11601450" cy="452961"/>
      </dsp:txXfrm>
    </dsp:sp>
    <dsp:sp modelId="{AEEE15BE-5F71-40F3-B629-79D7B56C2A8B}">
      <dsp:nvSpPr>
        <dsp:cNvPr id="0" name=""/>
        <dsp:cNvSpPr/>
      </dsp:nvSpPr>
      <dsp:spPr>
        <a:xfrm>
          <a:off x="0" y="1812400"/>
          <a:ext cx="11601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47AAC-6135-4D38-8FF9-C8A44BCAFF85}">
      <dsp:nvSpPr>
        <dsp:cNvPr id="0" name=""/>
        <dsp:cNvSpPr/>
      </dsp:nvSpPr>
      <dsp:spPr>
        <a:xfrm>
          <a:off x="0" y="1812400"/>
          <a:ext cx="11601450" cy="45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400 – 499 = Professional Employees</a:t>
          </a:r>
        </a:p>
      </dsp:txBody>
      <dsp:txXfrm>
        <a:off x="0" y="1812400"/>
        <a:ext cx="11601450" cy="452961"/>
      </dsp:txXfrm>
    </dsp:sp>
    <dsp:sp modelId="{1388F702-E300-4E3C-A969-0E266EBACBF1}">
      <dsp:nvSpPr>
        <dsp:cNvPr id="0" name=""/>
        <dsp:cNvSpPr/>
      </dsp:nvSpPr>
      <dsp:spPr>
        <a:xfrm>
          <a:off x="0" y="2265362"/>
          <a:ext cx="11601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5B2B-89B3-40D3-A82A-A51FB216D087}">
      <dsp:nvSpPr>
        <dsp:cNvPr id="0" name=""/>
        <dsp:cNvSpPr/>
      </dsp:nvSpPr>
      <dsp:spPr>
        <a:xfrm>
          <a:off x="0" y="2265362"/>
          <a:ext cx="11601450" cy="45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500 – 599 = Classified Employees</a:t>
          </a:r>
        </a:p>
      </dsp:txBody>
      <dsp:txXfrm>
        <a:off x="0" y="2265362"/>
        <a:ext cx="11601450" cy="452961"/>
      </dsp:txXfrm>
    </dsp:sp>
    <dsp:sp modelId="{003C84DE-2135-4249-A4D3-6EC1A668B754}">
      <dsp:nvSpPr>
        <dsp:cNvPr id="0" name=""/>
        <dsp:cNvSpPr/>
      </dsp:nvSpPr>
      <dsp:spPr>
        <a:xfrm>
          <a:off x="0" y="2718324"/>
          <a:ext cx="11601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1D57AF-AA26-4CA0-8123-3E25CBB316F6}">
      <dsp:nvSpPr>
        <dsp:cNvPr id="0" name=""/>
        <dsp:cNvSpPr/>
      </dsp:nvSpPr>
      <dsp:spPr>
        <a:xfrm>
          <a:off x="0" y="2718324"/>
          <a:ext cx="11601450" cy="45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600 – 699 = Finances</a:t>
          </a:r>
        </a:p>
      </dsp:txBody>
      <dsp:txXfrm>
        <a:off x="0" y="2718324"/>
        <a:ext cx="11601450" cy="452961"/>
      </dsp:txXfrm>
    </dsp:sp>
    <dsp:sp modelId="{BFA3D170-DD3B-4748-AE79-76492096A2A4}">
      <dsp:nvSpPr>
        <dsp:cNvPr id="0" name=""/>
        <dsp:cNvSpPr/>
      </dsp:nvSpPr>
      <dsp:spPr>
        <a:xfrm>
          <a:off x="0" y="3171286"/>
          <a:ext cx="11601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92428-9BCD-45EF-8E51-B30B3225E2B6}">
      <dsp:nvSpPr>
        <dsp:cNvPr id="0" name=""/>
        <dsp:cNvSpPr/>
      </dsp:nvSpPr>
      <dsp:spPr>
        <a:xfrm>
          <a:off x="0" y="3171286"/>
          <a:ext cx="11601450" cy="45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700 – 799 = Property </a:t>
          </a:r>
        </a:p>
      </dsp:txBody>
      <dsp:txXfrm>
        <a:off x="0" y="3171286"/>
        <a:ext cx="11601450" cy="452961"/>
      </dsp:txXfrm>
    </dsp:sp>
    <dsp:sp modelId="{C6028F44-4DD1-4557-8C41-BC204C7921C1}">
      <dsp:nvSpPr>
        <dsp:cNvPr id="0" name=""/>
        <dsp:cNvSpPr/>
      </dsp:nvSpPr>
      <dsp:spPr>
        <a:xfrm>
          <a:off x="0" y="3624248"/>
          <a:ext cx="11601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3B554-59FE-43D7-AA0F-0835C3D5B221}">
      <dsp:nvSpPr>
        <dsp:cNvPr id="0" name=""/>
        <dsp:cNvSpPr/>
      </dsp:nvSpPr>
      <dsp:spPr>
        <a:xfrm>
          <a:off x="0" y="3624248"/>
          <a:ext cx="11601450" cy="45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800 – 899 = Operations</a:t>
          </a:r>
        </a:p>
      </dsp:txBody>
      <dsp:txXfrm>
        <a:off x="0" y="3624248"/>
        <a:ext cx="11601450" cy="452961"/>
      </dsp:txXfrm>
    </dsp:sp>
    <dsp:sp modelId="{03A8B0D2-493E-4BFB-9E21-7A2092D68027}">
      <dsp:nvSpPr>
        <dsp:cNvPr id="0" name=""/>
        <dsp:cNvSpPr/>
      </dsp:nvSpPr>
      <dsp:spPr>
        <a:xfrm>
          <a:off x="0" y="4077210"/>
          <a:ext cx="11601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C769E-E193-49B7-BF05-63AC66214EAC}">
      <dsp:nvSpPr>
        <dsp:cNvPr id="0" name=""/>
        <dsp:cNvSpPr/>
      </dsp:nvSpPr>
      <dsp:spPr>
        <a:xfrm>
          <a:off x="0" y="4077210"/>
          <a:ext cx="11601450" cy="45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900 – 999 = Community </a:t>
          </a:r>
        </a:p>
      </dsp:txBody>
      <dsp:txXfrm>
        <a:off x="0" y="4077210"/>
        <a:ext cx="11601450" cy="452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611F6-3152-4289-9AC6-E7F1E70AFEF9}">
      <dsp:nvSpPr>
        <dsp:cNvPr id="0" name=""/>
        <dsp:cNvSpPr/>
      </dsp:nvSpPr>
      <dsp:spPr>
        <a:xfrm>
          <a:off x="0" y="1153754"/>
          <a:ext cx="73152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69056609-14A6-47EE-9D34-EB8BD64BAD6A}">
      <dsp:nvSpPr>
        <dsp:cNvPr id="0" name=""/>
        <dsp:cNvSpPr/>
      </dsp:nvSpPr>
      <dsp:spPr>
        <a:xfrm>
          <a:off x="365760" y="888074"/>
          <a:ext cx="5120640" cy="53136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800100">
            <a:lnSpc>
              <a:spcPct val="100000"/>
            </a:lnSpc>
            <a:spcBef>
              <a:spcPct val="0"/>
            </a:spcBef>
            <a:spcAft>
              <a:spcPct val="35000"/>
            </a:spcAft>
            <a:buNone/>
          </a:pPr>
          <a:r>
            <a:rPr lang="en-US" sz="1800" kern="1200"/>
            <a:t>Policy is current </a:t>
          </a:r>
        </a:p>
      </dsp:txBody>
      <dsp:txXfrm>
        <a:off x="391699" y="914013"/>
        <a:ext cx="5068762" cy="479482"/>
      </dsp:txXfrm>
    </dsp:sp>
    <dsp:sp modelId="{2CF0E73A-AC6E-404F-9376-C3B381D49E00}">
      <dsp:nvSpPr>
        <dsp:cNvPr id="0" name=""/>
        <dsp:cNvSpPr/>
      </dsp:nvSpPr>
      <dsp:spPr>
        <a:xfrm>
          <a:off x="0" y="1970234"/>
          <a:ext cx="7315200" cy="14458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67741" tIns="374904" rIns="567741"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a:t>Use</a:t>
          </a:r>
        </a:p>
        <a:p>
          <a:pPr marL="171450" lvl="1" indent="-171450" algn="l" defTabSz="800100">
            <a:lnSpc>
              <a:spcPct val="100000"/>
            </a:lnSpc>
            <a:spcBef>
              <a:spcPct val="0"/>
            </a:spcBef>
            <a:spcAft>
              <a:spcPct val="15000"/>
            </a:spcAft>
            <a:buChar char="•"/>
          </a:pPr>
          <a:r>
            <a:rPr lang="en-US" sz="1800" kern="1200"/>
            <a:t>Training of personnel</a:t>
          </a:r>
        </a:p>
        <a:p>
          <a:pPr marL="171450" lvl="1" indent="-171450" algn="l" defTabSz="800100">
            <a:lnSpc>
              <a:spcPct val="100000"/>
            </a:lnSpc>
            <a:spcBef>
              <a:spcPct val="0"/>
            </a:spcBef>
            <a:spcAft>
              <a:spcPct val="15000"/>
            </a:spcAft>
            <a:buChar char="•"/>
          </a:pPr>
          <a:r>
            <a:rPr lang="en-US" sz="1800" kern="1200"/>
            <a:t>Reporting</a:t>
          </a:r>
        </a:p>
      </dsp:txBody>
      <dsp:txXfrm>
        <a:off x="0" y="1970234"/>
        <a:ext cx="7315200" cy="1445850"/>
      </dsp:txXfrm>
    </dsp:sp>
    <dsp:sp modelId="{E137E35C-2D99-45F8-AB0D-38217474E696}">
      <dsp:nvSpPr>
        <dsp:cNvPr id="0" name=""/>
        <dsp:cNvSpPr/>
      </dsp:nvSpPr>
      <dsp:spPr>
        <a:xfrm>
          <a:off x="365760" y="1704555"/>
          <a:ext cx="5120640" cy="53136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800100">
            <a:lnSpc>
              <a:spcPct val="100000"/>
            </a:lnSpc>
            <a:spcBef>
              <a:spcPct val="0"/>
            </a:spcBef>
            <a:spcAft>
              <a:spcPct val="35000"/>
            </a:spcAft>
            <a:buNone/>
          </a:pPr>
          <a:r>
            <a:rPr lang="en-US" sz="1800" kern="1200"/>
            <a:t>Restraint</a:t>
          </a:r>
        </a:p>
      </dsp:txBody>
      <dsp:txXfrm>
        <a:off x="391699" y="1730494"/>
        <a:ext cx="5068762" cy="479482"/>
      </dsp:txXfrm>
    </dsp:sp>
    <dsp:sp modelId="{F1F1C8A1-5D5A-4DC9-8B08-B9F39400AEDF}">
      <dsp:nvSpPr>
        <dsp:cNvPr id="0" name=""/>
        <dsp:cNvSpPr/>
      </dsp:nvSpPr>
      <dsp:spPr>
        <a:xfrm>
          <a:off x="0" y="3778965"/>
          <a:ext cx="73152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F316E0F0-16DB-41BD-8E37-268A4102194E}">
      <dsp:nvSpPr>
        <dsp:cNvPr id="0" name=""/>
        <dsp:cNvSpPr/>
      </dsp:nvSpPr>
      <dsp:spPr>
        <a:xfrm>
          <a:off x="365760" y="3513285"/>
          <a:ext cx="5120640" cy="53136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800100">
            <a:lnSpc>
              <a:spcPct val="100000"/>
            </a:lnSpc>
            <a:spcBef>
              <a:spcPct val="0"/>
            </a:spcBef>
            <a:spcAft>
              <a:spcPct val="35000"/>
            </a:spcAft>
            <a:buNone/>
          </a:pPr>
          <a:r>
            <a:rPr lang="en-US" sz="1800" kern="1200"/>
            <a:t>SPoC will review  LEA data in RISC system</a:t>
          </a:r>
        </a:p>
      </dsp:txBody>
      <dsp:txXfrm>
        <a:off x="391699" y="3539224"/>
        <a:ext cx="5068762" cy="4794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6B4A6E-2DD9-45AF-83CE-9DDADA46D3B3}"/>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9A1B9860-1686-4232-BC66-15F70F41A73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64142D3-0758-490F-AC60-ACD488C0438D}" type="datetimeFigureOut">
              <a:rPr lang="en-US" smtClean="0"/>
              <a:t>2/12/2021</a:t>
            </a:fld>
            <a:endParaRPr lang="en-US"/>
          </a:p>
        </p:txBody>
      </p:sp>
      <p:sp>
        <p:nvSpPr>
          <p:cNvPr id="4" name="Footer Placeholder 3">
            <a:extLst>
              <a:ext uri="{FF2B5EF4-FFF2-40B4-BE49-F238E27FC236}">
                <a16:creationId xmlns:a16="http://schemas.microsoft.com/office/drawing/2014/main" id="{D58BFAA8-C786-4FC3-B64A-40158844A2F7}"/>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98F788-533D-478A-9DB1-8DC13F90EE46}"/>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7F93A7B-5EC1-4486-8872-9752786CD70E}" type="slidenum">
              <a:rPr lang="en-US" smtClean="0"/>
              <a:t>‹#›</a:t>
            </a:fld>
            <a:endParaRPr lang="en-US"/>
          </a:p>
        </p:txBody>
      </p:sp>
    </p:spTree>
    <p:extLst>
      <p:ext uri="{BB962C8B-B14F-4D97-AF65-F5344CB8AC3E}">
        <p14:creationId xmlns:p14="http://schemas.microsoft.com/office/powerpoint/2010/main" val="194955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1EBACFB-1D9A-41E7-AEBF-E98B7C8C5E2D}" type="datetimeFigureOut">
              <a:rPr lang="en-US" smtClean="0"/>
              <a:t>2/12/2021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AC382AC-D7A9-44FF-93A6-5BC914461BFC}" type="slidenum">
              <a:rPr lang="en-US" smtClean="0"/>
              <a:t>‹#›</a:t>
            </a:fld>
            <a:endParaRPr lang="en-US"/>
          </a:p>
        </p:txBody>
      </p:sp>
    </p:spTree>
    <p:extLst>
      <p:ext uri="{BB962C8B-B14F-4D97-AF65-F5344CB8AC3E}">
        <p14:creationId xmlns:p14="http://schemas.microsoft.com/office/powerpoint/2010/main" val="265257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ducation.pa.gov/Teachers%20-%20Administrators/Comprehensive%20Planning/Pages/default.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ducation.pa.gov/K-12/Special%20Education/Pages/Special-Education-Plan-Information.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mailto:kfocht@pa.gov"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education.pa.gov/Documents/K-12/Special%20Education/Funding%20Sources/Contingency%20Fund%20Guidelines%202017-18.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game.educaplay.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game.educaplay.com/"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game.educaplay.com/"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382AC-D7A9-44FF-93A6-5BC914461BFC}" type="slidenum">
              <a:rPr lang="en-US" smtClean="0"/>
              <a:t>1</a:t>
            </a:fld>
            <a:endParaRPr lang="en-US"/>
          </a:p>
        </p:txBody>
      </p:sp>
    </p:spTree>
    <p:extLst>
      <p:ext uri="{BB962C8B-B14F-4D97-AF65-F5344CB8AC3E}">
        <p14:creationId xmlns:p14="http://schemas.microsoft.com/office/powerpoint/2010/main" val="142264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Assess FUN:</a:t>
            </a:r>
          </a:p>
          <a:p>
            <a:r>
              <a:rPr lang="en-US" dirty="0"/>
              <a:t>Have participants</a:t>
            </a:r>
            <a:r>
              <a:rPr lang="en-US" baseline="0" dirty="0"/>
              <a:t> complete the hard copy self assessment and then to complete the digital copy in order to 1)self assessment, 2) anticipatory set of learning to come, and 3) provide collective formative feedback for facilitators       </a:t>
            </a:r>
            <a:r>
              <a:rPr lang="en-US" dirty="0"/>
              <a:t>http://tinyurl.com/selfassessmentfun    </a:t>
            </a:r>
          </a:p>
          <a:p>
            <a:endParaRPr lang="en-US" dirty="0"/>
          </a:p>
          <a:p>
            <a:r>
              <a:rPr lang="en-US" dirty="0"/>
              <a:t>In order to view results – </a:t>
            </a:r>
          </a:p>
          <a:p>
            <a:r>
              <a:rPr lang="en-US" b="1" baseline="0" dirty="0"/>
              <a:t>CENTRAL</a:t>
            </a:r>
          </a:p>
          <a:p>
            <a:pPr marL="233638" indent="-233638">
              <a:buAutoNum type="arabicPeriod"/>
            </a:pPr>
            <a:r>
              <a:rPr lang="en-US" dirty="0"/>
              <a:t>https://docs.google.com/forms/d/1la3X5CHJEGZ1mHsUE7hWM0W9dttWHlHnOGlhwKqmfK4/edit?usp=sharing</a:t>
            </a:r>
          </a:p>
          <a:p>
            <a:pPr marL="233638" indent="-233638">
              <a:buAutoNum type="arabicPeriod"/>
            </a:pPr>
            <a:r>
              <a:rPr lang="en-US" dirty="0"/>
              <a:t>Click</a:t>
            </a:r>
            <a:r>
              <a:rPr lang="en-US" baseline="0" dirty="0"/>
              <a:t> on “RESPONSES” at the top</a:t>
            </a:r>
          </a:p>
          <a:p>
            <a:pPr marL="233638" indent="-233638">
              <a:buAutoNum type="arabicPeriod"/>
            </a:pPr>
            <a:r>
              <a:rPr lang="en-US" baseline="0" dirty="0"/>
              <a:t>Project results and take note of which items have the most experience and which has little experience</a:t>
            </a:r>
          </a:p>
          <a:p>
            <a:pPr marL="233638" indent="-233638">
              <a:buAutoNum type="arabicPeriod"/>
            </a:pPr>
            <a:endParaRPr lang="en-US" baseline="0" dirty="0"/>
          </a:p>
          <a:p>
            <a:pPr marL="233638" indent="-233638">
              <a:buAutoNum type="arabicPeriod"/>
            </a:pPr>
            <a:endParaRPr lang="en-US" baseline="0" dirty="0"/>
          </a:p>
          <a:p>
            <a:pPr marL="233638" indent="-233638">
              <a:buAutoNum type="arabicPeriod"/>
            </a:pPr>
            <a:endParaRPr lang="en-US" baseline="0" dirty="0"/>
          </a:p>
        </p:txBody>
      </p:sp>
      <p:sp>
        <p:nvSpPr>
          <p:cNvPr id="4" name="Slide Number Placeholder 3"/>
          <p:cNvSpPr>
            <a:spLocks noGrp="1"/>
          </p:cNvSpPr>
          <p:nvPr>
            <p:ph type="sldNum" sz="quarter" idx="10"/>
          </p:nvPr>
        </p:nvSpPr>
        <p:spPr/>
        <p:txBody>
          <a:bodyPr/>
          <a:lstStyle/>
          <a:p>
            <a:fld id="{AE01F8BC-47EC-42EC-8845-7D3A3A722591}"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129683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Assess FUN:</a:t>
            </a:r>
          </a:p>
          <a:p>
            <a:pPr defTabSz="900947">
              <a:defRPr/>
            </a:pPr>
            <a:r>
              <a:rPr lang="en-US" dirty="0"/>
              <a:t>Have participants</a:t>
            </a:r>
            <a:r>
              <a:rPr lang="en-US" baseline="0" dirty="0"/>
              <a:t> complete the hard copy self assessment and then to complete the digital copy in order to 1)self assessment, 2) anticipatory set of learning to come, and 3) provide collective formative feedback for facilitators       </a:t>
            </a:r>
            <a:r>
              <a:rPr lang="en-US" dirty="0">
                <a:solidFill>
                  <a:srgbClr val="000000"/>
                </a:solidFill>
              </a:rPr>
              <a:t>http://tinyurl.com/selfassessmentfuneast</a:t>
            </a:r>
          </a:p>
          <a:p>
            <a:endParaRPr lang="en-US" dirty="0"/>
          </a:p>
          <a:p>
            <a:endParaRPr lang="en-US" b="1" dirty="0"/>
          </a:p>
          <a:p>
            <a:r>
              <a:rPr lang="en-US" b="1" dirty="0"/>
              <a:t>To View and Display Results:</a:t>
            </a:r>
            <a:r>
              <a:rPr lang="en-US" b="1" baseline="0" dirty="0"/>
              <a:t> </a:t>
            </a:r>
            <a:endParaRPr lang="en-US" b="1" dirty="0"/>
          </a:p>
          <a:p>
            <a:r>
              <a:rPr lang="en-US" b="1" baseline="0" dirty="0"/>
              <a:t>EAST</a:t>
            </a:r>
          </a:p>
          <a:p>
            <a:pPr marL="233638" indent="-233638">
              <a:buFont typeface="+mj-lt"/>
              <a:buAutoNum type="arabicPeriod"/>
            </a:pPr>
            <a:r>
              <a:rPr lang="en-US" baseline="0" dirty="0"/>
              <a:t>https://docs.google.com/forms/d/1ptT0TiK4rrcz1BNxUteOvAyKvrmLB-RVzdPJAxd0doo/edit</a:t>
            </a:r>
          </a:p>
          <a:p>
            <a:pPr marL="233638" indent="-233638">
              <a:buFont typeface="+mj-lt"/>
              <a:buAutoNum type="arabicPeriod"/>
            </a:pPr>
            <a:r>
              <a:rPr lang="en-US" dirty="0"/>
              <a:t>Click</a:t>
            </a:r>
            <a:r>
              <a:rPr lang="en-US" baseline="0" dirty="0"/>
              <a:t> on “RESPONSES” at the top</a:t>
            </a:r>
          </a:p>
          <a:p>
            <a:pPr marL="233638" indent="-233638">
              <a:buFont typeface="+mj-lt"/>
              <a:buAutoNum type="arabicPeriod"/>
            </a:pPr>
            <a:r>
              <a:rPr lang="en-US" baseline="0" dirty="0"/>
              <a:t>Project results and take note of which items have the most experience and which has little experience</a:t>
            </a:r>
          </a:p>
          <a:p>
            <a:pPr marL="233638" indent="-233638">
              <a:buAutoNum type="arabicPeriod"/>
            </a:pPr>
            <a:endParaRPr lang="en-US" baseline="0" dirty="0"/>
          </a:p>
          <a:p>
            <a:pPr marL="233638" indent="-233638">
              <a:buAutoNum type="arabicPeriod"/>
            </a:pPr>
            <a:endParaRPr lang="en-US" baseline="0" dirty="0"/>
          </a:p>
          <a:p>
            <a:pPr marL="233638" indent="-233638">
              <a:buAutoNum type="arabicPeriod"/>
            </a:pPr>
            <a:endParaRPr lang="en-US" baseline="0" dirty="0"/>
          </a:p>
        </p:txBody>
      </p:sp>
      <p:sp>
        <p:nvSpPr>
          <p:cNvPr id="4" name="Slide Number Placeholder 3"/>
          <p:cNvSpPr>
            <a:spLocks noGrp="1"/>
          </p:cNvSpPr>
          <p:nvPr>
            <p:ph type="sldNum" sz="quarter" idx="10"/>
          </p:nvPr>
        </p:nvSpPr>
        <p:spPr/>
        <p:txBody>
          <a:bodyPr/>
          <a:lstStyle/>
          <a:p>
            <a:fld id="{AE01F8BC-47EC-42EC-8845-7D3A3A722591}"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354313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According to Chapter 14.156 of the Pa School Code, </a:t>
            </a:r>
          </a:p>
          <a:p>
            <a:r>
              <a:rPr lang="en-US" altLang="en-US" dirty="0">
                <a:latin typeface="Arial" panose="020B0604020202020204" pitchFamily="34" charset="0"/>
              </a:rPr>
              <a:t>The Department will assure in accordance with section 302(b) of the act (11 P. S. §  875-302(b)) through its monitoring and technical assistance activities, a system of quality assurance, including evaluation of the developmental appropriateness, quality and effectiveness of programs; assurance of compliance with program standards; documented progress indicators; and provision of assistance to assure compliance. These requirements will apply to those programs operated by the early intervention agency directly or through providers contracted by the early intervention agency.</a:t>
            </a:r>
          </a:p>
          <a:p>
            <a:endParaRPr lang="en-US" altLang="en-US"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9323" indent="-292047">
              <a:defRPr>
                <a:solidFill>
                  <a:schemeClr val="tx1"/>
                </a:solidFill>
                <a:latin typeface="Arial" panose="020B0604020202020204" pitchFamily="34" charset="0"/>
              </a:defRPr>
            </a:lvl2pPr>
            <a:lvl3pPr marL="1168190" indent="-233638">
              <a:defRPr>
                <a:solidFill>
                  <a:schemeClr val="tx1"/>
                </a:solidFill>
                <a:latin typeface="Arial" panose="020B0604020202020204" pitchFamily="34" charset="0"/>
              </a:defRPr>
            </a:lvl3pPr>
            <a:lvl4pPr marL="1635466" indent="-233638">
              <a:defRPr>
                <a:solidFill>
                  <a:schemeClr val="tx1"/>
                </a:solidFill>
                <a:latin typeface="Arial" panose="020B0604020202020204" pitchFamily="34" charset="0"/>
              </a:defRPr>
            </a:lvl4pPr>
            <a:lvl5pPr marL="2102742" indent="-233638">
              <a:defRPr>
                <a:solidFill>
                  <a:schemeClr val="tx1"/>
                </a:solidFill>
                <a:latin typeface="Arial" panose="020B0604020202020204" pitchFamily="34" charset="0"/>
              </a:defRPr>
            </a:lvl5pPr>
            <a:lvl6pPr marL="2570019" indent="-233638" eaLnBrk="0" fontAlgn="base" hangingPunct="0">
              <a:spcBef>
                <a:spcPct val="0"/>
              </a:spcBef>
              <a:spcAft>
                <a:spcPct val="0"/>
              </a:spcAft>
              <a:defRPr>
                <a:solidFill>
                  <a:schemeClr val="tx1"/>
                </a:solidFill>
                <a:latin typeface="Arial" panose="020B0604020202020204" pitchFamily="34" charset="0"/>
              </a:defRPr>
            </a:lvl6pPr>
            <a:lvl7pPr marL="3037293" indent="-233638" eaLnBrk="0" fontAlgn="base" hangingPunct="0">
              <a:spcBef>
                <a:spcPct val="0"/>
              </a:spcBef>
              <a:spcAft>
                <a:spcPct val="0"/>
              </a:spcAft>
              <a:defRPr>
                <a:solidFill>
                  <a:schemeClr val="tx1"/>
                </a:solidFill>
                <a:latin typeface="Arial" panose="020B0604020202020204" pitchFamily="34" charset="0"/>
              </a:defRPr>
            </a:lvl7pPr>
            <a:lvl8pPr marL="3504570" indent="-233638" eaLnBrk="0" fontAlgn="base" hangingPunct="0">
              <a:spcBef>
                <a:spcPct val="0"/>
              </a:spcBef>
              <a:spcAft>
                <a:spcPct val="0"/>
              </a:spcAft>
              <a:defRPr>
                <a:solidFill>
                  <a:schemeClr val="tx1"/>
                </a:solidFill>
                <a:latin typeface="Arial" panose="020B0604020202020204" pitchFamily="34" charset="0"/>
              </a:defRPr>
            </a:lvl8pPr>
            <a:lvl9pPr marL="3971846" indent="-233638" eaLnBrk="0" fontAlgn="base" hangingPunct="0">
              <a:spcBef>
                <a:spcPct val="0"/>
              </a:spcBef>
              <a:spcAft>
                <a:spcPct val="0"/>
              </a:spcAft>
              <a:defRPr>
                <a:solidFill>
                  <a:schemeClr val="tx1"/>
                </a:solidFill>
                <a:latin typeface="Arial" panose="020B0604020202020204" pitchFamily="34" charset="0"/>
              </a:defRPr>
            </a:lvl9pPr>
          </a:lstStyle>
          <a:p>
            <a:fld id="{9AD983EA-7A10-452C-B2A3-A230C04CB2E3}" type="slidenum">
              <a:rPr lang="en-US" altLang="en-US" smtClean="0"/>
              <a:pPr/>
              <a:t>12</a:t>
            </a:fld>
            <a:endParaRPr lang="en-US" altLang="en-US" dirty="0"/>
          </a:p>
        </p:txBody>
      </p:sp>
    </p:spTree>
    <p:extLst>
      <p:ext uri="{BB962C8B-B14F-4D97-AF65-F5344CB8AC3E}">
        <p14:creationId xmlns:p14="http://schemas.microsoft.com/office/powerpoint/2010/main" val="420493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pPr>
            <a:r>
              <a:rPr lang="en-US" altLang="en-US" b="1" dirty="0">
                <a:latin typeface="Arial" panose="020B0604020202020204" pitchFamily="34" charset="0"/>
              </a:rPr>
              <a:t>Virtually: </a:t>
            </a:r>
            <a:r>
              <a:rPr lang="en-US"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Checklists &amp; Reporting - Participants can share out in the chat box which reports they have the least experience with and/or which reports they really want to know more about. </a:t>
            </a:r>
            <a:endParaRPr lang="en-US" altLang="en-US" b="1" dirty="0">
              <a:latin typeface="Arial" panose="020B0604020202020204" pitchFamily="34" charset="0"/>
            </a:endParaRPr>
          </a:p>
          <a:p>
            <a:r>
              <a:rPr lang="en-US" altLang="en-US" b="1" dirty="0">
                <a:latin typeface="Arial" panose="020B0604020202020204" pitchFamily="34" charset="0"/>
              </a:rPr>
              <a:t>Handout:</a:t>
            </a:r>
            <a:r>
              <a:rPr lang="en-US" altLang="en-US" b="1" baseline="0" dirty="0">
                <a:latin typeface="Arial" panose="020B0604020202020204" pitchFamily="34" charset="0"/>
              </a:rPr>
              <a:t>  </a:t>
            </a:r>
            <a:r>
              <a:rPr lang="en-US" altLang="en-US" b="1" dirty="0">
                <a:latin typeface="Arial" panose="020B0604020202020204" pitchFamily="34" charset="0"/>
              </a:rPr>
              <a:t>Annual Checklist &amp; Report Listing for Special Education Directors (by month)</a:t>
            </a:r>
          </a:p>
          <a:p>
            <a:endParaRPr lang="en-US" altLang="en-US" b="1" dirty="0">
              <a:latin typeface="Arial" panose="020B0604020202020204" pitchFamily="34" charset="0"/>
            </a:endParaRPr>
          </a:p>
          <a:p>
            <a:r>
              <a:rPr lang="en-US" altLang="en-US" dirty="0">
                <a:latin typeface="Arial" panose="020B0604020202020204" pitchFamily="34" charset="0"/>
              </a:rPr>
              <a:t>This handout features a comprehensive list of reporting responsibilities.  Participants can use this to build their awareness and upon return to their homebase, they can (if they already don’t know) engage their business director and administrative support to see who may already be carrying these responsibilities. </a:t>
            </a:r>
          </a:p>
          <a:p>
            <a:endParaRPr lang="en-US" altLang="en-US" dirty="0">
              <a:latin typeface="Arial" panose="020B0604020202020204" pitchFamily="34" charset="0"/>
            </a:endParaRPr>
          </a:p>
          <a:p>
            <a:r>
              <a:rPr lang="en-US" altLang="en-US" dirty="0">
                <a:latin typeface="Arial" panose="020B0604020202020204" pitchFamily="34" charset="0"/>
              </a:rPr>
              <a:t>Have participants</a:t>
            </a:r>
            <a:r>
              <a:rPr lang="en-US" altLang="en-US" baseline="0" dirty="0">
                <a:latin typeface="Arial" panose="020B0604020202020204" pitchFamily="34" charset="0"/>
              </a:rPr>
              <a:t> circle/highlight one report that they have a lot of experience with and one that they do not have a lot of experience with.  Turn and talk.</a:t>
            </a:r>
            <a:endParaRPr lang="en-US" altLang="en-US"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31E33E80-18ED-4EC5-A0A7-4A0B7DC8E12E}" type="slidenum">
              <a:rPr lang="en-US" altLang="en-US" smtClean="0">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8682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rPr>
              <a:t>This is an example of how to think or begin to map your annual reporting responsibilities.  This example does not include everything on the list we just reviewed . </a:t>
            </a:r>
          </a:p>
          <a:p>
            <a:r>
              <a:rPr lang="en-US" altLang="en-US" b="1" dirty="0">
                <a:latin typeface="Arial" panose="020B0604020202020204" pitchFamily="34" charset="0"/>
              </a:rPr>
              <a:t>SEP</a:t>
            </a:r>
            <a:r>
              <a:rPr lang="en-US" altLang="en-US" dirty="0">
                <a:latin typeface="Arial" panose="020B0604020202020204" pitchFamily="34" charset="0"/>
              </a:rPr>
              <a:t> omitted due to school beginning.</a:t>
            </a:r>
          </a:p>
          <a:p>
            <a:r>
              <a:rPr lang="en-US" altLang="en-US" b="1" dirty="0">
                <a:latin typeface="Arial" panose="020B0604020202020204" pitchFamily="34" charset="0"/>
              </a:rPr>
              <a:t>OCT</a:t>
            </a:r>
            <a:r>
              <a:rPr lang="en-US" altLang="en-US" dirty="0">
                <a:latin typeface="Arial" panose="020B0604020202020204" pitchFamily="34" charset="0"/>
              </a:rPr>
              <a:t> – this is the entire student population of the LEA</a:t>
            </a:r>
          </a:p>
          <a:p>
            <a:r>
              <a:rPr lang="en-US" altLang="en-US" b="1" dirty="0">
                <a:latin typeface="Arial" panose="020B0604020202020204" pitchFamily="34" charset="0"/>
              </a:rPr>
              <a:t>NOV</a:t>
            </a:r>
            <a:r>
              <a:rPr lang="en-US" altLang="en-US" dirty="0">
                <a:latin typeface="Arial" panose="020B0604020202020204" pitchFamily="34" charset="0"/>
              </a:rPr>
              <a:t> – CF window opens in Nov, usually closes in late Dec or early Jan. Trainings for applying for Contingency Funds usually occur at PaTTAN in Oct.</a:t>
            </a:r>
          </a:p>
          <a:p>
            <a:r>
              <a:rPr lang="en-US" altLang="en-US" b="1" dirty="0">
                <a:latin typeface="Arial" panose="020B0604020202020204" pitchFamily="34" charset="0"/>
              </a:rPr>
              <a:t>DEC</a:t>
            </a:r>
            <a:r>
              <a:rPr lang="en-US" altLang="en-US" dirty="0">
                <a:latin typeface="Arial" panose="020B0604020202020204" pitchFamily="34" charset="0"/>
              </a:rPr>
              <a:t> – Child Count – this is where </a:t>
            </a:r>
            <a:r>
              <a:rPr lang="en-US" altLang="en-US" b="1" dirty="0">
                <a:latin typeface="Arial" panose="020B0604020202020204" pitchFamily="34" charset="0"/>
              </a:rPr>
              <a:t>ALL </a:t>
            </a:r>
            <a:r>
              <a:rPr lang="en-US" altLang="en-US" dirty="0">
                <a:latin typeface="Arial" panose="020B0604020202020204" pitchFamily="34" charset="0"/>
              </a:rPr>
              <a:t>SE funding is derived. Important to insure that all students with disabilities in the LEA have an IEP  that includes DEC 1 of current year. This includes students in placements outside the LEA – hospitals, partials, AEDY, etc. </a:t>
            </a:r>
          </a:p>
          <a:p>
            <a:r>
              <a:rPr lang="en-US" altLang="en-US" b="1" dirty="0">
                <a:latin typeface="Arial" panose="020B0604020202020204" pitchFamily="34" charset="0"/>
              </a:rPr>
              <a:t>JAN – </a:t>
            </a:r>
            <a:r>
              <a:rPr lang="en-US" altLang="en-US" dirty="0">
                <a:latin typeface="Arial" panose="020B0604020202020204" pitchFamily="34" charset="0"/>
              </a:rPr>
              <a:t>Preparation for EI transition – decisions regarding K or 1</a:t>
            </a:r>
            <a:r>
              <a:rPr lang="en-US" altLang="en-US" baseline="30000" dirty="0">
                <a:latin typeface="Arial" panose="020B0604020202020204" pitchFamily="34" charset="0"/>
              </a:rPr>
              <a:t>st</a:t>
            </a:r>
            <a:r>
              <a:rPr lang="en-US" altLang="en-US" dirty="0">
                <a:latin typeface="Arial" panose="020B0604020202020204" pitchFamily="34" charset="0"/>
              </a:rPr>
              <a:t> grade.</a:t>
            </a:r>
          </a:p>
          <a:p>
            <a:r>
              <a:rPr lang="en-US" altLang="en-US" b="1" dirty="0">
                <a:latin typeface="Arial" panose="020B0604020202020204" pitchFamily="34" charset="0"/>
              </a:rPr>
              <a:t>FEB – </a:t>
            </a:r>
            <a:r>
              <a:rPr lang="en-US" altLang="en-US" dirty="0">
                <a:latin typeface="Arial" panose="020B0604020202020204" pitchFamily="34" charset="0"/>
              </a:rPr>
              <a:t>All EI meetings must be convened by 2/28.</a:t>
            </a:r>
          </a:p>
          <a:p>
            <a:r>
              <a:rPr lang="en-US" altLang="en-US" b="1" dirty="0">
                <a:latin typeface="Arial" panose="020B0604020202020204" pitchFamily="34" charset="0"/>
              </a:rPr>
              <a:t>MAR – </a:t>
            </a:r>
            <a:r>
              <a:rPr lang="en-US" altLang="en-US" dirty="0">
                <a:latin typeface="Arial" panose="020B0604020202020204" pitchFamily="34" charset="0"/>
              </a:rPr>
              <a:t> All EI NOREPS issued by 3/31. </a:t>
            </a:r>
          </a:p>
          <a:p>
            <a:r>
              <a:rPr lang="en-US" altLang="en-US" b="1" dirty="0">
                <a:latin typeface="Arial" panose="020B0604020202020204" pitchFamily="34" charset="0"/>
              </a:rPr>
              <a:t>APR – </a:t>
            </a:r>
            <a:r>
              <a:rPr lang="en-US" altLang="en-US" dirty="0">
                <a:latin typeface="Arial" panose="020B0604020202020204" pitchFamily="34" charset="0"/>
              </a:rPr>
              <a:t>No reporting due in April; however statewide assessments usually occur during this month and into May.</a:t>
            </a:r>
          </a:p>
          <a:p>
            <a:r>
              <a:rPr lang="en-US" altLang="en-US" b="1" dirty="0">
                <a:latin typeface="Arial" panose="020B0604020202020204" pitchFamily="34" charset="0"/>
              </a:rPr>
              <a:t>MAY - </a:t>
            </a:r>
            <a:r>
              <a:rPr lang="en-US" altLang="en-US" dirty="0">
                <a:latin typeface="Arial" panose="020B0604020202020204" pitchFamily="34" charset="0"/>
              </a:rPr>
              <a:t> Special Education Plan due May 1 every 3 years. </a:t>
            </a:r>
          </a:p>
          <a:p>
            <a:r>
              <a:rPr lang="en-US" altLang="en-US" b="1" dirty="0">
                <a:latin typeface="Arial" panose="020B0604020202020204" pitchFamily="34" charset="0"/>
              </a:rPr>
              <a:t>JUN - </a:t>
            </a:r>
            <a:r>
              <a:rPr lang="en-US" altLang="en-US" dirty="0">
                <a:latin typeface="Arial" panose="020B0604020202020204" pitchFamily="34" charset="0"/>
              </a:rPr>
              <a:t> PIMS Special Education Exit window opens later in June. </a:t>
            </a:r>
          </a:p>
          <a:p>
            <a:endParaRPr lang="en-US" altLang="en-US" b="1" dirty="0">
              <a:latin typeface="Arial" panose="020B0604020202020204" pitchFamily="34" charset="0"/>
            </a:endParaRPr>
          </a:p>
          <a:p>
            <a:r>
              <a:rPr lang="en-US" altLang="en-US" b="0" dirty="0">
                <a:latin typeface="Arial" panose="020B0604020202020204" pitchFamily="34" charset="0"/>
              </a:rPr>
              <a:t>Does anyone do anything like this?  How do</a:t>
            </a:r>
            <a:r>
              <a:rPr lang="en-US" altLang="en-US" b="0" baseline="0" dirty="0">
                <a:latin typeface="Arial" panose="020B0604020202020204" pitchFamily="34" charset="0"/>
              </a:rPr>
              <a:t> you stay organized in knowing when and how to complete reports?</a:t>
            </a:r>
            <a:endParaRPr lang="en-US" altLang="en-US" b="0" dirty="0">
              <a:latin typeface="Arial" panose="020B0604020202020204" pitchFamily="34" charset="0"/>
            </a:endParaRPr>
          </a:p>
          <a:p>
            <a:r>
              <a:rPr lang="en-US" altLang="en-US" b="0" dirty="0">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6AC382AC-D7A9-44FF-93A6-5BC914461BFC}" type="slidenum">
              <a:rPr lang="en-US" smtClean="0"/>
              <a:t>14</a:t>
            </a:fld>
            <a:endParaRPr lang="en-US"/>
          </a:p>
        </p:txBody>
      </p:sp>
    </p:spTree>
    <p:extLst>
      <p:ext uri="{BB962C8B-B14F-4D97-AF65-F5344CB8AC3E}">
        <p14:creationId xmlns:p14="http://schemas.microsoft.com/office/powerpoint/2010/main" val="2342097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0" dirty="0">
                <a:latin typeface="Arial" panose="020B0604020202020204" pitchFamily="34" charset="0"/>
              </a:rPr>
              <a:t>These</a:t>
            </a:r>
            <a:r>
              <a:rPr lang="en-US" altLang="en-US" b="0" baseline="0" dirty="0">
                <a:latin typeface="Arial" panose="020B0604020202020204" pitchFamily="34" charset="0"/>
              </a:rPr>
              <a:t> are the various reporting expectations that LEAs are responsible for.  You will see that some reporting protocols are done through the PDE website and some are done through the Leader Services Website.</a:t>
            </a:r>
          </a:p>
          <a:p>
            <a:pPr>
              <a:defRPr/>
            </a:pPr>
            <a:endParaRPr lang="en-US" altLang="en-US" b="0" baseline="0" dirty="0">
              <a:latin typeface="Arial" panose="020B0604020202020204" pitchFamily="34" charset="0"/>
            </a:endParaRPr>
          </a:p>
          <a:p>
            <a:pPr>
              <a:defRPr/>
            </a:pPr>
            <a:r>
              <a:rPr lang="en-US" altLang="en-US" b="0" baseline="0" dirty="0">
                <a:latin typeface="Arial" panose="020B0604020202020204" pitchFamily="34" charset="0"/>
              </a:rPr>
              <a:t>This is not an exhaustive list but these will be the ones that we are highlighting today.</a:t>
            </a:r>
            <a:endParaRPr lang="en-US" altLang="en-US" b="0"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3B190EEB-A6DA-427E-BC08-3D6F903EC094}" type="slidenum">
              <a:rPr lang="en-US" altLang="en-US" smtClean="0">
                <a:solidFill>
                  <a:srgbClr val="000000"/>
                </a:solidFill>
              </a:rPr>
              <a:pPr/>
              <a:t>15</a:t>
            </a:fld>
            <a:endParaRPr lang="en-US" altLang="en-US" dirty="0">
              <a:solidFill>
                <a:srgbClr val="000000"/>
              </a:solidFill>
            </a:endParaRPr>
          </a:p>
        </p:txBody>
      </p:sp>
    </p:spTree>
    <p:extLst>
      <p:ext uri="{BB962C8B-B14F-4D97-AF65-F5344CB8AC3E}">
        <p14:creationId xmlns:p14="http://schemas.microsoft.com/office/powerpoint/2010/main" val="142839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Encourage participants to use their hard copies to make notations regarding information that is specific to the LEA.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16</a:t>
            </a:fld>
            <a:endParaRPr lang="en-US" altLang="en-US" dirty="0"/>
          </a:p>
        </p:txBody>
      </p:sp>
    </p:spTree>
    <p:extLst>
      <p:ext uri="{BB962C8B-B14F-4D97-AF65-F5344CB8AC3E}">
        <p14:creationId xmlns:p14="http://schemas.microsoft.com/office/powerpoint/2010/main" val="280031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0" dirty="0">
                <a:latin typeface="Arial" panose="020B0604020202020204" pitchFamily="34" charset="0"/>
              </a:rPr>
              <a:t>We are going to start</a:t>
            </a:r>
            <a:r>
              <a:rPr lang="en-US" altLang="en-US" b="0" baseline="0" dirty="0">
                <a:latin typeface="Arial" panose="020B0604020202020204" pitchFamily="34" charset="0"/>
              </a:rPr>
              <a:t> with the ones that must be completed through PDE’s Website, which are highlighted in green.</a:t>
            </a:r>
            <a:endParaRPr lang="en-US" altLang="en-US" b="0" dirty="0">
              <a:latin typeface="Arial" panose="020B0604020202020204" pitchFamily="34" charset="0"/>
            </a:endParaRPr>
          </a:p>
          <a:p>
            <a:pPr marL="238077" indent="-238077">
              <a:buFontTx/>
              <a:buAutoNum type="arabicPeriod"/>
              <a:defRPr/>
            </a:pPr>
            <a:endParaRPr lang="en-US" altLang="en-US" b="1" dirty="0">
              <a:latin typeface="Arial" panose="020B0604020202020204" pitchFamily="34" charset="0"/>
            </a:endParaRPr>
          </a:p>
          <a:p>
            <a:pPr marL="238077" indent="-238077">
              <a:buFontTx/>
              <a:buAutoNum type="arabicPeriod"/>
              <a:defRPr/>
            </a:pPr>
            <a:r>
              <a:rPr lang="en-US" altLang="en-US" b="1" dirty="0">
                <a:latin typeface="Arial" panose="020B0604020202020204" pitchFamily="34" charset="0"/>
              </a:rPr>
              <a:t>The Comprehensive Plan </a:t>
            </a:r>
            <a:r>
              <a:rPr lang="en-US" altLang="en-US" dirty="0">
                <a:latin typeface="Arial" panose="020B0604020202020204" pitchFamily="34" charset="0"/>
              </a:rPr>
              <a:t>is a requirement of Chapter 4 for school entities</a:t>
            </a:r>
            <a:r>
              <a:rPr lang="en-US" altLang="en-US" b="1" dirty="0">
                <a:latin typeface="Arial" panose="020B0604020202020204" pitchFamily="34" charset="0"/>
              </a:rPr>
              <a:t>. </a:t>
            </a:r>
            <a:r>
              <a:rPr lang="en-US" dirty="0"/>
              <a:t>A school entity is defined as a local education provider (e.g., public school district, charter school, cyber charter school, AVTS or Intermediate Unit). There are 6 planning requirements, but for our purposes, we are focusing on this requirement. Every 6 years, a school entity must develop and implement a comprehensive and integrated K-12 program of student services. This student services plan must be make available for public inspection and comment for 28 days, and then it can be approved by the school entity’s governing board. </a:t>
            </a:r>
          </a:p>
          <a:p>
            <a:pPr marL="238077" indent="-238077">
              <a:buFontTx/>
              <a:buAutoNum type="arabicPeriod"/>
              <a:defRPr/>
            </a:pPr>
            <a:endParaRPr lang="en-US" altLang="en-US" b="1" dirty="0">
              <a:latin typeface="Arial" panose="020B0604020202020204" pitchFamily="34" charset="0"/>
            </a:endParaRPr>
          </a:p>
          <a:p>
            <a:pPr marL="238077" indent="-238077">
              <a:buFontTx/>
              <a:buAutoNum type="arabicPeriod" startAt="2"/>
              <a:defRPr/>
            </a:pPr>
            <a:r>
              <a:rPr lang="en-US" altLang="en-US" b="1" dirty="0">
                <a:latin typeface="Arial" panose="020B0604020202020204" pitchFamily="34" charset="0"/>
              </a:rPr>
              <a:t>The Special Education Plan </a:t>
            </a:r>
            <a:r>
              <a:rPr lang="en-US" altLang="en-US" dirty="0">
                <a:latin typeface="Arial" panose="020B0604020202020204" pitchFamily="34" charset="0"/>
              </a:rPr>
              <a:t>is one of the 6 components of the Comprehensive Plan.</a:t>
            </a:r>
            <a:r>
              <a:rPr lang="en-US" dirty="0"/>
              <a:t> Each school district shall develop a special education plan aligned with the strategic plan of the school district under § 4.13 (relating to strategic plans). The special education plan shall be developed every 3 years consistent with the 3-year review cycle of the strategic plan of the school district. The Secretary will prescribe the format, content and time for submission of the special education plan. (§14.104(a)) The special education plan must be made available for public </a:t>
            </a:r>
          </a:p>
          <a:p>
            <a:pPr>
              <a:defRPr/>
            </a:pPr>
            <a:r>
              <a:rPr lang="en-US" dirty="0"/>
              <a:t>       inspection and comment for 28 days, and then it can be approved by the school entity’s governing board and then submitted to PDE.</a:t>
            </a:r>
          </a:p>
          <a:p>
            <a:pPr>
              <a:defRPr/>
            </a:pPr>
            <a:endParaRPr lang="en-US" dirty="0"/>
          </a:p>
          <a:p>
            <a:pPr>
              <a:defRPr/>
            </a:pPr>
            <a:r>
              <a:rPr lang="en-US" altLang="en-US" b="1" dirty="0">
                <a:latin typeface="Arial" panose="020B0604020202020204" pitchFamily="34" charset="0"/>
              </a:rPr>
              <a:t>3. Special Education Plan Revision Notices (SEPRN’s)</a:t>
            </a:r>
            <a:r>
              <a:rPr lang="en-US" altLang="en-US" dirty="0">
                <a:latin typeface="Arial" panose="020B0604020202020204" pitchFamily="34" charset="0"/>
              </a:rPr>
              <a:t> is an on-going update to the school entities’ special education plan. Any changes – new classrooms, closing classrooms, shifting of caseloads - must be submitted for approval  30 days prior to proposed changes. Transfer of entity after March 31 requires signatures from the IU Executive Director prior to BSE approval.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5.  The electronic system to input </a:t>
            </a:r>
            <a:r>
              <a:rPr lang="en-US" altLang="en-US" b="1" dirty="0">
                <a:latin typeface="Arial" panose="020B0604020202020204" pitchFamily="34" charset="0"/>
              </a:rPr>
              <a:t>4010’s &amp; 4011’s </a:t>
            </a:r>
            <a:r>
              <a:rPr lang="en-US" altLang="en-US" dirty="0">
                <a:latin typeface="Arial" panose="020B0604020202020204" pitchFamily="34" charset="0"/>
              </a:rPr>
              <a:t>for students in Approved Private Schools (APS) or Chartered Schools for the Deaf and Blind began July 1, 2016. The new system is called APSEM and will be housed in  PDE Suites.  Each occurrence to create a 4010 request for funding &amp; 4011 program change to an approved private school (APS) and Chartered Schools for Deaf/Blind (CSDB) must be entered into this system.    A directory listing of schools was updated May 2016. </a:t>
            </a:r>
          </a:p>
          <a:p>
            <a:pPr>
              <a:defRPr/>
            </a:pPr>
            <a:endParaRPr lang="en-US" altLang="en-US"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3B190EEB-A6DA-427E-BC08-3D6F903EC094}" type="slidenum">
              <a:rPr lang="en-US" altLang="en-US" smtClean="0">
                <a:solidFill>
                  <a:srgbClr val="000000"/>
                </a:solidFill>
              </a:rPr>
              <a:pPr/>
              <a:t>17</a:t>
            </a:fld>
            <a:endParaRPr lang="en-US" altLang="en-US" dirty="0">
              <a:solidFill>
                <a:srgbClr val="000000"/>
              </a:solidFill>
            </a:endParaRPr>
          </a:p>
        </p:txBody>
      </p:sp>
    </p:spTree>
    <p:extLst>
      <p:ext uri="{BB962C8B-B14F-4D97-AF65-F5344CB8AC3E}">
        <p14:creationId xmlns:p14="http://schemas.microsoft.com/office/powerpoint/2010/main" val="2349439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hlinkClick r:id="rId3"/>
              </a:rPr>
              <a:t>http://www.education.pa.gov/Teachers - Administrators/Comprehensive Planning/Pages/default.aspx</a:t>
            </a:r>
            <a:endParaRPr lang="en-US" dirty="0"/>
          </a:p>
          <a:p>
            <a:pPr>
              <a:defRPr/>
            </a:pPr>
            <a:endParaRPr lang="en-US" dirty="0"/>
          </a:p>
          <a:p>
            <a:pPr>
              <a:defRPr/>
            </a:pPr>
            <a:endParaRPr lang="en-US" dirty="0"/>
          </a:p>
          <a:p>
            <a:pPr marL="238077" indent="-238077">
              <a:buFontTx/>
              <a:buAutoNum type="arabicPeriod"/>
              <a:defRPr/>
            </a:pPr>
            <a:r>
              <a:rPr lang="en-US" altLang="en-US" b="1" dirty="0">
                <a:latin typeface="Arial" panose="020B0604020202020204" pitchFamily="34" charset="0"/>
              </a:rPr>
              <a:t>The Comprehensive Plan </a:t>
            </a:r>
            <a:r>
              <a:rPr lang="en-US" altLang="en-US" dirty="0">
                <a:latin typeface="Arial" panose="020B0604020202020204" pitchFamily="34" charset="0"/>
              </a:rPr>
              <a:t>is a requirement of Chapter 4 for school entities</a:t>
            </a:r>
            <a:r>
              <a:rPr lang="en-US" altLang="en-US" b="1" dirty="0">
                <a:latin typeface="Arial" panose="020B0604020202020204" pitchFamily="34" charset="0"/>
              </a:rPr>
              <a:t>. </a:t>
            </a:r>
            <a:r>
              <a:rPr lang="en-US" dirty="0"/>
              <a:t>A school entity is defined as a local education provider (e.g., public school district, charter school, cyber charter school, AVTS or Intermediate Unit). There are 6 planning requirements, but for our purposes, we are focusing on this requirement. Every 6 years, a school entity must develop and implement a comprehensive and integrated K-12 program of student services. This student services plan must be make available for public inspection and comment for 28 days, and then it can be approved by the school entity’s governing board. </a:t>
            </a:r>
          </a:p>
          <a:p>
            <a:pPr marL="238077" indent="-238077">
              <a:buFontTx/>
              <a:buAutoNum type="arabicPeriod"/>
              <a:defRPr/>
            </a:pPr>
            <a:endParaRPr lang="en-US" altLang="en-US" b="1"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AC382AC-D7A9-44FF-93A6-5BC914461BFC}" type="slidenum">
              <a:rPr lang="en-US" smtClean="0"/>
              <a:t>18</a:t>
            </a:fld>
            <a:endParaRPr lang="en-US"/>
          </a:p>
        </p:txBody>
      </p:sp>
    </p:spTree>
    <p:extLst>
      <p:ext uri="{BB962C8B-B14F-4D97-AF65-F5344CB8AC3E}">
        <p14:creationId xmlns:p14="http://schemas.microsoft.com/office/powerpoint/2010/main" val="323691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Virtually: Search &amp; Share for Comprehensive Plan - Give participants time to do the search on their own.  After some time, have them share their responses in the chat box.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http://www.education.pa.gov/Documents/Teachers-Administrators/Comprehensive%20Planning/Chapter%204%20Planning%20Requirements%20Overview.pdf </a:t>
            </a:r>
          </a:p>
          <a:p>
            <a:endParaRPr lang="en-US" dirty="0"/>
          </a:p>
          <a:p>
            <a:r>
              <a:rPr lang="en-US" dirty="0"/>
              <a:t>Special Education Plan</a:t>
            </a:r>
            <a:r>
              <a:rPr lang="en-US" baseline="0" dirty="0"/>
              <a:t> – 3 years</a:t>
            </a:r>
          </a:p>
          <a:p>
            <a:r>
              <a:rPr lang="en-US" baseline="0" dirty="0"/>
              <a:t>Professional Education – 3 years</a:t>
            </a:r>
          </a:p>
          <a:p>
            <a:pPr defTabSz="934552">
              <a:defRPr/>
            </a:pPr>
            <a:r>
              <a:rPr lang="en-US" baseline="0" dirty="0"/>
              <a:t>Pre K – Every 3 years or when plan is amended</a:t>
            </a:r>
          </a:p>
          <a:p>
            <a:endParaRPr lang="en-US" baseline="0" dirty="0"/>
          </a:p>
          <a:p>
            <a:r>
              <a:rPr lang="en-US" baseline="0" dirty="0"/>
              <a:t>Induction – 6 years</a:t>
            </a:r>
          </a:p>
          <a:p>
            <a:r>
              <a:rPr lang="en-US" baseline="0" dirty="0"/>
              <a:t>Student Services – 6 years</a:t>
            </a:r>
          </a:p>
          <a:p>
            <a:pPr defTabSz="934552">
              <a:defRPr/>
            </a:pPr>
            <a:r>
              <a:rPr lang="en-US" baseline="0" dirty="0"/>
              <a:t>Gifted – 6 years</a:t>
            </a:r>
          </a:p>
          <a:p>
            <a:endParaRPr lang="en-US" baseline="0" dirty="0"/>
          </a:p>
          <a:p>
            <a:r>
              <a:rPr lang="en-US" baseline="0" dirty="0"/>
              <a:t>After the group has answered these questions, have the group explore the comprehensive planning wiki site.</a:t>
            </a:r>
          </a:p>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19</a:t>
            </a:fld>
            <a:endParaRPr lang="en-US" altLang="en-US" dirty="0"/>
          </a:p>
        </p:txBody>
      </p:sp>
    </p:spTree>
    <p:extLst>
      <p:ext uri="{BB962C8B-B14F-4D97-AF65-F5344CB8AC3E}">
        <p14:creationId xmlns:p14="http://schemas.microsoft.com/office/powerpoint/2010/main" val="376882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C382AC-D7A9-44FF-93A6-5BC914461BFC}" type="slidenum">
              <a:rPr lang="en-US" smtClean="0"/>
              <a:t>2</a:t>
            </a:fld>
            <a:endParaRPr lang="en-US"/>
          </a:p>
        </p:txBody>
      </p:sp>
    </p:spTree>
    <p:extLst>
      <p:ext uri="{BB962C8B-B14F-4D97-AF65-F5344CB8AC3E}">
        <p14:creationId xmlns:p14="http://schemas.microsoft.com/office/powerpoint/2010/main" val="1130194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rial" charset="0"/>
              </a:rPr>
              <a:t>Planning Requirements Overview</a:t>
            </a:r>
          </a:p>
          <a:p>
            <a:endParaRPr lang="en-US" b="1" dirty="0">
              <a:latin typeface="Arial" charset="0"/>
            </a:endParaRPr>
          </a:p>
          <a:p>
            <a:r>
              <a:rPr lang="en-US" dirty="0">
                <a:latin typeface="Arial" charset="0"/>
              </a:rPr>
              <a:t>The revised Chapter 4 specifies planning requirements for school entities. A school entity is defined as a local education provider (e.g., public school district, charter school, cyber charter school, AVTS or Intermediate Unit).</a:t>
            </a:r>
            <a:br>
              <a:rPr lang="en-US" dirty="0">
                <a:latin typeface="Arial" charset="0"/>
              </a:rPr>
            </a:br>
            <a:r>
              <a:rPr lang="en-US" dirty="0">
                <a:latin typeface="Arial" charset="0"/>
              </a:rPr>
              <a:t>These planning requirements are summarized:</a:t>
            </a:r>
          </a:p>
          <a:p>
            <a:endParaRPr lang="en-US" dirty="0">
              <a:latin typeface="Arial" charset="0"/>
            </a:endParaRPr>
          </a:p>
          <a:p>
            <a:pPr marL="233309" indent="-233309">
              <a:buAutoNum type="alphaLcPeriod"/>
            </a:pPr>
            <a:r>
              <a:rPr lang="en-US" dirty="0">
                <a:latin typeface="Arial" charset="0"/>
              </a:rPr>
              <a:t>Every 3 years, a school entity must submit to the Secretary for approval a professional education plan. The professional education plan must be made available for public inspection and comment for 28 days, and then it can be approved by the board and then submitted to PDE.</a:t>
            </a:r>
          </a:p>
          <a:p>
            <a:pPr marL="233309" indent="-233309">
              <a:buAutoNum type="alphaLcPeriod"/>
            </a:pPr>
            <a:endParaRPr lang="en-US" dirty="0">
              <a:latin typeface="Arial" charset="0"/>
            </a:endParaRPr>
          </a:p>
          <a:p>
            <a:r>
              <a:rPr lang="en-US" dirty="0">
                <a:latin typeface="Arial" charset="0"/>
              </a:rPr>
              <a:t>b. Every 6 years, a school entity must submit to the Department for approval an induction plan. The induction plan must be made available for public inspection and comment for 28 days, and then it can be approved by the school entity’s governing board and then submitted to PDE.</a:t>
            </a:r>
          </a:p>
          <a:p>
            <a:endParaRPr lang="en-US" dirty="0">
              <a:latin typeface="Arial" charset="0"/>
            </a:endParaRPr>
          </a:p>
          <a:p>
            <a:r>
              <a:rPr lang="en-US" dirty="0">
                <a:latin typeface="Arial" charset="0"/>
              </a:rPr>
              <a:t>c. Every 6 years, a school entity must develop and implement a comprehensive and integrated K-12 program of student services. This student services plan must be make available for public inspection and comment for 28 days, and then it can be approved by the school entity’s governing board.</a:t>
            </a:r>
          </a:p>
          <a:p>
            <a:endParaRPr lang="en-US" dirty="0">
              <a:latin typeface="Arial" charset="0"/>
            </a:endParaRPr>
          </a:p>
          <a:p>
            <a:r>
              <a:rPr lang="en-US" dirty="0">
                <a:latin typeface="Arial" charset="0"/>
              </a:rPr>
              <a:t>d. Every 3 years, each school district must develop and submit to the department a special education plan. The special education plan must be made available for public inspection and comment for 28 days, and then it can be approved by the school entity’s governing board and then submitted to PDE.</a:t>
            </a:r>
          </a:p>
          <a:p>
            <a:endParaRPr lang="en-US" dirty="0">
              <a:latin typeface="Arial" charset="0"/>
            </a:endParaRPr>
          </a:p>
          <a:p>
            <a:r>
              <a:rPr lang="en-US" dirty="0">
                <a:latin typeface="Arial" charset="0"/>
              </a:rPr>
              <a:t>e. Every 6 years, each school district must develop and implement a gifted education plan. The gifted education plan must be made available for public inspection and comment for 28 days, and then it can be approved by the school entity’s governing board.</a:t>
            </a:r>
          </a:p>
          <a:p>
            <a:endParaRPr lang="en-US" dirty="0">
              <a:latin typeface="Arial" charset="0"/>
            </a:endParaRPr>
          </a:p>
          <a:p>
            <a:r>
              <a:rPr lang="en-US" dirty="0">
                <a:latin typeface="Arial" charset="0"/>
              </a:rPr>
              <a:t>f. Every 3 years or when the plan is amended, a school district offering a prekindergarten program must submit an implementation plan. The implementation plan must be made available for public inspection and comment for 28 days, and then it can be approved by the school entity’s governing board and then submitted to PDE.</a:t>
            </a:r>
          </a:p>
          <a:p>
            <a:endParaRPr lang="en-US" dirty="0">
              <a:latin typeface="Arial" charset="0"/>
            </a:endParaRPr>
          </a:p>
          <a:p>
            <a:r>
              <a:rPr lang="en-US" dirty="0">
                <a:latin typeface="Arial" charset="0"/>
              </a:rPr>
              <a:t>https://www.education.pa.gov/Teachers%20-%20Administrators/Comprehensive%20Planning/Pages/PlanningRequirements.aspx</a:t>
            </a:r>
          </a:p>
          <a:p>
            <a:endParaRPr lang="en-US" dirty="0">
              <a:latin typeface="Arial" charset="0"/>
            </a:endParaRPr>
          </a:p>
          <a:p>
            <a:pPr>
              <a:defRPr/>
            </a:pPr>
            <a:endParaRPr lang="en-US" altLang="en-US"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3B190EEB-A6DA-427E-BC08-3D6F903EC094}" type="slidenum">
              <a:rPr lang="en-US" altLang="en-US" smtClean="0">
                <a:solidFill>
                  <a:srgbClr val="000000"/>
                </a:solidFill>
              </a:rPr>
              <a:pPr/>
              <a:t>20</a:t>
            </a:fld>
            <a:endParaRPr lang="en-US" altLang="en-US" dirty="0">
              <a:solidFill>
                <a:srgbClr val="000000"/>
              </a:solidFill>
            </a:endParaRPr>
          </a:p>
        </p:txBody>
      </p:sp>
    </p:spTree>
    <p:extLst>
      <p:ext uri="{BB962C8B-B14F-4D97-AF65-F5344CB8AC3E}">
        <p14:creationId xmlns:p14="http://schemas.microsoft.com/office/powerpoint/2010/main" val="2276644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hlinkClick r:id="rId3"/>
              </a:rPr>
              <a:t>http://www.education.pa.gov/K-12/Special Education/Pages/Special-Education-Plan-Information.aspx</a:t>
            </a:r>
            <a:endParaRPr lang="en-US" dirty="0"/>
          </a:p>
          <a:p>
            <a:pPr>
              <a:defRPr/>
            </a:pPr>
            <a:endParaRPr lang="en-US" dirty="0"/>
          </a:p>
          <a:p>
            <a:pPr marL="238077" indent="-238077">
              <a:buFontTx/>
              <a:buAutoNum type="arabicPeriod" startAt="2"/>
              <a:defRPr/>
            </a:pPr>
            <a:r>
              <a:rPr lang="en-US" altLang="en-US" b="1" dirty="0">
                <a:latin typeface="Arial" panose="020B0604020202020204" pitchFamily="34" charset="0"/>
              </a:rPr>
              <a:t>The Special Education Plan </a:t>
            </a:r>
            <a:r>
              <a:rPr lang="en-US" altLang="en-US" dirty="0">
                <a:latin typeface="Arial" panose="020B0604020202020204" pitchFamily="34" charset="0"/>
              </a:rPr>
              <a:t>is one of the 6 report sections nested</a:t>
            </a:r>
            <a:r>
              <a:rPr lang="en-US" altLang="en-US" baseline="0" dirty="0">
                <a:latin typeface="Arial" panose="020B0604020202020204" pitchFamily="34" charset="0"/>
              </a:rPr>
              <a:t> within</a:t>
            </a:r>
            <a:r>
              <a:rPr lang="en-US" altLang="en-US" dirty="0">
                <a:latin typeface="Arial" panose="020B0604020202020204" pitchFamily="34" charset="0"/>
              </a:rPr>
              <a:t> the Comprehensive Plan.</a:t>
            </a:r>
            <a:r>
              <a:rPr lang="en-US" dirty="0"/>
              <a:t> Each school district shall develop a special education plan aligned with the strategic plan of the school district under § 4.13 (relating to strategic plans). The special education plan shall be developed every 3 years consistent with the 3-year review cycle of the strategic plan of the school district. The Secretary will prescribe the format, content and time for submission of the special education plan. (§14.104(a)) The special education plan must be made available for public inspection and comment for 28 days, and then it can be approved by the school entity’s governing board and then submitted to PDE.</a:t>
            </a:r>
          </a:p>
          <a:p>
            <a:pPr marL="238077" indent="-238077">
              <a:buFontTx/>
              <a:buAutoNum type="arabicPeriod"/>
              <a:defRPr/>
            </a:pPr>
            <a:endParaRPr lang="en-US" altLang="en-US" b="1"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defTabSz="466618">
              <a:defRPr/>
            </a:pPr>
            <a:fld id="{6AC382AC-D7A9-44FF-93A6-5BC914461BFC}" type="slidenum">
              <a:rPr lang="en-US">
                <a:solidFill>
                  <a:prstClr val="black"/>
                </a:solidFill>
                <a:latin typeface="Calibri" panose="020F0502020204030204"/>
              </a:rPr>
              <a:pPr defTabSz="466618">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54855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22</a:t>
            </a:fld>
            <a:endParaRPr lang="en-US" altLang="en-US" dirty="0"/>
          </a:p>
        </p:txBody>
      </p:sp>
    </p:spTree>
    <p:extLst>
      <p:ext uri="{BB962C8B-B14F-4D97-AF65-F5344CB8AC3E}">
        <p14:creationId xmlns:p14="http://schemas.microsoft.com/office/powerpoint/2010/main" val="2283479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552">
              <a:defRPr/>
            </a:pPr>
            <a:r>
              <a:rPr lang="en-US" altLang="en-US" b="1" dirty="0">
                <a:latin typeface="Arial" panose="020B0604020202020204" pitchFamily="34" charset="0"/>
              </a:rPr>
              <a:t>Special Education Plan Revision Notices (SEPRN’s)</a:t>
            </a:r>
            <a:r>
              <a:rPr lang="en-US" altLang="en-US" dirty="0">
                <a:latin typeface="Arial" panose="020B0604020202020204" pitchFamily="34" charset="0"/>
              </a:rPr>
              <a:t> is an on-going update to the school entities’ special education plan. Any changes – new classrooms, closing classrooms, shifting of caseloads - must be submitted for approval  30 days prior to proposed changes. Transfer of entity after March 31 requires signatures from the IU Executive Director prior to BSE approval. </a:t>
            </a:r>
          </a:p>
          <a:p>
            <a:endParaRPr lang="en-US" altLang="en-US" dirty="0">
              <a:latin typeface="Arial" panose="020B0604020202020204" pitchFamily="34" charset="0"/>
            </a:endParaRPr>
          </a:p>
          <a:p>
            <a:pPr marL="236882" indent="-236882">
              <a:buFontTx/>
              <a:buAutoNum type="arabicPeriod"/>
            </a:pPr>
            <a:r>
              <a:rPr lang="en-US" dirty="0"/>
              <a:t>SEPRN’s reflects on going programs and services and incorporates anticipated changes in programming as a result of corrective action generated by the cyclical monitoring and improvement planning and other factors. The special education plan is completed by school districts in conjunction with the school district's strategic plan structure. The school district's special education plan is on a three year cycle which corresponds to the school district's strategic plan cycle so that the information in the special education plan can be applied to the school district's strategic plan, especially the professional education and induction programs.</a:t>
            </a:r>
          </a:p>
          <a:p>
            <a:pPr marL="236882" indent="-236882">
              <a:buFontTx/>
              <a:buAutoNum type="arabicPeriod"/>
            </a:pPr>
            <a:endParaRPr lang="en-US" altLang="en-US" dirty="0"/>
          </a:p>
          <a:p>
            <a:r>
              <a:rPr lang="en-US" altLang="en-US" dirty="0"/>
              <a:t>A SEPRN is submitted on the PDE website through the special education plan window.  When submitted, the website notifies your </a:t>
            </a:r>
            <a:r>
              <a:rPr lang="en-US" altLang="en-US" dirty="0" err="1"/>
              <a:t>SPoC</a:t>
            </a:r>
            <a:r>
              <a:rPr lang="en-US" altLang="en-US" dirty="0"/>
              <a:t> to review.  Your </a:t>
            </a:r>
            <a:r>
              <a:rPr lang="en-US" altLang="en-US" dirty="0" err="1"/>
              <a:t>SPoC</a:t>
            </a:r>
            <a:r>
              <a:rPr lang="en-US" altLang="en-US" dirty="0"/>
              <a:t> will contact you to set up a time to visit and discuss before formal approval.  Once completed, the SEPRN will be submitted by your </a:t>
            </a:r>
            <a:r>
              <a:rPr lang="en-US" altLang="en-US" dirty="0" err="1"/>
              <a:t>SPoC</a:t>
            </a:r>
            <a:r>
              <a:rPr lang="en-US" altLang="en-US" dirty="0"/>
              <a:t> to division chief.</a:t>
            </a:r>
          </a:p>
          <a:p>
            <a:endParaRPr lang="en-US" altLang="en-US" dirty="0"/>
          </a:p>
          <a:p>
            <a:r>
              <a:rPr lang="en-US" altLang="en-US" dirty="0"/>
              <a:t>All SEPRNs must be completed 30 calendar days prior to the implementation of the change to the special education plan.</a:t>
            </a:r>
          </a:p>
          <a:p>
            <a:endParaRPr lang="en-US" altLang="en-US" dirty="0"/>
          </a:p>
          <a:p>
            <a:r>
              <a:rPr lang="en-US" altLang="en-US" b="1" dirty="0"/>
              <a:t>“Planning Leader” status has to be assigned in order to submit SEPRN.  This is done in within the LEA.</a:t>
            </a:r>
          </a:p>
          <a:p>
            <a:endParaRPr lang="en-US" altLang="en-US" dirty="0"/>
          </a:p>
          <a:p>
            <a:r>
              <a:rPr lang="en-US" altLang="en-US" dirty="0"/>
              <a:t>What was the last SEPRN you did? Share out.</a:t>
            </a:r>
            <a:endParaRPr lang="en-US" altLang="en-US" dirty="0">
              <a:latin typeface="Arial" panose="020B0604020202020204" pitchFamily="34" charset="0"/>
            </a:endParaRPr>
          </a:p>
          <a:p>
            <a:pPr>
              <a:defRPr/>
            </a:pPr>
            <a:endParaRPr lang="en-US" altLang="en-US" b="1"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AC382AC-D7A9-44FF-93A6-5BC914461BFC}" type="slidenum">
              <a:rPr lang="en-US" smtClean="0"/>
              <a:t>23</a:t>
            </a:fld>
            <a:endParaRPr lang="en-US"/>
          </a:p>
        </p:txBody>
      </p:sp>
    </p:spTree>
    <p:extLst>
      <p:ext uri="{BB962C8B-B14F-4D97-AF65-F5344CB8AC3E}">
        <p14:creationId xmlns:p14="http://schemas.microsoft.com/office/powerpoint/2010/main" val="310341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http://www.education.pa.gov/K-12/Special Education/Pages/Approved-Private-Schools-and-Chartered-Schools-for-the-Deaf-and-the-Blind.aspx</a:t>
            </a:r>
          </a:p>
          <a:p>
            <a:endParaRPr lang="en-US" altLang="en-US" dirty="0">
              <a:latin typeface="Arial" panose="020B0604020202020204" pitchFamily="34" charset="0"/>
            </a:endParaRPr>
          </a:p>
          <a:p>
            <a:pPr rtl="0"/>
            <a:r>
              <a:rPr lang="en-US" b="1" dirty="0"/>
              <a:t>The school district of residence or charter school will input all of the 4010’s and 4011’s. All current students have been transitioned to the new system.  For technical assistance, please check the webinar on the PaTTAN-Harrisburg website or contact Stacey</a:t>
            </a:r>
            <a:r>
              <a:rPr lang="en-US" b="1" baseline="0" dirty="0"/>
              <a:t> Mears at smears@pa.gov.</a:t>
            </a:r>
            <a:endParaRPr lang="en-US" dirty="0"/>
          </a:p>
          <a:p>
            <a:pPr rtl="0"/>
            <a:r>
              <a:rPr lang="en-US" b="1" dirty="0"/>
              <a:t> </a:t>
            </a:r>
            <a:endParaRPr lang="en-US" dirty="0"/>
          </a:p>
          <a:p>
            <a:pPr rtl="0"/>
            <a:r>
              <a:rPr lang="en-US" b="1" dirty="0"/>
              <a:t>The school district or charter school will also input Preschool Early Intervention students into the system with information provided by the MAWA or the Preschool Early intervention program.  Please have the school district/charter school staff contact their local Preschool Early Intervention program to identify who the contact person from the established Preschool Early Intervention program will be handling any procedural concerns related to students in the EI program who are enrolled in an APS and participating in the APS 4010 funding process.  We appreciate your cooperation in this important enrollment process.  </a:t>
            </a:r>
            <a:br>
              <a:rPr lang="en-US" b="1" dirty="0"/>
            </a:br>
            <a:r>
              <a:rPr lang="en-US" b="1" dirty="0"/>
              <a:t>    </a:t>
            </a:r>
            <a:r>
              <a:rPr lang="en-US" dirty="0"/>
              <a:t> The Approved Private Schools (APSs) are private schools, licensed by the State Board of Private Academic Schools. The Chartered Schools for the Deaf and the Blind, which are exempt from licensure. Both groups are approved by the Secretary of Education to provide a free appropriate special education for students with severe disabilities. The schools are eligible to receive funds from the school districts and/or the Commonwealth for the education of these students. Pennsylvania currently has four PA chartered and 31 non-charter APSs for which the Department approves funding. These schools provide a program of special education for over 4,000 day and residential students. A Directory of Approved Private and PA Chartered Schools for the Deaf and the Blind (pdf) is available by mail from the Bureau of Special Education or at this web site in PDF version.</a:t>
            </a:r>
          </a:p>
          <a:p>
            <a:pPr rtl="0"/>
            <a:r>
              <a:rPr lang="en-US" dirty="0"/>
              <a:t>Placement of students in a relatively restrictive environment such as an APS or PA Chartered School, must be based on the student's individual needs. Chapters 14,and 171 of the state's special education regulations and standards govern placements. These provisions require, among other things, that placement shall be based on the following:</a:t>
            </a:r>
          </a:p>
          <a:p>
            <a:pPr rtl="0"/>
            <a:r>
              <a:rPr lang="en-US" dirty="0"/>
              <a:t> </a:t>
            </a:r>
          </a:p>
          <a:p>
            <a:pPr rtl="0"/>
            <a:r>
              <a:rPr lang="en-US" dirty="0"/>
              <a:t>The appropriate level of intervention,  </a:t>
            </a:r>
          </a:p>
          <a:p>
            <a:pPr rtl="0"/>
            <a:r>
              <a:rPr lang="en-US" dirty="0"/>
              <a:t>The appropriate location of intervention, and </a:t>
            </a:r>
          </a:p>
          <a:p>
            <a:pPr rtl="0"/>
            <a:r>
              <a:rPr lang="en-US" dirty="0"/>
              <a:t>The appropriate grouping of students</a:t>
            </a:r>
          </a:p>
          <a:p>
            <a:pPr rtl="0"/>
            <a:r>
              <a:rPr lang="en-US" dirty="0"/>
              <a:t>Generally, the permissible justification for removing a child from the student's regular educational environment is only when the nature or intensity of the disability is such that education in regular classes with the use of supplementary aids and services cannot be achieved satisfactorily.</a:t>
            </a:r>
          </a:p>
          <a:p>
            <a:pPr rtl="0"/>
            <a:r>
              <a:rPr lang="en-US" dirty="0"/>
              <a:t>When a school district and the parent agree that the only source of an appropriate program of education for an eligible student is in an APS, in accordance with the stated admission policy of the particular APS, the recommendation and supporting documentation is forwarded to the Bureau of Special Education for final approval/disapproval of payment.</a:t>
            </a:r>
          </a:p>
          <a:p>
            <a:pPr rtl="0"/>
            <a:r>
              <a:rPr lang="en-US" dirty="0"/>
              <a:t> </a:t>
            </a:r>
          </a:p>
          <a:p>
            <a:pPr rtl="0"/>
            <a:r>
              <a:rPr lang="en-US" dirty="0"/>
              <a:t>Costs for school age students placed in APSs are shared between the school district of residence and the Commonwealth.</a:t>
            </a:r>
          </a:p>
          <a:p>
            <a:pPr rtl="0"/>
            <a:r>
              <a:rPr lang="en-US" dirty="0"/>
              <a:t>APSs are an important and necessary part of Pennsylvania's special education delivery system. These schools provide some students with what may be the only appropriate education program currently available.</a:t>
            </a:r>
          </a:p>
          <a:p>
            <a:endParaRPr lang="en-US" altLang="en-US" dirty="0">
              <a:latin typeface="Arial" panose="020B0604020202020204" pitchFamily="34" charset="0"/>
            </a:endParaRPr>
          </a:p>
          <a:p>
            <a:r>
              <a:rPr lang="en-US" altLang="en-US" dirty="0">
                <a:latin typeface="Arial" panose="020B0604020202020204" pitchFamily="34" charset="0"/>
              </a:rPr>
              <a:t>The electronic system to input </a:t>
            </a:r>
            <a:r>
              <a:rPr lang="en-US" altLang="en-US" b="1" dirty="0">
                <a:latin typeface="Arial" panose="020B0604020202020204" pitchFamily="34" charset="0"/>
              </a:rPr>
              <a:t>4010’s &amp; 4011’s </a:t>
            </a:r>
            <a:r>
              <a:rPr lang="en-US" altLang="en-US" dirty="0">
                <a:latin typeface="Arial" panose="020B0604020202020204" pitchFamily="34" charset="0"/>
              </a:rPr>
              <a:t>for students in Approved Private Schools (APS) or Chartered Schools for the Deaf and Blind began July 1, 2016. The new system is called APSEM and will be housed in  PDE Suites.  Each occurrence to create a 4010 request for funding &amp; 4011 program change to an approved private school (APS) and Chartered Schools for Deaf/Blind (CSDB) must be entered into this system.    A directory listing of schools was updated May 2016. </a:t>
            </a:r>
          </a:p>
          <a:p>
            <a:endParaRPr lang="en-US" altLang="en-US" dirty="0">
              <a:latin typeface="Arial" panose="020B0604020202020204" pitchFamily="34" charset="0"/>
            </a:endParaRPr>
          </a:p>
          <a:p>
            <a:pPr>
              <a:spcBef>
                <a:spcPct val="0"/>
              </a:spcBef>
            </a:pPr>
            <a:r>
              <a:rPr lang="en-US" altLang="en-US" dirty="0">
                <a:solidFill>
                  <a:srgbClr val="1F497D"/>
                </a:solidFill>
                <a:latin typeface="Calibri" panose="020F0502020204030204" pitchFamily="34" charset="0"/>
                <a:cs typeface="Calibri" panose="020F0502020204030204" pitchFamily="34" charset="0"/>
              </a:rPr>
              <a:t>Sure. It is a topic that gets folks confused quite easily.  </a:t>
            </a:r>
            <a:r>
              <a:rPr lang="en-US" altLang="en-US" b="1" dirty="0">
                <a:solidFill>
                  <a:srgbClr val="1F497D"/>
                </a:solidFill>
                <a:latin typeface="Calibri" panose="020F0502020204030204" pitchFamily="34" charset="0"/>
                <a:cs typeface="Calibri" panose="020F0502020204030204" pitchFamily="34" charset="0"/>
              </a:rPr>
              <a:t>4010 refers to the processing of placement for a child to be enrolled in a state-subsidized school (APS or chartered school like WPSD).  4011 is the process for sending them back to their home district (completed by the district). </a:t>
            </a:r>
            <a:r>
              <a:rPr lang="en-US" altLang="en-US" dirty="0">
                <a:solidFill>
                  <a:srgbClr val="1F497D"/>
                </a:solidFill>
                <a:latin typeface="Calibri" panose="020F0502020204030204" pitchFamily="34" charset="0"/>
                <a:cs typeface="Calibri" panose="020F0502020204030204" pitchFamily="34" charset="0"/>
              </a:rPr>
              <a:t> The APSEM system, which was rolled out last summer, is an electronic version of this process. It helps us to track acceptance, enrollment.. </a:t>
            </a:r>
            <a:r>
              <a:rPr lang="en-US" altLang="en-US" dirty="0" err="1">
                <a:solidFill>
                  <a:srgbClr val="1F497D"/>
                </a:solidFill>
                <a:latin typeface="Calibri" panose="020F0502020204030204" pitchFamily="34" charset="0"/>
                <a:cs typeface="Calibri" panose="020F0502020204030204" pitchFamily="34" charset="0"/>
              </a:rPr>
              <a:t>etc</a:t>
            </a:r>
            <a:r>
              <a:rPr lang="en-US" altLang="en-US" dirty="0">
                <a:solidFill>
                  <a:srgbClr val="1F497D"/>
                </a:solidFill>
                <a:latin typeface="Calibri" panose="020F0502020204030204" pitchFamily="34" charset="0"/>
                <a:cs typeface="Calibri" panose="020F0502020204030204" pitchFamily="34" charset="0"/>
              </a:rPr>
              <a:t> much more efficiently that the paper process.  In order for a child to be approved for a funded slot, there must be a PDE approval. Students can be enrolled, at a full tuition rate (paid by the district), if need is proven, but a funded slot is not available.</a:t>
            </a:r>
            <a:endParaRPr lang="en-US" alt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AC382AC-D7A9-44FF-93A6-5BC914461BFC}" type="slidenum">
              <a:rPr lang="en-US" smtClean="0"/>
              <a:t>24</a:t>
            </a:fld>
            <a:endParaRPr lang="en-US"/>
          </a:p>
        </p:txBody>
      </p:sp>
    </p:spTree>
    <p:extLst>
      <p:ext uri="{BB962C8B-B14F-4D97-AF65-F5344CB8AC3E}">
        <p14:creationId xmlns:p14="http://schemas.microsoft.com/office/powerpoint/2010/main" val="2503142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382AC-D7A9-44FF-93A6-5BC914461BFC}" type="slidenum">
              <a:rPr lang="en-US" smtClean="0"/>
              <a:t>25</a:t>
            </a:fld>
            <a:endParaRPr lang="en-US"/>
          </a:p>
        </p:txBody>
      </p:sp>
    </p:spTree>
    <p:extLst>
      <p:ext uri="{BB962C8B-B14F-4D97-AF65-F5344CB8AC3E}">
        <p14:creationId xmlns:p14="http://schemas.microsoft.com/office/powerpoint/2010/main" val="2068717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Culminating</a:t>
            </a:r>
            <a:r>
              <a:rPr lang="en-US" altLang="en-US" baseline="0" dirty="0">
                <a:latin typeface="Arial" panose="020B0604020202020204" pitchFamily="34" charset="0"/>
              </a:rPr>
              <a:t> slide for this section.  Just remind participants that if they can’t answer any of these questions, they should contact their BSE adviser.</a:t>
            </a:r>
          </a:p>
          <a:p>
            <a:endParaRPr lang="en-US" altLang="en-US" baseline="0" dirty="0">
              <a:latin typeface="Arial" panose="020B0604020202020204" pitchFamily="34" charset="0"/>
            </a:endParaRPr>
          </a:p>
          <a:p>
            <a:r>
              <a:rPr lang="en-US" altLang="en-US" baseline="0" dirty="0">
                <a:latin typeface="Arial" panose="020B0604020202020204" pitchFamily="34" charset="0"/>
              </a:rPr>
              <a:t>If you do not know who your BSE adviser is, you can find it on the PDE Website.</a:t>
            </a:r>
            <a:endParaRPr lang="en-US" altLang="en-US" dirty="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82BC1AB4-3486-4F56-9EDE-F9E383FDCDEE}" type="slidenum">
              <a:rPr lang="en-US" altLang="en-US" smtClean="0">
                <a:solidFill>
                  <a:srgbClr val="000000"/>
                </a:solidFill>
              </a:rPr>
              <a:pPr/>
              <a:t>26</a:t>
            </a:fld>
            <a:endParaRPr lang="en-US" altLang="en-US" dirty="0">
              <a:solidFill>
                <a:srgbClr val="000000"/>
              </a:solidFill>
            </a:endParaRPr>
          </a:p>
        </p:txBody>
      </p:sp>
    </p:spTree>
    <p:extLst>
      <p:ext uri="{BB962C8B-B14F-4D97-AF65-F5344CB8AC3E}">
        <p14:creationId xmlns:p14="http://schemas.microsoft.com/office/powerpoint/2010/main" val="3119951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0" dirty="0">
                <a:latin typeface="Arial" panose="020B0604020202020204" pitchFamily="34" charset="0"/>
              </a:rPr>
              <a:t>These</a:t>
            </a:r>
            <a:r>
              <a:rPr lang="en-US" altLang="en-US" b="0" baseline="0" dirty="0">
                <a:latin typeface="Arial" panose="020B0604020202020204" pitchFamily="34" charset="0"/>
              </a:rPr>
              <a:t> are the various reporting expectations that LEAs are responsible for.  You will see that some reporting protocols are done through the PDE website and some are done through the Leader Services Website</a:t>
            </a:r>
            <a:endParaRPr lang="en-US" altLang="en-US" b="0"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3B190EEB-A6DA-427E-BC08-3D6F903EC094}" type="slidenum">
              <a:rPr lang="en-US" altLang="en-US" smtClean="0">
                <a:solidFill>
                  <a:srgbClr val="000000"/>
                </a:solidFill>
              </a:rPr>
              <a:pPr/>
              <a:t>27</a:t>
            </a:fld>
            <a:endParaRPr lang="en-US" altLang="en-US" dirty="0">
              <a:solidFill>
                <a:srgbClr val="000000"/>
              </a:solidFill>
            </a:endParaRPr>
          </a:p>
        </p:txBody>
      </p:sp>
    </p:spTree>
    <p:extLst>
      <p:ext uri="{BB962C8B-B14F-4D97-AF65-F5344CB8AC3E}">
        <p14:creationId xmlns:p14="http://schemas.microsoft.com/office/powerpoint/2010/main" val="4176506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https://apps.leaderservices.com/_risc/index.aspx</a:t>
            </a:r>
          </a:p>
          <a:p>
            <a:endParaRPr lang="en-US" altLang="en-US" dirty="0">
              <a:latin typeface="Arial" panose="020B0604020202020204" pitchFamily="34" charset="0"/>
            </a:endParaRPr>
          </a:p>
          <a:p>
            <a:r>
              <a:rPr lang="en-US" altLang="en-US" dirty="0">
                <a:latin typeface="Arial" panose="020B0604020202020204" pitchFamily="34" charset="0"/>
              </a:rPr>
              <a:t>The</a:t>
            </a:r>
            <a:r>
              <a:rPr lang="en-US" altLang="en-US" baseline="0" dirty="0">
                <a:latin typeface="Arial" panose="020B0604020202020204" pitchFamily="34" charset="0"/>
              </a:rPr>
              <a:t> reporting dates for 2019-2020 are indicated in this table.  </a:t>
            </a:r>
          </a:p>
          <a:p>
            <a:endParaRPr lang="en-US" altLang="en-US" baseline="0" dirty="0">
              <a:latin typeface="Arial" panose="020B0604020202020204" pitchFamily="34" charset="0"/>
            </a:endParaRPr>
          </a:p>
          <a:p>
            <a:r>
              <a:rPr lang="en-US" altLang="en-US" dirty="0">
                <a:solidFill>
                  <a:srgbClr val="FF0000"/>
                </a:solidFill>
                <a:latin typeface="Arial" panose="020B0604020202020204" pitchFamily="34" charset="0"/>
              </a:rPr>
              <a:t>***While the system has been enhanced with quarterly requirements and gives LEAs greater opportunity to provide both more detail about restraints and to analyze trends in reducing the use of physical restraints on students, the Bureau of Special Education encourages the LEAs to report the restraints in RISC in as timely a manner as possible and not wait until the end of each reporting quarter.*** </a:t>
            </a:r>
          </a:p>
          <a:p>
            <a:endParaRPr lang="en-US" altLang="en-US" dirty="0">
              <a:solidFill>
                <a:srgbClr val="FF0000"/>
              </a:solidFill>
              <a:latin typeface="Arial" panose="020B0604020202020204" pitchFamily="34" charset="0"/>
            </a:endParaRPr>
          </a:p>
          <a:p>
            <a:r>
              <a:rPr lang="en-US" altLang="en-US" dirty="0">
                <a:latin typeface="Arial" panose="020B0604020202020204" pitchFamily="34" charset="0"/>
              </a:rPr>
              <a:t>Questions regarding RISC or the RISC Webinar should be directed to Keith Focht, Special Education Adviser, at 717.783.6921 or </a:t>
            </a:r>
            <a:r>
              <a:rPr lang="en-US" altLang="en-US" u="sng" dirty="0">
                <a:latin typeface="Arial" panose="020B0604020202020204" pitchFamily="34" charset="0"/>
                <a:hlinkClick r:id="rId3"/>
              </a:rPr>
              <a:t>kfocht@pa.gov</a:t>
            </a:r>
            <a:r>
              <a:rPr lang="en-US" altLang="en-US" dirty="0">
                <a:latin typeface="Arial" panose="020B0604020202020204" pitchFamily="34" charset="0"/>
              </a:rPr>
              <a:t>.  </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3B4D1225-DF4D-495D-B7ED-CAEC0DC7F7B3}" type="slidenum">
              <a:rPr lang="en-US" altLang="en-US" smtClean="0">
                <a:solidFill>
                  <a:srgbClr val="000000"/>
                </a:solidFill>
              </a:rPr>
              <a:pPr/>
              <a:t>28</a:t>
            </a:fld>
            <a:endParaRPr lang="en-US" altLang="en-US" dirty="0">
              <a:solidFill>
                <a:srgbClr val="000000"/>
              </a:solidFill>
            </a:endParaRPr>
          </a:p>
        </p:txBody>
      </p:sp>
    </p:spTree>
    <p:extLst>
      <p:ext uri="{BB962C8B-B14F-4D97-AF65-F5344CB8AC3E}">
        <p14:creationId xmlns:p14="http://schemas.microsoft.com/office/powerpoint/2010/main" val="849823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LEAS – This is the required information that needs to be documented in the RISC system every time a restraint is conducted.</a:t>
            </a:r>
          </a:p>
          <a:p>
            <a:endParaRPr lang="en-US" dirty="0"/>
          </a:p>
          <a:p>
            <a:r>
              <a:rPr lang="en-US" dirty="0"/>
              <a:t>Each LEA should have some type of internal form which</a:t>
            </a:r>
            <a:r>
              <a:rPr lang="en-US" baseline="0" dirty="0"/>
              <a:t> aligns with these items to give to all schools that house your students (within district and out of district)</a:t>
            </a:r>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29</a:t>
            </a:fld>
            <a:endParaRPr lang="en-US" altLang="en-US" dirty="0"/>
          </a:p>
        </p:txBody>
      </p:sp>
    </p:spTree>
    <p:extLst>
      <p:ext uri="{BB962C8B-B14F-4D97-AF65-F5344CB8AC3E}">
        <p14:creationId xmlns:p14="http://schemas.microsoft.com/office/powerpoint/2010/main" val="233386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C382AC-D7A9-44FF-93A6-5BC914461BFC}" type="slidenum">
              <a:rPr lang="en-US" smtClean="0"/>
              <a:t>3</a:t>
            </a:fld>
            <a:endParaRPr lang="en-US"/>
          </a:p>
        </p:txBody>
      </p:sp>
    </p:spTree>
    <p:extLst>
      <p:ext uri="{BB962C8B-B14F-4D97-AF65-F5344CB8AC3E}">
        <p14:creationId xmlns:p14="http://schemas.microsoft.com/office/powerpoint/2010/main" val="2683510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a:t>
            </a:r>
            <a:r>
              <a:rPr lang="en-US" baseline="0" dirty="0"/>
              <a:t> additional information needed in the RISC system</a:t>
            </a:r>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30</a:t>
            </a:fld>
            <a:endParaRPr lang="en-US" altLang="en-US" dirty="0"/>
          </a:p>
        </p:txBody>
      </p:sp>
    </p:spTree>
    <p:extLst>
      <p:ext uri="{BB962C8B-B14F-4D97-AF65-F5344CB8AC3E}">
        <p14:creationId xmlns:p14="http://schemas.microsoft.com/office/powerpoint/2010/main" val="1580685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of these documents are located on the RISC site (Leader Services).</a:t>
            </a:r>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31</a:t>
            </a:fld>
            <a:endParaRPr lang="en-US" altLang="en-US" dirty="0"/>
          </a:p>
        </p:txBody>
      </p:sp>
    </p:spTree>
    <p:extLst>
      <p:ext uri="{BB962C8B-B14F-4D97-AF65-F5344CB8AC3E}">
        <p14:creationId xmlns:p14="http://schemas.microsoft.com/office/powerpoint/2010/main" val="2225563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Virtually: </a:t>
            </a:r>
            <a:r>
              <a:rPr lang="en-US"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Restraints - Pose the questions on the slide; unmute volunteer participants in order to allow them to share out their LEAs procedures and documentation protocol.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32</a:t>
            </a:fld>
            <a:endParaRPr lang="en-US" altLang="en-US" dirty="0"/>
          </a:p>
        </p:txBody>
      </p:sp>
    </p:spTree>
    <p:extLst>
      <p:ext uri="{BB962C8B-B14F-4D97-AF65-F5344CB8AC3E}">
        <p14:creationId xmlns:p14="http://schemas.microsoft.com/office/powerpoint/2010/main" val="1943388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Homebound Instruction and Instruction Conducted in the Home</a:t>
            </a:r>
            <a:r>
              <a:rPr lang="en-US" baseline="0" dirty="0"/>
              <a:t> have to be reported in Leader Services under Special Education @ Home.</a:t>
            </a:r>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33</a:t>
            </a:fld>
            <a:endParaRPr lang="en-US" altLang="en-US" dirty="0"/>
          </a:p>
        </p:txBody>
      </p:sp>
    </p:spTree>
    <p:extLst>
      <p:ext uri="{BB962C8B-B14F-4D97-AF65-F5344CB8AC3E}">
        <p14:creationId xmlns:p14="http://schemas.microsoft.com/office/powerpoint/2010/main" val="4273014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Virtually:  </a:t>
            </a:r>
            <a:r>
              <a:rPr lang="en-US" sz="1800" b="1" dirty="0">
                <a:solidFill>
                  <a:srgbClr val="000000"/>
                </a:solidFill>
                <a:latin typeface="Arial" panose="020B0604020202020204" pitchFamily="34" charset="0"/>
                <a:ea typeface="Times New Roman" panose="02020603050405020304" pitchFamily="18" charset="0"/>
              </a:rPr>
              <a:t>Reference hard copies of both documents.</a:t>
            </a:r>
            <a:endParaRPr lang="en-US" b="1" baseline="0" dirty="0"/>
          </a:p>
          <a:p>
            <a:endParaRPr lang="en-US" baseline="0" dirty="0"/>
          </a:p>
          <a:p>
            <a:r>
              <a:rPr lang="en-US" baseline="0" dirty="0"/>
              <a:t>BEC - https://www.education.pa.gov/Documents/Codes%20and%20Regulations/Basic%20Education%20Circulars/Federal%20Code/Instruction%20Conducted%20in%20the%20Home.pdf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34</a:t>
            </a:fld>
            <a:endParaRPr lang="en-US" altLang="en-US" dirty="0"/>
          </a:p>
        </p:txBody>
      </p:sp>
    </p:spTree>
    <p:extLst>
      <p:ext uri="{BB962C8B-B14F-4D97-AF65-F5344CB8AC3E}">
        <p14:creationId xmlns:p14="http://schemas.microsoft.com/office/powerpoint/2010/main" val="3889575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t>Virtually:  </a:t>
            </a:r>
            <a:r>
              <a:rPr lang="en-US"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HBI or ICITH Activity - Give participants time to complete activity on their own; come back as a group for a “share out” of answers live.</a:t>
            </a:r>
            <a:endParaRPr lang="en-US" dirty="0"/>
          </a:p>
          <a:p>
            <a:endParaRPr lang="en-US" dirty="0"/>
          </a:p>
          <a:p>
            <a:r>
              <a:rPr lang="en-US" dirty="0"/>
              <a:t>Hav</a:t>
            </a:r>
            <a:r>
              <a:rPr lang="en-US" baseline="0" dirty="0"/>
              <a:t>e </a:t>
            </a:r>
            <a:r>
              <a:rPr lang="en-US" dirty="0"/>
              <a:t>the participants utilize the</a:t>
            </a:r>
            <a:r>
              <a:rPr lang="en-US" baseline="0" dirty="0"/>
              <a:t> publication to answer the scenarios.</a:t>
            </a:r>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35</a:t>
            </a:fld>
            <a:endParaRPr lang="en-US" altLang="en-US" dirty="0"/>
          </a:p>
        </p:txBody>
      </p:sp>
    </p:spTree>
    <p:extLst>
      <p:ext uri="{BB962C8B-B14F-4D97-AF65-F5344CB8AC3E}">
        <p14:creationId xmlns:p14="http://schemas.microsoft.com/office/powerpoint/2010/main" val="1240424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36</a:t>
            </a:fld>
            <a:endParaRPr lang="en-US" altLang="en-US" dirty="0"/>
          </a:p>
        </p:txBody>
      </p:sp>
    </p:spTree>
    <p:extLst>
      <p:ext uri="{BB962C8B-B14F-4D97-AF65-F5344CB8AC3E}">
        <p14:creationId xmlns:p14="http://schemas.microsoft.com/office/powerpoint/2010/main" val="4113883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37</a:t>
            </a:fld>
            <a:endParaRPr lang="en-US" altLang="en-US" dirty="0"/>
          </a:p>
        </p:txBody>
      </p:sp>
    </p:spTree>
    <p:extLst>
      <p:ext uri="{BB962C8B-B14F-4D97-AF65-F5344CB8AC3E}">
        <p14:creationId xmlns:p14="http://schemas.microsoft.com/office/powerpoint/2010/main" val="871359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38</a:t>
            </a:fld>
            <a:endParaRPr lang="en-US" altLang="en-US" dirty="0"/>
          </a:p>
        </p:txBody>
      </p:sp>
    </p:spTree>
    <p:extLst>
      <p:ext uri="{BB962C8B-B14F-4D97-AF65-F5344CB8AC3E}">
        <p14:creationId xmlns:p14="http://schemas.microsoft.com/office/powerpoint/2010/main" val="1014443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Questions regarding Act 16 can be directed to Don </a:t>
            </a:r>
            <a:r>
              <a:rPr lang="en-US" b="1" dirty="0" err="1"/>
              <a:t>Dolbin</a:t>
            </a:r>
            <a:r>
              <a:rPr lang="en-US" b="1" dirty="0"/>
              <a:t> @ ddolbin@pa.gov. (2020)</a:t>
            </a:r>
          </a:p>
          <a:p>
            <a:pPr>
              <a:defRPr/>
            </a:pPr>
            <a:endParaRPr lang="en-US" b="1" dirty="0"/>
          </a:p>
          <a:p>
            <a:pPr>
              <a:defRPr/>
            </a:pPr>
            <a:r>
              <a:rPr lang="en-US" b="1" dirty="0"/>
              <a:t>https://www.education.pa.gov/K-12/Special%20Education/FundingGrants/Pages/Act16Guidelines.aspx</a:t>
            </a:r>
          </a:p>
          <a:p>
            <a:pPr>
              <a:defRPr/>
            </a:pPr>
            <a:endParaRPr lang="en-US" b="1" dirty="0"/>
          </a:p>
          <a:p>
            <a:pPr>
              <a:defRPr/>
            </a:pPr>
            <a:endParaRPr lang="en-US" dirty="0"/>
          </a:p>
          <a:p>
            <a:pPr>
              <a:defRPr/>
            </a:pPr>
            <a:r>
              <a:rPr lang="en-US" dirty="0"/>
              <a:t>Information provide on PDE Handout </a:t>
            </a:r>
            <a:r>
              <a:rPr lang="en-US" b="1" dirty="0"/>
              <a:t>“Act 16 Expenditures Per Student Guidance”</a:t>
            </a:r>
          </a:p>
          <a:p>
            <a:endParaRPr lang="en-US" dirty="0">
              <a:latin typeface="Arial" charset="0"/>
            </a:endParaRPr>
          </a:p>
          <a:p>
            <a:r>
              <a:rPr lang="en-US" dirty="0">
                <a:latin typeface="Arial" charset="0"/>
              </a:rPr>
              <a:t>Reporting is required for special education students with Individualized Education Programs (IEP) only. When determining the cost of student’s program, it is important to consult with all local educational agencies, school district and charter school staff involved in the administration of a child’s IEP. (This also includes the sharing of information between the local educational agency/school district/charter school and intermediate unit, where applicable. </a:t>
            </a:r>
          </a:p>
          <a:p>
            <a:endParaRPr lang="en-US" dirty="0">
              <a:latin typeface="Arial" charset="0"/>
            </a:endParaRPr>
          </a:p>
          <a:p>
            <a:r>
              <a:rPr lang="en-US" b="1" dirty="0">
                <a:latin typeface="Arial" charset="0"/>
              </a:rPr>
              <a:t>Responsibility </a:t>
            </a:r>
            <a:endParaRPr lang="en-US" dirty="0">
              <a:latin typeface="Arial" charset="0"/>
            </a:endParaRPr>
          </a:p>
          <a:p>
            <a:r>
              <a:rPr lang="en-US" dirty="0">
                <a:latin typeface="Arial" charset="0"/>
              </a:rPr>
              <a:t>The responsibility of reporting the student with an IEP lies with the School district of residence, not the educating local educational agency, intermediate unit, approved private school (APS), county prison, career and technology center (CTC), or other entity. </a:t>
            </a:r>
          </a:p>
          <a:p>
            <a:endParaRPr lang="en-US" dirty="0">
              <a:latin typeface="Arial" charset="0"/>
            </a:endParaRPr>
          </a:p>
          <a:p>
            <a:r>
              <a:rPr lang="en-US" b="1" dirty="0">
                <a:latin typeface="Arial" charset="0"/>
              </a:rPr>
              <a:t>Exceptions </a:t>
            </a:r>
            <a:endParaRPr lang="en-US" dirty="0">
              <a:latin typeface="Arial" charset="0"/>
            </a:endParaRPr>
          </a:p>
          <a:p>
            <a:r>
              <a:rPr lang="en-US" dirty="0">
                <a:latin typeface="Arial" charset="0"/>
              </a:rPr>
              <a:t>1. Charter School – these students are reported by the charter school </a:t>
            </a:r>
          </a:p>
          <a:p>
            <a:r>
              <a:rPr lang="en-US" dirty="0">
                <a:latin typeface="Arial" charset="0"/>
              </a:rPr>
              <a:t>2. 1305 (Nonresident children placed in foster care) – these students are reported by the school district in which the student resides with the foster parents. </a:t>
            </a:r>
          </a:p>
          <a:p>
            <a:r>
              <a:rPr lang="en-US" dirty="0">
                <a:latin typeface="Arial" charset="0"/>
              </a:rPr>
              <a:t>3. Wards of State – Do not report Wards of State. If a student becomes a ward of state during the school year, only report those expenditures during the time the student was not a ward of state. </a:t>
            </a:r>
          </a:p>
          <a:p>
            <a:r>
              <a:rPr lang="en-US" dirty="0">
                <a:latin typeface="Arial" charset="0"/>
              </a:rPr>
              <a:t>4. Gifted Students – these students are not included in the special education submissions. </a:t>
            </a:r>
          </a:p>
          <a:p>
            <a:endParaRPr lang="en-US" dirty="0">
              <a:latin typeface="Arial" charset="0"/>
            </a:endParaRPr>
          </a:p>
          <a:p>
            <a:r>
              <a:rPr lang="en-US" b="1" dirty="0">
                <a:latin typeface="Arial" charset="0"/>
              </a:rPr>
              <a:t>Include the following when reporting the cost per student: </a:t>
            </a:r>
            <a:endParaRPr lang="en-US" dirty="0">
              <a:latin typeface="Arial" charset="0"/>
            </a:endParaRPr>
          </a:p>
          <a:p>
            <a:r>
              <a:rPr lang="en-US" b="1" dirty="0">
                <a:latin typeface="Arial" charset="0"/>
              </a:rPr>
              <a:t>Instructional Cost per Student </a:t>
            </a:r>
            <a:endParaRPr lang="en-US" dirty="0">
              <a:latin typeface="Arial" charset="0"/>
            </a:endParaRPr>
          </a:p>
          <a:p>
            <a:r>
              <a:rPr lang="en-US" dirty="0">
                <a:latin typeface="Arial" charset="0"/>
              </a:rPr>
              <a:t>1. Classroom teacher (prorated) </a:t>
            </a:r>
          </a:p>
          <a:p>
            <a:r>
              <a:rPr lang="en-US" dirty="0">
                <a:latin typeface="Arial" charset="0"/>
              </a:rPr>
              <a:t>2. Classroom aids (prorated) </a:t>
            </a:r>
          </a:p>
          <a:p>
            <a:r>
              <a:rPr lang="en-US" dirty="0">
                <a:latin typeface="Arial" charset="0"/>
              </a:rPr>
              <a:t>3. Para-profession/one-to-one aid assigned to specific student (total cost) </a:t>
            </a:r>
          </a:p>
          <a:p>
            <a:r>
              <a:rPr lang="en-US" dirty="0">
                <a:latin typeface="Arial" charset="0"/>
              </a:rPr>
              <a:t>4. General education as it applies to special education services </a:t>
            </a:r>
          </a:p>
          <a:p>
            <a:endParaRPr lang="en-US" dirty="0">
              <a:latin typeface="Arial" charset="0"/>
            </a:endParaRPr>
          </a:p>
          <a:p>
            <a:r>
              <a:rPr lang="en-US" b="1" dirty="0">
                <a:latin typeface="Arial" charset="0"/>
              </a:rPr>
              <a:t>Related Services Cost per Student </a:t>
            </a:r>
            <a:endParaRPr lang="en-US" dirty="0">
              <a:latin typeface="Arial" charset="0"/>
            </a:endParaRPr>
          </a:p>
          <a:p>
            <a:r>
              <a:rPr lang="en-US" dirty="0">
                <a:latin typeface="Arial" charset="0"/>
              </a:rPr>
              <a:t>1. Specialized Transportation </a:t>
            </a:r>
          </a:p>
          <a:p>
            <a:r>
              <a:rPr lang="en-US" dirty="0">
                <a:latin typeface="Arial" charset="0"/>
              </a:rPr>
              <a:t>             a) Bus/van that is required in the IEP for more than one student (prorated) </a:t>
            </a:r>
          </a:p>
          <a:p>
            <a:r>
              <a:rPr lang="en-US" dirty="0">
                <a:latin typeface="Arial" charset="0"/>
              </a:rPr>
              <a:t>             b) Bus/van required for one specific student (total cost) August 2018 2 </a:t>
            </a:r>
          </a:p>
          <a:p>
            <a:r>
              <a:rPr lang="en-US" dirty="0">
                <a:latin typeface="Arial" charset="0"/>
              </a:rPr>
              <a:t>2. Speech group (prorated) </a:t>
            </a:r>
          </a:p>
          <a:p>
            <a:r>
              <a:rPr lang="en-US" dirty="0">
                <a:latin typeface="Arial" charset="0"/>
              </a:rPr>
              <a:t>3. Individual services including speech, occupational therapy, physical therapy, vision services, hearing services, orientation and mobility (total cost) </a:t>
            </a:r>
          </a:p>
          <a:p>
            <a:r>
              <a:rPr lang="en-US" dirty="0">
                <a:latin typeface="Arial" charset="0"/>
              </a:rPr>
              <a:t>4. One-to-one nurse (total cost) </a:t>
            </a:r>
          </a:p>
          <a:p>
            <a:r>
              <a:rPr lang="en-US" dirty="0">
                <a:latin typeface="Arial" charset="0"/>
              </a:rPr>
              <a:t>5. Para-profession, one-to-one aid assigned to specific student (total cost) (if no accounted for elsewhere) Specialized Equipment Cost per Student </a:t>
            </a:r>
          </a:p>
          <a:p>
            <a:endParaRPr lang="en-US" dirty="0">
              <a:latin typeface="Arial" charset="0"/>
            </a:endParaRPr>
          </a:p>
          <a:p>
            <a:r>
              <a:rPr lang="en-US" b="1" dirty="0">
                <a:latin typeface="Arial" charset="0"/>
              </a:rPr>
              <a:t>Specialized Equipment Cost per Student </a:t>
            </a:r>
            <a:endParaRPr lang="en-US" dirty="0">
              <a:latin typeface="Arial" charset="0"/>
            </a:endParaRPr>
          </a:p>
          <a:p>
            <a:r>
              <a:rPr lang="en-US" dirty="0">
                <a:latin typeface="Arial" charset="0"/>
              </a:rPr>
              <a:t>1. Braille materials specific to student (total cost) </a:t>
            </a:r>
          </a:p>
          <a:p>
            <a:r>
              <a:rPr lang="en-US" dirty="0">
                <a:latin typeface="Arial" charset="0"/>
              </a:rPr>
              <a:t>2. Assistive technology </a:t>
            </a:r>
          </a:p>
          <a:p>
            <a:r>
              <a:rPr lang="en-US" dirty="0">
                <a:latin typeface="Arial" charset="0"/>
              </a:rPr>
              <a:t>3. Other equipment required per IEP </a:t>
            </a:r>
          </a:p>
          <a:p>
            <a:endParaRPr lang="en-US" dirty="0">
              <a:latin typeface="Arial" charset="0"/>
            </a:endParaRPr>
          </a:p>
          <a:p>
            <a:r>
              <a:rPr lang="en-US" b="1" dirty="0">
                <a:latin typeface="Arial" charset="0"/>
              </a:rPr>
              <a:t>Do NOT include the following items in the reported cost per student: </a:t>
            </a:r>
            <a:endParaRPr lang="en-US" dirty="0">
              <a:latin typeface="Arial" charset="0"/>
            </a:endParaRPr>
          </a:p>
          <a:p>
            <a:r>
              <a:rPr lang="en-US" dirty="0">
                <a:latin typeface="Arial" charset="0"/>
              </a:rPr>
              <a:t>1. Management fees </a:t>
            </a:r>
          </a:p>
          <a:p>
            <a:r>
              <a:rPr lang="en-US" dirty="0">
                <a:latin typeface="Arial" charset="0"/>
              </a:rPr>
              <a:t>2. Non-specialized transportation </a:t>
            </a:r>
          </a:p>
          <a:p>
            <a:endParaRPr lang="en-US" dirty="0">
              <a:latin typeface="Arial" charset="0"/>
            </a:endParaRPr>
          </a:p>
          <a:p>
            <a:r>
              <a:rPr lang="en-US" b="1" dirty="0">
                <a:latin typeface="Arial" charset="0"/>
              </a:rPr>
              <a:t>How/When Will Act 16 Be Reported This Year? </a:t>
            </a:r>
            <a:endParaRPr lang="en-US" dirty="0">
              <a:latin typeface="Arial" charset="0"/>
            </a:endParaRPr>
          </a:p>
          <a:p>
            <a:r>
              <a:rPr lang="en-US" dirty="0">
                <a:latin typeface="Arial" charset="0"/>
              </a:rPr>
              <a:t>PIMS Collection 1 - October</a:t>
            </a:r>
          </a:p>
          <a:p>
            <a:endParaRPr lang="en-US" dirty="0">
              <a:latin typeface="Arial" charset="0"/>
            </a:endParaRPr>
          </a:p>
          <a:p>
            <a:r>
              <a:rPr lang="en-US" dirty="0">
                <a:latin typeface="Arial" charset="0"/>
              </a:rPr>
              <a:t>PIMS Student Fact Template Specifications for use in submitting the Act 16 Report </a:t>
            </a:r>
          </a:p>
          <a:p>
            <a:r>
              <a:rPr lang="en-US" dirty="0">
                <a:latin typeface="Arial" charset="0"/>
              </a:rPr>
              <a:t>Refer to Appendix AJ of Volume 2 of the PIMS User Manual for a complete list of valid values. </a:t>
            </a:r>
          </a:p>
          <a:p>
            <a:endParaRPr lang="en-US" dirty="0">
              <a:latin typeface="Arial" charset="0"/>
            </a:endParaRPr>
          </a:p>
          <a:p>
            <a:r>
              <a:rPr lang="en-US" b="1" dirty="0">
                <a:latin typeface="Arial" charset="0"/>
              </a:rPr>
              <a:t>Appendix AJ – Categories to use in the student Fact Template for Special Education Act 16 Funds Code 	Description 	</a:t>
            </a:r>
          </a:p>
          <a:p>
            <a:r>
              <a:rPr lang="en-US" dirty="0">
                <a:latin typeface="Arial" charset="0"/>
              </a:rPr>
              <a:t>1 	$1 - $25,628.39 (Category 1 special education funding formula) 	</a:t>
            </a:r>
          </a:p>
          <a:p>
            <a:r>
              <a:rPr lang="en-US" dirty="0">
                <a:latin typeface="Arial" charset="0"/>
              </a:rPr>
              <a:t>2 	$25,628.40 - $51,256.79 (Category 2 special education funding formula) 	</a:t>
            </a:r>
          </a:p>
          <a:p>
            <a:r>
              <a:rPr lang="en-US" dirty="0">
                <a:latin typeface="Arial" charset="0"/>
              </a:rPr>
              <a:t>3 	$51,256.80 - $76,885.19 (Category 3 special education funding formula) 	</a:t>
            </a:r>
          </a:p>
          <a:p>
            <a:r>
              <a:rPr lang="en-US" dirty="0">
                <a:latin typeface="Arial" charset="0"/>
              </a:rPr>
              <a:t>4 	$76,885.20 and OVER (Category 4 special education funding formula) 	</a:t>
            </a:r>
          </a:p>
          <a:p>
            <a:endParaRPr lang="en-US" dirty="0"/>
          </a:p>
        </p:txBody>
      </p:sp>
      <p:sp>
        <p:nvSpPr>
          <p:cNvPr id="4" name="Slide Number Placeholder 3"/>
          <p:cNvSpPr>
            <a:spLocks noGrp="1"/>
          </p:cNvSpPr>
          <p:nvPr>
            <p:ph type="sldNum" sz="quarter" idx="5"/>
          </p:nvPr>
        </p:nvSpPr>
        <p:spPr/>
        <p:txBody>
          <a:bodyPr/>
          <a:lstStyle/>
          <a:p>
            <a:fld id="{6AC382AC-D7A9-44FF-93A6-5BC914461BFC}" type="slidenum">
              <a:rPr lang="en-US" smtClean="0"/>
              <a:t>39</a:t>
            </a:fld>
            <a:endParaRPr lang="en-US"/>
          </a:p>
        </p:txBody>
      </p:sp>
    </p:spTree>
    <p:extLst>
      <p:ext uri="{BB962C8B-B14F-4D97-AF65-F5344CB8AC3E}">
        <p14:creationId xmlns:p14="http://schemas.microsoft.com/office/powerpoint/2010/main" val="51688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Self-Explanatory – Discuss meaning of Icons throughout presentation</a:t>
            </a:r>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4</a:t>
            </a:fld>
            <a:endParaRPr lang="en-US" altLang="en-US" dirty="0"/>
          </a:p>
        </p:txBody>
      </p:sp>
    </p:spTree>
    <p:extLst>
      <p:ext uri="{BB962C8B-B14F-4D97-AF65-F5344CB8AC3E}">
        <p14:creationId xmlns:p14="http://schemas.microsoft.com/office/powerpoint/2010/main" val="3211011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rPr>
              <a:t>Questions regarding Contingency Funds:  </a:t>
            </a:r>
            <a:r>
              <a:rPr lang="en-US" altLang="en-US" b="0">
                <a:latin typeface="Arial" panose="020B0604020202020204" pitchFamily="34" charset="0"/>
              </a:rPr>
              <a:t>Janette Fulton</a:t>
            </a:r>
            <a:endParaRPr lang="en-US" altLang="en-US" b="0" dirty="0">
              <a:latin typeface="Arial" panose="020B0604020202020204" pitchFamily="34" charset="0"/>
            </a:endParaRPr>
          </a:p>
          <a:p>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What: </a:t>
            </a:r>
            <a:r>
              <a:rPr lang="en-US" altLang="en-US" dirty="0">
                <a:latin typeface="Arial" panose="020B0604020202020204" pitchFamily="34" charset="0"/>
              </a:rPr>
              <a:t>The Secretary of Education under P.S. §25-2509.8 was given the authority to establish guidelines for the application, approval, distribution and expenditure of funds for extraordinary special education program expenses, also known as Special Education Contingency Funds. The fund’s purpose is to provide additional state funding for the implementation of the Individualized Education Program (IEP) for a student with significant disabilities. A contingency fund application may be submitted by a school district or charter school to partially meet the extraordinary educational needs of an individual child with significant disabilities who requires a highly specialized program or related services in order to receive an appropriate education, in the least restrictive environment. The Department of Education (PDE) considers the following to constitute extraordinary expenses: Expenses that result from needs and circumstances of a student with significant disabilities, which are not ordinarily present in a typical special education service and program delivery system and which costs exceed the school district, or charter school funding. In order for a maximum number of LEAs to participate, a school district or charter school may receive contingency funds in an amount not to exceed $150,000. Funds will be disbursed in the May 2018</a:t>
            </a:r>
            <a:r>
              <a:rPr lang="en-US" altLang="en-US" baseline="0" dirty="0">
                <a:latin typeface="Arial" panose="020B0604020202020204" pitchFamily="34" charset="0"/>
              </a:rPr>
              <a:t> </a:t>
            </a:r>
            <a:r>
              <a:rPr lang="en-US" altLang="en-US" dirty="0" err="1">
                <a:latin typeface="Arial" panose="020B0604020202020204" pitchFamily="34" charset="0"/>
              </a:rPr>
              <a:t>Unipay</a:t>
            </a:r>
            <a:endParaRPr lang="en-US" altLang="en-US"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Who: </a:t>
            </a:r>
            <a:r>
              <a:rPr lang="en-US" altLang="en-US" dirty="0">
                <a:latin typeface="Arial" panose="020B0604020202020204" pitchFamily="34" charset="0"/>
              </a:rPr>
              <a:t>Applications will be accepted electronically starting on November 20, 2017 and will be accepted until January 5, 2018. Faxes will not be accepted. Applications received after January 5, 2018 will not be considered. Applicants must use the 2017-2017 web-based application form. The student’s IEP in place at the time services were provided must be submitted with an application. IEPs are submitted electronically or by fax to Leader Services. No information is to be transmitted directly to the Bureau of Special Education. Contracted services through Intermediate Units, private schools, consortia programs or other contractors no longer must be itemized by individual service. The Bureau of Special Education will accept a tuition statement for individual student services. The statement must clearly indicate that the services contracted for are educational only.</a:t>
            </a:r>
          </a:p>
          <a:p>
            <a:r>
              <a:rPr lang="en-US" altLang="en-US" dirty="0">
                <a:latin typeface="Arial" panose="020B0604020202020204" pitchFamily="34" charset="0"/>
              </a:rPr>
              <a:t>Note: Paper application forms will NOT be accepted. Applications that do not include requested IEPs, applications that do not include the 2016-2017 IEP, as well as, applications that do not include all the required information listed below, will be considered incomplete and will not be considered for funding. Each application must include the following information: • Student’s Disability • Student’s Educational Placement (includes Learning Support, Emotional Support, Multiple Disabilities Support, etc.); • Student’s IEP; • A specific explanation of the extraordinary circumstances; • A brief narrative background of each eligible student; • For students in programs operated by the requesting LEA, the LEA must itemize special education service and program costs for each student in the 2016-2017 year for whom an application is being submitted.</a:t>
            </a:r>
          </a:p>
          <a:p>
            <a:r>
              <a:rPr lang="en-US" altLang="en-US" b="1" dirty="0">
                <a:latin typeface="Arial" panose="020B0604020202020204" pitchFamily="34" charset="0"/>
              </a:rPr>
              <a:t>WHY: </a:t>
            </a:r>
            <a:r>
              <a:rPr lang="en-US" altLang="en-US" dirty="0">
                <a:latin typeface="Arial" panose="020B0604020202020204" pitchFamily="34" charset="0"/>
              </a:rPr>
              <a:t>Applications with Total Eligible Costs of $75,000 or more will be reviewed on the basis of the unique needs of each child with priority given to those students with the most significant needs and greatest financial impact on the LEA. Only reviewing applications above a preselected threshold will ensure the approved applications will receive a higher prorated amount. Therefore, not all eligible applications will receive funding. Expenses will be approved based on the following criteria: • Expenses incurred for students with low-incidence disabilities, whose needs require interventions that are substantially different from those provided to students without disabilities in that the interventions require highly specialized personnel, special training, assistive technology, and equipment. For example, interventions under this definition include, but are not limited to: Assistive technology services, Braille services, oral/sign language, interpreting services, real-time captioning services, orientation and mobility services and consultation with experts in the student’s disability program area. • Expenses that result from the development of a broader range of services and programs for a student with disabilities that enable the school to deliver these services and programs as described in 22 PA Code §14.131(1). • Specific staffing expenses that result from the establishment of a fully integrated or inclusive service delivery setting for a student or students with disabilities. Upon review of a school district or charter school application, any ineligible cost that is included in the total cost will be subtracted. This net result is further reduced by state subsidy for school district and charter schools. </a:t>
            </a:r>
          </a:p>
          <a:p>
            <a:r>
              <a:rPr lang="en-US" altLang="en-US" b="1" dirty="0">
                <a:latin typeface="Arial" panose="020B0604020202020204" pitchFamily="34" charset="0"/>
              </a:rPr>
              <a:t>WHEN: </a:t>
            </a:r>
            <a:r>
              <a:rPr lang="en-US" altLang="en-US" dirty="0">
                <a:latin typeface="Arial" panose="020B0604020202020204" pitchFamily="34" charset="0"/>
              </a:rPr>
              <a:t>Applications will be accepted electronically starting on November 23, 2015 and will be accepted until January 8, 2016. Faxes will not be accepted. Applications received after January 8, 2016 will not be considered. Applicants must use the 2015-2016 web-based application form. PDE will fund requests received by January 8, 2016 up to the total amount available. </a:t>
            </a:r>
            <a:endParaRPr lang="en-US" altLang="en-US" b="1" dirty="0">
              <a:latin typeface="Arial" panose="020B0604020202020204" pitchFamily="34" charset="0"/>
            </a:endParaRPr>
          </a:p>
          <a:p>
            <a:pPr>
              <a:defRPr/>
            </a:pPr>
            <a:endParaRPr lang="en-US" altLang="en-US" b="1" dirty="0">
              <a:latin typeface="Arial" panose="020B0604020202020204" pitchFamily="34" charset="0"/>
            </a:endParaRPr>
          </a:p>
          <a:p>
            <a:pPr defTabSz="934552">
              <a:defRPr/>
            </a:pPr>
            <a:r>
              <a:rPr lang="en-US" u="sng" dirty="0">
                <a:hlinkClick r:id="rId3"/>
              </a:rPr>
              <a:t>http://www.education.pa.gov/Documents/K-12/Special%20Education/Funding%20Sources/Contingency%20Fund%20Guidelines%202017-18.pdf</a:t>
            </a:r>
            <a:r>
              <a:rPr lang="en-US" dirty="0"/>
              <a:t> </a:t>
            </a:r>
          </a:p>
          <a:p>
            <a:endParaRPr lang="en-US" dirty="0"/>
          </a:p>
        </p:txBody>
      </p:sp>
      <p:sp>
        <p:nvSpPr>
          <p:cNvPr id="4" name="Slide Number Placeholder 3"/>
          <p:cNvSpPr>
            <a:spLocks noGrp="1"/>
          </p:cNvSpPr>
          <p:nvPr>
            <p:ph type="sldNum" sz="quarter" idx="5"/>
          </p:nvPr>
        </p:nvSpPr>
        <p:spPr/>
        <p:txBody>
          <a:bodyPr/>
          <a:lstStyle/>
          <a:p>
            <a:fld id="{6AC382AC-D7A9-44FF-93A6-5BC914461BFC}" type="slidenum">
              <a:rPr lang="en-US" smtClean="0"/>
              <a:t>40</a:t>
            </a:fld>
            <a:endParaRPr lang="en-US"/>
          </a:p>
        </p:txBody>
      </p:sp>
    </p:spTree>
    <p:extLst>
      <p:ext uri="{BB962C8B-B14F-4D97-AF65-F5344CB8AC3E}">
        <p14:creationId xmlns:p14="http://schemas.microsoft.com/office/powerpoint/2010/main" val="1257324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t>Virtually: </a:t>
            </a:r>
            <a:r>
              <a:rPr lang="en-US"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Search &amp; Share - Contingency Funds - Give participants time to complete - share their answers in the chat box</a:t>
            </a:r>
            <a:endParaRPr lang="en-US" b="1" dirty="0"/>
          </a:p>
          <a:p>
            <a:pPr lvl="1"/>
            <a:endParaRPr lang="en-US" dirty="0"/>
          </a:p>
          <a:p>
            <a:pPr lvl="1"/>
            <a:endParaRPr lang="en-US" dirty="0"/>
          </a:p>
          <a:p>
            <a:pPr lvl="1"/>
            <a:r>
              <a:rPr lang="en-US" dirty="0"/>
              <a:t>Applications with Total Eligible Costs of </a:t>
            </a:r>
            <a:r>
              <a:rPr lang="en-US" b="1" dirty="0"/>
              <a:t>$75,000 </a:t>
            </a:r>
            <a:r>
              <a:rPr lang="en-US" dirty="0"/>
              <a:t>will be reviewed</a:t>
            </a:r>
          </a:p>
          <a:p>
            <a:pPr lvl="1"/>
            <a:endParaRPr lang="en-US" dirty="0"/>
          </a:p>
          <a:p>
            <a:pPr lvl="1"/>
            <a:r>
              <a:rPr lang="en-US" dirty="0"/>
              <a:t>Applications should be submitted by what date?  </a:t>
            </a:r>
            <a:r>
              <a:rPr lang="en-US" b="1" dirty="0"/>
              <a:t>January 3, 2020</a:t>
            </a:r>
          </a:p>
          <a:p>
            <a:pPr lvl="1"/>
            <a:endParaRPr lang="en-US" dirty="0"/>
          </a:p>
          <a:p>
            <a:pPr lvl="1"/>
            <a:r>
              <a:rPr lang="en-US" dirty="0"/>
              <a:t>What are some expenses NOT eligible for reimbursement?</a:t>
            </a:r>
          </a:p>
          <a:p>
            <a:pPr lvl="1"/>
            <a:endParaRPr lang="en-US" dirty="0"/>
          </a:p>
          <a:p>
            <a:pPr lvl="1"/>
            <a:r>
              <a:rPr lang="en-US" b="1" dirty="0"/>
              <a:t>Funds requested to augment typical special education services, such as non-specific curriculum materials and non-specific technology purchases such as classroom computers. • Costs attributable to services for which the school is already receiving state reimbursement.  This includes students in Approved Private Schools (APS) or approved Out-of-State Placements.  However, if a school district is paying 100% of an educational cost to an APS, this cost is eligible for contingency funds. • Administrative costs such as principal’s office costs, legal fees, secretarial support, rent, building costs, copying fees, etc. • Prorated costs of regular education teacher time during mainstreaming or inclusion. • Non-specific building aides, playground aides, bus aides • Non-extraordinary nursing or counseling services • English as a Second Language instruction  • Extended School Year • Residential costs of private school placements  • Costs of compensatory education</a:t>
            </a:r>
          </a:p>
          <a:p>
            <a:endParaRPr lang="en-US" b="1"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41</a:t>
            </a:fld>
            <a:endParaRPr lang="en-US" altLang="en-US" dirty="0"/>
          </a:p>
        </p:txBody>
      </p:sp>
    </p:spTree>
    <p:extLst>
      <p:ext uri="{BB962C8B-B14F-4D97-AF65-F5344CB8AC3E}">
        <p14:creationId xmlns:p14="http://schemas.microsoft.com/office/powerpoint/2010/main" val="1670052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t>Virtually: </a:t>
            </a:r>
            <a:r>
              <a:rPr lang="en-US"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Contingency Fund Activity - Can be completed individually or in small breakout rooms, then return to the whole group and share out.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a:p>
            <a:r>
              <a:rPr lang="en-US" dirty="0"/>
              <a:t>Have participants take out the Contingency Fund</a:t>
            </a:r>
            <a:r>
              <a:rPr lang="en-US" baseline="0" dirty="0"/>
              <a:t> Activity Worksheet</a:t>
            </a:r>
          </a:p>
          <a:p>
            <a:endParaRPr lang="en-US" baseline="0" dirty="0"/>
          </a:p>
          <a:p>
            <a:r>
              <a:rPr lang="en-US" baseline="0" dirty="0"/>
              <a:t>Have the participants see if they fill out this chart based on their “most expensive student.”  If there are areas that they are struggling to fill out, ask questions:</a:t>
            </a:r>
          </a:p>
          <a:p>
            <a:pPr marL="175229" indent="-175229">
              <a:buFont typeface="Arial" panose="020B0604020202020204" pitchFamily="34" charset="0"/>
              <a:buChar char="•"/>
            </a:pPr>
            <a:r>
              <a:rPr lang="en-US" baseline="0" dirty="0"/>
              <a:t>How many students do you have that reach the $75,000 threshold? </a:t>
            </a:r>
          </a:p>
          <a:p>
            <a:pPr marL="175229" indent="-175229">
              <a:buFont typeface="Arial" panose="020B0604020202020204" pitchFamily="34" charset="0"/>
              <a:buChar char="•"/>
            </a:pPr>
            <a:r>
              <a:rPr lang="en-US" baseline="0" dirty="0"/>
              <a:t>Where can you find this information?</a:t>
            </a:r>
          </a:p>
          <a:p>
            <a:pPr marL="175229" indent="-175229">
              <a:buFont typeface="Arial" panose="020B0604020202020204" pitchFamily="34" charset="0"/>
              <a:buChar char="•"/>
            </a:pPr>
            <a:r>
              <a:rPr lang="en-US" baseline="0" dirty="0"/>
              <a:t>Who should you contact to gather this information?</a:t>
            </a:r>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42</a:t>
            </a:fld>
            <a:endParaRPr lang="en-US" altLang="en-US" dirty="0"/>
          </a:p>
        </p:txBody>
      </p:sp>
    </p:spTree>
    <p:extLst>
      <p:ext uri="{BB962C8B-B14F-4D97-AF65-F5344CB8AC3E}">
        <p14:creationId xmlns:p14="http://schemas.microsoft.com/office/powerpoint/2010/main" val="1235446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Indicator 14 Post School outcomes survey.  This</a:t>
            </a:r>
            <a:r>
              <a:rPr lang="en-US" altLang="en-US" baseline="0" dirty="0">
                <a:latin typeface="Arial" panose="020B0604020202020204" pitchFamily="34" charset="0"/>
              </a:rPr>
              <a:t> is a 2 year process.  One year, LEAs collect information for the student leavers and the following year, they collect information on the students one year after leaving school.</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https://apps.leaderservices.com/_outcomes/  </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12176968-B235-4843-8685-97BA906E79DF}" type="slidenum">
              <a:rPr lang="en-US" altLang="en-US" smtClean="0"/>
              <a:pPr/>
              <a:t>43</a:t>
            </a:fld>
            <a:endParaRPr lang="en-US" altLang="en-US" dirty="0"/>
          </a:p>
        </p:txBody>
      </p:sp>
    </p:spTree>
    <p:extLst>
      <p:ext uri="{BB962C8B-B14F-4D97-AF65-F5344CB8AC3E}">
        <p14:creationId xmlns:p14="http://schemas.microsoft.com/office/powerpoint/2010/main" val="1115404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44</a:t>
            </a:fld>
            <a:endParaRPr lang="en-US" altLang="en-US" dirty="0"/>
          </a:p>
        </p:txBody>
      </p:sp>
    </p:spTree>
    <p:extLst>
      <p:ext uri="{BB962C8B-B14F-4D97-AF65-F5344CB8AC3E}">
        <p14:creationId xmlns:p14="http://schemas.microsoft.com/office/powerpoint/2010/main" val="3014662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45</a:t>
            </a:fld>
            <a:endParaRPr lang="en-US" altLang="en-US" dirty="0"/>
          </a:p>
        </p:txBody>
      </p:sp>
    </p:spTree>
    <p:extLst>
      <p:ext uri="{BB962C8B-B14F-4D97-AF65-F5344CB8AC3E}">
        <p14:creationId xmlns:p14="http://schemas.microsoft.com/office/powerpoint/2010/main" val="1743478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46</a:t>
            </a:fld>
            <a:endParaRPr lang="en-US" altLang="en-US" dirty="0"/>
          </a:p>
        </p:txBody>
      </p:sp>
    </p:spTree>
    <p:extLst>
      <p:ext uri="{BB962C8B-B14F-4D97-AF65-F5344CB8AC3E}">
        <p14:creationId xmlns:p14="http://schemas.microsoft.com/office/powerpoint/2010/main" val="3721109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47</a:t>
            </a:fld>
            <a:endParaRPr lang="en-US" altLang="en-US" dirty="0"/>
          </a:p>
        </p:txBody>
      </p:sp>
    </p:spTree>
    <p:extLst>
      <p:ext uri="{BB962C8B-B14F-4D97-AF65-F5344CB8AC3E}">
        <p14:creationId xmlns:p14="http://schemas.microsoft.com/office/powerpoint/2010/main" val="4262550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https://apps.leaderservices.com/_pde_comp_mon/</a:t>
            </a:r>
          </a:p>
          <a:p>
            <a:endParaRPr lang="en-US" altLang="en-US" dirty="0">
              <a:latin typeface="Arial" panose="020B0604020202020204" pitchFamily="34" charset="0"/>
            </a:endParaRPr>
          </a:p>
          <a:p>
            <a:r>
              <a:rPr lang="en-US" altLang="en-US" dirty="0">
                <a:latin typeface="Arial" panose="020B0604020202020204" pitchFamily="34" charset="0"/>
              </a:rPr>
              <a:t>Also,</a:t>
            </a:r>
            <a:r>
              <a:rPr lang="en-US" altLang="en-US" baseline="0" dirty="0">
                <a:latin typeface="Arial" panose="020B0604020202020204" pitchFamily="34" charset="0"/>
              </a:rPr>
              <a:t> PaTTAN website under Legal, CMCI Process</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D92F64B2-E13B-4BE5-880B-83BE7C512A54}" type="slidenum">
              <a:rPr lang="en-US" altLang="en-US" smtClean="0">
                <a:solidFill>
                  <a:srgbClr val="000000"/>
                </a:solidFill>
              </a:rPr>
              <a:pPr/>
              <a:t>48</a:t>
            </a:fld>
            <a:endParaRPr lang="en-US" altLang="en-US" dirty="0">
              <a:solidFill>
                <a:srgbClr val="000000"/>
              </a:solidFill>
            </a:endParaRPr>
          </a:p>
        </p:txBody>
      </p:sp>
    </p:spTree>
    <p:extLst>
      <p:ext uri="{BB962C8B-B14F-4D97-AF65-F5344CB8AC3E}">
        <p14:creationId xmlns:p14="http://schemas.microsoft.com/office/powerpoint/2010/main" val="330884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http://www.education.pa.gov/K-12/Special%20Education/Pages/Compliance.aspx#tab-1  </a:t>
            </a:r>
          </a:p>
          <a:p>
            <a:endParaRPr lang="en-US" altLang="en-US" dirty="0">
              <a:latin typeface="Arial" panose="020B0604020202020204" pitchFamily="34" charset="0"/>
            </a:endParaRPr>
          </a:p>
          <a:p>
            <a:r>
              <a:rPr lang="en-US" altLang="en-US" dirty="0">
                <a:latin typeface="Arial" panose="020B0604020202020204" pitchFamily="34" charset="0"/>
              </a:rPr>
              <a:t>Conducts Compliance Monitoring for Continuous Improvement (CMCI) of school districts, charter schools, and early intervention programs to ensure compliance with applicable regulations; </a:t>
            </a:r>
          </a:p>
          <a:p>
            <a:pPr lvl="1"/>
            <a:r>
              <a:rPr lang="en-US" altLang="en-US" b="1" dirty="0">
                <a:latin typeface="Arial" panose="020B0604020202020204" pitchFamily="34" charset="0"/>
              </a:rPr>
              <a:t>Cyclical Monitoring</a:t>
            </a:r>
            <a:r>
              <a:rPr lang="en-US" altLang="en-US" dirty="0">
                <a:latin typeface="Arial" panose="020B0604020202020204" pitchFamily="34" charset="0"/>
              </a:rPr>
              <a:t> is conducted every six years among all public school districts and charter schools; </a:t>
            </a:r>
          </a:p>
          <a:p>
            <a:pPr lvl="1"/>
            <a:r>
              <a:rPr lang="en-US" altLang="en-US" b="1" dirty="0">
                <a:solidFill>
                  <a:srgbClr val="FF0000"/>
                </a:solidFill>
                <a:latin typeface="Arial" panose="020B0604020202020204" pitchFamily="34" charset="0"/>
              </a:rPr>
              <a:t>Focused Monitoring </a:t>
            </a:r>
            <a:r>
              <a:rPr lang="en-US" altLang="en-US" dirty="0">
                <a:latin typeface="Arial" panose="020B0604020202020204" pitchFamily="34" charset="0"/>
              </a:rPr>
              <a:t>may be conducted annually among school districts and charter schools whose data does not meet established accountability benchmarks; </a:t>
            </a:r>
          </a:p>
          <a:p>
            <a:pPr lvl="1"/>
            <a:r>
              <a:rPr lang="en-US" altLang="en-US" b="1" dirty="0">
                <a:latin typeface="Arial" panose="020B0604020202020204" pitchFamily="34" charset="0"/>
              </a:rPr>
              <a:t>Targeted Monitoring </a:t>
            </a:r>
            <a:r>
              <a:rPr lang="en-US" altLang="en-US" dirty="0">
                <a:latin typeface="Arial" panose="020B0604020202020204" pitchFamily="34" charset="0"/>
              </a:rPr>
              <a:t>may be conducted among school districts and charter schools where particular compliance issues are noted requiring closer review; </a:t>
            </a:r>
          </a:p>
          <a:p>
            <a:pPr lvl="1"/>
            <a:r>
              <a:rPr lang="en-US" altLang="en-US" dirty="0">
                <a:latin typeface="Arial" panose="020B0604020202020204" pitchFamily="34" charset="0"/>
              </a:rPr>
              <a:t>In accordance with the Gaskin Settlement Agreement Least Restrictive Environment (LRE) Monitoring will be conducted among school districts that are the lowest ranking in the state in including special education students in regular education classrooms for all or part of the school day;</a:t>
            </a:r>
          </a:p>
          <a:p>
            <a:pPr lvl="1"/>
            <a:r>
              <a:rPr lang="en-US" altLang="en-US" dirty="0">
                <a:latin typeface="Arial" panose="020B0604020202020204" pitchFamily="34" charset="0"/>
              </a:rPr>
              <a:t>Following monitoring visits, PDE sends reports to the school districts detailing results. The school district must correct any difficulties that are present. BSE staff verifies the school districts' corrective actions. </a:t>
            </a:r>
          </a:p>
          <a:p>
            <a:endParaRPr lang="en-US" dirty="0"/>
          </a:p>
          <a:p>
            <a:r>
              <a:rPr lang="en-US" dirty="0"/>
              <a:t>If a school district is 1.5 times greater than the state rate is a candidate for targeted</a:t>
            </a:r>
            <a:r>
              <a:rPr lang="en-US" baseline="0" dirty="0"/>
              <a:t> monitoring</a:t>
            </a:r>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49</a:t>
            </a:fld>
            <a:endParaRPr lang="en-US" altLang="en-US" dirty="0"/>
          </a:p>
        </p:txBody>
      </p:sp>
    </p:spTree>
    <p:extLst>
      <p:ext uri="{BB962C8B-B14F-4D97-AF65-F5344CB8AC3E}">
        <p14:creationId xmlns:p14="http://schemas.microsoft.com/office/powerpoint/2010/main" val="326354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b="1" dirty="0"/>
              <a:t>Proactive:</a:t>
            </a:r>
          </a:p>
          <a:p>
            <a:pPr>
              <a:defRPr/>
            </a:pPr>
            <a:r>
              <a:rPr lang="en-US" altLang="en-US" dirty="0"/>
              <a:t>Utilize tools, strategies and activities to proactively prepare for special education mandated data collection and reporting</a:t>
            </a:r>
          </a:p>
          <a:p>
            <a:pPr>
              <a:defRPr/>
            </a:pPr>
            <a:endParaRPr lang="en-US" altLang="en-US" dirty="0"/>
          </a:p>
          <a:p>
            <a:pPr>
              <a:defRPr/>
            </a:pPr>
            <a:r>
              <a:rPr lang="en-US" altLang="en-US" sz="1400" b="1" dirty="0"/>
              <a:t>Responsive:</a:t>
            </a:r>
          </a:p>
          <a:p>
            <a:pPr>
              <a:defRPr/>
            </a:pPr>
            <a:r>
              <a:rPr lang="en-US" altLang="en-US" dirty="0"/>
              <a:t>Identify and respond to needed systemic changes related to special education mandated data collection and reporting</a:t>
            </a:r>
          </a:p>
          <a:p>
            <a:pPr>
              <a:defRPr/>
            </a:pPr>
            <a:endParaRPr lang="en-US" altLang="en-US" dirty="0"/>
          </a:p>
          <a:p>
            <a:pPr>
              <a:defRPr/>
            </a:pPr>
            <a:r>
              <a:rPr lang="en-US" altLang="en-US" sz="1400" b="1" dirty="0"/>
              <a:t>Organized:</a:t>
            </a:r>
          </a:p>
          <a:p>
            <a:pPr>
              <a:defRPr/>
            </a:pPr>
            <a:r>
              <a:rPr lang="en-US" altLang="en-US" dirty="0"/>
              <a:t>Identify work habits to be intentionally organized to prepare for special education mandated data collection and reporting</a:t>
            </a:r>
          </a:p>
          <a:p>
            <a:pPr>
              <a:defRPr/>
            </a:pPr>
            <a:endParaRPr lang="en-US" altLang="en-US" dirty="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185C5634-D14B-4A1F-8597-F2F5D693A888}" type="slidenum">
              <a:rPr lang="en-US" altLang="en-US" smtClean="0"/>
              <a:pPr/>
              <a:t>5</a:t>
            </a:fld>
            <a:endParaRPr lang="en-US" altLang="en-US" dirty="0"/>
          </a:p>
        </p:txBody>
      </p:sp>
    </p:spTree>
    <p:extLst>
      <p:ext uri="{BB962C8B-B14F-4D97-AF65-F5344CB8AC3E}">
        <p14:creationId xmlns:p14="http://schemas.microsoft.com/office/powerpoint/2010/main" val="206712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Culminating</a:t>
            </a:r>
            <a:r>
              <a:rPr lang="en-US" altLang="en-US" baseline="0" dirty="0">
                <a:latin typeface="Arial" panose="020B0604020202020204" pitchFamily="34" charset="0"/>
              </a:rPr>
              <a:t> slide for this section.  Just remind participants that if they can’t answer any of these questions, they should contact their BSE adviser.</a:t>
            </a:r>
            <a:endParaRPr lang="en-US" altLang="en-US" dirty="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82BC1AB4-3486-4F56-9EDE-F9E383FDCDEE}" type="slidenum">
              <a:rPr lang="en-US" altLang="en-US" smtClean="0">
                <a:solidFill>
                  <a:srgbClr val="000000"/>
                </a:solidFill>
              </a:rPr>
              <a:pPr/>
              <a:t>50</a:t>
            </a:fld>
            <a:endParaRPr lang="en-US" altLang="en-US" dirty="0">
              <a:solidFill>
                <a:srgbClr val="000000"/>
              </a:solidFill>
            </a:endParaRPr>
          </a:p>
        </p:txBody>
      </p:sp>
    </p:spTree>
    <p:extLst>
      <p:ext uri="{BB962C8B-B14F-4D97-AF65-F5344CB8AC3E}">
        <p14:creationId xmlns:p14="http://schemas.microsoft.com/office/powerpoint/2010/main" val="701160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Spring, 2021 Results - https://www.educaplay.com/user/4042264-sielke/challenges/</a:t>
            </a:r>
          </a:p>
          <a:p>
            <a:r>
              <a:rPr lang="en-US" baseline="0"/>
              <a:t>PIN - 838817</a:t>
            </a:r>
            <a:endParaRPr lang="en-US" baseline="0" dirty="0"/>
          </a:p>
          <a:p>
            <a:endParaRPr lang="en-US" baseline="0" dirty="0"/>
          </a:p>
          <a:p>
            <a:endParaRPr lang="en-US" baseline="0" dirty="0"/>
          </a:p>
          <a:p>
            <a:r>
              <a:rPr lang="en-US" baseline="0" dirty="0"/>
              <a:t>This virtual game originates from </a:t>
            </a:r>
            <a:r>
              <a:rPr lang="en-US" baseline="0" dirty="0" err="1"/>
              <a:t>Educaplay</a:t>
            </a:r>
            <a:r>
              <a:rPr lang="en-US" baseline="0" dirty="0"/>
              <a:t> – </a:t>
            </a:r>
          </a:p>
          <a:p>
            <a:r>
              <a:rPr lang="en-US" baseline="0" dirty="0"/>
              <a:t>West Region –https://www.educaplay.com/  | u/n scaparelli@pattan.net  p/w Chopin88 | </a:t>
            </a:r>
          </a:p>
          <a:p>
            <a:endParaRPr lang="en-US" baseline="0" dirty="0"/>
          </a:p>
          <a:p>
            <a:r>
              <a:rPr lang="en-US" dirty="0"/>
              <a:t>Send participant into Zoom Breakouts in teams with this website and PIN – </a:t>
            </a:r>
          </a:p>
          <a:p>
            <a:endParaRPr lang="en-US" dirty="0"/>
          </a:p>
          <a:p>
            <a:r>
              <a:rPr lang="en-US" dirty="0"/>
              <a:t>Reporting Matching Activity Challenge   participant website </a:t>
            </a:r>
            <a:r>
              <a:rPr lang="en-US" dirty="0">
                <a:solidFill>
                  <a:srgbClr val="6EB118"/>
                </a:solidFill>
                <a:latin typeface="-apple-system"/>
                <a:hlinkClick r:id="rId3" tooltip="Enter your Game Pin"/>
              </a:rPr>
              <a:t>game.educaplay.com</a:t>
            </a:r>
            <a:r>
              <a:rPr lang="en-US" dirty="0">
                <a:solidFill>
                  <a:srgbClr val="6EB118"/>
                </a:solidFill>
                <a:latin typeface="-apple-system"/>
              </a:rPr>
              <a:t>    </a:t>
            </a:r>
            <a:r>
              <a:rPr lang="en-US" dirty="0"/>
              <a:t> PIN– 425512 </a:t>
            </a:r>
          </a:p>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51</a:t>
            </a:fld>
            <a:endParaRPr lang="en-US" altLang="en-US" dirty="0"/>
          </a:p>
        </p:txBody>
      </p:sp>
    </p:spTree>
    <p:extLst>
      <p:ext uri="{BB962C8B-B14F-4D97-AF65-F5344CB8AC3E}">
        <p14:creationId xmlns:p14="http://schemas.microsoft.com/office/powerpoint/2010/main" val="11580184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virtual game originates from </a:t>
            </a:r>
            <a:r>
              <a:rPr lang="en-US" baseline="0" dirty="0" err="1"/>
              <a:t>Educaplay</a:t>
            </a:r>
            <a:r>
              <a:rPr lang="en-US" baseline="0" dirty="0"/>
              <a:t> – </a:t>
            </a:r>
          </a:p>
          <a:p>
            <a:endParaRPr lang="en-US" baseline="0" dirty="0"/>
          </a:p>
          <a:p>
            <a:r>
              <a:rPr lang="en-US" dirty="0"/>
              <a:t>Send participant into Zoom Breakouts in teams with this website and PIN – </a:t>
            </a:r>
          </a:p>
          <a:p>
            <a:endParaRPr lang="en-US" dirty="0"/>
          </a:p>
          <a:p>
            <a:r>
              <a:rPr lang="en-US" dirty="0"/>
              <a:t>Reporting Matching Activity Challenge   participant website </a:t>
            </a:r>
            <a:r>
              <a:rPr lang="en-US" dirty="0">
                <a:solidFill>
                  <a:srgbClr val="6EB118"/>
                </a:solidFill>
                <a:latin typeface="-apple-system"/>
                <a:hlinkClick r:id="rId3" tooltip="Enter your Game Pin"/>
              </a:rPr>
              <a:t>game.educaplay.com</a:t>
            </a:r>
            <a:r>
              <a:rPr lang="en-US" dirty="0">
                <a:solidFill>
                  <a:srgbClr val="6EB118"/>
                </a:solidFill>
                <a:latin typeface="-apple-system"/>
              </a:rPr>
              <a:t>    </a:t>
            </a:r>
            <a:r>
              <a:rPr lang="en-US" dirty="0"/>
              <a:t> PIN– </a:t>
            </a:r>
            <a:r>
              <a:rPr lang="en-US" dirty="0" err="1"/>
              <a:t>xxxxxx</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52</a:t>
            </a:fld>
            <a:endParaRPr lang="en-US" altLang="en-US" dirty="0"/>
          </a:p>
        </p:txBody>
      </p:sp>
    </p:spTree>
    <p:extLst>
      <p:ext uri="{BB962C8B-B14F-4D97-AF65-F5344CB8AC3E}">
        <p14:creationId xmlns:p14="http://schemas.microsoft.com/office/powerpoint/2010/main" val="2899731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virtual game originates from </a:t>
            </a:r>
            <a:r>
              <a:rPr lang="en-US" baseline="0" dirty="0" err="1"/>
              <a:t>Educaplay</a:t>
            </a:r>
            <a:r>
              <a:rPr lang="en-US" baseline="0" dirty="0"/>
              <a:t> – </a:t>
            </a:r>
          </a:p>
          <a:p>
            <a:endParaRPr lang="en-US" baseline="0" dirty="0"/>
          </a:p>
          <a:p>
            <a:r>
              <a:rPr lang="en-US" dirty="0"/>
              <a:t>Send participant into Zoom Breakouts in teams with this website and PIN – </a:t>
            </a:r>
          </a:p>
          <a:p>
            <a:endParaRPr lang="en-US" dirty="0"/>
          </a:p>
          <a:p>
            <a:r>
              <a:rPr lang="en-US" dirty="0"/>
              <a:t>Reporting Matching Activity Challenge   participant website </a:t>
            </a:r>
            <a:r>
              <a:rPr lang="en-US" dirty="0">
                <a:solidFill>
                  <a:srgbClr val="6EB118"/>
                </a:solidFill>
                <a:latin typeface="-apple-system"/>
                <a:hlinkClick r:id="rId3" tooltip="Enter your Game Pin"/>
              </a:rPr>
              <a:t>game.educaplay.com</a:t>
            </a:r>
            <a:r>
              <a:rPr lang="en-US" dirty="0">
                <a:solidFill>
                  <a:srgbClr val="6EB118"/>
                </a:solidFill>
                <a:latin typeface="-apple-system"/>
              </a:rPr>
              <a:t>    </a:t>
            </a:r>
            <a:r>
              <a:rPr lang="en-US" dirty="0"/>
              <a:t> PIN– </a:t>
            </a:r>
            <a:r>
              <a:rPr lang="en-US" dirty="0" err="1"/>
              <a:t>xxxxxx</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53</a:t>
            </a:fld>
            <a:endParaRPr lang="en-US" altLang="en-US" dirty="0"/>
          </a:p>
        </p:txBody>
      </p:sp>
    </p:spTree>
    <p:extLst>
      <p:ext uri="{BB962C8B-B14F-4D97-AF65-F5344CB8AC3E}">
        <p14:creationId xmlns:p14="http://schemas.microsoft.com/office/powerpoint/2010/main" val="12630887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many LEA’s, the SE Leader may have dual administrative responsibilities like,  curriculum requirements, 504 requirements, Gifted, Alternative Education, Athletic Director, Pupil Services, Principal.</a:t>
            </a:r>
          </a:p>
          <a:p>
            <a:endParaRPr lang="en-US" altLang="en-US" dirty="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2303" indent="-296915">
              <a:spcBef>
                <a:spcPct val="30000"/>
              </a:spcBef>
              <a:defRPr sz="1200">
                <a:solidFill>
                  <a:schemeClr val="tx1"/>
                </a:solidFill>
                <a:latin typeface="Arial" panose="020B0604020202020204" pitchFamily="34" charset="0"/>
              </a:defRPr>
            </a:lvl2pPr>
            <a:lvl3pPr marL="1189283" indent="-236882">
              <a:spcBef>
                <a:spcPct val="30000"/>
              </a:spcBef>
              <a:defRPr sz="1200">
                <a:solidFill>
                  <a:schemeClr val="tx1"/>
                </a:solidFill>
                <a:latin typeface="Arial" panose="020B0604020202020204" pitchFamily="34" charset="0"/>
              </a:defRPr>
            </a:lvl3pPr>
            <a:lvl4pPr marL="1666294" indent="-236882">
              <a:spcBef>
                <a:spcPct val="30000"/>
              </a:spcBef>
              <a:defRPr sz="1200">
                <a:solidFill>
                  <a:schemeClr val="tx1"/>
                </a:solidFill>
                <a:latin typeface="Arial" panose="020B0604020202020204" pitchFamily="34" charset="0"/>
              </a:defRPr>
            </a:lvl4pPr>
            <a:lvl5pPr marL="2141681" indent="-236882">
              <a:spcBef>
                <a:spcPct val="30000"/>
              </a:spcBef>
              <a:defRPr sz="1200">
                <a:solidFill>
                  <a:schemeClr val="tx1"/>
                </a:solidFill>
                <a:latin typeface="Arial" panose="020B0604020202020204" pitchFamily="34" charset="0"/>
              </a:defRPr>
            </a:lvl5pPr>
            <a:lvl6pPr marL="2608958" indent="-236882" eaLnBrk="0" fontAlgn="base" hangingPunct="0">
              <a:spcBef>
                <a:spcPct val="30000"/>
              </a:spcBef>
              <a:spcAft>
                <a:spcPct val="0"/>
              </a:spcAft>
              <a:defRPr sz="1200">
                <a:solidFill>
                  <a:schemeClr val="tx1"/>
                </a:solidFill>
                <a:latin typeface="Arial" panose="020B0604020202020204" pitchFamily="34" charset="0"/>
              </a:defRPr>
            </a:lvl6pPr>
            <a:lvl7pPr marL="3076233" indent="-236882" eaLnBrk="0" fontAlgn="base" hangingPunct="0">
              <a:spcBef>
                <a:spcPct val="30000"/>
              </a:spcBef>
              <a:spcAft>
                <a:spcPct val="0"/>
              </a:spcAft>
              <a:defRPr sz="1200">
                <a:solidFill>
                  <a:schemeClr val="tx1"/>
                </a:solidFill>
                <a:latin typeface="Arial" panose="020B0604020202020204" pitchFamily="34" charset="0"/>
              </a:defRPr>
            </a:lvl7pPr>
            <a:lvl8pPr marL="3543510" indent="-236882" eaLnBrk="0" fontAlgn="base" hangingPunct="0">
              <a:spcBef>
                <a:spcPct val="30000"/>
              </a:spcBef>
              <a:spcAft>
                <a:spcPct val="0"/>
              </a:spcAft>
              <a:defRPr sz="1200">
                <a:solidFill>
                  <a:schemeClr val="tx1"/>
                </a:solidFill>
                <a:latin typeface="Arial" panose="020B0604020202020204" pitchFamily="34" charset="0"/>
              </a:defRPr>
            </a:lvl8pPr>
            <a:lvl9pPr marL="4010786" indent="-23688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BDCDBE-35E5-4562-88E1-53C925757A2E}" type="slidenum">
              <a:rPr lang="en-US" altLang="en-US" smtClean="0"/>
              <a:pPr>
                <a:spcBef>
                  <a:spcPct val="0"/>
                </a:spcBef>
              </a:pPr>
              <a:t>54</a:t>
            </a:fld>
            <a:endParaRPr lang="en-US" altLang="en-US" dirty="0"/>
          </a:p>
        </p:txBody>
      </p:sp>
    </p:spTree>
    <p:extLst>
      <p:ext uri="{BB962C8B-B14F-4D97-AF65-F5344CB8AC3E}">
        <p14:creationId xmlns:p14="http://schemas.microsoft.com/office/powerpoint/2010/main" val="34762499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http://www.education.pa.gov/K-12/Special%20Education/Pages/default.aspx#tab-1  </a:t>
            </a:r>
          </a:p>
          <a:p>
            <a:endParaRPr lang="en-US" altLang="en-US" dirty="0">
              <a:latin typeface="Arial" panose="020B0604020202020204" pitchFamily="34" charset="0"/>
            </a:endParaRPr>
          </a:p>
          <a:p>
            <a:r>
              <a:rPr lang="en-US" altLang="en-US" dirty="0">
                <a:latin typeface="Arial" panose="020B0604020202020204" pitchFamily="34" charset="0"/>
              </a:rPr>
              <a:t>In accordance with the Individuals with Disabilities Education Act (IDEA) and Chapters 14 and 15 of the State Board Regulations, PDE provides general supervision over all public schools, school districts, and other public education agencies within the state to ensure that each student with a disability receives a Free Appropriate Public Education (FAPE) and that each family has the benefits of a system of procedural safeguards.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ED39A185-607B-4706-9977-C5E961D48D18}" type="slidenum">
              <a:rPr lang="en-US" altLang="en-US" smtClean="0"/>
              <a:pPr/>
              <a:t>55</a:t>
            </a:fld>
            <a:endParaRPr lang="en-US" altLang="en-US" dirty="0"/>
          </a:p>
        </p:txBody>
      </p:sp>
    </p:spTree>
    <p:extLst>
      <p:ext uri="{BB962C8B-B14F-4D97-AF65-F5344CB8AC3E}">
        <p14:creationId xmlns:p14="http://schemas.microsoft.com/office/powerpoint/2010/main" val="3051222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Stress to participants, that the process is formative in nature and will offer resources for areas that require improvement. </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C03990FF-D6C0-466C-98D1-53306D7337D7}" type="slidenum">
              <a:rPr lang="en-US" altLang="en-US" smtClean="0"/>
              <a:pPr/>
              <a:t>56</a:t>
            </a:fld>
            <a:endParaRPr lang="en-US" altLang="en-US" dirty="0"/>
          </a:p>
        </p:txBody>
      </p:sp>
    </p:spTree>
    <p:extLst>
      <p:ext uri="{BB962C8B-B14F-4D97-AF65-F5344CB8AC3E}">
        <p14:creationId xmlns:p14="http://schemas.microsoft.com/office/powerpoint/2010/main" val="773741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Set the tone for the poster activity here.  </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9323" indent="-292047">
              <a:defRPr>
                <a:solidFill>
                  <a:schemeClr val="tx1"/>
                </a:solidFill>
                <a:latin typeface="Arial" panose="020B0604020202020204" pitchFamily="34" charset="0"/>
              </a:defRPr>
            </a:lvl2pPr>
            <a:lvl3pPr marL="1168190" indent="-233638">
              <a:defRPr>
                <a:solidFill>
                  <a:schemeClr val="tx1"/>
                </a:solidFill>
                <a:latin typeface="Arial" panose="020B0604020202020204" pitchFamily="34" charset="0"/>
              </a:defRPr>
            </a:lvl3pPr>
            <a:lvl4pPr marL="1635466" indent="-233638">
              <a:defRPr>
                <a:solidFill>
                  <a:schemeClr val="tx1"/>
                </a:solidFill>
                <a:latin typeface="Arial" panose="020B0604020202020204" pitchFamily="34" charset="0"/>
              </a:defRPr>
            </a:lvl4pPr>
            <a:lvl5pPr marL="2102742" indent="-233638">
              <a:defRPr>
                <a:solidFill>
                  <a:schemeClr val="tx1"/>
                </a:solidFill>
                <a:latin typeface="Arial" panose="020B0604020202020204" pitchFamily="34" charset="0"/>
              </a:defRPr>
            </a:lvl5pPr>
            <a:lvl6pPr marL="2570019" indent="-233638" eaLnBrk="0" fontAlgn="base" hangingPunct="0">
              <a:spcBef>
                <a:spcPct val="0"/>
              </a:spcBef>
              <a:spcAft>
                <a:spcPct val="0"/>
              </a:spcAft>
              <a:defRPr>
                <a:solidFill>
                  <a:schemeClr val="tx1"/>
                </a:solidFill>
                <a:latin typeface="Arial" panose="020B0604020202020204" pitchFamily="34" charset="0"/>
              </a:defRPr>
            </a:lvl6pPr>
            <a:lvl7pPr marL="3037293" indent="-233638" eaLnBrk="0" fontAlgn="base" hangingPunct="0">
              <a:spcBef>
                <a:spcPct val="0"/>
              </a:spcBef>
              <a:spcAft>
                <a:spcPct val="0"/>
              </a:spcAft>
              <a:defRPr>
                <a:solidFill>
                  <a:schemeClr val="tx1"/>
                </a:solidFill>
                <a:latin typeface="Arial" panose="020B0604020202020204" pitchFamily="34" charset="0"/>
              </a:defRPr>
            </a:lvl7pPr>
            <a:lvl8pPr marL="3504570" indent="-233638" eaLnBrk="0" fontAlgn="base" hangingPunct="0">
              <a:spcBef>
                <a:spcPct val="0"/>
              </a:spcBef>
              <a:spcAft>
                <a:spcPct val="0"/>
              </a:spcAft>
              <a:defRPr>
                <a:solidFill>
                  <a:schemeClr val="tx1"/>
                </a:solidFill>
                <a:latin typeface="Arial" panose="020B0604020202020204" pitchFamily="34" charset="0"/>
              </a:defRPr>
            </a:lvl8pPr>
            <a:lvl9pPr marL="3971846" indent="-233638" eaLnBrk="0" fontAlgn="base" hangingPunct="0">
              <a:spcBef>
                <a:spcPct val="0"/>
              </a:spcBef>
              <a:spcAft>
                <a:spcPct val="0"/>
              </a:spcAft>
              <a:defRPr>
                <a:solidFill>
                  <a:schemeClr val="tx1"/>
                </a:solidFill>
                <a:latin typeface="Arial" panose="020B0604020202020204" pitchFamily="34" charset="0"/>
              </a:defRPr>
            </a:lvl9pPr>
          </a:lstStyle>
          <a:p>
            <a:fld id="{9D5CD1AC-5589-4DD3-8F70-13627361913A}" type="slidenum">
              <a:rPr lang="en-US" altLang="en-US" smtClean="0"/>
              <a:pPr/>
              <a:t>57</a:t>
            </a:fld>
            <a:endParaRPr lang="en-US" altLang="en-US" dirty="0"/>
          </a:p>
        </p:txBody>
      </p:sp>
    </p:spTree>
    <p:extLst>
      <p:ext uri="{BB962C8B-B14F-4D97-AF65-F5344CB8AC3E}">
        <p14:creationId xmlns:p14="http://schemas.microsoft.com/office/powerpoint/2010/main" val="8939407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3237">
              <a:defRPr/>
            </a:pPr>
            <a:r>
              <a:rPr lang="en-US" b="1" dirty="0"/>
              <a:t>Virtually: </a:t>
            </a:r>
            <a:r>
              <a:rPr lang="en-U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Cyclical Monitoring Poster Activity - Create groups and a breakout room for each “poster”.  Assign reporters/recorders.  After breakout rooms occur, come back to large group and have share out by reporters as you go through slides . (Consultants will give information on each component slide; after each, then have reporter give their advice and questions from each breakout room.)  There will still need to be consideration for assigning seasoned leaders with novice leaders to enhance discussion.  Information on veterans/novice could be garnered at the beginning of the training and one consultant could then arrange for the groups to be ready when it is time for this activity.   </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9323" indent="-292047">
              <a:defRPr>
                <a:solidFill>
                  <a:schemeClr val="tx1"/>
                </a:solidFill>
                <a:latin typeface="Arial" panose="020B0604020202020204" pitchFamily="34" charset="0"/>
              </a:defRPr>
            </a:lvl2pPr>
            <a:lvl3pPr marL="1168190" indent="-233638">
              <a:defRPr>
                <a:solidFill>
                  <a:schemeClr val="tx1"/>
                </a:solidFill>
                <a:latin typeface="Arial" panose="020B0604020202020204" pitchFamily="34" charset="0"/>
              </a:defRPr>
            </a:lvl3pPr>
            <a:lvl4pPr marL="1635466" indent="-233638">
              <a:defRPr>
                <a:solidFill>
                  <a:schemeClr val="tx1"/>
                </a:solidFill>
                <a:latin typeface="Arial" panose="020B0604020202020204" pitchFamily="34" charset="0"/>
              </a:defRPr>
            </a:lvl4pPr>
            <a:lvl5pPr marL="2102742" indent="-233638">
              <a:defRPr>
                <a:solidFill>
                  <a:schemeClr val="tx1"/>
                </a:solidFill>
                <a:latin typeface="Arial" panose="020B0604020202020204" pitchFamily="34" charset="0"/>
              </a:defRPr>
            </a:lvl5pPr>
            <a:lvl6pPr marL="2570019" indent="-233638" eaLnBrk="0" fontAlgn="base" hangingPunct="0">
              <a:spcBef>
                <a:spcPct val="0"/>
              </a:spcBef>
              <a:spcAft>
                <a:spcPct val="0"/>
              </a:spcAft>
              <a:defRPr>
                <a:solidFill>
                  <a:schemeClr val="tx1"/>
                </a:solidFill>
                <a:latin typeface="Arial" panose="020B0604020202020204" pitchFamily="34" charset="0"/>
              </a:defRPr>
            </a:lvl6pPr>
            <a:lvl7pPr marL="3037293" indent="-233638" eaLnBrk="0" fontAlgn="base" hangingPunct="0">
              <a:spcBef>
                <a:spcPct val="0"/>
              </a:spcBef>
              <a:spcAft>
                <a:spcPct val="0"/>
              </a:spcAft>
              <a:defRPr>
                <a:solidFill>
                  <a:schemeClr val="tx1"/>
                </a:solidFill>
                <a:latin typeface="Arial" panose="020B0604020202020204" pitchFamily="34" charset="0"/>
              </a:defRPr>
            </a:lvl7pPr>
            <a:lvl8pPr marL="3504570" indent="-233638" eaLnBrk="0" fontAlgn="base" hangingPunct="0">
              <a:spcBef>
                <a:spcPct val="0"/>
              </a:spcBef>
              <a:spcAft>
                <a:spcPct val="0"/>
              </a:spcAft>
              <a:defRPr>
                <a:solidFill>
                  <a:schemeClr val="tx1"/>
                </a:solidFill>
                <a:latin typeface="Arial" panose="020B0604020202020204" pitchFamily="34" charset="0"/>
              </a:defRPr>
            </a:lvl8pPr>
            <a:lvl9pPr marL="3971846" indent="-233638" eaLnBrk="0" fontAlgn="base" hangingPunct="0">
              <a:spcBef>
                <a:spcPct val="0"/>
              </a:spcBef>
              <a:spcAft>
                <a:spcPct val="0"/>
              </a:spcAft>
              <a:defRPr>
                <a:solidFill>
                  <a:schemeClr val="tx1"/>
                </a:solidFill>
                <a:latin typeface="Arial" panose="020B0604020202020204" pitchFamily="34" charset="0"/>
              </a:defRPr>
            </a:lvl9pPr>
          </a:lstStyle>
          <a:p>
            <a:fld id="{B488092B-E9CE-42C0-8437-D9CE7EB92728}" type="slidenum">
              <a:rPr lang="en-US" altLang="en-US" smtClean="0"/>
              <a:pPr/>
              <a:t>58</a:t>
            </a:fld>
            <a:endParaRPr lang="en-US" altLang="en-US" dirty="0"/>
          </a:p>
        </p:txBody>
      </p:sp>
    </p:spTree>
    <p:extLst>
      <p:ext uri="{BB962C8B-B14F-4D97-AF65-F5344CB8AC3E}">
        <p14:creationId xmlns:p14="http://schemas.microsoft.com/office/powerpoint/2010/main" val="3298219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59</a:t>
            </a:fld>
            <a:endParaRPr lang="en-US" altLang="en-US" dirty="0"/>
          </a:p>
        </p:txBody>
      </p:sp>
    </p:spTree>
    <p:extLst>
      <p:ext uri="{BB962C8B-B14F-4D97-AF65-F5344CB8AC3E}">
        <p14:creationId xmlns:p14="http://schemas.microsoft.com/office/powerpoint/2010/main" val="403747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rename their zoom box “NOVICE”  - N   or </a:t>
            </a:r>
            <a:r>
              <a:rPr lang="en-US"/>
              <a:t>“Experienced”  - E</a:t>
            </a:r>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6</a:t>
            </a:fld>
            <a:endParaRPr lang="en-US" altLang="en-US" dirty="0"/>
          </a:p>
        </p:txBody>
      </p:sp>
    </p:spTree>
    <p:extLst>
      <p:ext uri="{BB962C8B-B14F-4D97-AF65-F5344CB8AC3E}">
        <p14:creationId xmlns:p14="http://schemas.microsoft.com/office/powerpoint/2010/main" val="6120887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Virtually: Search &amp; Share FSA - Give participants time to complete; then share their responses in the chat box. </a:t>
            </a:r>
            <a:endParaRPr lang="en-US" dirty="0"/>
          </a:p>
          <a:p>
            <a:r>
              <a:rPr lang="en-US" dirty="0"/>
              <a:t>http://www.education.pa.gov/Documents/Teachers-Administrators/Comprehensive%20Planning/Chapter%204%20Planning%20Requirements%20Overview.pdf </a:t>
            </a:r>
          </a:p>
          <a:p>
            <a:endParaRPr lang="en-US" dirty="0"/>
          </a:p>
          <a:p>
            <a:r>
              <a:rPr lang="en-US" dirty="0"/>
              <a:t>Special Education Plan</a:t>
            </a:r>
            <a:r>
              <a:rPr lang="en-US" baseline="0" dirty="0"/>
              <a:t> – 3 years</a:t>
            </a:r>
          </a:p>
          <a:p>
            <a:r>
              <a:rPr lang="en-US" baseline="0" dirty="0"/>
              <a:t>Professional Education – 3 years</a:t>
            </a:r>
          </a:p>
          <a:p>
            <a:pPr defTabSz="934552">
              <a:defRPr/>
            </a:pPr>
            <a:r>
              <a:rPr lang="en-US" baseline="0" dirty="0"/>
              <a:t>Pre K – Every 3 years or when plan is amended</a:t>
            </a:r>
          </a:p>
          <a:p>
            <a:endParaRPr lang="en-US" baseline="0" dirty="0"/>
          </a:p>
          <a:p>
            <a:r>
              <a:rPr lang="en-US" baseline="0" dirty="0"/>
              <a:t>Induction – 6 years</a:t>
            </a:r>
          </a:p>
          <a:p>
            <a:r>
              <a:rPr lang="en-US" baseline="0" dirty="0"/>
              <a:t>Student Services – 6 years</a:t>
            </a:r>
          </a:p>
          <a:p>
            <a:pPr defTabSz="934552">
              <a:defRPr/>
            </a:pPr>
            <a:r>
              <a:rPr lang="en-US" baseline="0" dirty="0"/>
              <a:t>Gifted – 6 years</a:t>
            </a:r>
          </a:p>
          <a:p>
            <a:endParaRPr lang="en-US" baseline="0" dirty="0"/>
          </a:p>
          <a:p>
            <a:r>
              <a:rPr lang="en-US" baseline="0" dirty="0"/>
              <a:t>After the group has answered these questions, have the group explore the comprehensive planning wiki site.</a:t>
            </a:r>
          </a:p>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60</a:t>
            </a:fld>
            <a:endParaRPr lang="en-US" altLang="en-US" dirty="0"/>
          </a:p>
        </p:txBody>
      </p:sp>
    </p:spTree>
    <p:extLst>
      <p:ext uri="{BB962C8B-B14F-4D97-AF65-F5344CB8AC3E}">
        <p14:creationId xmlns:p14="http://schemas.microsoft.com/office/powerpoint/2010/main" val="36240705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slide for handout</a:t>
            </a:r>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61</a:t>
            </a:fld>
            <a:endParaRPr lang="en-US" altLang="en-US" dirty="0"/>
          </a:p>
        </p:txBody>
      </p:sp>
    </p:spTree>
    <p:extLst>
      <p:ext uri="{BB962C8B-B14F-4D97-AF65-F5344CB8AC3E}">
        <p14:creationId xmlns:p14="http://schemas.microsoft.com/office/powerpoint/2010/main" val="6740759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62</a:t>
            </a:fld>
            <a:endParaRPr lang="en-US" altLang="en-US" dirty="0"/>
          </a:p>
        </p:txBody>
      </p:sp>
    </p:spTree>
    <p:extLst>
      <p:ext uri="{BB962C8B-B14F-4D97-AF65-F5344CB8AC3E}">
        <p14:creationId xmlns:p14="http://schemas.microsoft.com/office/powerpoint/2010/main" val="20042334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63</a:t>
            </a:fld>
            <a:endParaRPr lang="en-US" altLang="en-US" dirty="0"/>
          </a:p>
        </p:txBody>
      </p:sp>
    </p:spTree>
    <p:extLst>
      <p:ext uri="{BB962C8B-B14F-4D97-AF65-F5344CB8AC3E}">
        <p14:creationId xmlns:p14="http://schemas.microsoft.com/office/powerpoint/2010/main" val="415389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9323" indent="-292047">
              <a:defRPr>
                <a:solidFill>
                  <a:schemeClr val="tx1"/>
                </a:solidFill>
                <a:latin typeface="Arial" panose="020B0604020202020204" pitchFamily="34" charset="0"/>
              </a:defRPr>
            </a:lvl2pPr>
            <a:lvl3pPr marL="1168190" indent="-233638">
              <a:defRPr>
                <a:solidFill>
                  <a:schemeClr val="tx1"/>
                </a:solidFill>
                <a:latin typeface="Arial" panose="020B0604020202020204" pitchFamily="34" charset="0"/>
              </a:defRPr>
            </a:lvl3pPr>
            <a:lvl4pPr marL="1635466" indent="-233638">
              <a:defRPr>
                <a:solidFill>
                  <a:schemeClr val="tx1"/>
                </a:solidFill>
                <a:latin typeface="Arial" panose="020B0604020202020204" pitchFamily="34" charset="0"/>
              </a:defRPr>
            </a:lvl4pPr>
            <a:lvl5pPr marL="2102742" indent="-233638">
              <a:defRPr>
                <a:solidFill>
                  <a:schemeClr val="tx1"/>
                </a:solidFill>
                <a:latin typeface="Arial" panose="020B0604020202020204" pitchFamily="34" charset="0"/>
              </a:defRPr>
            </a:lvl5pPr>
            <a:lvl6pPr marL="2570019" indent="-233638" eaLnBrk="0" fontAlgn="base" hangingPunct="0">
              <a:spcBef>
                <a:spcPct val="0"/>
              </a:spcBef>
              <a:spcAft>
                <a:spcPct val="0"/>
              </a:spcAft>
              <a:defRPr>
                <a:solidFill>
                  <a:schemeClr val="tx1"/>
                </a:solidFill>
                <a:latin typeface="Arial" panose="020B0604020202020204" pitchFamily="34" charset="0"/>
              </a:defRPr>
            </a:lvl6pPr>
            <a:lvl7pPr marL="3037293" indent="-233638" eaLnBrk="0" fontAlgn="base" hangingPunct="0">
              <a:spcBef>
                <a:spcPct val="0"/>
              </a:spcBef>
              <a:spcAft>
                <a:spcPct val="0"/>
              </a:spcAft>
              <a:defRPr>
                <a:solidFill>
                  <a:schemeClr val="tx1"/>
                </a:solidFill>
                <a:latin typeface="Arial" panose="020B0604020202020204" pitchFamily="34" charset="0"/>
              </a:defRPr>
            </a:lvl7pPr>
            <a:lvl8pPr marL="3504570" indent="-233638" eaLnBrk="0" fontAlgn="base" hangingPunct="0">
              <a:spcBef>
                <a:spcPct val="0"/>
              </a:spcBef>
              <a:spcAft>
                <a:spcPct val="0"/>
              </a:spcAft>
              <a:defRPr>
                <a:solidFill>
                  <a:schemeClr val="tx1"/>
                </a:solidFill>
                <a:latin typeface="Arial" panose="020B0604020202020204" pitchFamily="34" charset="0"/>
              </a:defRPr>
            </a:lvl8pPr>
            <a:lvl9pPr marL="3971846" indent="-233638" eaLnBrk="0" fontAlgn="base" hangingPunct="0">
              <a:spcBef>
                <a:spcPct val="0"/>
              </a:spcBef>
              <a:spcAft>
                <a:spcPct val="0"/>
              </a:spcAft>
              <a:defRPr>
                <a:solidFill>
                  <a:schemeClr val="tx1"/>
                </a:solidFill>
                <a:latin typeface="Arial" panose="020B0604020202020204" pitchFamily="34" charset="0"/>
              </a:defRPr>
            </a:lvl9pPr>
          </a:lstStyle>
          <a:p>
            <a:fld id="{9F00616F-E30D-4E63-BB37-053FA973FFB6}" type="slidenum">
              <a:rPr lang="en-US" altLang="en-US" smtClean="0"/>
              <a:pPr/>
              <a:t>64</a:t>
            </a:fld>
            <a:endParaRPr lang="en-US" altLang="en-US" dirty="0"/>
          </a:p>
        </p:txBody>
      </p:sp>
    </p:spTree>
    <p:extLst>
      <p:ext uri="{BB962C8B-B14F-4D97-AF65-F5344CB8AC3E}">
        <p14:creationId xmlns:p14="http://schemas.microsoft.com/office/powerpoint/2010/main" val="3721974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65</a:t>
            </a:fld>
            <a:endParaRPr lang="en-US" altLang="en-US" dirty="0"/>
          </a:p>
        </p:txBody>
      </p:sp>
    </p:spTree>
    <p:extLst>
      <p:ext uri="{BB962C8B-B14F-4D97-AF65-F5344CB8AC3E}">
        <p14:creationId xmlns:p14="http://schemas.microsoft.com/office/powerpoint/2010/main" val="13168549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66</a:t>
            </a:fld>
            <a:endParaRPr lang="en-US" altLang="en-US" dirty="0"/>
          </a:p>
        </p:txBody>
      </p:sp>
    </p:spTree>
    <p:extLst>
      <p:ext uri="{BB962C8B-B14F-4D97-AF65-F5344CB8AC3E}">
        <p14:creationId xmlns:p14="http://schemas.microsoft.com/office/powerpoint/2010/main" val="21286147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After completion of this slide: </a:t>
            </a:r>
          </a:p>
          <a:p>
            <a:pPr defTabSz="933237">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67</a:t>
            </a:fld>
            <a:endParaRPr lang="en-US" altLang="en-US" dirty="0"/>
          </a:p>
        </p:txBody>
      </p:sp>
    </p:spTree>
    <p:extLst>
      <p:ext uri="{BB962C8B-B14F-4D97-AF65-F5344CB8AC3E}">
        <p14:creationId xmlns:p14="http://schemas.microsoft.com/office/powerpoint/2010/main" val="15314338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flowchart and walk through the process.</a:t>
            </a:r>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68</a:t>
            </a:fld>
            <a:endParaRPr lang="en-US" altLang="en-US" dirty="0"/>
          </a:p>
        </p:txBody>
      </p:sp>
    </p:spTree>
    <p:extLst>
      <p:ext uri="{BB962C8B-B14F-4D97-AF65-F5344CB8AC3E}">
        <p14:creationId xmlns:p14="http://schemas.microsoft.com/office/powerpoint/2010/main" val="39830812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552">
              <a:defRPr/>
            </a:pPr>
            <a:r>
              <a:rPr lang="en-US" altLang="en-US" dirty="0">
                <a:latin typeface="Arial" panose="020B0604020202020204" pitchFamily="34" charset="0"/>
              </a:rPr>
              <a:t>Also,</a:t>
            </a:r>
            <a:r>
              <a:rPr lang="en-US" altLang="en-US" baseline="0" dirty="0">
                <a:latin typeface="Arial" panose="020B0604020202020204" pitchFamily="34" charset="0"/>
              </a:rPr>
              <a:t> PaTTAN website under Legal, CMCI Process</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69</a:t>
            </a:fld>
            <a:endParaRPr lang="en-US" altLang="en-US" dirty="0"/>
          </a:p>
        </p:txBody>
      </p:sp>
    </p:spTree>
    <p:extLst>
      <p:ext uri="{BB962C8B-B14F-4D97-AF65-F5344CB8AC3E}">
        <p14:creationId xmlns:p14="http://schemas.microsoft.com/office/powerpoint/2010/main" val="375078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C382AC-D7A9-44FF-93A6-5BC914461BFC}" type="slidenum">
              <a:rPr lang="en-US" smtClean="0"/>
              <a:t>7</a:t>
            </a:fld>
            <a:endParaRPr lang="en-US"/>
          </a:p>
        </p:txBody>
      </p:sp>
    </p:spTree>
    <p:extLst>
      <p:ext uri="{BB962C8B-B14F-4D97-AF65-F5344CB8AC3E}">
        <p14:creationId xmlns:p14="http://schemas.microsoft.com/office/powerpoint/2010/main" val="18404460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A903F7CE-4B6A-4D4D-BE20-51B7AE1453B8}" type="slidenum">
              <a:rPr lang="en-US" altLang="en-US" smtClean="0"/>
              <a:pPr/>
              <a:t>70</a:t>
            </a:fld>
            <a:endParaRPr lang="en-US" altLang="en-US" dirty="0"/>
          </a:p>
        </p:txBody>
      </p:sp>
    </p:spTree>
    <p:extLst>
      <p:ext uri="{BB962C8B-B14F-4D97-AF65-F5344CB8AC3E}">
        <p14:creationId xmlns:p14="http://schemas.microsoft.com/office/powerpoint/2010/main" val="26712389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http://65.61.24.229/districts_policies/p/000/index.asp   - Do you know where to go to review sample policies?  </a:t>
            </a:r>
          </a:p>
          <a:p>
            <a:endParaRPr lang="en-US" altLang="en-US" dirty="0">
              <a:latin typeface="Arial" panose="020B0604020202020204" pitchFamily="34" charset="0"/>
            </a:endParaRPr>
          </a:p>
          <a:p>
            <a:r>
              <a:rPr lang="en-US" altLang="en-US" dirty="0">
                <a:latin typeface="Arial" panose="020B0604020202020204" pitchFamily="34" charset="0"/>
              </a:rPr>
              <a:t>When making programming decisions, be sure you are aware of the many standing policies that contribute to your decisions.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DE8B358D-A508-4B97-B791-563621F051A8}" type="slidenum">
              <a:rPr lang="en-US" altLang="en-US" smtClean="0"/>
              <a:pPr/>
              <a:t>71</a:t>
            </a:fld>
            <a:endParaRPr lang="en-US" altLang="en-US" dirty="0"/>
          </a:p>
        </p:txBody>
      </p:sp>
    </p:spTree>
    <p:extLst>
      <p:ext uri="{BB962C8B-B14F-4D97-AF65-F5344CB8AC3E}">
        <p14:creationId xmlns:p14="http://schemas.microsoft.com/office/powerpoint/2010/main" val="22594152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3237">
              <a:defRPr/>
            </a:pPr>
            <a:r>
              <a:rPr lang="en-US" altLang="en-US" b="1" dirty="0">
                <a:latin typeface="Arial" panose="020B0604020202020204" pitchFamily="34" charset="0"/>
              </a:rPr>
              <a:t>Virtually: </a:t>
            </a:r>
            <a:r>
              <a:rPr lang="en-US"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District Policy Practices - Volunteer participants can share out in the chat box.</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Policies should be reviewed on a regular basis – according to PSBA, the recommended cycle of review </a:t>
            </a:r>
            <a:r>
              <a:rPr lang="en-US" altLang="en-US" b="1" dirty="0">
                <a:latin typeface="Arial" panose="020B0604020202020204" pitchFamily="34" charset="0"/>
              </a:rPr>
              <a:t>is  every 3 years. </a:t>
            </a:r>
          </a:p>
          <a:p>
            <a:r>
              <a:rPr lang="en-US" altLang="en-US" dirty="0">
                <a:latin typeface="Arial" panose="020B0604020202020204" pitchFamily="34" charset="0"/>
              </a:rPr>
              <a:t>Many LEAs have an established committee for this work – is this another of your responsibilities? </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4F5A3AD7-87BF-4CBB-B2D8-9C4C6CFAF2AD}" type="slidenum">
              <a:rPr lang="en-US" altLang="en-US" smtClean="0"/>
              <a:pPr/>
              <a:t>72</a:t>
            </a:fld>
            <a:endParaRPr lang="en-US" altLang="en-US" dirty="0"/>
          </a:p>
        </p:txBody>
      </p:sp>
    </p:spTree>
    <p:extLst>
      <p:ext uri="{BB962C8B-B14F-4D97-AF65-F5344CB8AC3E}">
        <p14:creationId xmlns:p14="http://schemas.microsoft.com/office/powerpoint/2010/main" val="29375505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PBIS must include  annually updated training records.</a:t>
            </a:r>
          </a:p>
          <a:p>
            <a:endParaRPr lang="en-US" altLang="en-US" dirty="0">
              <a:latin typeface="Arial" panose="020B0604020202020204" pitchFamily="34" charset="0"/>
            </a:endParaRPr>
          </a:p>
          <a:p>
            <a:r>
              <a:rPr lang="en-US" altLang="en-US" b="1" dirty="0">
                <a:latin typeface="Arial" panose="020B0604020202020204" pitchFamily="34" charset="0"/>
              </a:rPr>
              <a:t>Confidentiality Policy</a:t>
            </a:r>
            <a:r>
              <a:rPr lang="en-US" altLang="en-US" dirty="0">
                <a:latin typeface="Arial" panose="020B0604020202020204" pitchFamily="34" charset="0"/>
              </a:rPr>
              <a:t> must be incompliance with all federal and state regulations. </a:t>
            </a:r>
          </a:p>
          <a:p>
            <a:r>
              <a:rPr lang="en-US" altLang="en-US" dirty="0">
                <a:latin typeface="Arial" panose="020B0604020202020204" pitchFamily="34" charset="0"/>
              </a:rPr>
              <a:t>	610 = personally identifiable information is protected</a:t>
            </a:r>
          </a:p>
          <a:p>
            <a:r>
              <a:rPr lang="en-US" altLang="en-US" dirty="0">
                <a:latin typeface="Arial" panose="020B0604020202020204" pitchFamily="34" charset="0"/>
              </a:rPr>
              <a:t>	611-627 = how those records are collected,  stored, maintained, </a:t>
            </a:r>
          </a:p>
          <a:p>
            <a:r>
              <a:rPr lang="en-US" altLang="en-US" dirty="0">
                <a:latin typeface="Arial" panose="020B0604020202020204" pitchFamily="34" charset="0"/>
              </a:rPr>
              <a:t>	535 = transmittal of records, especially discipline records </a:t>
            </a:r>
          </a:p>
          <a:p>
            <a:r>
              <a:rPr lang="en-US" altLang="en-US" b="1" dirty="0">
                <a:latin typeface="Arial" panose="020B0604020202020204" pitchFamily="34" charset="0"/>
              </a:rPr>
              <a:t>General Education Provisions Act (GEPA) </a:t>
            </a:r>
            <a:r>
              <a:rPr lang="en-US" altLang="en-US" dirty="0">
                <a:latin typeface="Arial" panose="020B0604020202020204" pitchFamily="34" charset="0"/>
              </a:rPr>
              <a:t>to ensure the confidentiality of any personally identifiable information.  </a:t>
            </a:r>
          </a:p>
          <a:p>
            <a:r>
              <a:rPr lang="en-US" altLang="en-US" b="1" dirty="0">
                <a:latin typeface="Arial" panose="020B0604020202020204" pitchFamily="34" charset="0"/>
              </a:rPr>
              <a:t>FERPA – Family Educational Rights &amp;Privacy Act </a:t>
            </a:r>
            <a:r>
              <a:rPr lang="en-US" altLang="en-US" dirty="0">
                <a:latin typeface="Arial" panose="020B0604020202020204" pitchFamily="34" charset="0"/>
              </a:rPr>
              <a:t>federal privacy </a:t>
            </a:r>
            <a:r>
              <a:rPr lang="en-US" altLang="en-US" b="1" dirty="0">
                <a:latin typeface="Arial" panose="020B0604020202020204" pitchFamily="34" charset="0"/>
              </a:rPr>
              <a:t>law</a:t>
            </a:r>
            <a:r>
              <a:rPr lang="en-US" altLang="en-US" dirty="0">
                <a:latin typeface="Arial" panose="020B0604020202020204" pitchFamily="34" charset="0"/>
              </a:rPr>
              <a:t> that gives parents certain protections with regard to their children's education records, such as report cards, transcripts, disciplinary records, contact and family information, and class schedules.</a:t>
            </a:r>
            <a:endParaRPr lang="en-US" altLang="en-US" b="1" dirty="0">
              <a:latin typeface="Arial" panose="020B0604020202020204" pitchFamily="34" charset="0"/>
            </a:endParaRPr>
          </a:p>
          <a:p>
            <a:endParaRPr lang="en-US" altLang="en-US" dirty="0">
              <a:latin typeface="Arial" panose="020B0604020202020204" pitchFamily="34" charset="0"/>
            </a:endParaRPr>
          </a:p>
          <a:p>
            <a:pPr defTabSz="934552">
              <a:defRPr/>
            </a:pPr>
            <a:r>
              <a:rPr lang="en-US" altLang="en-US" b="1" dirty="0">
                <a:latin typeface="Arial" panose="020B0604020202020204" pitchFamily="34" charset="0"/>
              </a:rPr>
              <a:t>Public School Enrollment policy </a:t>
            </a:r>
            <a:r>
              <a:rPr lang="en-US" altLang="en-US" dirty="0">
                <a:latin typeface="Arial" panose="020B0604020202020204" pitchFamily="34" charset="0"/>
              </a:rPr>
              <a:t>considers the percentage of students in each disability category and how it compares to the State averages. LEAs must be prepared to explain any extraordinary rates. BSE personnel will also be examining enrollment date and provision of FAPE for students with disabilities into the LEA from in state and out of state.  There must be a </a:t>
            </a:r>
            <a:r>
              <a:rPr lang="en-US" altLang="en-US" b="1" dirty="0">
                <a:latin typeface="Arial" panose="020B0604020202020204" pitchFamily="34" charset="0"/>
              </a:rPr>
              <a:t>policy </a:t>
            </a:r>
            <a:r>
              <a:rPr lang="en-US" altLang="en-US" dirty="0">
                <a:latin typeface="Arial" panose="020B0604020202020204" pitchFamily="34" charset="0"/>
              </a:rPr>
              <a:t>in place regarding how enrollment is managed for students with disabilities, and that students within each disability category have been identified, located and evaluated. </a:t>
            </a:r>
          </a:p>
          <a:p>
            <a:endParaRPr lang="en-US" altLang="en-US" dirty="0">
              <a:latin typeface="Arial" panose="020B0604020202020204" pitchFamily="34" charset="0"/>
            </a:endParaRPr>
          </a:p>
          <a:p>
            <a:r>
              <a:rPr lang="en-US" altLang="en-US" b="1" dirty="0">
                <a:latin typeface="Arial" panose="020B0604020202020204" pitchFamily="34" charset="0"/>
              </a:rPr>
              <a:t>School Visitor Policy  </a:t>
            </a:r>
            <a:r>
              <a:rPr lang="en-US" dirty="0"/>
              <a:t>STANDARD – PARENT TRAINING Parent opportunities for training and information sharing address the special knowledge, skills and abilities needed to serve the unique needs of children with disabilities. </a:t>
            </a:r>
          </a:p>
          <a:p>
            <a:r>
              <a:rPr lang="en-US" dirty="0"/>
              <a:t>REGULATORY BASE - 34 CFR 300.34(c)(8)(i)(ii)(iii) (8)(i) Parent counseling and training means assisting parents in understanding the special needs of their child; (ii) Providing parents with information about child development; and (iii) Helping parents to acquire the necessary skills that will allow them to support the implementation of their child’s IEP or IFSP.</a:t>
            </a:r>
            <a:r>
              <a:rPr lang="en-US" altLang="en-US" dirty="0">
                <a:latin typeface="Arial" panose="020B0604020202020204" pitchFamily="34" charset="0"/>
              </a:rPr>
              <a:t> </a:t>
            </a:r>
          </a:p>
          <a:p>
            <a:endParaRPr lang="en-US" altLang="en-US" b="1"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9323" indent="-292047">
              <a:defRPr>
                <a:solidFill>
                  <a:schemeClr val="tx1"/>
                </a:solidFill>
                <a:latin typeface="Arial" panose="020B0604020202020204" pitchFamily="34" charset="0"/>
              </a:defRPr>
            </a:lvl2pPr>
            <a:lvl3pPr marL="1168190" indent="-233638">
              <a:defRPr>
                <a:solidFill>
                  <a:schemeClr val="tx1"/>
                </a:solidFill>
                <a:latin typeface="Arial" panose="020B0604020202020204" pitchFamily="34" charset="0"/>
              </a:defRPr>
            </a:lvl3pPr>
            <a:lvl4pPr marL="1635466" indent="-233638">
              <a:defRPr>
                <a:solidFill>
                  <a:schemeClr val="tx1"/>
                </a:solidFill>
                <a:latin typeface="Arial" panose="020B0604020202020204" pitchFamily="34" charset="0"/>
              </a:defRPr>
            </a:lvl4pPr>
            <a:lvl5pPr marL="2102742" indent="-233638">
              <a:defRPr>
                <a:solidFill>
                  <a:schemeClr val="tx1"/>
                </a:solidFill>
                <a:latin typeface="Arial" panose="020B0604020202020204" pitchFamily="34" charset="0"/>
              </a:defRPr>
            </a:lvl5pPr>
            <a:lvl6pPr marL="2570019" indent="-233638" eaLnBrk="0" fontAlgn="base" hangingPunct="0">
              <a:spcBef>
                <a:spcPct val="0"/>
              </a:spcBef>
              <a:spcAft>
                <a:spcPct val="0"/>
              </a:spcAft>
              <a:defRPr>
                <a:solidFill>
                  <a:schemeClr val="tx1"/>
                </a:solidFill>
                <a:latin typeface="Arial" panose="020B0604020202020204" pitchFamily="34" charset="0"/>
              </a:defRPr>
            </a:lvl6pPr>
            <a:lvl7pPr marL="3037293" indent="-233638" eaLnBrk="0" fontAlgn="base" hangingPunct="0">
              <a:spcBef>
                <a:spcPct val="0"/>
              </a:spcBef>
              <a:spcAft>
                <a:spcPct val="0"/>
              </a:spcAft>
              <a:defRPr>
                <a:solidFill>
                  <a:schemeClr val="tx1"/>
                </a:solidFill>
                <a:latin typeface="Arial" panose="020B0604020202020204" pitchFamily="34" charset="0"/>
              </a:defRPr>
            </a:lvl7pPr>
            <a:lvl8pPr marL="3504570" indent="-233638" eaLnBrk="0" fontAlgn="base" hangingPunct="0">
              <a:spcBef>
                <a:spcPct val="0"/>
              </a:spcBef>
              <a:spcAft>
                <a:spcPct val="0"/>
              </a:spcAft>
              <a:defRPr>
                <a:solidFill>
                  <a:schemeClr val="tx1"/>
                </a:solidFill>
                <a:latin typeface="Arial" panose="020B0604020202020204" pitchFamily="34" charset="0"/>
              </a:defRPr>
            </a:lvl8pPr>
            <a:lvl9pPr marL="3971846" indent="-233638" eaLnBrk="0" fontAlgn="base" hangingPunct="0">
              <a:spcBef>
                <a:spcPct val="0"/>
              </a:spcBef>
              <a:spcAft>
                <a:spcPct val="0"/>
              </a:spcAft>
              <a:defRPr>
                <a:solidFill>
                  <a:schemeClr val="tx1"/>
                </a:solidFill>
                <a:latin typeface="Arial" panose="020B0604020202020204" pitchFamily="34" charset="0"/>
              </a:defRPr>
            </a:lvl9pPr>
          </a:lstStyle>
          <a:p>
            <a:fld id="{A708F1E5-0BF7-4EBD-88FF-55BE86B0580C}" type="slidenum">
              <a:rPr lang="en-US" altLang="en-US" smtClean="0"/>
              <a:pPr/>
              <a:t>73</a:t>
            </a:fld>
            <a:endParaRPr lang="en-US" altLang="en-US" dirty="0"/>
          </a:p>
        </p:txBody>
      </p:sp>
    </p:spTree>
    <p:extLst>
      <p:ext uri="{BB962C8B-B14F-4D97-AF65-F5344CB8AC3E}">
        <p14:creationId xmlns:p14="http://schemas.microsoft.com/office/powerpoint/2010/main" val="23905978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Positive Behavior Support – 22 Pa. Code 14.133 (f) School entities have the primary responsibility for ensuring that positive behavior support programs are in accordance with this chapter, including the training of personnel for the use of specific procedures, methods and techniques, and for having a written policy and procedures on the use of positive behavior management support techniques and obtaining parental consent prior to the use of restraints or intrusive procedures as provided in subsection (c). (h) Subsequent to a referral to law enforcement, for st</a:t>
            </a:r>
          </a:p>
          <a:p>
            <a:r>
              <a:rPr lang="en-US" dirty="0"/>
              <a:t>students with disabilities who have positive behavior support plans, an updated Functional Behavioral Assessment and positive behavior support plan shall be required.</a:t>
            </a:r>
          </a:p>
          <a:p>
            <a:endParaRPr lang="en-US" altLang="en-US" dirty="0">
              <a:latin typeface="Arial" panose="020B0604020202020204" pitchFamily="34" charset="0"/>
            </a:endParaRPr>
          </a:p>
          <a:p>
            <a:r>
              <a:rPr lang="en-US" altLang="en-US" dirty="0">
                <a:latin typeface="Arial" panose="020B0604020202020204" pitchFamily="34" charset="0"/>
              </a:rPr>
              <a:t>Chairperson (SPoC) will review the LEA’s policy looking for:</a:t>
            </a:r>
          </a:p>
          <a:p>
            <a:r>
              <a:rPr lang="en-US" dirty="0"/>
              <a:t>1. Positive techniques for the development, change, and maintenance of behaviors shall be the least intrusive necessary. </a:t>
            </a:r>
          </a:p>
          <a:p>
            <a:r>
              <a:rPr lang="en-US" dirty="0"/>
              <a:t>2. Restraints to control acute or episodic aggressive or self-injurious behavior may be used only when the student is acting in a manner as to be a clear and present danger to himself, to other students, or to employees, and only when less restrictive measures and techniques have proven to be or are less effective. </a:t>
            </a:r>
          </a:p>
          <a:p>
            <a:r>
              <a:rPr lang="en-US" dirty="0"/>
              <a:t>3. The use of restraints to control the aggressive behavior of an individual student shall cause a meeting of the IEP team to review the current IEP for appropriateness and effectiveness.  </a:t>
            </a:r>
          </a:p>
          <a:p>
            <a:r>
              <a:rPr lang="en-US" dirty="0"/>
              <a:t>4. The use of restraints may not be included in the IEP for the convenience of staff, as a substitute for an educational program, or employed as punishment. </a:t>
            </a:r>
          </a:p>
          <a:p>
            <a:r>
              <a:rPr lang="en-US" dirty="0"/>
              <a:t>5. Mechanical restraints, which are used to control involuntary movement or lack of muscular control of students when due to organic causes or conditions, may be employed only when specified by an IEP and as determined by a medical professional qualified to make the determination and as agreed to by the student’s parents. Mechanical restraints shall prevent a student from injuring himself or others or shall promote normative body positioning and physical functioning. </a:t>
            </a:r>
          </a:p>
          <a:p>
            <a:r>
              <a:rPr lang="en-US" altLang="en-US" b="1" dirty="0">
                <a:latin typeface="Arial" panose="020B0604020202020204" pitchFamily="34" charset="0"/>
              </a:rPr>
              <a:t>6.</a:t>
            </a:r>
            <a:r>
              <a:rPr lang="en-US" altLang="en-US" dirty="0">
                <a:latin typeface="Arial" panose="020B0604020202020204" pitchFamily="34" charset="0"/>
              </a:rPr>
              <a:t> </a:t>
            </a:r>
            <a:r>
              <a:rPr lang="en-US" dirty="0"/>
              <a:t>The following aversive techniques of handling behavior are considered inappropriate and may not be used by agencies in educational programs: 	</a:t>
            </a:r>
          </a:p>
          <a:p>
            <a:r>
              <a:rPr lang="en-US" dirty="0"/>
              <a:t>  Corporal punishment</a:t>
            </a:r>
          </a:p>
          <a:p>
            <a:r>
              <a:rPr lang="en-US" dirty="0"/>
              <a:t>  Punishment for a manifestation of a student’s disability</a:t>
            </a:r>
          </a:p>
          <a:p>
            <a:r>
              <a:rPr lang="en-US" dirty="0"/>
              <a:t> </a:t>
            </a:r>
            <a:r>
              <a:rPr lang="en-US" baseline="0" dirty="0"/>
              <a:t> </a:t>
            </a:r>
            <a:r>
              <a:rPr lang="en-US" dirty="0"/>
              <a:t> Locked rooms, locked boxes, or other locked structures or spaces from which the student cannot readily exit</a:t>
            </a:r>
          </a:p>
          <a:p>
            <a:r>
              <a:rPr lang="en-US" dirty="0"/>
              <a:t>  Noxious substances </a:t>
            </a:r>
          </a:p>
          <a:p>
            <a:r>
              <a:rPr lang="en-US" dirty="0"/>
              <a:t> Deprivation of basic human rights, such as withholding meals, water, or fresh air </a:t>
            </a:r>
          </a:p>
          <a:p>
            <a:r>
              <a:rPr lang="en-US" dirty="0"/>
              <a:t> Suspension constituting a pattern under 22 Pa. Code 14.143(a) </a:t>
            </a:r>
          </a:p>
          <a:p>
            <a:r>
              <a:rPr lang="en-US" dirty="0"/>
              <a:t> Treatment of a demeaning nature </a:t>
            </a:r>
          </a:p>
          <a:p>
            <a:r>
              <a:rPr lang="en-US" dirty="0"/>
              <a:t> Electric shock</a:t>
            </a:r>
          </a:p>
          <a:p>
            <a:pPr defTabSz="934552">
              <a:defRPr/>
            </a:pPr>
            <a:r>
              <a:rPr lang="en-US" dirty="0"/>
              <a:t> </a:t>
            </a:r>
            <a:r>
              <a:rPr lang="en-US" baseline="0" dirty="0"/>
              <a:t> Prone Restraints are never used</a:t>
            </a:r>
            <a:endParaRPr lang="en-US" dirty="0"/>
          </a:p>
          <a:p>
            <a:r>
              <a:rPr lang="en-US" b="1" dirty="0"/>
              <a:t>7.</a:t>
            </a:r>
            <a:r>
              <a:rPr lang="en-US" dirty="0"/>
              <a:t> LEA has the responsibility for ensuring that Positive Behavior Support programs are in accordance with 22 Pa. Code Chapter 14, including the training of personnel for the use of specific procedures, methods, and techniques. </a:t>
            </a:r>
          </a:p>
          <a:p>
            <a:r>
              <a:rPr lang="en-US" b="1" dirty="0"/>
              <a:t>8.</a:t>
            </a:r>
            <a:r>
              <a:rPr lang="en-US" baseline="0" dirty="0"/>
              <a:t> </a:t>
            </a:r>
            <a:r>
              <a:rPr lang="en-US" dirty="0"/>
              <a:t>Policy requires that the LEA obtain parental consent prior to the use of restraints or intrusive procedures when included in a student’s IEP as reflected in 22 Pa. Code Chapter 14.133(f).</a:t>
            </a:r>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6B1A0D25-1DCB-4551-B644-C07A8A833534}" type="slidenum">
              <a:rPr lang="en-US" altLang="en-US" smtClean="0"/>
              <a:pPr/>
              <a:t>74</a:t>
            </a:fld>
            <a:endParaRPr lang="en-US" altLang="en-US" dirty="0"/>
          </a:p>
        </p:txBody>
      </p:sp>
    </p:spTree>
    <p:extLst>
      <p:ext uri="{BB962C8B-B14F-4D97-AF65-F5344CB8AC3E}">
        <p14:creationId xmlns:p14="http://schemas.microsoft.com/office/powerpoint/2010/main" val="21265169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Confidentiality – 34 CFR 300.610 The Secretary takes appropriate action, in accordance with section 444 of GEPA, to ensure the protection of the confidentiality  of any personally identifiable data, information, and records collected or maintained by the Secretary and by SEAs and LEAs pursuant to Part B of the Act, and consistent with §§ 300.611 through 300.627. </a:t>
            </a:r>
          </a:p>
          <a:p>
            <a:endParaRPr lang="en-US" dirty="0"/>
          </a:p>
          <a:p>
            <a:r>
              <a:rPr lang="en-US" dirty="0"/>
              <a:t>Referral to and action by law enforcement and judicial authorities - 34 CFR 300.535(b)(1)(2) (b) Transmittal of records. (1) An agency reporting a crime committed by a child with a disability must ensure that copies of the special education and disciplinary records of the child are transmitted for consideration by the appropriate authorities to whom the agency reports the crime. (2) An agency reporting a crime under this section may transmit copies of the child’s special education and disciplinary records only to the extent that the transmission is permitted by the Family Educational Rights and Privacy Act.</a:t>
            </a:r>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6B1A0D25-1DCB-4551-B644-C07A8A833534}" type="slidenum">
              <a:rPr lang="en-US" altLang="en-US" smtClean="0"/>
              <a:pPr/>
              <a:t>75</a:t>
            </a:fld>
            <a:endParaRPr lang="en-US" altLang="en-US" dirty="0"/>
          </a:p>
        </p:txBody>
      </p:sp>
    </p:spTree>
    <p:extLst>
      <p:ext uri="{BB962C8B-B14F-4D97-AF65-F5344CB8AC3E}">
        <p14:creationId xmlns:p14="http://schemas.microsoft.com/office/powerpoint/2010/main" val="16646702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1st STANDARD – PUBLIC SCHOOL ENROLLMENT </a:t>
            </a:r>
            <a:r>
              <a:rPr lang="en-US" dirty="0"/>
              <a:t>The LEA’s percentage of children with disabilities served in special education is comparable to state data. </a:t>
            </a:r>
          </a:p>
          <a:p>
            <a:r>
              <a:rPr lang="en-US" dirty="0"/>
              <a:t>REGULATORY BASE Child Find - 34 CFR 300.111 Children with disabilities within each disability category have been identified, located, and evaluated. </a:t>
            </a:r>
          </a:p>
          <a:p>
            <a:endParaRPr lang="en-US" dirty="0"/>
          </a:p>
          <a:p>
            <a:r>
              <a:rPr lang="en-US" b="1" dirty="0"/>
              <a:t>2 nd STANDARD – TIMELY PROVISION OF FAPE </a:t>
            </a:r>
          </a:p>
          <a:p>
            <a:r>
              <a:rPr lang="en-US" b="0" dirty="0"/>
              <a:t>REGULATORY BASE Child Find - 34 CFR 300.111 </a:t>
            </a:r>
            <a:r>
              <a:rPr lang="en-US" dirty="0"/>
              <a:t>Children with disabilities within each disability category have been identified, located, and evaluated. </a:t>
            </a:r>
          </a:p>
          <a:p>
            <a:endParaRPr lang="en-US" dirty="0"/>
          </a:p>
          <a:p>
            <a:r>
              <a:rPr lang="en-US" dirty="0"/>
              <a:t>When IEPs must be in effect- 34 CFR 300.323 (e) IEPs for children who transfer public agencies in the same State. If a child with a disability (who had an IEP that was in effect in a previous public agency in the same State) transfers to a new public agency in the same State, and enrolls in a new school within the same school year, the new public agency (in consultation with the parents) must provide FAPE to the child (including services comparable to those described in the child’s IEP from the previous public agency) until the new public agency either- (1) adopts the child’s IEP from the previous public agency; or (2) develops, adopts, and implements a new IEP that meets the applicable requirements in 300.321 through 300.324.</a:t>
            </a:r>
          </a:p>
          <a:p>
            <a:endParaRPr lang="en-US" dirty="0"/>
          </a:p>
          <a:p>
            <a:r>
              <a:rPr lang="en-US" dirty="0"/>
              <a:t> (f) IEPs for children who transfer from another State. If a child with a disability (who had an IEP that was in effect in a previous public agency in another State) transfers to a public agency in a new State, and enrolls in a new school within the same school year, the new public agency (in consultation with the parents) must provide the child with FAPE (including services comparable to those described in the child’s IEP from the previous public agency) until the new public agency (1) conducts an evaluation pursuant to 300.304 through 300.306 (if determined to be necessary by the new public agency); and (2) Develops, adopts, and implements a new IEP, if appropriate, that meets the applicable requirements in 300.320 through 300.324.</a:t>
            </a:r>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6B1A0D25-1DCB-4551-B644-C07A8A833534}" type="slidenum">
              <a:rPr lang="en-US" altLang="en-US" smtClean="0"/>
              <a:pPr/>
              <a:t>76</a:t>
            </a:fld>
            <a:endParaRPr lang="en-US" altLang="en-US" dirty="0"/>
          </a:p>
        </p:txBody>
      </p:sp>
    </p:spTree>
    <p:extLst>
      <p:ext uri="{BB962C8B-B14F-4D97-AF65-F5344CB8AC3E}">
        <p14:creationId xmlns:p14="http://schemas.microsoft.com/office/powerpoint/2010/main" val="22204278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STANDARD – PARENT TRAINING Parent opportunities for training and information sharing address the special knowledge, skills and abilities needed to serve the unique needs of children with disabilities. </a:t>
            </a:r>
          </a:p>
          <a:p>
            <a:r>
              <a:rPr lang="en-US" dirty="0"/>
              <a:t>REGULATORY BASE - 34 CFR 300.34(c)(8)(i)(ii)(iii) (8)(i) Parent counseling and training means assisting parents in understanding the special needs of their child; (ii) Providing parents with information about child development; and (iii) Helping parents to acquire the necessary skills that will allow them to support the implementation of their child’s IEP or IFSP.</a:t>
            </a:r>
            <a:r>
              <a:rPr lang="en-US" altLang="en-US" dirty="0">
                <a:latin typeface="Arial" panose="020B0604020202020204" pitchFamily="34" charset="0"/>
              </a:rPr>
              <a:t> </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6B1A0D25-1DCB-4551-B644-C07A8A833534}" type="slidenum">
              <a:rPr lang="en-US" altLang="en-US" smtClean="0"/>
              <a:pPr/>
              <a:t>77</a:t>
            </a:fld>
            <a:endParaRPr lang="en-US" altLang="en-US" dirty="0"/>
          </a:p>
        </p:txBody>
      </p:sp>
    </p:spTree>
    <p:extLst>
      <p:ext uri="{BB962C8B-B14F-4D97-AF65-F5344CB8AC3E}">
        <p14:creationId xmlns:p14="http://schemas.microsoft.com/office/powerpoint/2010/main" val="40847382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b="1" dirty="0">
                <a:latin typeface="Arial" panose="020B0604020202020204" pitchFamily="34" charset="0"/>
              </a:rPr>
              <a:t>Assistive Technology  </a:t>
            </a:r>
            <a:r>
              <a:rPr lang="en-US" altLang="en-US" b="0" dirty="0">
                <a:latin typeface="Arial" panose="020B0604020202020204" pitchFamily="34" charset="0"/>
              </a:rPr>
              <a:t>-  Students in with</a:t>
            </a:r>
            <a:r>
              <a:rPr lang="en-US" altLang="en-US" b="0" baseline="0" dirty="0">
                <a:latin typeface="Arial" panose="020B0604020202020204" pitchFamily="34" charset="0"/>
              </a:rPr>
              <a:t> disabilities who are in need of assistive technology receive that AT, and it is accurately reflected in their IEP’s. Also, that hearing aids for students with disabilities are properly maintained and functioning properly. </a:t>
            </a:r>
          </a:p>
          <a:p>
            <a:endParaRPr lang="en-US" altLang="en-US" b="0" baseline="0" dirty="0">
              <a:latin typeface="Arial" panose="020B0604020202020204" pitchFamily="34" charset="0"/>
            </a:endParaRPr>
          </a:p>
          <a:p>
            <a:r>
              <a:rPr lang="en-US" altLang="en-US" b="1" baseline="0" dirty="0">
                <a:latin typeface="Arial" panose="020B0604020202020204" pitchFamily="34" charset="0"/>
              </a:rPr>
              <a:t>Independent Education Evaluation  </a:t>
            </a:r>
            <a:r>
              <a:rPr lang="en-US" altLang="en-US" b="0" baseline="0" dirty="0">
                <a:latin typeface="Arial" panose="020B0604020202020204" pitchFamily="34" charset="0"/>
              </a:rPr>
              <a:t>-  Lea must provide to parents upon request, a list of where an independent educational evaluation may be obtained, and the agency criteria  applicable.  The  LEA must show evidence of considering an IEE that was completed at public expense. </a:t>
            </a:r>
          </a:p>
          <a:p>
            <a:endParaRPr lang="en-US" altLang="en-US" b="0" baseline="0" dirty="0">
              <a:latin typeface="Arial" panose="020B0604020202020204" pitchFamily="34" charset="0"/>
            </a:endParaRPr>
          </a:p>
          <a:p>
            <a:r>
              <a:rPr lang="en-US" altLang="en-US" b="1" baseline="0" dirty="0">
                <a:latin typeface="Arial" panose="020B0604020202020204" pitchFamily="34" charset="0"/>
              </a:rPr>
              <a:t>Surrogate parents </a:t>
            </a:r>
            <a:r>
              <a:rPr lang="en-US" altLang="en-US" b="0" baseline="0" dirty="0">
                <a:latin typeface="Arial" panose="020B0604020202020204" pitchFamily="34" charset="0"/>
              </a:rPr>
              <a:t>-  The LEA identifies those students in need of surrogate parents, and recruits, selects, trains and assigns in a timely manner. </a:t>
            </a:r>
            <a:endParaRPr lang="en-US" altLang="en-US" b="1"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9323" indent="-292047">
              <a:defRPr>
                <a:solidFill>
                  <a:schemeClr val="tx1"/>
                </a:solidFill>
                <a:latin typeface="Arial" panose="020B0604020202020204" pitchFamily="34" charset="0"/>
              </a:defRPr>
            </a:lvl2pPr>
            <a:lvl3pPr marL="1168190" indent="-233638">
              <a:defRPr>
                <a:solidFill>
                  <a:schemeClr val="tx1"/>
                </a:solidFill>
                <a:latin typeface="Arial" panose="020B0604020202020204" pitchFamily="34" charset="0"/>
              </a:defRPr>
            </a:lvl3pPr>
            <a:lvl4pPr marL="1635466" indent="-233638">
              <a:defRPr>
                <a:solidFill>
                  <a:schemeClr val="tx1"/>
                </a:solidFill>
                <a:latin typeface="Arial" panose="020B0604020202020204" pitchFamily="34" charset="0"/>
              </a:defRPr>
            </a:lvl4pPr>
            <a:lvl5pPr marL="2102742" indent="-233638">
              <a:defRPr>
                <a:solidFill>
                  <a:schemeClr val="tx1"/>
                </a:solidFill>
                <a:latin typeface="Arial" panose="020B0604020202020204" pitchFamily="34" charset="0"/>
              </a:defRPr>
            </a:lvl5pPr>
            <a:lvl6pPr marL="2570019" indent="-233638" eaLnBrk="0" fontAlgn="base" hangingPunct="0">
              <a:spcBef>
                <a:spcPct val="0"/>
              </a:spcBef>
              <a:spcAft>
                <a:spcPct val="0"/>
              </a:spcAft>
              <a:defRPr>
                <a:solidFill>
                  <a:schemeClr val="tx1"/>
                </a:solidFill>
                <a:latin typeface="Arial" panose="020B0604020202020204" pitchFamily="34" charset="0"/>
              </a:defRPr>
            </a:lvl6pPr>
            <a:lvl7pPr marL="3037293" indent="-233638" eaLnBrk="0" fontAlgn="base" hangingPunct="0">
              <a:spcBef>
                <a:spcPct val="0"/>
              </a:spcBef>
              <a:spcAft>
                <a:spcPct val="0"/>
              </a:spcAft>
              <a:defRPr>
                <a:solidFill>
                  <a:schemeClr val="tx1"/>
                </a:solidFill>
                <a:latin typeface="Arial" panose="020B0604020202020204" pitchFamily="34" charset="0"/>
              </a:defRPr>
            </a:lvl7pPr>
            <a:lvl8pPr marL="3504570" indent="-233638" eaLnBrk="0" fontAlgn="base" hangingPunct="0">
              <a:spcBef>
                <a:spcPct val="0"/>
              </a:spcBef>
              <a:spcAft>
                <a:spcPct val="0"/>
              </a:spcAft>
              <a:defRPr>
                <a:solidFill>
                  <a:schemeClr val="tx1"/>
                </a:solidFill>
                <a:latin typeface="Arial" panose="020B0604020202020204" pitchFamily="34" charset="0"/>
              </a:defRPr>
            </a:lvl8pPr>
            <a:lvl9pPr marL="3971846" indent="-233638" eaLnBrk="0" fontAlgn="base" hangingPunct="0">
              <a:spcBef>
                <a:spcPct val="0"/>
              </a:spcBef>
              <a:spcAft>
                <a:spcPct val="0"/>
              </a:spcAft>
              <a:defRPr>
                <a:solidFill>
                  <a:schemeClr val="tx1"/>
                </a:solidFill>
                <a:latin typeface="Arial" panose="020B0604020202020204" pitchFamily="34" charset="0"/>
              </a:defRPr>
            </a:lvl9pPr>
          </a:lstStyle>
          <a:p>
            <a:fld id="{A708F1E5-0BF7-4EBD-88FF-55BE86B0580C}" type="slidenum">
              <a:rPr lang="en-US" altLang="en-US" smtClean="0"/>
              <a:pPr/>
              <a:t>78</a:t>
            </a:fld>
            <a:endParaRPr lang="en-US" altLang="en-US" dirty="0"/>
          </a:p>
        </p:txBody>
      </p:sp>
    </p:spTree>
    <p:extLst>
      <p:ext uri="{BB962C8B-B14F-4D97-AF65-F5344CB8AC3E}">
        <p14:creationId xmlns:p14="http://schemas.microsoft.com/office/powerpoint/2010/main" val="39113120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STANDARD – ASSISTIVE TECHNOLOGY The Local Education Agency (LEA) observed the requirement that the provision of assistive technology is reflected in the student’s IEP. </a:t>
            </a:r>
          </a:p>
          <a:p>
            <a:r>
              <a:rPr lang="en-US" dirty="0"/>
              <a:t>REGULATORY BASE Assistive technology - 34 CFR 300.5, 300.6, 300.105, and 300.324 (a) Each public agency must ensure that assistive technology devices or assistive technology services, or both, as those terms are defined in Sections. 300.5and 300.6, respectively are made available to a student with a disability if required as a part of the student's-- (1) Special education (2) Related services or (3) Supplementary aids and services. </a:t>
            </a:r>
          </a:p>
          <a:p>
            <a:endParaRPr lang="en-US" dirty="0"/>
          </a:p>
          <a:p>
            <a:r>
              <a:rPr lang="en-US" dirty="0"/>
              <a:t>STANDARD – HEARING AIDS Each public agency shall ensure that the hearing aids worn in school by children with hearing impairments, including deafness, are functioning properly. Each public agency must ensure that the external components of surgically implanted medical devices are functioning properly.</a:t>
            </a:r>
          </a:p>
          <a:p>
            <a:r>
              <a:rPr lang="en-US" dirty="0"/>
              <a:t> REGULATORY BASE Hearing Aids - 34 CFR 300.113 Proper functioning of hearing aids. Each public agency shall ensure that the hearing aids worn in school by children with hearing impairments, including deafness, are functioning properly. External components of surgically implanted medical devices - 34 CFR 300.113 Each public agency must ensure that the external components of surgically implanted medical devices are functioning properly</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6B1A0D25-1DCB-4551-B644-C07A8A833534}" type="slidenum">
              <a:rPr lang="en-US" altLang="en-US" smtClean="0"/>
              <a:pPr/>
              <a:t>79</a:t>
            </a:fld>
            <a:endParaRPr lang="en-US" altLang="en-US" dirty="0"/>
          </a:p>
        </p:txBody>
      </p:sp>
    </p:spTree>
    <p:extLst>
      <p:ext uri="{BB962C8B-B14F-4D97-AF65-F5344CB8AC3E}">
        <p14:creationId xmlns:p14="http://schemas.microsoft.com/office/powerpoint/2010/main" val="362702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Assess FUN:</a:t>
            </a:r>
          </a:p>
          <a:p>
            <a:r>
              <a:rPr lang="en-US" dirty="0"/>
              <a:t>Have participants</a:t>
            </a:r>
            <a:r>
              <a:rPr lang="en-US" baseline="0" dirty="0"/>
              <a:t> complete the hard copy self assessment and then to complete the digital copy in order to 1)self assessment, 2) anticipatory set of learning to come, and 3) provide collective formative feedback for facilitators      https://goo.gl/forms/6uvNvVeVKWp78gKE3</a:t>
            </a:r>
            <a:endParaRPr lang="en-US" dirty="0"/>
          </a:p>
          <a:p>
            <a:endParaRPr lang="en-US" dirty="0"/>
          </a:p>
          <a:p>
            <a:r>
              <a:rPr lang="en-US" dirty="0"/>
              <a:t>In order to view results – </a:t>
            </a:r>
          </a:p>
          <a:p>
            <a:r>
              <a:rPr lang="en-US" b="1" dirty="0"/>
              <a:t>1. PFP 2018-19     https://docs.google.com/forms/d/1UKCyeiPQoX7Nlu4B08q48lqcd7ho_RwvaddhquNJqmw/edit#responses</a:t>
            </a:r>
          </a:p>
          <a:p>
            <a:r>
              <a:rPr lang="en-US" dirty="0"/>
              <a:t>2.Click</a:t>
            </a:r>
            <a:r>
              <a:rPr lang="en-US" baseline="0" dirty="0"/>
              <a:t> on “RESPONSES” at the top</a:t>
            </a:r>
          </a:p>
          <a:p>
            <a:r>
              <a:rPr lang="en-US" baseline="0" dirty="0"/>
              <a:t>3. Project results and take note of which items have the most experience and which has little experience</a:t>
            </a:r>
          </a:p>
          <a:p>
            <a:pPr marL="233638" indent="-233638">
              <a:buAutoNum type="arabicPeriod"/>
            </a:pPr>
            <a:endParaRPr lang="en-US" baseline="0" dirty="0"/>
          </a:p>
          <a:p>
            <a:pPr marL="233638" indent="-233638">
              <a:buAutoNum type="arabicPeriod"/>
            </a:pPr>
            <a:endParaRPr lang="en-US" baseline="0" dirty="0"/>
          </a:p>
          <a:p>
            <a:pPr marL="233638" indent="-233638">
              <a:buAutoNum type="arabicPeriod"/>
            </a:pPr>
            <a:endParaRPr lang="en-US" baseline="0" dirty="0"/>
          </a:p>
        </p:txBody>
      </p:sp>
      <p:sp>
        <p:nvSpPr>
          <p:cNvPr id="4" name="Slide Number Placeholder 3"/>
          <p:cNvSpPr>
            <a:spLocks noGrp="1"/>
          </p:cNvSpPr>
          <p:nvPr>
            <p:ph type="sldNum" sz="quarter" idx="10"/>
          </p:nvPr>
        </p:nvSpPr>
        <p:spPr/>
        <p:txBody>
          <a:bodyPr/>
          <a:lstStyle/>
          <a:p>
            <a:fld id="{AE01F8BC-47EC-42EC-8845-7D3A3A722591}"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3011090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For </a:t>
            </a:r>
            <a:r>
              <a:rPr lang="en-US" altLang="en-US" b="1" dirty="0">
                <a:latin typeface="Arial" panose="020B0604020202020204" pitchFamily="34" charset="0"/>
              </a:rPr>
              <a:t>IEE t</a:t>
            </a:r>
            <a:r>
              <a:rPr lang="en-US" altLang="en-US" dirty="0">
                <a:latin typeface="Arial" panose="020B0604020202020204" pitchFamily="34" charset="0"/>
              </a:rPr>
              <a:t>he LEA should have a description of the procedure used when a parent requests an IEE, and any files of students for whom an IEE was requested in the preceding year.</a:t>
            </a:r>
          </a:p>
          <a:p>
            <a:r>
              <a:rPr lang="en-US" altLang="en-US" dirty="0">
                <a:latin typeface="Arial" panose="020B0604020202020204" pitchFamily="34" charset="0"/>
              </a:rPr>
              <a:t>Provision of Related services means a description of how psychological services are provided, if needed, and a written assurance that if psychological counseling is required for a student with disabilities it is provided at no cost to parents. </a:t>
            </a:r>
          </a:p>
          <a:p>
            <a:endParaRPr lang="en-US" altLang="en-US" dirty="0">
              <a:latin typeface="Arial" panose="020B0604020202020204" pitchFamily="34" charset="0"/>
            </a:endParaRPr>
          </a:p>
          <a:p>
            <a:r>
              <a:rPr lang="en-US" altLang="en-US" dirty="0">
                <a:latin typeface="Arial" panose="020B0604020202020204" pitchFamily="34" charset="0"/>
              </a:rPr>
              <a:t>Have you had to use your IEE policy with parents?</a:t>
            </a:r>
            <a:r>
              <a:rPr lang="en-US" altLang="en-US" baseline="0" dirty="0">
                <a:latin typeface="Arial" panose="020B0604020202020204" pitchFamily="34" charset="0"/>
              </a:rPr>
              <a:t>  How did it turn out?</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75B9DEB9-7760-4786-ACDD-99E7917A6C98}" type="slidenum">
              <a:rPr lang="en-US" altLang="en-US" smtClean="0"/>
              <a:pPr/>
              <a:t>80</a:t>
            </a:fld>
            <a:endParaRPr lang="en-US" altLang="en-US" dirty="0"/>
          </a:p>
        </p:txBody>
      </p:sp>
    </p:spTree>
    <p:extLst>
      <p:ext uri="{BB962C8B-B14F-4D97-AF65-F5344CB8AC3E}">
        <p14:creationId xmlns:p14="http://schemas.microsoft.com/office/powerpoint/2010/main" val="36444659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STANDARD – SURROGATE PARENTS The LEA identifies eligible students in need of surrogate parents and recruits, selects, trains, and assigns in a timely manner. </a:t>
            </a:r>
          </a:p>
          <a:p>
            <a:endParaRPr lang="en-US" dirty="0"/>
          </a:p>
          <a:p>
            <a:r>
              <a:rPr lang="en-US" dirty="0"/>
              <a:t>REGULATORY BASE Surrogate parents - 34 CFR 300.519(a)(1)(2)(3)(4)(b)(1)(2)(h)</a:t>
            </a:r>
          </a:p>
          <a:p>
            <a:endParaRPr lang="en-US" dirty="0"/>
          </a:p>
          <a:p>
            <a:r>
              <a:rPr lang="en-US" dirty="0"/>
              <a:t> (a) General. Each public agency must ensure that the rights of a child are protected when—(1) No parent (as defined in § 300.30) can be identified; (2) The public agency, after reasonable efforts, cannot locate a parent; (3) The child is a ward of the State under the laws of that State; or (4) The child is an unaccompanied homeless youth as defined in section 725(6) of the McKinney-Vento Homeless Assistance Act (42 U.S.C. 11434a(6)). (b) Duties of public agency. The duties of a public agency under paragraph (a) of this section include the assignment of an individual to act as a surrogate for the parents. This must include a method—(1) For determining whether a child needs a surrogate parent; and (2) For assigning a surrogate parent to the child. (h) SEA responsibility. The SEA must make reasonable efforts to ensure the assignment of a surrogate parent not more than 30 days after a public agency determines that the child needs a surrogate parent.</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6B1A0D25-1DCB-4551-B644-C07A8A833534}" type="slidenum">
              <a:rPr lang="en-US" altLang="en-US" smtClean="0"/>
              <a:pPr/>
              <a:t>81</a:t>
            </a:fld>
            <a:endParaRPr lang="en-US" altLang="en-US" dirty="0"/>
          </a:p>
        </p:txBody>
      </p:sp>
    </p:spTree>
    <p:extLst>
      <p:ext uri="{BB962C8B-B14F-4D97-AF65-F5344CB8AC3E}">
        <p14:creationId xmlns:p14="http://schemas.microsoft.com/office/powerpoint/2010/main" val="33082712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Child Find - </a:t>
            </a:r>
            <a:r>
              <a:rPr lang="en-US" altLang="en-US" b="0" dirty="0">
                <a:latin typeface="Arial" panose="020B0604020202020204" pitchFamily="34" charset="0"/>
              </a:rPr>
              <a:t> need to show proof that Annual notice was disseminated </a:t>
            </a:r>
          </a:p>
          <a:p>
            <a:endParaRPr lang="en-US" altLang="en-US" b="0" dirty="0">
              <a:latin typeface="Arial" panose="020B0604020202020204" pitchFamily="34" charset="0"/>
            </a:endParaRPr>
          </a:p>
          <a:p>
            <a:endParaRPr lang="en-US" altLang="en-US" b="0" dirty="0">
              <a:latin typeface="Arial" panose="020B0604020202020204" pitchFamily="34" charset="0"/>
            </a:endParaRPr>
          </a:p>
          <a:p>
            <a:r>
              <a:rPr lang="en-US" altLang="en-US" b="0" dirty="0">
                <a:latin typeface="Arial" panose="020B0604020202020204" pitchFamily="34" charset="0"/>
              </a:rPr>
              <a:t>Psychological Counseling as Related Services – this is a written statement from the Superintendent/CEO assuring that if</a:t>
            </a:r>
            <a:r>
              <a:rPr lang="en-US" altLang="en-US" b="0" baseline="0" dirty="0">
                <a:latin typeface="Arial" panose="020B0604020202020204" pitchFamily="34" charset="0"/>
              </a:rPr>
              <a:t> a student with disabilities requires psychological counseling, the LEA  will provide the counseling at no charge to the parents.  </a:t>
            </a:r>
            <a:endParaRPr lang="en-US" altLang="en-US" b="1" dirty="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9323" indent="-292047">
              <a:defRPr>
                <a:solidFill>
                  <a:schemeClr val="tx1"/>
                </a:solidFill>
                <a:latin typeface="Arial" panose="020B0604020202020204" pitchFamily="34" charset="0"/>
              </a:defRPr>
            </a:lvl2pPr>
            <a:lvl3pPr marL="1168190" indent="-233638">
              <a:defRPr>
                <a:solidFill>
                  <a:schemeClr val="tx1"/>
                </a:solidFill>
                <a:latin typeface="Arial" panose="020B0604020202020204" pitchFamily="34" charset="0"/>
              </a:defRPr>
            </a:lvl3pPr>
            <a:lvl4pPr marL="1635466" indent="-233638">
              <a:defRPr>
                <a:solidFill>
                  <a:schemeClr val="tx1"/>
                </a:solidFill>
                <a:latin typeface="Arial" panose="020B0604020202020204" pitchFamily="34" charset="0"/>
              </a:defRPr>
            </a:lvl4pPr>
            <a:lvl5pPr marL="2102742" indent="-233638">
              <a:defRPr>
                <a:solidFill>
                  <a:schemeClr val="tx1"/>
                </a:solidFill>
                <a:latin typeface="Arial" panose="020B0604020202020204" pitchFamily="34" charset="0"/>
              </a:defRPr>
            </a:lvl5pPr>
            <a:lvl6pPr marL="2570019" indent="-233638" eaLnBrk="0" fontAlgn="base" hangingPunct="0">
              <a:spcBef>
                <a:spcPct val="0"/>
              </a:spcBef>
              <a:spcAft>
                <a:spcPct val="0"/>
              </a:spcAft>
              <a:defRPr>
                <a:solidFill>
                  <a:schemeClr val="tx1"/>
                </a:solidFill>
                <a:latin typeface="Arial" panose="020B0604020202020204" pitchFamily="34" charset="0"/>
              </a:defRPr>
            </a:lvl6pPr>
            <a:lvl7pPr marL="3037293" indent="-233638" eaLnBrk="0" fontAlgn="base" hangingPunct="0">
              <a:spcBef>
                <a:spcPct val="0"/>
              </a:spcBef>
              <a:spcAft>
                <a:spcPct val="0"/>
              </a:spcAft>
              <a:defRPr>
                <a:solidFill>
                  <a:schemeClr val="tx1"/>
                </a:solidFill>
                <a:latin typeface="Arial" panose="020B0604020202020204" pitchFamily="34" charset="0"/>
              </a:defRPr>
            </a:lvl7pPr>
            <a:lvl8pPr marL="3504570" indent="-233638" eaLnBrk="0" fontAlgn="base" hangingPunct="0">
              <a:spcBef>
                <a:spcPct val="0"/>
              </a:spcBef>
              <a:spcAft>
                <a:spcPct val="0"/>
              </a:spcAft>
              <a:defRPr>
                <a:solidFill>
                  <a:schemeClr val="tx1"/>
                </a:solidFill>
                <a:latin typeface="Arial" panose="020B0604020202020204" pitchFamily="34" charset="0"/>
              </a:defRPr>
            </a:lvl8pPr>
            <a:lvl9pPr marL="3971846" indent="-233638" eaLnBrk="0" fontAlgn="base" hangingPunct="0">
              <a:spcBef>
                <a:spcPct val="0"/>
              </a:spcBef>
              <a:spcAft>
                <a:spcPct val="0"/>
              </a:spcAft>
              <a:defRPr>
                <a:solidFill>
                  <a:schemeClr val="tx1"/>
                </a:solidFill>
                <a:latin typeface="Arial" panose="020B0604020202020204" pitchFamily="34" charset="0"/>
              </a:defRPr>
            </a:lvl9pPr>
          </a:lstStyle>
          <a:p>
            <a:fld id="{A708F1E5-0BF7-4EBD-88FF-55BE86B0580C}" type="slidenum">
              <a:rPr lang="en-US" altLang="en-US" smtClean="0"/>
              <a:pPr/>
              <a:t>82</a:t>
            </a:fld>
            <a:endParaRPr lang="en-US" altLang="en-US" dirty="0"/>
          </a:p>
        </p:txBody>
      </p:sp>
    </p:spTree>
    <p:extLst>
      <p:ext uri="{BB962C8B-B14F-4D97-AF65-F5344CB8AC3E}">
        <p14:creationId xmlns:p14="http://schemas.microsoft.com/office/powerpoint/2010/main" val="1491462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STANDARD – CHILD FIND LEA demonstrates compliance with annual public notice requirements. </a:t>
            </a:r>
          </a:p>
          <a:p>
            <a:r>
              <a:rPr lang="en-US" dirty="0"/>
              <a:t>REGULATORY BASE Child find - </a:t>
            </a:r>
            <a:r>
              <a:rPr lang="en-US" b="1" dirty="0"/>
              <a:t>34 CFR 300.111(a)(1) (i)(ii)(c)(1)(2</a:t>
            </a:r>
            <a:r>
              <a:rPr lang="en-US" dirty="0"/>
              <a:t>) (a) General. (1) The State must have in effect policies and procedures to ensure that—(ii) A practical method is developed and implemented to determine which children are currently receiving needed special education and related services. (c) Other children in child find. Child find also must include—(1) Children who are suspected of being a child with a disability under § 300.8 and in need of special education, even though they are advancing from grade to grade; and (2) Highly mobile children, including migrant children, wards of the state and parentally placed private students as appropriate. </a:t>
            </a:r>
          </a:p>
          <a:p>
            <a:endParaRPr lang="en-US" dirty="0"/>
          </a:p>
          <a:p>
            <a:r>
              <a:rPr lang="en-US" dirty="0"/>
              <a:t>Child Find – </a:t>
            </a:r>
            <a:r>
              <a:rPr lang="en-US" b="1" dirty="0"/>
              <a:t>Chapter 14.121(a</a:t>
            </a:r>
            <a:r>
              <a:rPr lang="en-US" dirty="0"/>
              <a:t>) In addition to the requirements incorporated by reference in 34 CFR 300.111 (relating to child find), each school district shall adopt and use a public outreach awareness system to locate and identify children thought to be eligible for special education within the school district’s jurisdiction</a:t>
            </a:r>
            <a:r>
              <a:rPr lang="en-US" altLang="en-US" dirty="0">
                <a:latin typeface="Arial" panose="020B0604020202020204" pitchFamily="34" charset="0"/>
              </a:rPr>
              <a:t> </a:t>
            </a:r>
          </a:p>
          <a:p>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6B1A0D25-1DCB-4551-B644-C07A8A833534}" type="slidenum">
              <a:rPr lang="en-US" altLang="en-US" smtClean="0"/>
              <a:pPr/>
              <a:t>83</a:t>
            </a:fld>
            <a:endParaRPr lang="en-US" altLang="en-US" dirty="0"/>
          </a:p>
        </p:txBody>
      </p:sp>
    </p:spTree>
    <p:extLst>
      <p:ext uri="{BB962C8B-B14F-4D97-AF65-F5344CB8AC3E}">
        <p14:creationId xmlns:p14="http://schemas.microsoft.com/office/powerpoint/2010/main" val="41091587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STANDARD – PROVISION OF RELATED SERVICE INCLUDING PSYCHOLOGICAL COUNSELING </a:t>
            </a:r>
          </a:p>
          <a:p>
            <a:endParaRPr lang="en-US" dirty="0"/>
          </a:p>
          <a:p>
            <a:r>
              <a:rPr lang="en-US" dirty="0"/>
              <a:t>REGULATORY BASE Related Services </a:t>
            </a:r>
            <a:r>
              <a:rPr lang="en-US" b="1" dirty="0"/>
              <a:t>– 34 CFR 300.34(10)(i)(ii)(iii)(iv)(v)(vi) </a:t>
            </a:r>
            <a:r>
              <a:rPr lang="en-US" dirty="0"/>
              <a:t>(10) Psychological services includes—(i) Administering psychological and educational tests, and other assessment procedures; (ii) Interpreting assessment results; (iii) Obtaining, integrating, and interpreting information about child behavior and conditions relating to learning; (iv) Consulting with other staff members in planning school programs to meet the special educational needs of children as indicated by psychological tests, interviews, direct observation, and behavioral evaluations; (v) Planning and managing a program of psychological services, including psychological counseling for children and parents; and (vi) Assisting in developing positive behavioral intervention strategies.</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dirty="0"/>
              <a:t>LEA will describe the provision of psychological counseling services to students within the LEA, specifically how it plans and manages a program of psychological services, including psychological counseling for those students whose IEPs require this service as a provision of FAPE. LEA will provide, in this FSA, a brief listing of what services are available both within the school setting and for school-funded services obtained from outside agencies. During the onsite review, the LEA must provide to the Chairperson specific written assurance or other documentation that parents are not charged for psychological counseling services that students require if the service is a necessary related service. </a:t>
            </a:r>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6B1A0D25-1DCB-4551-B644-C07A8A833534}" type="slidenum">
              <a:rPr lang="en-US" altLang="en-US" smtClean="0"/>
              <a:pPr/>
              <a:t>84</a:t>
            </a:fld>
            <a:endParaRPr lang="en-US" altLang="en-US" dirty="0"/>
          </a:p>
        </p:txBody>
      </p:sp>
    </p:spTree>
    <p:extLst>
      <p:ext uri="{BB962C8B-B14F-4D97-AF65-F5344CB8AC3E}">
        <p14:creationId xmlns:p14="http://schemas.microsoft.com/office/powerpoint/2010/main" val="25015771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85</a:t>
            </a:fld>
            <a:endParaRPr lang="en-US" altLang="en-US" dirty="0"/>
          </a:p>
        </p:txBody>
      </p:sp>
    </p:spTree>
    <p:extLst>
      <p:ext uri="{BB962C8B-B14F-4D97-AF65-F5344CB8AC3E}">
        <p14:creationId xmlns:p14="http://schemas.microsoft.com/office/powerpoint/2010/main" val="23883353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What kind of filing system does the LEA have?  Do you understand it? Has it been purged recently? What would you change about it if you could wave a magic wand? </a:t>
            </a:r>
          </a:p>
          <a:p>
            <a:endParaRPr lang="en-US" altLang="en-US" dirty="0">
              <a:latin typeface="Arial" panose="020B0604020202020204" pitchFamily="34" charset="0"/>
            </a:endParaRPr>
          </a:p>
          <a:p>
            <a:r>
              <a:rPr lang="en-US" altLang="en-US" dirty="0">
                <a:latin typeface="Arial" panose="020B0604020202020204" pitchFamily="34" charset="0"/>
              </a:rPr>
              <a:t>The handout is something you can use to check Special Ed files as the files come to the  office – all original Special Education documentation needs to be stored in a central place, in a secure location. In a former life, this form was  used to organize files as they came to the office. Every single piece of paper that came to the office had this as a cover sheet – making it very easy to see if something was missing.</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94C84164-359A-4ABA-8ED4-EF9A88AA7077}" type="slidenum">
              <a:rPr lang="en-US" altLang="en-US" smtClean="0"/>
              <a:pPr/>
              <a:t>86</a:t>
            </a:fld>
            <a:endParaRPr lang="en-US" altLang="en-US" dirty="0"/>
          </a:p>
        </p:txBody>
      </p:sp>
    </p:spTree>
    <p:extLst>
      <p:ext uri="{BB962C8B-B14F-4D97-AF65-F5344CB8AC3E}">
        <p14:creationId xmlns:p14="http://schemas.microsoft.com/office/powerpoint/2010/main" val="16505811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Depending on the size of the LEA, directions, and possibly maps, may make it easier for the monitors to move around the LEA more easily. </a:t>
            </a:r>
          </a:p>
          <a:p>
            <a:endParaRPr lang="en-US" altLang="en-US" dirty="0">
              <a:latin typeface="Arial" panose="020B0604020202020204" pitchFamily="34" charset="0"/>
            </a:endParaRPr>
          </a:p>
          <a:p>
            <a:r>
              <a:rPr lang="en-US" altLang="en-US" dirty="0">
                <a:latin typeface="Arial" panose="020B0604020202020204" pitchFamily="34" charset="0"/>
              </a:rPr>
              <a:t>Most of the monitoring teams prefer to keep working, either have lunch brought in, or sometimes, depending on the LEAs location, they will bring their snacks and lunches. LEAs are not to offer food (without payment), drinks (including coffee &amp; water). Sometimes, again depending on the location of the LEA, monitors will eat at the school in the cafeteria. They will need receipts to turn in for reimbursement. </a:t>
            </a:r>
          </a:p>
          <a:p>
            <a:endParaRPr lang="en-US" altLang="en-US" dirty="0">
              <a:latin typeface="Arial" panose="020B0604020202020204" pitchFamily="34" charset="0"/>
            </a:endParaRPr>
          </a:p>
          <a:p>
            <a:r>
              <a:rPr lang="en-US" altLang="en-US" dirty="0">
                <a:latin typeface="Arial" panose="020B0604020202020204" pitchFamily="34" charset="0"/>
              </a:rPr>
              <a:t>Every selected student requires and observation, an interview of the Special Education teacher, the General Education teacher, and the parent. </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37855D97-98C8-412C-BF52-3348D96DF540}" type="slidenum">
              <a:rPr lang="en-US" altLang="en-US" smtClean="0"/>
              <a:pPr/>
              <a:t>87</a:t>
            </a:fld>
            <a:endParaRPr lang="en-US" altLang="en-US" dirty="0"/>
          </a:p>
        </p:txBody>
      </p:sp>
    </p:spTree>
    <p:extLst>
      <p:ext uri="{BB962C8B-B14F-4D97-AF65-F5344CB8AC3E}">
        <p14:creationId xmlns:p14="http://schemas.microsoft.com/office/powerpoint/2010/main" val="28513245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8474" indent="-178474">
              <a:buFontTx/>
              <a:buChar char="•"/>
            </a:pPr>
            <a:r>
              <a:rPr lang="en-US" altLang="en-US" dirty="0">
                <a:latin typeface="Arial" panose="020B0604020202020204" pitchFamily="34" charset="0"/>
              </a:rPr>
              <a:t>Most SPoC’s will provide a rough idea of problem areas the monitoring team have found. There may be some that require immediate corrective action (within 30 days) and some that may require an Improvement Plan, and some that may require training. Most often, there are no true surprises, after monitoring the LEA team will understand where weaknesses are in their program, and will begin planning for the future.</a:t>
            </a:r>
          </a:p>
          <a:p>
            <a:pPr marL="178474" indent="-178474">
              <a:buFontTx/>
              <a:buChar char="•"/>
            </a:pPr>
            <a:r>
              <a:rPr lang="en-US" altLang="en-US" dirty="0">
                <a:latin typeface="Arial" panose="020B0604020202020204" pitchFamily="34" charset="0"/>
              </a:rPr>
              <a:t>The actual, official monitoring report is not issued for 60 days after the data is compiled. The SPoC will arrange a meeting to discuss corrective action if needed. </a:t>
            </a:r>
          </a:p>
          <a:p>
            <a:pPr marL="178474" indent="-178474">
              <a:buFontTx/>
              <a:buChar char="•"/>
            </a:pPr>
            <a:r>
              <a:rPr lang="en-US" altLang="en-US" dirty="0">
                <a:latin typeface="Arial" panose="020B0604020202020204" pitchFamily="34" charset="0"/>
              </a:rPr>
              <a:t>Most often, the LEA has a year to complete Corrective Action. Improvement plans may be for longer periods of time, but most do not exceed 3 years. </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359F883F-E33C-485F-B990-9F8952E483D0}" type="slidenum">
              <a:rPr lang="en-US" altLang="en-US" smtClean="0"/>
              <a:pPr/>
              <a:t>88</a:t>
            </a:fld>
            <a:endParaRPr lang="en-US" altLang="en-US" dirty="0"/>
          </a:p>
        </p:txBody>
      </p:sp>
    </p:spTree>
    <p:extLst>
      <p:ext uri="{BB962C8B-B14F-4D97-AF65-F5344CB8AC3E}">
        <p14:creationId xmlns:p14="http://schemas.microsoft.com/office/powerpoint/2010/main" val="30024967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a:t>
            </a:r>
            <a:r>
              <a:rPr lang="en-US" baseline="0" dirty="0"/>
              <a:t> no standard format for the improvement.   Work with your BSE advisers if you need additional assistance. </a:t>
            </a:r>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89</a:t>
            </a:fld>
            <a:endParaRPr lang="en-US" altLang="en-US" dirty="0"/>
          </a:p>
        </p:txBody>
      </p:sp>
    </p:spTree>
    <p:extLst>
      <p:ext uri="{BB962C8B-B14F-4D97-AF65-F5344CB8AC3E}">
        <p14:creationId xmlns:p14="http://schemas.microsoft.com/office/powerpoint/2010/main" val="351079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Assess FUN:</a:t>
            </a:r>
          </a:p>
          <a:p>
            <a:r>
              <a:rPr lang="en-US" dirty="0"/>
              <a:t>Have participants</a:t>
            </a:r>
            <a:r>
              <a:rPr lang="en-US" baseline="0" dirty="0"/>
              <a:t> complete the hard copy self assessment and then to complete the digital copy in order to 1)self assessment, 2) anticipatory set of learning to come, and 3) provide collective formative feedback for facilitators       </a:t>
            </a:r>
            <a:r>
              <a:rPr lang="en-US" dirty="0"/>
              <a:t>http://tinyurl.com/selfassessmentfun    </a:t>
            </a:r>
          </a:p>
          <a:p>
            <a:endParaRPr lang="en-US" dirty="0"/>
          </a:p>
          <a:p>
            <a:r>
              <a:rPr lang="en-US" dirty="0"/>
              <a:t>In order to view results – </a:t>
            </a:r>
          </a:p>
          <a:p>
            <a:r>
              <a:rPr lang="en-US" b="1" dirty="0"/>
              <a:t>WEST</a:t>
            </a:r>
          </a:p>
          <a:p>
            <a:pPr marL="233638" indent="-233638">
              <a:buAutoNum type="arabicPeriod"/>
            </a:pPr>
            <a:r>
              <a:rPr lang="en-US" dirty="0"/>
              <a:t>https://docs.google.com/forms/d/1McKLWa1OC9_fcIUURWelC_rCznHovNQm7VRpqYMffh8/edit?usp=sharing</a:t>
            </a:r>
          </a:p>
          <a:p>
            <a:pPr marL="233638" indent="-233638">
              <a:buAutoNum type="arabicPeriod"/>
            </a:pPr>
            <a:r>
              <a:rPr lang="en-US" dirty="0"/>
              <a:t>Click</a:t>
            </a:r>
            <a:r>
              <a:rPr lang="en-US" baseline="0" dirty="0"/>
              <a:t> on “RESPONSES” at the top</a:t>
            </a:r>
          </a:p>
          <a:p>
            <a:pPr marL="233638" indent="-233638">
              <a:buAutoNum type="arabicPeriod"/>
            </a:pPr>
            <a:r>
              <a:rPr lang="en-US" baseline="0" dirty="0"/>
              <a:t>Project results and take note of which items have the most experience and which has little experience</a:t>
            </a:r>
          </a:p>
          <a:p>
            <a:pPr marL="233638" indent="-233638">
              <a:buAutoNum type="arabicPeriod"/>
            </a:pPr>
            <a:endParaRPr lang="en-US" baseline="0" dirty="0"/>
          </a:p>
          <a:p>
            <a:pPr marL="233638" indent="-233638">
              <a:buAutoNum type="arabicPeriod"/>
            </a:pPr>
            <a:endParaRPr lang="en-US" baseline="0" dirty="0"/>
          </a:p>
          <a:p>
            <a:pPr marL="233638" indent="-233638">
              <a:buAutoNum type="arabicPeriod"/>
            </a:pPr>
            <a:endParaRPr lang="en-US" baseline="0" dirty="0"/>
          </a:p>
        </p:txBody>
      </p:sp>
      <p:sp>
        <p:nvSpPr>
          <p:cNvPr id="4" name="Slide Number Placeholder 3"/>
          <p:cNvSpPr>
            <a:spLocks noGrp="1"/>
          </p:cNvSpPr>
          <p:nvPr>
            <p:ph type="sldNum" sz="quarter" idx="10"/>
          </p:nvPr>
        </p:nvSpPr>
        <p:spPr/>
        <p:txBody>
          <a:bodyPr/>
          <a:lstStyle/>
          <a:p>
            <a:fld id="{AE01F8BC-47EC-42EC-8845-7D3A3A722591}"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15578089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 address page has not yet been updated for 2020-2021 compliance monitoring, but the schedule has been sent to LEAs..</a:t>
            </a:r>
          </a:p>
        </p:txBody>
      </p:sp>
      <p:sp>
        <p:nvSpPr>
          <p:cNvPr id="4" name="Slide Number Placeholder 3"/>
          <p:cNvSpPr>
            <a:spLocks noGrp="1"/>
          </p:cNvSpPr>
          <p:nvPr>
            <p:ph type="sldNum" sz="quarter" idx="5"/>
          </p:nvPr>
        </p:nvSpPr>
        <p:spPr/>
        <p:txBody>
          <a:bodyPr/>
          <a:lstStyle/>
          <a:p>
            <a:fld id="{6AC382AC-D7A9-44FF-93A6-5BC914461BFC}" type="slidenum">
              <a:rPr lang="en-US" smtClean="0"/>
              <a:t>90</a:t>
            </a:fld>
            <a:endParaRPr lang="en-US"/>
          </a:p>
        </p:txBody>
      </p:sp>
    </p:spTree>
    <p:extLst>
      <p:ext uri="{BB962C8B-B14F-4D97-AF65-F5344CB8AC3E}">
        <p14:creationId xmlns:p14="http://schemas.microsoft.com/office/powerpoint/2010/main" val="2962111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Success is not final, failure is not fatal: it is the courage to continue that counts. </a:t>
            </a:r>
          </a:p>
          <a:p>
            <a:endParaRPr lang="en-US" altLang="en-US" dirty="0">
              <a:latin typeface="Arial" panose="020B0604020202020204" pitchFamily="34" charset="0"/>
            </a:endParaRPr>
          </a:p>
          <a:p>
            <a:r>
              <a:rPr lang="en-US" altLang="en-US" dirty="0">
                <a:latin typeface="Arial" panose="020B0604020202020204" pitchFamily="34" charset="0"/>
              </a:rPr>
              <a:t>Stress the use of monitoring outcomes as an opportunity to action plan and engage in action to effective correct</a:t>
            </a:r>
          </a:p>
          <a:p>
            <a:endParaRPr lang="en-US" altLang="en-US" dirty="0">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936A22E8-79A3-481B-BD60-A32B47257526}" type="slidenum">
              <a:rPr lang="en-US" altLang="en-US" smtClean="0"/>
              <a:pPr/>
              <a:t>91</a:t>
            </a:fld>
            <a:endParaRPr lang="en-US" altLang="en-US" dirty="0"/>
          </a:p>
        </p:txBody>
      </p:sp>
    </p:spTree>
    <p:extLst>
      <p:ext uri="{BB962C8B-B14F-4D97-AF65-F5344CB8AC3E}">
        <p14:creationId xmlns:p14="http://schemas.microsoft.com/office/powerpoint/2010/main" val="26534817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8474" indent="-178474">
              <a:buFontTx/>
              <a:buChar char="•"/>
            </a:pPr>
            <a:r>
              <a:rPr lang="en-US" altLang="en-US" b="1" dirty="0">
                <a:latin typeface="Arial" panose="020B0604020202020204" pitchFamily="34" charset="0"/>
              </a:rPr>
              <a:t>PaTTAN</a:t>
            </a:r>
            <a:r>
              <a:rPr lang="en-US" altLang="en-US" dirty="0">
                <a:latin typeface="Arial" panose="020B0604020202020204" pitchFamily="34" charset="0"/>
              </a:rPr>
              <a:t> offices are an incredible resource for mostly free professional development. Many professional development programs are geared towards compliance issues common in LEA’s as a result of monitoring. All personnel are assigned an IU, so PaTTAN personnel are available to assist in planning corrective action if there is corrective action resulting from monitoring.</a:t>
            </a:r>
          </a:p>
          <a:p>
            <a:pPr marL="178474" indent="-178474">
              <a:buFontTx/>
              <a:buChar char="•"/>
            </a:pPr>
            <a:r>
              <a:rPr lang="en-US" altLang="en-US" dirty="0">
                <a:latin typeface="Arial" panose="020B0604020202020204" pitchFamily="34" charset="0"/>
              </a:rPr>
              <a:t>The </a:t>
            </a:r>
            <a:r>
              <a:rPr lang="en-US" altLang="en-US" b="1" dirty="0">
                <a:latin typeface="Arial" panose="020B0604020202020204" pitchFamily="34" charset="0"/>
              </a:rPr>
              <a:t>Intermediate Unit </a:t>
            </a:r>
            <a:r>
              <a:rPr lang="en-US" altLang="en-US" dirty="0">
                <a:latin typeface="Arial" panose="020B0604020202020204" pitchFamily="34" charset="0"/>
              </a:rPr>
              <a:t>in which the LEA is located have many programs available  - perhaps the most important is Special Education Leaders meetings monthly. This is a wonderful opportunity for networking, advice seeking, problem comparison and resolution. It is important to take advantage of these meetings, as they are designed for Special Education Leaders. </a:t>
            </a:r>
          </a:p>
          <a:p>
            <a:pPr marL="178474" indent="-178474">
              <a:buFontTx/>
              <a:buChar char="•"/>
            </a:pPr>
            <a:r>
              <a:rPr lang="en-US" altLang="en-US" dirty="0">
                <a:latin typeface="Arial" panose="020B0604020202020204" pitchFamily="34" charset="0"/>
              </a:rPr>
              <a:t>The </a:t>
            </a:r>
            <a:r>
              <a:rPr lang="en-US" altLang="en-US" b="1" dirty="0">
                <a:latin typeface="Arial" panose="020B0604020202020204" pitchFamily="34" charset="0"/>
              </a:rPr>
              <a:t>Bureau of Special Education </a:t>
            </a:r>
            <a:r>
              <a:rPr lang="en-US" altLang="en-US" dirty="0">
                <a:latin typeface="Arial" panose="020B0604020202020204" pitchFamily="34" charset="0"/>
              </a:rPr>
              <a:t>assigns each LEA a Single Point of Contact </a:t>
            </a:r>
            <a:r>
              <a:rPr lang="en-US" altLang="en-US" b="1" dirty="0">
                <a:latin typeface="Arial" panose="020B0604020202020204" pitchFamily="34" charset="0"/>
              </a:rPr>
              <a:t>– SPoC </a:t>
            </a:r>
            <a:r>
              <a:rPr lang="en-US" altLang="en-US" dirty="0">
                <a:latin typeface="Arial" panose="020B0604020202020204" pitchFamily="34" charset="0"/>
              </a:rPr>
              <a:t>-  these people are wonderful resources, especially if in need of an immediate answer to a compliance/procedure situation. </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2303" indent="-296915">
              <a:defRPr>
                <a:solidFill>
                  <a:schemeClr val="tx1"/>
                </a:solidFill>
                <a:latin typeface="Arial" panose="020B0604020202020204" pitchFamily="34" charset="0"/>
              </a:defRPr>
            </a:lvl2pPr>
            <a:lvl3pPr marL="1189283" indent="-236882">
              <a:defRPr>
                <a:solidFill>
                  <a:schemeClr val="tx1"/>
                </a:solidFill>
                <a:latin typeface="Arial" panose="020B0604020202020204" pitchFamily="34" charset="0"/>
              </a:defRPr>
            </a:lvl3pPr>
            <a:lvl4pPr marL="1666294" indent="-236882">
              <a:defRPr>
                <a:solidFill>
                  <a:schemeClr val="tx1"/>
                </a:solidFill>
                <a:latin typeface="Arial" panose="020B0604020202020204" pitchFamily="34" charset="0"/>
              </a:defRPr>
            </a:lvl4pPr>
            <a:lvl5pPr marL="2141681" indent="-236882">
              <a:defRPr>
                <a:solidFill>
                  <a:schemeClr val="tx1"/>
                </a:solidFill>
                <a:latin typeface="Arial" panose="020B0604020202020204" pitchFamily="34" charset="0"/>
              </a:defRPr>
            </a:lvl5pPr>
            <a:lvl6pPr marL="2608958" indent="-236882" eaLnBrk="0" fontAlgn="base" hangingPunct="0">
              <a:spcBef>
                <a:spcPct val="0"/>
              </a:spcBef>
              <a:spcAft>
                <a:spcPct val="0"/>
              </a:spcAft>
              <a:defRPr>
                <a:solidFill>
                  <a:schemeClr val="tx1"/>
                </a:solidFill>
                <a:latin typeface="Arial" panose="020B0604020202020204" pitchFamily="34" charset="0"/>
              </a:defRPr>
            </a:lvl6pPr>
            <a:lvl7pPr marL="3076233" indent="-236882" eaLnBrk="0" fontAlgn="base" hangingPunct="0">
              <a:spcBef>
                <a:spcPct val="0"/>
              </a:spcBef>
              <a:spcAft>
                <a:spcPct val="0"/>
              </a:spcAft>
              <a:defRPr>
                <a:solidFill>
                  <a:schemeClr val="tx1"/>
                </a:solidFill>
                <a:latin typeface="Arial" panose="020B0604020202020204" pitchFamily="34" charset="0"/>
              </a:defRPr>
            </a:lvl7pPr>
            <a:lvl8pPr marL="3543510" indent="-236882" eaLnBrk="0" fontAlgn="base" hangingPunct="0">
              <a:spcBef>
                <a:spcPct val="0"/>
              </a:spcBef>
              <a:spcAft>
                <a:spcPct val="0"/>
              </a:spcAft>
              <a:defRPr>
                <a:solidFill>
                  <a:schemeClr val="tx1"/>
                </a:solidFill>
                <a:latin typeface="Arial" panose="020B0604020202020204" pitchFamily="34" charset="0"/>
              </a:defRPr>
            </a:lvl8pPr>
            <a:lvl9pPr marL="4010786" indent="-236882" eaLnBrk="0" fontAlgn="base" hangingPunct="0">
              <a:spcBef>
                <a:spcPct val="0"/>
              </a:spcBef>
              <a:spcAft>
                <a:spcPct val="0"/>
              </a:spcAft>
              <a:defRPr>
                <a:solidFill>
                  <a:schemeClr val="tx1"/>
                </a:solidFill>
                <a:latin typeface="Arial" panose="020B0604020202020204" pitchFamily="34" charset="0"/>
              </a:defRPr>
            </a:lvl9pPr>
          </a:lstStyle>
          <a:p>
            <a:fld id="{21323956-2498-4F3B-BD88-328A407D7EE3}" type="slidenum">
              <a:rPr lang="en-US" altLang="en-US" smtClean="0"/>
              <a:pPr/>
              <a:t>92</a:t>
            </a:fld>
            <a:endParaRPr lang="en-US" altLang="en-US" dirty="0"/>
          </a:p>
        </p:txBody>
      </p:sp>
    </p:spTree>
    <p:extLst>
      <p:ext uri="{BB962C8B-B14F-4D97-AF65-F5344CB8AC3E}">
        <p14:creationId xmlns:p14="http://schemas.microsoft.com/office/powerpoint/2010/main" val="35630255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This survey MUST be completed by </a:t>
            </a:r>
            <a:r>
              <a:rPr lang="en-US" b="1" dirty="0"/>
              <a:t>3/31/21</a:t>
            </a:r>
            <a:r>
              <a:rPr lang="en-US" dirty="0"/>
              <a:t> in order for the participant to get Act 48 credit.  Please be sure to share this date with participants!</a:t>
            </a:r>
          </a:p>
        </p:txBody>
      </p:sp>
      <p:sp>
        <p:nvSpPr>
          <p:cNvPr id="4" name="Slide Number Placeholder 3"/>
          <p:cNvSpPr>
            <a:spLocks noGrp="1"/>
          </p:cNvSpPr>
          <p:nvPr>
            <p:ph type="sldNum" sz="quarter" idx="5"/>
          </p:nvPr>
        </p:nvSpPr>
        <p:spPr/>
        <p:txBody>
          <a:bodyPr/>
          <a:lstStyle/>
          <a:p>
            <a:fld id="{6AC382AC-D7A9-44FF-93A6-5BC914461BFC}" type="slidenum">
              <a:rPr lang="en-US" smtClean="0"/>
              <a:t>93</a:t>
            </a:fld>
            <a:endParaRPr lang="en-US"/>
          </a:p>
        </p:txBody>
      </p:sp>
    </p:spTree>
    <p:extLst>
      <p:ext uri="{BB962C8B-B14F-4D97-AF65-F5344CB8AC3E}">
        <p14:creationId xmlns:p14="http://schemas.microsoft.com/office/powerpoint/2010/main" val="19158797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32680-5504-432B-A960-8DB20555B4DF}" type="slidenum">
              <a:rPr lang="en-US" altLang="en-US" smtClean="0"/>
              <a:pPr>
                <a:defRPr/>
              </a:pPr>
              <a:t>94</a:t>
            </a:fld>
            <a:endParaRPr lang="en-US" altLang="en-US" dirty="0"/>
          </a:p>
        </p:txBody>
      </p:sp>
    </p:spTree>
    <p:extLst>
      <p:ext uri="{BB962C8B-B14F-4D97-AF65-F5344CB8AC3E}">
        <p14:creationId xmlns:p14="http://schemas.microsoft.com/office/powerpoint/2010/main" val="2127532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69848" y="1298448"/>
            <a:ext cx="7315200" cy="3255264"/>
          </a:xfrm>
        </p:spPr>
        <p:txBody>
          <a:bodyPr anchor="b">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bg1"/>
                </a:solidFill>
                <a:latin typeface="Century Gothic" panose="020B0502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5586B75A-687E-405C-8A0B-8D00578BA2C3}" type="datetimeFigureOut">
              <a:rPr lang="en-US" smtClean="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dirty="0"/>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TextBox 6">
            <a:extLst>
              <a:ext uri="{FF2B5EF4-FFF2-40B4-BE49-F238E27FC236}">
                <a16:creationId xmlns:a16="http://schemas.microsoft.com/office/drawing/2014/main" id="{112F5AB2-28CE-4E45-83F7-56D564052963}"/>
              </a:ext>
            </a:extLst>
          </p:cNvPr>
          <p:cNvSpPr txBox="1"/>
          <p:nvPr userDrawn="1"/>
        </p:nvSpPr>
        <p:spPr>
          <a:xfrm>
            <a:off x="262465" y="2885819"/>
            <a:ext cx="1905650" cy="1077218"/>
          </a:xfrm>
          <a:prstGeom prst="rect">
            <a:avLst/>
          </a:prstGeom>
          <a:noFill/>
        </p:spPr>
        <p:txBody>
          <a:bodyPr wrap="none" rtlCol="0">
            <a:spAutoFit/>
          </a:bodyPr>
          <a:lstStyle/>
          <a:p>
            <a:r>
              <a:rPr kumimoji="0" lang="en-US" sz="3200" b="0" i="0" u="none" strike="noStrike" kern="1200" cap="none" spc="-60" normalizeH="0" baseline="0" noProof="0" dirty="0" err="1">
                <a:ln>
                  <a:noFill/>
                </a:ln>
                <a:solidFill>
                  <a:srgbClr val="FFFFFF"/>
                </a:solidFill>
                <a:effectLst/>
                <a:uLnTx/>
                <a:uFillTx/>
                <a:latin typeface="+mn-lt"/>
                <a:ea typeface="+mj-ea"/>
                <a:cs typeface="+mj-cs"/>
              </a:rPr>
              <a:t>PaTTAN’s</a:t>
            </a:r>
            <a:br>
              <a:rPr kumimoji="0" lang="en-US" sz="3200" b="0" i="0" u="none" strike="noStrike" kern="1200" cap="none" spc="-60" normalizeH="0" baseline="0" noProof="0" dirty="0">
                <a:ln>
                  <a:noFill/>
                </a:ln>
                <a:solidFill>
                  <a:srgbClr val="FFFFFF"/>
                </a:solidFill>
                <a:effectLst/>
                <a:uLnTx/>
                <a:uFillTx/>
                <a:latin typeface="+mn-lt"/>
                <a:ea typeface="+mj-ea"/>
                <a:cs typeface="+mj-cs"/>
              </a:rPr>
            </a:br>
            <a:r>
              <a:rPr kumimoji="0" lang="en-US" sz="3200" b="0" i="0" u="none" strike="noStrike" kern="1200" cap="none" spc="-60" normalizeH="0" baseline="0" noProof="0" dirty="0">
                <a:ln>
                  <a:noFill/>
                </a:ln>
                <a:solidFill>
                  <a:srgbClr val="FFFFFF"/>
                </a:solidFill>
                <a:effectLst/>
                <a:uLnTx/>
                <a:uFillTx/>
                <a:latin typeface="+mn-lt"/>
                <a:ea typeface="+mj-ea"/>
                <a:cs typeface="+mj-cs"/>
              </a:rPr>
              <a:t>Mission</a:t>
            </a:r>
            <a:endParaRPr lang="en-US" b="0" dirty="0"/>
          </a:p>
        </p:txBody>
      </p:sp>
      <p:sp>
        <p:nvSpPr>
          <p:cNvPr id="8" name="TextBox 7">
            <a:extLst>
              <a:ext uri="{FF2B5EF4-FFF2-40B4-BE49-F238E27FC236}">
                <a16:creationId xmlns:a16="http://schemas.microsoft.com/office/drawing/2014/main" id="{2A7369D2-8BDB-44CA-BC2E-76FCFBA75705}"/>
              </a:ext>
            </a:extLst>
          </p:cNvPr>
          <p:cNvSpPr txBox="1"/>
          <p:nvPr userDrawn="1"/>
        </p:nvSpPr>
        <p:spPr>
          <a:xfrm>
            <a:off x="3869268" y="1101896"/>
            <a:ext cx="7315200" cy="5120640"/>
          </a:xfrm>
          <a:prstGeom prst="rect">
            <a:avLst/>
          </a:prstGeom>
          <a:noFill/>
        </p:spPr>
        <p:txBody>
          <a:bodyPr wrap="square" rtlCol="0">
            <a:spAutoFit/>
          </a:bodyPr>
          <a:lstStyle/>
          <a:p>
            <a:pPr marL="0" marR="0" lvl="0" indent="0" algn="l" defTabSz="914400" rtl="0" eaLnBrk="1" fontAlgn="auto" latinLnBrk="0" hangingPunct="1">
              <a:lnSpc>
                <a:spcPct val="160000"/>
              </a:lnSpc>
              <a:spcBef>
                <a:spcPts val="0"/>
              </a:spcBef>
              <a:spcAft>
                <a:spcPts val="0"/>
              </a:spcAft>
              <a:buClr>
                <a:srgbClr val="004976"/>
              </a:buClr>
              <a:buSzTx/>
              <a:buFont typeface="Wingdings 2" pitchFamily="18" charset="2"/>
              <a:buNone/>
              <a:tabLst/>
              <a:defRPr/>
            </a:pPr>
            <a:r>
              <a:rPr kumimoji="0" lang="en-US" altLang="en-US" sz="2600" b="0" i="0" u="none" strike="noStrike" kern="1200" cap="none" spc="0" normalizeH="0" baseline="0" noProof="0" dirty="0">
                <a:ln>
                  <a:noFill/>
                </a:ln>
                <a:solidFill>
                  <a:srgbClr val="FFFFFF"/>
                </a:solidFill>
                <a:effectLst/>
                <a:uLnTx/>
                <a:uFillTx/>
                <a:latin typeface="+mn-lt"/>
                <a:ea typeface="+mn-ea"/>
                <a:cs typeface="+mn-cs"/>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165515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TextBox 6">
            <a:extLst>
              <a:ext uri="{FF2B5EF4-FFF2-40B4-BE49-F238E27FC236}">
                <a16:creationId xmlns:a16="http://schemas.microsoft.com/office/drawing/2014/main" id="{8FC22372-0F30-459E-93F0-3777D531F055}"/>
              </a:ext>
            </a:extLst>
          </p:cNvPr>
          <p:cNvSpPr txBox="1"/>
          <p:nvPr userDrawn="1"/>
        </p:nvSpPr>
        <p:spPr>
          <a:xfrm>
            <a:off x="262465" y="1900934"/>
            <a:ext cx="2949086" cy="3046988"/>
          </a:xfrm>
          <a:prstGeom prst="rect">
            <a:avLst/>
          </a:prstGeom>
          <a:noFill/>
        </p:spPr>
        <p:txBody>
          <a:bodyPr wrap="square" rtlCol="0">
            <a:spAutoFit/>
          </a:bodyPr>
          <a:lstStyle/>
          <a:p>
            <a:r>
              <a:rPr kumimoji="0" lang="en-US" altLang="en-US" sz="3200" b="0" i="0" u="none" strike="noStrike" kern="1200" cap="none" spc="-60" normalizeH="0" baseline="0" noProof="0" dirty="0">
                <a:ln>
                  <a:noFill/>
                </a:ln>
                <a:solidFill>
                  <a:srgbClr val="FFFFFF"/>
                </a:solidFill>
                <a:effectLst/>
                <a:uLnTx/>
                <a:uFillTx/>
                <a:latin typeface="+mn-lt"/>
                <a:ea typeface="+mj-ea"/>
                <a:cs typeface="+mj-cs"/>
              </a:rPr>
              <a:t>PDE’s Commitment to Least Restrictive Environment (LRE)</a:t>
            </a:r>
            <a:endParaRPr lang="en-US" b="0" dirty="0"/>
          </a:p>
        </p:txBody>
      </p:sp>
      <p:sp>
        <p:nvSpPr>
          <p:cNvPr id="8" name="TextBox 7">
            <a:extLst>
              <a:ext uri="{FF2B5EF4-FFF2-40B4-BE49-F238E27FC236}">
                <a16:creationId xmlns:a16="http://schemas.microsoft.com/office/drawing/2014/main" id="{ED27006E-F2A7-45C4-A249-05690EDDF29A}"/>
              </a:ext>
            </a:extLst>
          </p:cNvPr>
          <p:cNvSpPr txBox="1"/>
          <p:nvPr userDrawn="1"/>
        </p:nvSpPr>
        <p:spPr>
          <a:xfrm>
            <a:off x="3869268" y="1418272"/>
            <a:ext cx="7315200" cy="51206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4976"/>
              </a:buClr>
              <a:buSzTx/>
              <a:buFont typeface="Wingdings 2" pitchFamily="18" charset="2"/>
              <a:buNone/>
              <a:tabLst/>
              <a:defRPr/>
            </a:pPr>
            <a:r>
              <a:rPr kumimoji="0" lang="en-US" altLang="en-US" sz="2800" b="0" i="0" u="none" strike="noStrike" kern="1200" cap="none" spc="0" normalizeH="0" baseline="0" noProof="0" dirty="0">
                <a:ln>
                  <a:noFill/>
                </a:ln>
                <a:solidFill>
                  <a:srgbClr val="FFFFFF"/>
                </a:solidFill>
                <a:effectLst/>
                <a:uLnTx/>
                <a:uFillTx/>
                <a:latin typeface="+mn-lt"/>
                <a:ea typeface="+mn-ea"/>
                <a:cs typeface="+mn-cs"/>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416827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69848" y="1298448"/>
            <a:ext cx="7315200" cy="4444294"/>
          </a:xfrm>
        </p:spPr>
        <p:txBody>
          <a:bodyPr anchor="t">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5586B75A-687E-405C-8A0B-8D00578BA2C3}" type="datetimeFigureOut">
              <a:rPr lang="en-US" smtClean="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dirty="0"/>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
        <p:nvSpPr>
          <p:cNvPr id="10" name="TextBox 9">
            <a:extLst>
              <a:ext uri="{FF2B5EF4-FFF2-40B4-BE49-F238E27FC236}">
                <a16:creationId xmlns:a16="http://schemas.microsoft.com/office/drawing/2014/main" id="{570E8281-1349-4710-8DB8-B16F7878D3F8}"/>
              </a:ext>
            </a:extLst>
          </p:cNvPr>
          <p:cNvSpPr txBox="1"/>
          <p:nvPr userDrawn="1"/>
        </p:nvSpPr>
        <p:spPr>
          <a:xfrm>
            <a:off x="9367024" y="2970509"/>
            <a:ext cx="2747660" cy="88024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200" b="1"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Commonwealth of Pennsylvania</a:t>
            </a:r>
            <a:endParaRPr kumimoji="0" lang="en-US" sz="22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Tom Wolf, Governor</a:t>
            </a:r>
          </a:p>
        </p:txBody>
      </p:sp>
    </p:spTree>
    <p:extLst>
      <p:ext uri="{BB962C8B-B14F-4D97-AF65-F5344CB8AC3E}">
        <p14:creationId xmlns:p14="http://schemas.microsoft.com/office/powerpoint/2010/main" val="1040471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F5DB01-7E57-404C-A848-4C6D522B07DF}"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363075" y="6356349"/>
            <a:ext cx="2743200" cy="365125"/>
          </a:xfrm>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576560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A76D1-EDB6-4D3E-A75D-6F868BF208E3}"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356350"/>
            <a:ext cx="2743200" cy="365125"/>
          </a:xfrm>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2896304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normAutofit/>
          </a:bodyPr>
          <a:lstStyle>
            <a:lvl1pPr>
              <a:defRPr sz="3600">
                <a:solidFill>
                  <a:srgbClr val="004976"/>
                </a:solidFill>
              </a:defRPr>
            </a:lvl1pPr>
            <a:lvl2pPr>
              <a:defRPr sz="3200">
                <a:solidFill>
                  <a:srgbClr val="004976"/>
                </a:solidFill>
              </a:defRPr>
            </a:lvl2pPr>
            <a:lvl3pPr>
              <a:defRPr sz="2800">
                <a:solidFill>
                  <a:srgbClr val="004976"/>
                </a:solidFill>
              </a:defRPr>
            </a:lvl3pPr>
            <a:lvl4pPr>
              <a:defRPr sz="2400">
                <a:solidFill>
                  <a:srgbClr val="004976"/>
                </a:solidFill>
              </a:defRPr>
            </a:lvl4pPr>
            <a:lvl5pPr>
              <a:defRPr sz="2400">
                <a:solidFill>
                  <a:srgbClr val="00497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C83E51-4B70-4A3F-A0FF-39386924D2AB}"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356350"/>
            <a:ext cx="2743200" cy="365125"/>
          </a:xfrm>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991099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35059D-C490-4C49-8560-930269E09D0F}"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3473308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2425" y="1825625"/>
            <a:ext cx="56673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5"/>
            <a:ext cx="56673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6935304-717C-43D3-9BC7-BF5B91B12CE7}" type="datetime1">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2058335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365125"/>
            <a:ext cx="11363325" cy="1325563"/>
          </a:xfrm>
        </p:spPr>
        <p:txBody>
          <a:bodyPr/>
          <a:lstStyle/>
          <a:p>
            <a:r>
              <a:rPr lang="en-US" dirty="0"/>
              <a:t>Click to edit Master title style</a:t>
            </a:r>
          </a:p>
        </p:txBody>
      </p:sp>
      <p:sp>
        <p:nvSpPr>
          <p:cNvPr id="3" name="Text Placeholder 2"/>
          <p:cNvSpPr>
            <a:spLocks noGrp="1"/>
          </p:cNvSpPr>
          <p:nvPr>
            <p:ph type="body" idx="1"/>
          </p:nvPr>
        </p:nvSpPr>
        <p:spPr>
          <a:xfrm>
            <a:off x="476250" y="1681163"/>
            <a:ext cx="5521325"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6250" y="2505075"/>
            <a:ext cx="5521325"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667374"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667374"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EF7F046-2112-4F55-9984-F3474F65BF45}" type="datetime1">
              <a:rPr lang="en-US" smtClean="0"/>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2802571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p:spPr>
        <p:txBody>
          <a:bodyPr>
            <a:normAutofit/>
          </a:bodyPr>
          <a:lstStyle>
            <a:lvl1pPr>
              <a:defRPr sz="3600">
                <a:latin typeface="+mj-lt"/>
              </a:defRPr>
            </a:lvl1pPr>
            <a:lvl2pPr>
              <a:defRPr sz="3200">
                <a:latin typeface="+mj-lt"/>
              </a:defRPr>
            </a:lvl2pPr>
            <a:lvl3pPr>
              <a:defRPr sz="2800">
                <a:latin typeface="+mj-lt"/>
              </a:defRPr>
            </a:lvl3pPr>
            <a:lvl4pPr>
              <a:defRPr sz="2400">
                <a:latin typeface="+mj-lt"/>
              </a:defRPr>
            </a:lvl4pPr>
            <a:lvl5pPr>
              <a:defRPr sz="24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BE56622-BAF5-43CE-ABA1-134C07D4A14A}" type="datetime1">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3108650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5C0ECF0-EFE3-4530-B420-76A0B7028CA4}" type="datetime1">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6ABBC-2C78-40D2-9E80-3A2AA67EEC6F}" type="slidenum">
              <a:rPr lang="en-US" smtClean="0"/>
              <a:t>‹#›</a:t>
            </a:fld>
            <a:endParaRPr lang="en-US"/>
          </a:p>
        </p:txBody>
      </p:sp>
    </p:spTree>
    <p:extLst>
      <p:ext uri="{BB962C8B-B14F-4D97-AF65-F5344CB8AC3E}">
        <p14:creationId xmlns:p14="http://schemas.microsoft.com/office/powerpoint/2010/main" val="369876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75428C-65AF-46CB-AF56-C0CE2D783D5C}"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ABBC-2C78-40D2-9E80-3A2AA67EEC6F}" type="slidenum">
              <a:rPr lang="en-US" smtClean="0"/>
              <a:t>‹#›</a:t>
            </a:fld>
            <a:endParaRPr lang="en-US"/>
          </a:p>
        </p:txBody>
      </p:sp>
    </p:spTree>
    <p:extLst>
      <p:ext uri="{BB962C8B-B14F-4D97-AF65-F5344CB8AC3E}">
        <p14:creationId xmlns:p14="http://schemas.microsoft.com/office/powerpoint/2010/main" val="2914304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151849-15D3-4A55-8520-10FBAD5D91C7}"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ABBC-2C78-40D2-9E80-3A2AA67EEC6F}" type="slidenum">
              <a:rPr lang="en-US" smtClean="0"/>
              <a:t>‹#›</a:t>
            </a:fld>
            <a:endParaRPr lang="en-US"/>
          </a:p>
        </p:txBody>
      </p:sp>
    </p:spTree>
    <p:extLst>
      <p:ext uri="{BB962C8B-B14F-4D97-AF65-F5344CB8AC3E}">
        <p14:creationId xmlns:p14="http://schemas.microsoft.com/office/powerpoint/2010/main" val="3719652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F779B65-C03D-48DA-861A-A330A8E2970D}" type="datetime1">
              <a:rPr lang="en-US" smtClean="0">
                <a:solidFill>
                  <a:prstClr val="black">
                    <a:tint val="75000"/>
                  </a:prstClr>
                </a:solidFill>
              </a:rPr>
              <a:t>2/12/2021</a:t>
            </a:fld>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FB87AC-7AAB-46E7-874B-4880AC6EE021}" type="slidenum">
              <a:rPr lang="en-US" altLang="en-US"/>
              <a:pPr>
                <a:defRPr/>
              </a:pPr>
              <a:t>‹#›</a:t>
            </a:fld>
            <a:endParaRPr lang="en-US" altLang="en-US"/>
          </a:p>
        </p:txBody>
      </p:sp>
    </p:spTree>
    <p:extLst>
      <p:ext uri="{BB962C8B-B14F-4D97-AF65-F5344CB8AC3E}">
        <p14:creationId xmlns:p14="http://schemas.microsoft.com/office/powerpoint/2010/main" val="208619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
        <p:nvSpPr>
          <p:cNvPr id="8" name="Rectangle 7">
            <a:extLst>
              <a:ext uri="{FF2B5EF4-FFF2-40B4-BE49-F238E27FC236}">
                <a16:creationId xmlns:a16="http://schemas.microsoft.com/office/drawing/2014/main" id="{0618DC6B-A64F-41F6-B089-E3EF47BB2DBA}"/>
              </a:ext>
            </a:extLst>
          </p:cNvPr>
          <p:cNvSpPr/>
          <p:nvPr userDrawn="1"/>
        </p:nvSpPr>
        <p:spPr>
          <a:xfrm>
            <a:off x="0"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501128" cy="5120640"/>
          </a:xfrm>
        </p:spPr>
        <p:txBody>
          <a:bodyPr/>
          <a:lstStyle>
            <a:lvl1pPr>
              <a:buClr>
                <a:schemeClr val="bg1"/>
              </a:buClr>
              <a:defRPr sz="2800"/>
            </a:lvl1pPr>
            <a:lvl2pPr>
              <a:buClr>
                <a:schemeClr val="bg1"/>
              </a:buClr>
              <a:defRPr sz="2400"/>
            </a:lvl2pPr>
            <a:lvl3pPr>
              <a:buClr>
                <a:schemeClr val="bg1"/>
              </a:buClr>
              <a:defRPr sz="2000"/>
            </a:lvl3pPr>
            <a:lvl4pPr>
              <a:buClr>
                <a:schemeClr val="bg1"/>
              </a:buClr>
              <a:defRPr sz="1800"/>
            </a:lvl4pPr>
            <a:lvl5pPr>
              <a:buClr>
                <a:schemeClr val="bg1"/>
              </a:buCl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86B75A-687E-405C-8A0B-8D00578BA2C3}" type="datetimeFigureOut">
              <a:rPr lang="en-US" dirty="0"/>
              <a:pPr/>
              <a:t>2/12/2021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Content Placeholder 2">
            <a:extLst>
              <a:ext uri="{FF2B5EF4-FFF2-40B4-BE49-F238E27FC236}">
                <a16:creationId xmlns:a16="http://schemas.microsoft.com/office/drawing/2014/main" id="{92972C32-2F1F-48F1-918A-3744F36CC55B}"/>
              </a:ext>
            </a:extLst>
          </p:cNvPr>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1B018479-FAAB-4FD0-A3A2-C92340C25BC0}"/>
              </a:ext>
            </a:extLst>
          </p:cNvPr>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3B32C9A4-BE87-4FFF-B30D-1040FCFEEF19}"/>
              </a:ext>
            </a:extLst>
          </p:cNvPr>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9D305-8C36-4869-B407-7DD0309438F0}"/>
              </a:ext>
            </a:extLst>
          </p:cNvPr>
          <p:cNvSpPr/>
          <p:nvPr userDrawn="1"/>
        </p:nvSpPr>
        <p:spPr>
          <a:xfrm>
            <a:off x="3696509" y="758952"/>
            <a:ext cx="7876165"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758952"/>
            <a:ext cx="3443590"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2/12/2021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5"/>
            <a:ext cx="11601450" cy="1325563"/>
          </a:xfrm>
          <a:prstGeom prst="rect">
            <a:avLst/>
          </a:prstGeom>
          <a:solidFill>
            <a:srgbClr val="004976"/>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825624"/>
            <a:ext cx="11601450" cy="4530725"/>
          </a:xfrm>
          <a:prstGeom prst="rect">
            <a:avLst/>
          </a:prstGeom>
          <a:solidFill>
            <a:srgbClr val="007681"/>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2425" y="63246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A96FA-B392-44A3-B605-EE4809A76551}" type="datetime1">
              <a:rPr lang="en-US" smtClean="0"/>
              <a:t>2/12/2021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96375" y="6356350"/>
            <a:ext cx="2743200" cy="365125"/>
          </a:xfrm>
          <a:prstGeom prst="rect">
            <a:avLst/>
          </a:prstGeom>
        </p:spPr>
        <p:txBody>
          <a:bodyPr vert="horz" lIns="91440" tIns="45720" rIns="91440" bIns="45720" rtlCol="0" anchor="ctr"/>
          <a:lstStyle>
            <a:lvl1pPr algn="r">
              <a:defRPr sz="1200" b="1">
                <a:solidFill>
                  <a:srgbClr val="004976"/>
                </a:solidFill>
                <a:latin typeface="Century Gothic" panose="020B0502020202020204" pitchFamily="34" charset="0"/>
              </a:defRPr>
            </a:lvl1pPr>
          </a:lstStyle>
          <a:p>
            <a:fld id="{4816ABBC-2C78-40D2-9E80-3A2AA67EEC6F}" type="slidenum">
              <a:rPr lang="en-US" smtClean="0"/>
              <a:pPr/>
              <a:t>‹#›</a:t>
            </a:fld>
            <a:endParaRPr lang="en-US" dirty="0"/>
          </a:p>
        </p:txBody>
      </p:sp>
    </p:spTree>
    <p:extLst>
      <p:ext uri="{BB962C8B-B14F-4D97-AF65-F5344CB8AC3E}">
        <p14:creationId xmlns:p14="http://schemas.microsoft.com/office/powerpoint/2010/main" val="241276138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capitalareaiu.org/compplanning/hom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pa.gov/Documents/K-12/Special%20Education/APS%20Directory.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ducation.pa.gov/k-12/special%20education/pages/default.aspx#tab-1"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s://apps.leaderservices.com/_risc/index.aspx"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apps.leaderservices.com/_risc/index.aspx"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hyperlink" Target="mailto:kfocht@pa.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hyperlink" Target="https://apps.leaderservices.com/seshomenet/index.asp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ducation.pa.gov/Documents/K-12/Special%20Education/Funding%20Sources/Contingency%20Fund%20Guidelines.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hyperlink" Target="https://apps.leaderservices.com/_outcomes/" TargetMode="External"/><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hyperlink" Target="https://apps.leaderservices.com/_pde_comp_mon/" TargetMode="External"/><Relationship Id="rId2" Type="http://schemas.openxmlformats.org/officeDocument/2006/relationships/notesSlide" Target="../notesSlides/notesSlide48.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hyperlink" Target="https://apps.leaderservices.com/_pde_comp_mon/" TargetMode="External"/><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leaderservice.com/" TargetMode="External"/><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hyperlink" Target="https://www.education.pa.gov/K-12/Special%20Education/Pages/Cyclical-Monitoring.aspx" TargetMode="External"/><Relationship Id="rId2" Type="http://schemas.openxmlformats.org/officeDocument/2006/relationships/notesSlide" Target="../notesSlides/notesSlide69.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hyperlink" Target="https://www.surveymonkey.com/r/PROSpring2021" TargetMode="External"/><Relationship Id="rId2" Type="http://schemas.openxmlformats.org/officeDocument/2006/relationships/notesSlide" Target="../notesSlides/notesSlide93.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94.xml.rels><?xml version="1.0" encoding="UTF-8" standalone="yes"?>
<Relationships xmlns="http://schemas.openxmlformats.org/package/2006/relationships"><Relationship Id="rId3" Type="http://schemas.openxmlformats.org/officeDocument/2006/relationships/hyperlink" Target="mailto:jcoover@pattan.net" TargetMode="External"/><Relationship Id="rId2" Type="http://schemas.openxmlformats.org/officeDocument/2006/relationships/notesSlide" Target="../notesSlides/notesSlide94.xml"/><Relationship Id="rId1" Type="http://schemas.openxmlformats.org/officeDocument/2006/relationships/slideLayout" Target="../slideLayouts/slideLayout14.xml"/><Relationship Id="rId5" Type="http://schemas.openxmlformats.org/officeDocument/2006/relationships/hyperlink" Target="mailto:nkopco@pattan.net" TargetMode="External"/><Relationship Id="rId4" Type="http://schemas.openxmlformats.org/officeDocument/2006/relationships/hyperlink" Target="mailto:kjenkins@pattan.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D4BA-5931-49B3-8527-E979CAE747A1}"/>
              </a:ext>
            </a:extLst>
          </p:cNvPr>
          <p:cNvSpPr>
            <a:spLocks noGrp="1"/>
          </p:cNvSpPr>
          <p:nvPr>
            <p:ph type="ctrTitle"/>
          </p:nvPr>
        </p:nvSpPr>
        <p:spPr>
          <a:xfrm>
            <a:off x="1069848" y="1298448"/>
            <a:ext cx="7315200" cy="1964516"/>
          </a:xfrm>
        </p:spPr>
        <p:txBody>
          <a:bodyPr>
            <a:normAutofit fontScale="90000"/>
          </a:bodyPr>
          <a:lstStyle/>
          <a:p>
            <a:pPr algn="ctr"/>
            <a:r>
              <a:rPr lang="en-US" sz="4000" b="0" dirty="0"/>
              <a:t>How to Be a Special Education PRO: </a:t>
            </a:r>
            <a:br>
              <a:rPr lang="en-US" sz="4000" b="0" dirty="0"/>
            </a:br>
            <a:r>
              <a:rPr lang="en-US" sz="4000" b="0" dirty="0"/>
              <a:t>Proactive, Responsive &amp; Organized	</a:t>
            </a:r>
          </a:p>
        </p:txBody>
      </p:sp>
      <p:sp>
        <p:nvSpPr>
          <p:cNvPr id="3" name="Subtitle 2">
            <a:extLst>
              <a:ext uri="{FF2B5EF4-FFF2-40B4-BE49-F238E27FC236}">
                <a16:creationId xmlns:a16="http://schemas.microsoft.com/office/drawing/2014/main" id="{F89BAABA-E315-46DC-8849-684266AC899D}"/>
              </a:ext>
            </a:extLst>
          </p:cNvPr>
          <p:cNvSpPr>
            <a:spLocks noGrp="1"/>
          </p:cNvSpPr>
          <p:nvPr>
            <p:ph type="subTitle" idx="1"/>
          </p:nvPr>
        </p:nvSpPr>
        <p:spPr>
          <a:xfrm>
            <a:off x="1100015" y="4138864"/>
            <a:ext cx="7315200" cy="1049154"/>
          </a:xfrm>
        </p:spPr>
        <p:txBody>
          <a:bodyPr/>
          <a:lstStyle/>
          <a:p>
            <a:pPr algn="ctr"/>
            <a:r>
              <a:rPr lang="en-US"/>
              <a:t>Spring </a:t>
            </a:r>
            <a:r>
              <a:rPr lang="en-US" dirty="0"/>
              <a:t>2021 | Virtual Delivery</a:t>
            </a:r>
          </a:p>
        </p:txBody>
      </p:sp>
    </p:spTree>
    <p:extLst>
      <p:ext uri="{BB962C8B-B14F-4D97-AF65-F5344CB8AC3E}">
        <p14:creationId xmlns:p14="http://schemas.microsoft.com/office/powerpoint/2010/main" val="68448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Self Assessment for FUN! </a:t>
            </a:r>
            <a:r>
              <a:rPr lang="en-US" sz="3600" dirty="0">
                <a:solidFill>
                  <a:srgbClr val="FF0000"/>
                </a:solidFill>
              </a:rPr>
              <a:t>(CENTRAL)</a:t>
            </a:r>
          </a:p>
        </p:txBody>
      </p:sp>
      <p:sp>
        <p:nvSpPr>
          <p:cNvPr id="3" name="Content Placeholder 2"/>
          <p:cNvSpPr>
            <a:spLocks noGrp="1"/>
          </p:cNvSpPr>
          <p:nvPr>
            <p:ph idx="1"/>
          </p:nvPr>
        </p:nvSpPr>
        <p:spPr>
          <a:xfrm>
            <a:off x="3869268" y="864108"/>
            <a:ext cx="5200087" cy="5120640"/>
          </a:xfrm>
        </p:spPr>
        <p:txBody>
          <a:bodyPr>
            <a:noAutofit/>
          </a:bodyPr>
          <a:lstStyle/>
          <a:p>
            <a:pPr marL="0" indent="0">
              <a:buNone/>
            </a:pPr>
            <a:r>
              <a:rPr lang="en-US" dirty="0"/>
              <a:t>1. Independently:  Rate your FUN experience for all 10 items on this handout. </a:t>
            </a:r>
          </a:p>
          <a:p>
            <a:pPr marL="0" indent="0">
              <a:buNone/>
            </a:pPr>
            <a:endParaRPr lang="en-US" dirty="0"/>
          </a:p>
          <a:p>
            <a:pPr marL="0" indent="0">
              <a:buNone/>
            </a:pPr>
            <a:r>
              <a:rPr lang="en-US" dirty="0"/>
              <a:t>2. Collectively: Click or QR in and transfer your answers so we can formatively assess today’s learners. </a:t>
            </a:r>
          </a:p>
        </p:txBody>
      </p:sp>
      <p:pic>
        <p:nvPicPr>
          <p:cNvPr id="4" name="Picture 3"/>
          <p:cNvPicPr>
            <a:picLocks noChangeAspect="1"/>
          </p:cNvPicPr>
          <p:nvPr/>
        </p:nvPicPr>
        <p:blipFill>
          <a:blip r:embed="rId3"/>
          <a:stretch>
            <a:fillRect/>
          </a:stretch>
        </p:blipFill>
        <p:spPr>
          <a:xfrm>
            <a:off x="8798192" y="1224135"/>
            <a:ext cx="2788068" cy="1828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5719001" y="5524965"/>
            <a:ext cx="5519460" cy="400110"/>
          </a:xfrm>
          <a:prstGeom prst="rect">
            <a:avLst/>
          </a:prstGeom>
          <a:solidFill>
            <a:schemeClr val="accent1">
              <a:lumMod val="60000"/>
              <a:lumOff val="40000"/>
            </a:schemeClr>
          </a:solidFill>
          <a:ln>
            <a:solidFill>
              <a:schemeClr val="tx1"/>
            </a:solidFill>
          </a:ln>
        </p:spPr>
        <p:txBody>
          <a:bodyPr wrap="none">
            <a:spAutoFit/>
          </a:bodyPr>
          <a:lstStyle/>
          <a:p>
            <a:r>
              <a:rPr lang="en-US" sz="2000" dirty="0">
                <a:solidFill>
                  <a:srgbClr val="000000"/>
                </a:solidFill>
              </a:rPr>
              <a:t>http://tinyurl.com/selfassessmentfuncentral</a:t>
            </a:r>
          </a:p>
        </p:txBody>
      </p:sp>
      <p:cxnSp>
        <p:nvCxnSpPr>
          <p:cNvPr id="10" name="Straight Connector 9"/>
          <p:cNvCxnSpPr/>
          <p:nvPr/>
        </p:nvCxnSpPr>
        <p:spPr>
          <a:xfrm>
            <a:off x="3869268" y="3358666"/>
            <a:ext cx="7158431" cy="19547"/>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10016456" y="4100172"/>
            <a:ext cx="1222005" cy="1229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File:User-student.svg">
            <a:extLst>
              <a:ext uri="{FF2B5EF4-FFF2-40B4-BE49-F238E27FC236}">
                <a16:creationId xmlns:a16="http://schemas.microsoft.com/office/drawing/2014/main" id="{F2752F67-A705-4F64-B682-B7EB8885EE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1831" y="-148064"/>
            <a:ext cx="825169" cy="11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67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Self Assessment for FUN! </a:t>
            </a:r>
            <a:r>
              <a:rPr lang="en-US" sz="3600" dirty="0">
                <a:solidFill>
                  <a:srgbClr val="FF0000"/>
                </a:solidFill>
              </a:rPr>
              <a:t>(EAST)</a:t>
            </a:r>
          </a:p>
        </p:txBody>
      </p:sp>
      <p:sp>
        <p:nvSpPr>
          <p:cNvPr id="3" name="Content Placeholder 2"/>
          <p:cNvSpPr>
            <a:spLocks noGrp="1"/>
          </p:cNvSpPr>
          <p:nvPr>
            <p:ph idx="1"/>
          </p:nvPr>
        </p:nvSpPr>
        <p:spPr>
          <a:xfrm>
            <a:off x="3869268" y="864108"/>
            <a:ext cx="5293393" cy="5120640"/>
          </a:xfrm>
        </p:spPr>
        <p:txBody>
          <a:bodyPr>
            <a:noAutofit/>
          </a:bodyPr>
          <a:lstStyle/>
          <a:p>
            <a:pPr marL="0" indent="0">
              <a:buNone/>
            </a:pPr>
            <a:r>
              <a:rPr lang="en-US" dirty="0"/>
              <a:t>1. Independently:  Rate your FUN experience for all 10 items on this handout. </a:t>
            </a:r>
          </a:p>
          <a:p>
            <a:pPr marL="0" indent="0">
              <a:buNone/>
            </a:pPr>
            <a:endParaRPr lang="en-US" dirty="0"/>
          </a:p>
          <a:p>
            <a:pPr marL="0" indent="0">
              <a:buNone/>
            </a:pPr>
            <a:r>
              <a:rPr lang="en-US" dirty="0"/>
              <a:t>2. Collectively: Click or                   QR in and transfer your answers so we can formatively assess today’s learners. </a:t>
            </a:r>
          </a:p>
        </p:txBody>
      </p:sp>
      <p:pic>
        <p:nvPicPr>
          <p:cNvPr id="4" name="Picture 3"/>
          <p:cNvPicPr>
            <a:picLocks noChangeAspect="1"/>
          </p:cNvPicPr>
          <p:nvPr/>
        </p:nvPicPr>
        <p:blipFill>
          <a:blip r:embed="rId3"/>
          <a:stretch>
            <a:fillRect/>
          </a:stretch>
        </p:blipFill>
        <p:spPr>
          <a:xfrm>
            <a:off x="8973740" y="1138683"/>
            <a:ext cx="2684981" cy="1760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Connector 9"/>
          <p:cNvCxnSpPr/>
          <p:nvPr/>
        </p:nvCxnSpPr>
        <p:spPr>
          <a:xfrm>
            <a:off x="3869268" y="3173769"/>
            <a:ext cx="7158431" cy="19547"/>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01241" y="5522524"/>
            <a:ext cx="5166799" cy="400110"/>
          </a:xfrm>
          <a:prstGeom prst="rect">
            <a:avLst/>
          </a:prstGeom>
          <a:solidFill>
            <a:schemeClr val="accent1">
              <a:lumMod val="60000"/>
              <a:lumOff val="40000"/>
            </a:schemeClr>
          </a:solidFill>
          <a:ln>
            <a:solidFill>
              <a:schemeClr val="tx1"/>
            </a:solidFill>
          </a:ln>
        </p:spPr>
        <p:txBody>
          <a:bodyPr wrap="none">
            <a:spAutoFit/>
          </a:bodyPr>
          <a:lstStyle/>
          <a:p>
            <a:r>
              <a:rPr lang="en-US" sz="2000" dirty="0">
                <a:solidFill>
                  <a:srgbClr val="000000"/>
                </a:solidFill>
              </a:rPr>
              <a:t>http://tinyurl.com/selfassessmentfuneast</a:t>
            </a:r>
          </a:p>
        </p:txBody>
      </p:sp>
      <p:pic>
        <p:nvPicPr>
          <p:cNvPr id="11" name="Picture 10"/>
          <p:cNvPicPr>
            <a:picLocks noChangeAspect="1"/>
          </p:cNvPicPr>
          <p:nvPr/>
        </p:nvPicPr>
        <p:blipFill>
          <a:blip r:embed="rId4"/>
          <a:stretch>
            <a:fillRect/>
          </a:stretch>
        </p:blipFill>
        <p:spPr>
          <a:xfrm>
            <a:off x="9855551" y="3821635"/>
            <a:ext cx="1512489" cy="1551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File:User-student.svg">
            <a:extLst>
              <a:ext uri="{FF2B5EF4-FFF2-40B4-BE49-F238E27FC236}">
                <a16:creationId xmlns:a16="http://schemas.microsoft.com/office/drawing/2014/main" id="{486FC12B-60D5-4093-9C20-F463E0A243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1831" y="-148064"/>
            <a:ext cx="825169" cy="11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4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altLang="en-US" dirty="0"/>
              <a:t>Purpose </a:t>
            </a:r>
            <a:br>
              <a:rPr lang="en-US" altLang="en-US" dirty="0"/>
            </a:br>
            <a:r>
              <a:rPr lang="en-US" altLang="en-US" dirty="0"/>
              <a:t>of </a:t>
            </a:r>
            <a:br>
              <a:rPr lang="en-US" altLang="en-US" dirty="0"/>
            </a:br>
            <a:r>
              <a:rPr lang="en-US" altLang="en-US" dirty="0"/>
              <a:t>Reporting </a:t>
            </a:r>
          </a:p>
        </p:txBody>
      </p:sp>
      <p:sp>
        <p:nvSpPr>
          <p:cNvPr id="33795" name="Content Placeholder 2"/>
          <p:cNvSpPr>
            <a:spLocks noGrp="1"/>
          </p:cNvSpPr>
          <p:nvPr>
            <p:ph idx="1"/>
          </p:nvPr>
        </p:nvSpPr>
        <p:spPr/>
        <p:txBody>
          <a:bodyPr/>
          <a:lstStyle/>
          <a:p>
            <a:pPr marL="0" indent="0" algn="ctr">
              <a:buNone/>
            </a:pPr>
            <a:r>
              <a:rPr lang="en-US" altLang="en-US" dirty="0"/>
              <a:t>The Pennsylvania Department of Education (PDE) has the responsibility to ensure that all Local Education Agencies (LEA) providing services, whether directly, or by contractual arrangements, administer special education services and programs that are in compliance with applicable state and federal laws and regulations. </a:t>
            </a:r>
          </a:p>
          <a:p>
            <a:pPr marL="0" indent="0">
              <a:buNone/>
            </a:pPr>
            <a:endParaRPr lang="en-US" altLang="en-US" dirty="0"/>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9CB8EC55-DC55-40A7-A043-45060D228D62}" type="slidenum">
              <a:rPr lang="en-US" altLang="en-US" sz="1400">
                <a:solidFill>
                  <a:schemeClr val="tx1"/>
                </a:solidFill>
                <a:latin typeface="Arial" panose="020B0604020202020204" pitchFamily="34" charset="0"/>
              </a:rPr>
              <a:pPr>
                <a:spcBef>
                  <a:spcPct val="0"/>
                </a:spcBef>
                <a:buFontTx/>
                <a:buNone/>
              </a:pPr>
              <a:t>12</a:t>
            </a:fld>
            <a:endParaRPr lang="en-US" altLang="en-US" sz="1400" dirty="0">
              <a:solidFill>
                <a:schemeClr val="tx1"/>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en-US" altLang="en-US" dirty="0"/>
              <a:t>Annual Checklist </a:t>
            </a:r>
            <a:br>
              <a:rPr lang="en-US" altLang="en-US" dirty="0"/>
            </a:br>
            <a:r>
              <a:rPr lang="en-US" altLang="en-US" dirty="0"/>
              <a:t>&amp; </a:t>
            </a:r>
            <a:br>
              <a:rPr lang="en-US" altLang="en-US" dirty="0"/>
            </a:br>
            <a:r>
              <a:rPr lang="en-US" altLang="en-US" dirty="0"/>
              <a:t>Reporting </a:t>
            </a:r>
          </a:p>
        </p:txBody>
      </p:sp>
      <p:sp>
        <p:nvSpPr>
          <p:cNvPr id="29699" name="Content Placeholder 2"/>
          <p:cNvSpPr>
            <a:spLocks noGrp="1"/>
          </p:cNvSpPr>
          <p:nvPr>
            <p:ph idx="1"/>
          </p:nvPr>
        </p:nvSpPr>
        <p:spPr>
          <a:xfrm>
            <a:off x="3935462" y="959705"/>
            <a:ext cx="7519659" cy="2781871"/>
          </a:xfrm>
        </p:spPr>
        <p:txBody>
          <a:bodyPr/>
          <a:lstStyle/>
          <a:p>
            <a:r>
              <a:rPr lang="en-US" altLang="en-US" sz="1800" dirty="0"/>
              <a:t>Use this to guide your awareness </a:t>
            </a:r>
          </a:p>
          <a:p>
            <a:r>
              <a:rPr lang="en-US" altLang="en-US" sz="1800" dirty="0"/>
              <a:t>Collaborate with colleagues to map out responsibilities and be sure internal communication is happening</a:t>
            </a:r>
          </a:p>
          <a:p>
            <a:endParaRPr lang="en-US" altLang="en-US" dirty="0"/>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8D9CBB05-CFDC-439D-AC59-CA71889508D0}" type="slidenum">
              <a:rPr lang="en-US" altLang="en-US" sz="1400">
                <a:solidFill>
                  <a:srgbClr val="000000"/>
                </a:solidFill>
                <a:latin typeface="Arial" panose="020B0604020202020204" pitchFamily="34" charset="0"/>
              </a:rPr>
              <a:pPr>
                <a:spcBef>
                  <a:spcPct val="0"/>
                </a:spcBef>
                <a:buFontTx/>
                <a:buNone/>
              </a:pPr>
              <a:t>13</a:t>
            </a:fld>
            <a:endParaRPr lang="en-US" altLang="en-US" sz="1400" dirty="0">
              <a:solidFill>
                <a:srgbClr val="000000"/>
              </a:solidFill>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192605" y="2736430"/>
            <a:ext cx="4820537" cy="3089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File:User-student.svg">
            <a:extLst>
              <a:ext uri="{FF2B5EF4-FFF2-40B4-BE49-F238E27FC236}">
                <a16:creationId xmlns:a16="http://schemas.microsoft.com/office/drawing/2014/main" id="{801D4B2B-AE9A-4221-95C0-9503318A45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1831" y="-148064"/>
            <a:ext cx="825169" cy="1167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422A-266A-4F9A-875E-18E06FCA8A43}"/>
              </a:ext>
            </a:extLst>
          </p:cNvPr>
          <p:cNvSpPr>
            <a:spLocks noGrp="1"/>
          </p:cNvSpPr>
          <p:nvPr>
            <p:ph type="title"/>
          </p:nvPr>
        </p:nvSpPr>
        <p:spPr/>
        <p:txBody>
          <a:bodyPr/>
          <a:lstStyle/>
          <a:p>
            <a:r>
              <a:rPr lang="en-US" dirty="0"/>
              <a:t>Typical Timeline of PDE Reporting</a:t>
            </a:r>
          </a:p>
        </p:txBody>
      </p:sp>
      <p:sp>
        <p:nvSpPr>
          <p:cNvPr id="4" name="Slide Number Placeholder 3">
            <a:extLst>
              <a:ext uri="{FF2B5EF4-FFF2-40B4-BE49-F238E27FC236}">
                <a16:creationId xmlns:a16="http://schemas.microsoft.com/office/drawing/2014/main" id="{7C20BEC4-7C75-4B6C-A181-C6494EFC43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16ABBC-2C78-40D2-9E80-3A2AA67EEC6F}" type="slidenum">
              <a:rPr kumimoji="0" lang="en-US" sz="1200" b="1" i="0" u="none" strike="noStrike" kern="1200" cap="none" spc="0" normalizeH="0" baseline="0" noProof="0" smtClean="0">
                <a:ln>
                  <a:noFill/>
                </a:ln>
                <a:solidFill>
                  <a:srgbClr val="004976"/>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004976"/>
              </a:solidFill>
              <a:effectLst/>
              <a:uLnTx/>
              <a:uFillTx/>
              <a:latin typeface="Century Gothic" panose="020B0502020202020204" pitchFamily="34" charset="0"/>
              <a:ea typeface="+mn-ea"/>
              <a:cs typeface="+mn-cs"/>
            </a:endParaRPr>
          </a:p>
        </p:txBody>
      </p:sp>
      <p:grpSp>
        <p:nvGrpSpPr>
          <p:cNvPr id="5" name="Group 4">
            <a:extLst>
              <a:ext uri="{FF2B5EF4-FFF2-40B4-BE49-F238E27FC236}">
                <a16:creationId xmlns:a16="http://schemas.microsoft.com/office/drawing/2014/main" id="{0B1A3CA4-AB25-430B-A132-9927A47BA9D2}"/>
              </a:ext>
            </a:extLst>
          </p:cNvPr>
          <p:cNvGrpSpPr/>
          <p:nvPr/>
        </p:nvGrpSpPr>
        <p:grpSpPr>
          <a:xfrm>
            <a:off x="1488490" y="1851732"/>
            <a:ext cx="8915400" cy="533400"/>
            <a:chOff x="0" y="3008312"/>
            <a:chExt cx="8915400" cy="533400"/>
          </a:xfrm>
          <a:solidFill>
            <a:srgbClr val="A80000"/>
          </a:solidFill>
        </p:grpSpPr>
        <p:sp>
          <p:nvSpPr>
            <p:cNvPr id="6" name="Rounded Rectangle 3">
              <a:extLst>
                <a:ext uri="{FF2B5EF4-FFF2-40B4-BE49-F238E27FC236}">
                  <a16:creationId xmlns:a16="http://schemas.microsoft.com/office/drawing/2014/main" id="{8477E323-4B26-46EC-B8C8-B762B56EE6E1}"/>
                </a:ext>
              </a:extLst>
            </p:cNvPr>
            <p:cNvSpPr/>
            <p:nvPr/>
          </p:nvSpPr>
          <p:spPr>
            <a:xfrm>
              <a:off x="0" y="3008312"/>
              <a:ext cx="9906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OCT</a:t>
              </a:r>
            </a:p>
          </p:txBody>
        </p:sp>
        <p:sp>
          <p:nvSpPr>
            <p:cNvPr id="7" name="Rounded Rectangle 4">
              <a:extLst>
                <a:ext uri="{FF2B5EF4-FFF2-40B4-BE49-F238E27FC236}">
                  <a16:creationId xmlns:a16="http://schemas.microsoft.com/office/drawing/2014/main" id="{4636F3ED-171D-4DFC-9867-3DC69BE1DB02}"/>
                </a:ext>
              </a:extLst>
            </p:cNvPr>
            <p:cNvSpPr/>
            <p:nvPr/>
          </p:nvSpPr>
          <p:spPr>
            <a:xfrm>
              <a:off x="990600" y="3008312"/>
              <a:ext cx="9906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NOV</a:t>
              </a:r>
            </a:p>
          </p:txBody>
        </p:sp>
        <p:sp>
          <p:nvSpPr>
            <p:cNvPr id="8" name="Rounded Rectangle 5">
              <a:extLst>
                <a:ext uri="{FF2B5EF4-FFF2-40B4-BE49-F238E27FC236}">
                  <a16:creationId xmlns:a16="http://schemas.microsoft.com/office/drawing/2014/main" id="{BE39FF13-BCA2-40BF-A60E-0AD0B6504433}"/>
                </a:ext>
              </a:extLst>
            </p:cNvPr>
            <p:cNvSpPr/>
            <p:nvPr/>
          </p:nvSpPr>
          <p:spPr>
            <a:xfrm>
              <a:off x="1981200" y="3008312"/>
              <a:ext cx="9906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DEC</a:t>
              </a:r>
            </a:p>
          </p:txBody>
        </p:sp>
        <p:sp>
          <p:nvSpPr>
            <p:cNvPr id="9" name="Rounded Rectangle 6">
              <a:extLst>
                <a:ext uri="{FF2B5EF4-FFF2-40B4-BE49-F238E27FC236}">
                  <a16:creationId xmlns:a16="http://schemas.microsoft.com/office/drawing/2014/main" id="{7A05FB2D-BF70-4358-8B62-4E5088DA2A3D}"/>
                </a:ext>
              </a:extLst>
            </p:cNvPr>
            <p:cNvSpPr/>
            <p:nvPr/>
          </p:nvSpPr>
          <p:spPr>
            <a:xfrm>
              <a:off x="2971800" y="3008312"/>
              <a:ext cx="9906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JAN</a:t>
              </a:r>
            </a:p>
          </p:txBody>
        </p:sp>
        <p:sp>
          <p:nvSpPr>
            <p:cNvPr id="10" name="Rounded Rectangle 7">
              <a:extLst>
                <a:ext uri="{FF2B5EF4-FFF2-40B4-BE49-F238E27FC236}">
                  <a16:creationId xmlns:a16="http://schemas.microsoft.com/office/drawing/2014/main" id="{1B3CEBBF-6C5F-4136-99D7-D1145D01239B}"/>
                </a:ext>
              </a:extLst>
            </p:cNvPr>
            <p:cNvSpPr/>
            <p:nvPr/>
          </p:nvSpPr>
          <p:spPr>
            <a:xfrm>
              <a:off x="3962400" y="3008312"/>
              <a:ext cx="9906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FEB</a:t>
              </a:r>
            </a:p>
          </p:txBody>
        </p:sp>
        <p:sp>
          <p:nvSpPr>
            <p:cNvPr id="11" name="Rounded Rectangle 8">
              <a:extLst>
                <a:ext uri="{FF2B5EF4-FFF2-40B4-BE49-F238E27FC236}">
                  <a16:creationId xmlns:a16="http://schemas.microsoft.com/office/drawing/2014/main" id="{87E47680-1EBC-4DB0-8679-D6A7172F6A15}"/>
                </a:ext>
              </a:extLst>
            </p:cNvPr>
            <p:cNvSpPr/>
            <p:nvPr/>
          </p:nvSpPr>
          <p:spPr>
            <a:xfrm>
              <a:off x="4953000" y="3008312"/>
              <a:ext cx="9906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MAR</a:t>
              </a:r>
            </a:p>
          </p:txBody>
        </p:sp>
        <p:sp>
          <p:nvSpPr>
            <p:cNvPr id="12" name="Rounded Rectangle 9">
              <a:extLst>
                <a:ext uri="{FF2B5EF4-FFF2-40B4-BE49-F238E27FC236}">
                  <a16:creationId xmlns:a16="http://schemas.microsoft.com/office/drawing/2014/main" id="{5ED15121-8167-43B9-93AD-D5C964B94A45}"/>
                </a:ext>
              </a:extLst>
            </p:cNvPr>
            <p:cNvSpPr/>
            <p:nvPr/>
          </p:nvSpPr>
          <p:spPr>
            <a:xfrm>
              <a:off x="5943600" y="3008312"/>
              <a:ext cx="9906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APR</a:t>
              </a:r>
            </a:p>
          </p:txBody>
        </p:sp>
        <p:sp>
          <p:nvSpPr>
            <p:cNvPr id="13" name="Rounded Rectangle 10">
              <a:extLst>
                <a:ext uri="{FF2B5EF4-FFF2-40B4-BE49-F238E27FC236}">
                  <a16:creationId xmlns:a16="http://schemas.microsoft.com/office/drawing/2014/main" id="{9088ADB5-1505-4289-BF2A-B751FE54813D}"/>
                </a:ext>
              </a:extLst>
            </p:cNvPr>
            <p:cNvSpPr/>
            <p:nvPr/>
          </p:nvSpPr>
          <p:spPr>
            <a:xfrm>
              <a:off x="6934200" y="3008312"/>
              <a:ext cx="9906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MAY</a:t>
              </a:r>
            </a:p>
          </p:txBody>
        </p:sp>
        <p:sp>
          <p:nvSpPr>
            <p:cNvPr id="14" name="Rounded Rectangle 11">
              <a:extLst>
                <a:ext uri="{FF2B5EF4-FFF2-40B4-BE49-F238E27FC236}">
                  <a16:creationId xmlns:a16="http://schemas.microsoft.com/office/drawing/2014/main" id="{8318016A-83FA-45AD-ADF8-324676244BED}"/>
                </a:ext>
              </a:extLst>
            </p:cNvPr>
            <p:cNvSpPr/>
            <p:nvPr/>
          </p:nvSpPr>
          <p:spPr>
            <a:xfrm>
              <a:off x="7924800" y="3008312"/>
              <a:ext cx="9906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JUNE</a:t>
              </a:r>
            </a:p>
          </p:txBody>
        </p:sp>
      </p:grpSp>
      <p:sp>
        <p:nvSpPr>
          <p:cNvPr id="15" name="TextBox 55">
            <a:extLst>
              <a:ext uri="{FF2B5EF4-FFF2-40B4-BE49-F238E27FC236}">
                <a16:creationId xmlns:a16="http://schemas.microsoft.com/office/drawing/2014/main" id="{156A5F19-5693-4414-9039-DD6501D76E9E}"/>
              </a:ext>
            </a:extLst>
          </p:cNvPr>
          <p:cNvSpPr txBox="1">
            <a:spLocks noChangeArrowheads="1"/>
          </p:cNvSpPr>
          <p:nvPr/>
        </p:nvSpPr>
        <p:spPr bwMode="auto">
          <a:xfrm>
            <a:off x="1323392" y="3166422"/>
            <a:ext cx="15097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lgn="ct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PIMS Student Fact Template Annually</a:t>
            </a:r>
          </a:p>
        </p:txBody>
      </p:sp>
      <p:sp>
        <p:nvSpPr>
          <p:cNvPr id="16" name="TextBox 51">
            <a:extLst>
              <a:ext uri="{FF2B5EF4-FFF2-40B4-BE49-F238E27FC236}">
                <a16:creationId xmlns:a16="http://schemas.microsoft.com/office/drawing/2014/main" id="{056FAABE-8169-43D5-873C-39D06D01EA2B}"/>
              </a:ext>
            </a:extLst>
          </p:cNvPr>
          <p:cNvSpPr txBox="1">
            <a:spLocks noChangeArrowheads="1"/>
          </p:cNvSpPr>
          <p:nvPr/>
        </p:nvSpPr>
        <p:spPr bwMode="auto">
          <a:xfrm>
            <a:off x="2177467" y="4745985"/>
            <a:ext cx="15922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lgn="ct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Contingency Funds Window Opens</a:t>
            </a:r>
          </a:p>
        </p:txBody>
      </p:sp>
      <p:grpSp>
        <p:nvGrpSpPr>
          <p:cNvPr id="17" name="Group 45">
            <a:extLst>
              <a:ext uri="{FF2B5EF4-FFF2-40B4-BE49-F238E27FC236}">
                <a16:creationId xmlns:a16="http://schemas.microsoft.com/office/drawing/2014/main" id="{6600FE50-2EA9-46D4-860A-7A56CC108896}"/>
              </a:ext>
            </a:extLst>
          </p:cNvPr>
          <p:cNvGrpSpPr>
            <a:grpSpLocks/>
          </p:cNvGrpSpPr>
          <p:nvPr/>
        </p:nvGrpSpPr>
        <p:grpSpPr bwMode="auto">
          <a:xfrm flipV="1">
            <a:off x="2688642" y="2480622"/>
            <a:ext cx="601663" cy="2209800"/>
            <a:chOff x="609600" y="2515394"/>
            <a:chExt cx="762000" cy="534194"/>
          </a:xfrm>
        </p:grpSpPr>
        <p:cxnSp>
          <p:nvCxnSpPr>
            <p:cNvPr id="18" name="Straight Connector 17">
              <a:extLst>
                <a:ext uri="{FF2B5EF4-FFF2-40B4-BE49-F238E27FC236}">
                  <a16:creationId xmlns:a16="http://schemas.microsoft.com/office/drawing/2014/main" id="{0438D8C2-42B1-4585-ABD2-1C320B351975}"/>
                </a:ext>
              </a:extLst>
            </p:cNvPr>
            <p:cNvCxnSpPr/>
            <p:nvPr/>
          </p:nvCxnSpPr>
          <p:spPr>
            <a:xfrm>
              <a:off x="609600" y="3047285"/>
              <a:ext cx="762000" cy="23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769725-A05D-4B9B-9EA1-AAD7D7DDA5C2}"/>
                </a:ext>
              </a:extLst>
            </p:cNvPr>
            <p:cNvCxnSpPr/>
            <p:nvPr/>
          </p:nvCxnSpPr>
          <p:spPr>
            <a:xfrm rot="5400000">
              <a:off x="722498" y="2782491"/>
              <a:ext cx="534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45">
            <a:extLst>
              <a:ext uri="{FF2B5EF4-FFF2-40B4-BE49-F238E27FC236}">
                <a16:creationId xmlns:a16="http://schemas.microsoft.com/office/drawing/2014/main" id="{BD6C904C-A1B3-43E7-B45B-661ABE352075}"/>
              </a:ext>
            </a:extLst>
          </p:cNvPr>
          <p:cNvGrpSpPr>
            <a:grpSpLocks/>
          </p:cNvGrpSpPr>
          <p:nvPr/>
        </p:nvGrpSpPr>
        <p:grpSpPr bwMode="auto">
          <a:xfrm flipV="1">
            <a:off x="1688517" y="2488560"/>
            <a:ext cx="571500" cy="593725"/>
            <a:chOff x="609600" y="2515394"/>
            <a:chExt cx="762000" cy="534194"/>
          </a:xfrm>
        </p:grpSpPr>
        <p:cxnSp>
          <p:nvCxnSpPr>
            <p:cNvPr id="21" name="Straight Connector 20">
              <a:extLst>
                <a:ext uri="{FF2B5EF4-FFF2-40B4-BE49-F238E27FC236}">
                  <a16:creationId xmlns:a16="http://schemas.microsoft.com/office/drawing/2014/main" id="{A0EA624F-1FDD-4C89-8B30-D1D752D9D3F0}"/>
                </a:ext>
              </a:extLst>
            </p:cNvPr>
            <p:cNvCxnSpPr/>
            <p:nvPr/>
          </p:nvCxnSpPr>
          <p:spPr>
            <a:xfrm>
              <a:off x="609600" y="3048160"/>
              <a:ext cx="762000"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ADCB1A9-0717-4C62-92A4-FE670D3C985A}"/>
                </a:ext>
              </a:extLst>
            </p:cNvPr>
            <p:cNvCxnSpPr/>
            <p:nvPr/>
          </p:nvCxnSpPr>
          <p:spPr>
            <a:xfrm rot="5400000">
              <a:off x="723502" y="2782491"/>
              <a:ext cx="534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57">
            <a:extLst>
              <a:ext uri="{FF2B5EF4-FFF2-40B4-BE49-F238E27FC236}">
                <a16:creationId xmlns:a16="http://schemas.microsoft.com/office/drawing/2014/main" id="{D5FC645B-052B-45E8-A074-B709B29729EF}"/>
              </a:ext>
            </a:extLst>
          </p:cNvPr>
          <p:cNvSpPr txBox="1">
            <a:spLocks noChangeArrowheads="1"/>
          </p:cNvSpPr>
          <p:nvPr/>
        </p:nvSpPr>
        <p:spPr bwMode="auto">
          <a:xfrm>
            <a:off x="3242680" y="3036247"/>
            <a:ext cx="1457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lgn="ct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Child Count</a:t>
            </a:r>
          </a:p>
          <a:p>
            <a:pPr algn="ct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PIMS SE Snapshot</a:t>
            </a:r>
          </a:p>
          <a:p>
            <a:pPr algn="ctr">
              <a:spcBef>
                <a:spcPct val="0"/>
              </a:spcBef>
              <a:buFontTx/>
              <a:buNone/>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24" name="TextBox 68">
            <a:extLst>
              <a:ext uri="{FF2B5EF4-FFF2-40B4-BE49-F238E27FC236}">
                <a16:creationId xmlns:a16="http://schemas.microsoft.com/office/drawing/2014/main" id="{D32000DE-29D2-4C44-A1A6-41446BBD5749}"/>
              </a:ext>
            </a:extLst>
          </p:cNvPr>
          <p:cNvSpPr txBox="1">
            <a:spLocks noChangeArrowheads="1"/>
          </p:cNvSpPr>
          <p:nvPr/>
        </p:nvSpPr>
        <p:spPr bwMode="auto">
          <a:xfrm>
            <a:off x="5085767" y="4657085"/>
            <a:ext cx="172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lgn="ct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By 2.1 Preschool EI</a:t>
            </a:r>
          </a:p>
          <a:p>
            <a:pPr algn="ct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Decisions:</a:t>
            </a:r>
          </a:p>
          <a:p>
            <a:pPr algn="ct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Mtgs by 2.28</a:t>
            </a:r>
          </a:p>
        </p:txBody>
      </p:sp>
      <p:grpSp>
        <p:nvGrpSpPr>
          <p:cNvPr id="25" name="Group 45">
            <a:extLst>
              <a:ext uri="{FF2B5EF4-FFF2-40B4-BE49-F238E27FC236}">
                <a16:creationId xmlns:a16="http://schemas.microsoft.com/office/drawing/2014/main" id="{1D3E4382-71BB-4723-BBAD-861BB8908A8C}"/>
              </a:ext>
            </a:extLst>
          </p:cNvPr>
          <p:cNvGrpSpPr>
            <a:grpSpLocks/>
          </p:cNvGrpSpPr>
          <p:nvPr/>
        </p:nvGrpSpPr>
        <p:grpSpPr bwMode="auto">
          <a:xfrm flipV="1">
            <a:off x="5642980" y="2480622"/>
            <a:ext cx="588962" cy="2176463"/>
            <a:chOff x="609600" y="2515394"/>
            <a:chExt cx="762000" cy="534194"/>
          </a:xfrm>
        </p:grpSpPr>
        <p:cxnSp>
          <p:nvCxnSpPr>
            <p:cNvPr id="26" name="Straight Connector 25">
              <a:extLst>
                <a:ext uri="{FF2B5EF4-FFF2-40B4-BE49-F238E27FC236}">
                  <a16:creationId xmlns:a16="http://schemas.microsoft.com/office/drawing/2014/main" id="{BA7F2B4D-13A2-45B2-9FFF-1D6B4BF48C15}"/>
                </a:ext>
              </a:extLst>
            </p:cNvPr>
            <p:cNvCxnSpPr/>
            <p:nvPr/>
          </p:nvCxnSpPr>
          <p:spPr>
            <a:xfrm>
              <a:off x="609600" y="3047640"/>
              <a:ext cx="762000" cy="19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C660C7-136E-4641-93EE-0679F0816A8D}"/>
                </a:ext>
              </a:extLst>
            </p:cNvPr>
            <p:cNvCxnSpPr/>
            <p:nvPr/>
          </p:nvCxnSpPr>
          <p:spPr>
            <a:xfrm rot="5400000">
              <a:off x="722475" y="2782491"/>
              <a:ext cx="534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77">
            <a:extLst>
              <a:ext uri="{FF2B5EF4-FFF2-40B4-BE49-F238E27FC236}">
                <a16:creationId xmlns:a16="http://schemas.microsoft.com/office/drawing/2014/main" id="{8E9E73A2-1F35-4EB7-AE02-BC40BFBDDD3B}"/>
              </a:ext>
            </a:extLst>
          </p:cNvPr>
          <p:cNvSpPr txBox="1">
            <a:spLocks noChangeArrowheads="1"/>
          </p:cNvSpPr>
          <p:nvPr/>
        </p:nvSpPr>
        <p:spPr bwMode="auto">
          <a:xfrm>
            <a:off x="7986130" y="4722172"/>
            <a:ext cx="1855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lgn="ct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Special Education Plan due 5.1 Triennially</a:t>
            </a:r>
          </a:p>
        </p:txBody>
      </p:sp>
      <p:grpSp>
        <p:nvGrpSpPr>
          <p:cNvPr id="29" name="Group 45">
            <a:extLst>
              <a:ext uri="{FF2B5EF4-FFF2-40B4-BE49-F238E27FC236}">
                <a16:creationId xmlns:a16="http://schemas.microsoft.com/office/drawing/2014/main" id="{4AD61854-2BD3-46BC-9E92-4A1CC3ED3427}"/>
              </a:ext>
            </a:extLst>
          </p:cNvPr>
          <p:cNvGrpSpPr>
            <a:grpSpLocks/>
          </p:cNvGrpSpPr>
          <p:nvPr/>
        </p:nvGrpSpPr>
        <p:grpSpPr bwMode="auto">
          <a:xfrm flipV="1">
            <a:off x="8525880" y="2486972"/>
            <a:ext cx="714375" cy="2203450"/>
            <a:chOff x="609600" y="2515394"/>
            <a:chExt cx="762000" cy="534194"/>
          </a:xfrm>
        </p:grpSpPr>
        <p:cxnSp>
          <p:nvCxnSpPr>
            <p:cNvPr id="30" name="Straight Connector 29">
              <a:extLst>
                <a:ext uri="{FF2B5EF4-FFF2-40B4-BE49-F238E27FC236}">
                  <a16:creationId xmlns:a16="http://schemas.microsoft.com/office/drawing/2014/main" id="{AA3E3732-7776-450F-BB52-C7D3219AD88A}"/>
                </a:ext>
              </a:extLst>
            </p:cNvPr>
            <p:cNvCxnSpPr/>
            <p:nvPr/>
          </p:nvCxnSpPr>
          <p:spPr>
            <a:xfrm>
              <a:off x="609600" y="3047664"/>
              <a:ext cx="762000" cy="1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2F54B2-C055-4DF8-935A-69019C5288C2}"/>
                </a:ext>
              </a:extLst>
            </p:cNvPr>
            <p:cNvCxnSpPr/>
            <p:nvPr/>
          </p:nvCxnSpPr>
          <p:spPr>
            <a:xfrm rot="5400000">
              <a:off x="723502" y="2782491"/>
              <a:ext cx="534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58">
            <a:extLst>
              <a:ext uri="{FF2B5EF4-FFF2-40B4-BE49-F238E27FC236}">
                <a16:creationId xmlns:a16="http://schemas.microsoft.com/office/drawing/2014/main" id="{12883B8E-7D10-4F4C-80E9-47779BA7479B}"/>
              </a:ext>
            </a:extLst>
          </p:cNvPr>
          <p:cNvSpPr txBox="1">
            <a:spLocks noChangeArrowheads="1"/>
          </p:cNvSpPr>
          <p:nvPr/>
        </p:nvSpPr>
        <p:spPr bwMode="auto">
          <a:xfrm>
            <a:off x="8938630" y="3114035"/>
            <a:ext cx="1663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lgn="ct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End of Year PIMS SE Exit window opens in June</a:t>
            </a:r>
          </a:p>
        </p:txBody>
      </p:sp>
      <p:grpSp>
        <p:nvGrpSpPr>
          <p:cNvPr id="33" name="Group 45">
            <a:extLst>
              <a:ext uri="{FF2B5EF4-FFF2-40B4-BE49-F238E27FC236}">
                <a16:creationId xmlns:a16="http://schemas.microsoft.com/office/drawing/2014/main" id="{F160451A-4F3E-4690-A583-F7C72BF8ECF2}"/>
              </a:ext>
            </a:extLst>
          </p:cNvPr>
          <p:cNvGrpSpPr>
            <a:grpSpLocks/>
          </p:cNvGrpSpPr>
          <p:nvPr/>
        </p:nvGrpSpPr>
        <p:grpSpPr bwMode="auto">
          <a:xfrm flipV="1">
            <a:off x="9622842" y="2517135"/>
            <a:ext cx="571500" cy="593725"/>
            <a:chOff x="609600" y="2515394"/>
            <a:chExt cx="762000" cy="534194"/>
          </a:xfrm>
        </p:grpSpPr>
        <p:cxnSp>
          <p:nvCxnSpPr>
            <p:cNvPr id="34" name="Straight Connector 33">
              <a:extLst>
                <a:ext uri="{FF2B5EF4-FFF2-40B4-BE49-F238E27FC236}">
                  <a16:creationId xmlns:a16="http://schemas.microsoft.com/office/drawing/2014/main" id="{C4F53E3A-4321-4FDA-8A1B-EECDDD09D273}"/>
                </a:ext>
              </a:extLst>
            </p:cNvPr>
            <p:cNvCxnSpPr/>
            <p:nvPr/>
          </p:nvCxnSpPr>
          <p:spPr>
            <a:xfrm>
              <a:off x="609600" y="3048160"/>
              <a:ext cx="762000"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71AE882-43A0-4CB5-8DA5-B13DEB395BD7}"/>
                </a:ext>
              </a:extLst>
            </p:cNvPr>
            <p:cNvCxnSpPr/>
            <p:nvPr/>
          </p:nvCxnSpPr>
          <p:spPr>
            <a:xfrm rot="5400000">
              <a:off x="723502" y="2782491"/>
              <a:ext cx="534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45">
            <a:extLst>
              <a:ext uri="{FF2B5EF4-FFF2-40B4-BE49-F238E27FC236}">
                <a16:creationId xmlns:a16="http://schemas.microsoft.com/office/drawing/2014/main" id="{7B711435-B893-42F0-9E8E-EB66F65C7442}"/>
              </a:ext>
            </a:extLst>
          </p:cNvPr>
          <p:cNvGrpSpPr>
            <a:grpSpLocks/>
          </p:cNvGrpSpPr>
          <p:nvPr/>
        </p:nvGrpSpPr>
        <p:grpSpPr bwMode="auto">
          <a:xfrm flipV="1">
            <a:off x="3688767" y="2504435"/>
            <a:ext cx="571500" cy="495300"/>
            <a:chOff x="609600" y="2515394"/>
            <a:chExt cx="762000" cy="534194"/>
          </a:xfrm>
        </p:grpSpPr>
        <p:cxnSp>
          <p:nvCxnSpPr>
            <p:cNvPr id="37" name="Straight Connector 36">
              <a:extLst>
                <a:ext uri="{FF2B5EF4-FFF2-40B4-BE49-F238E27FC236}">
                  <a16:creationId xmlns:a16="http://schemas.microsoft.com/office/drawing/2014/main" id="{18704F19-F31B-45F8-9DD8-B0C1CADA92C9}"/>
                </a:ext>
              </a:extLst>
            </p:cNvPr>
            <p:cNvCxnSpPr/>
            <p:nvPr/>
          </p:nvCxnSpPr>
          <p:spPr>
            <a:xfrm>
              <a:off x="609600" y="3047876"/>
              <a:ext cx="762000" cy="1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7D335E0-BAD0-4109-850B-C1578231CEE0}"/>
                </a:ext>
              </a:extLst>
            </p:cNvPr>
            <p:cNvCxnSpPr/>
            <p:nvPr/>
          </p:nvCxnSpPr>
          <p:spPr>
            <a:xfrm rot="5400000">
              <a:off x="723503" y="2782491"/>
              <a:ext cx="534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53">
            <a:extLst>
              <a:ext uri="{FF2B5EF4-FFF2-40B4-BE49-F238E27FC236}">
                <a16:creationId xmlns:a16="http://schemas.microsoft.com/office/drawing/2014/main" id="{C4794DB1-541D-4555-AA24-29B946AFAAF5}"/>
              </a:ext>
            </a:extLst>
          </p:cNvPr>
          <p:cNvSpPr txBox="1">
            <a:spLocks noChangeArrowheads="1"/>
          </p:cNvSpPr>
          <p:nvPr/>
        </p:nvSpPr>
        <p:spPr bwMode="auto">
          <a:xfrm>
            <a:off x="6001755" y="2942585"/>
            <a:ext cx="18589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lgn="ct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ESY Determinations by 2.28 NOREPS issued by 3.31</a:t>
            </a:r>
          </a:p>
        </p:txBody>
      </p:sp>
      <p:grpSp>
        <p:nvGrpSpPr>
          <p:cNvPr id="40" name="Group 45">
            <a:extLst>
              <a:ext uri="{FF2B5EF4-FFF2-40B4-BE49-F238E27FC236}">
                <a16:creationId xmlns:a16="http://schemas.microsoft.com/office/drawing/2014/main" id="{CB056130-1F7C-4781-A2F6-CA5967833E7E}"/>
              </a:ext>
            </a:extLst>
          </p:cNvPr>
          <p:cNvGrpSpPr>
            <a:grpSpLocks/>
          </p:cNvGrpSpPr>
          <p:nvPr/>
        </p:nvGrpSpPr>
        <p:grpSpPr bwMode="auto">
          <a:xfrm flipV="1">
            <a:off x="6355767" y="2480622"/>
            <a:ext cx="1162050" cy="495300"/>
            <a:chOff x="609600" y="2515394"/>
            <a:chExt cx="762000" cy="534194"/>
          </a:xfrm>
        </p:grpSpPr>
        <p:cxnSp>
          <p:nvCxnSpPr>
            <p:cNvPr id="41" name="Straight Connector 40">
              <a:extLst>
                <a:ext uri="{FF2B5EF4-FFF2-40B4-BE49-F238E27FC236}">
                  <a16:creationId xmlns:a16="http://schemas.microsoft.com/office/drawing/2014/main" id="{13C2D11A-6CCB-49F0-B9A6-93CBFB5C621C}"/>
                </a:ext>
              </a:extLst>
            </p:cNvPr>
            <p:cNvCxnSpPr/>
            <p:nvPr/>
          </p:nvCxnSpPr>
          <p:spPr>
            <a:xfrm>
              <a:off x="609600" y="3047875"/>
              <a:ext cx="762000" cy="1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5F24AFA-1FDE-453A-AA85-E8B7F76C411E}"/>
                </a:ext>
              </a:extLst>
            </p:cNvPr>
            <p:cNvCxnSpPr/>
            <p:nvPr/>
          </p:nvCxnSpPr>
          <p:spPr>
            <a:xfrm rot="5400000">
              <a:off x="723503" y="2782491"/>
              <a:ext cx="534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496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2919" y="1123837"/>
            <a:ext cx="2947482" cy="4601183"/>
          </a:xfrm>
        </p:spPr>
        <p:txBody>
          <a:bodyPr anchor="ctr">
            <a:normAutofit/>
          </a:bodyPr>
          <a:lstStyle/>
          <a:p>
            <a:pPr algn="ctr" eaLnBrk="1" hangingPunct="1"/>
            <a:r>
              <a:rPr lang="en-US" altLang="en-US" dirty="0"/>
              <a:t>Reporting </a:t>
            </a:r>
            <a:br>
              <a:rPr lang="en-US" altLang="en-US" dirty="0"/>
            </a:br>
            <a:r>
              <a:rPr lang="en-US" altLang="en-US" dirty="0"/>
              <a:t>by </a:t>
            </a:r>
            <a:br>
              <a:rPr lang="en-US" altLang="en-US" dirty="0"/>
            </a:br>
            <a:r>
              <a:rPr lang="en-US" altLang="en-US" dirty="0"/>
              <a:t>Location</a:t>
            </a:r>
          </a:p>
        </p:txBody>
      </p:sp>
      <p:sp>
        <p:nvSpPr>
          <p:cNvPr id="35843" name="Slide Number Placeholder 1" hidden="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spcAft>
                <a:spcPts val="600"/>
              </a:spcAft>
              <a:buFontTx/>
              <a:buNone/>
            </a:pPr>
            <a:fld id="{E4E2E4FA-E4FC-44C4-99D6-9E4C854D84CC}" type="slidenum">
              <a:rPr lang="en-US" altLang="en-US" sz="1400" smtClean="0">
                <a:solidFill>
                  <a:srgbClr val="000000"/>
                </a:solidFill>
                <a:latin typeface="Arial" panose="020B0604020202020204" pitchFamily="34" charset="0"/>
              </a:rPr>
              <a:pPr>
                <a:spcBef>
                  <a:spcPct val="0"/>
                </a:spcBef>
                <a:spcAft>
                  <a:spcPts val="600"/>
                </a:spcAft>
                <a:buFontTx/>
                <a:buNone/>
              </a:pPr>
              <a:t>15</a:t>
            </a:fld>
            <a:endParaRPr lang="en-US" altLang="en-US" sz="1400">
              <a:solidFill>
                <a:srgbClr val="000000"/>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4166873"/>
              </p:ext>
            </p:extLst>
          </p:nvPr>
        </p:nvGraphicFramePr>
        <p:xfrm>
          <a:off x="3908992" y="864108"/>
          <a:ext cx="7235752" cy="5120643"/>
        </p:xfrm>
        <a:graphic>
          <a:graphicData uri="http://schemas.openxmlformats.org/drawingml/2006/table">
            <a:tbl>
              <a:tblPr firstRow="1" firstCol="1" bandRow="1">
                <a:tableStyleId>{5C22544A-7EE6-4342-B048-85BDC9FD1C3A}</a:tableStyleId>
              </a:tblPr>
              <a:tblGrid>
                <a:gridCol w="2942760">
                  <a:extLst>
                    <a:ext uri="{9D8B030D-6E8A-4147-A177-3AD203B41FA5}">
                      <a16:colId xmlns:a16="http://schemas.microsoft.com/office/drawing/2014/main" val="20000"/>
                    </a:ext>
                  </a:extLst>
                </a:gridCol>
                <a:gridCol w="4292992">
                  <a:extLst>
                    <a:ext uri="{9D8B030D-6E8A-4147-A177-3AD203B41FA5}">
                      <a16:colId xmlns:a16="http://schemas.microsoft.com/office/drawing/2014/main" val="20001"/>
                    </a:ext>
                  </a:extLst>
                </a:gridCol>
              </a:tblGrid>
              <a:tr h="456171">
                <a:tc>
                  <a:txBody>
                    <a:bodyPr/>
                    <a:lstStyle/>
                    <a:p>
                      <a:pPr marL="0" marR="0" algn="ctr">
                        <a:lnSpc>
                          <a:spcPct val="107000"/>
                        </a:lnSpc>
                        <a:spcBef>
                          <a:spcPts val="0"/>
                        </a:spcBef>
                        <a:spcAft>
                          <a:spcPts val="800"/>
                        </a:spcAft>
                      </a:pPr>
                      <a:r>
                        <a:rPr lang="en-US" sz="2700" b="1">
                          <a:solidFill>
                            <a:schemeClr val="tx1"/>
                          </a:solidFill>
                          <a:effectLst/>
                        </a:rPr>
                        <a:t>PDE Website</a:t>
                      </a:r>
                      <a:endParaRPr lang="en-US" sz="27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800"/>
                        </a:spcAft>
                      </a:pPr>
                      <a:r>
                        <a:rPr lang="en-US" sz="2700" b="1">
                          <a:solidFill>
                            <a:schemeClr val="tx1"/>
                          </a:solidFill>
                          <a:effectLst/>
                        </a:rPr>
                        <a:t>Leader Services</a:t>
                      </a:r>
                      <a:endParaRPr lang="en-US" sz="27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28958">
                <a:tc>
                  <a:txBody>
                    <a:bodyPr/>
                    <a:lstStyle/>
                    <a:p>
                      <a:pPr marL="0" marR="0" algn="ctr">
                        <a:lnSpc>
                          <a:spcPct val="107000"/>
                        </a:lnSpc>
                        <a:spcBef>
                          <a:spcPts val="0"/>
                        </a:spcBef>
                        <a:spcAft>
                          <a:spcPts val="800"/>
                        </a:spcAft>
                      </a:pPr>
                      <a:r>
                        <a:rPr lang="en-US" sz="1900" b="1">
                          <a:solidFill>
                            <a:schemeClr val="tx1"/>
                          </a:solidFill>
                          <a:effectLst/>
                        </a:rPr>
                        <a:t>Comprehensive Plan</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900" b="1">
                          <a:effectLst/>
                        </a:rPr>
                        <a:t>Restraint Information System of Collection (RISC)</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236831">
                <a:tc>
                  <a:txBody>
                    <a:bodyPr/>
                    <a:lstStyle/>
                    <a:p>
                      <a:pPr marL="0" marR="0" algn="ctr">
                        <a:lnSpc>
                          <a:spcPct val="107000"/>
                        </a:lnSpc>
                        <a:spcBef>
                          <a:spcPts val="0"/>
                        </a:spcBef>
                        <a:spcAft>
                          <a:spcPts val="800"/>
                        </a:spcAft>
                      </a:pPr>
                      <a:r>
                        <a:rPr lang="en-US" sz="1900" b="1">
                          <a:solidFill>
                            <a:schemeClr val="tx1"/>
                          </a:solidFill>
                          <a:effectLst/>
                        </a:rPr>
                        <a:t>Special Education Plan</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900" b="1">
                          <a:effectLst/>
                        </a:rPr>
                        <a:t>Special Education Students @ Home</a:t>
                      </a:r>
                    </a:p>
                    <a:p>
                      <a:pPr marL="342900" marR="0" lvl="0" indent="-342900" algn="ctr">
                        <a:lnSpc>
                          <a:spcPct val="107000"/>
                        </a:lnSpc>
                        <a:spcBef>
                          <a:spcPts val="0"/>
                        </a:spcBef>
                        <a:spcAft>
                          <a:spcPts val="0"/>
                        </a:spcAft>
                        <a:buFont typeface="Symbol" panose="05050102010706020507" pitchFamily="18" charset="2"/>
                        <a:buChar char=""/>
                        <a:tabLst>
                          <a:tab pos="457200" algn="l"/>
                        </a:tabLst>
                      </a:pPr>
                      <a:r>
                        <a:rPr lang="en-US" sz="1900" b="1">
                          <a:effectLst/>
                        </a:rPr>
                        <a:t>Homebound Instruction</a:t>
                      </a:r>
                    </a:p>
                    <a:p>
                      <a:pPr marL="342900" marR="0" lvl="0" indent="-342900" algn="ctr">
                        <a:lnSpc>
                          <a:spcPct val="107000"/>
                        </a:lnSpc>
                        <a:spcBef>
                          <a:spcPts val="0"/>
                        </a:spcBef>
                        <a:spcAft>
                          <a:spcPts val="0"/>
                        </a:spcAft>
                        <a:buFont typeface="Symbol" panose="05050102010706020507" pitchFamily="18" charset="2"/>
                        <a:buChar char=""/>
                        <a:tabLst>
                          <a:tab pos="457200" algn="l"/>
                        </a:tabLst>
                      </a:pPr>
                      <a:r>
                        <a:rPr lang="en-US" sz="1900" b="1">
                          <a:effectLst/>
                        </a:rPr>
                        <a:t>Instruction Conducted in the Home</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236831">
                <a:tc>
                  <a:txBody>
                    <a:bodyPr/>
                    <a:lstStyle/>
                    <a:p>
                      <a:pPr marL="0" marR="0" algn="ctr">
                        <a:lnSpc>
                          <a:spcPct val="107000"/>
                        </a:lnSpc>
                        <a:spcBef>
                          <a:spcPts val="0"/>
                        </a:spcBef>
                        <a:spcAft>
                          <a:spcPts val="800"/>
                        </a:spcAft>
                      </a:pPr>
                      <a:r>
                        <a:rPr lang="en-US" sz="1900" b="1">
                          <a:solidFill>
                            <a:schemeClr val="tx1"/>
                          </a:solidFill>
                          <a:effectLst/>
                        </a:rPr>
                        <a:t>Special Education Plan Revision Notice (SEPRN)</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42900" marR="0" indent="-342900" algn="ctr">
                        <a:lnSpc>
                          <a:spcPct val="107000"/>
                        </a:lnSpc>
                        <a:spcBef>
                          <a:spcPts val="0"/>
                        </a:spcBef>
                        <a:spcAft>
                          <a:spcPts val="0"/>
                        </a:spcAft>
                        <a:buFont typeface="Arial" panose="020B0604020202020204" pitchFamily="34" charset="0"/>
                        <a:buChar char="•"/>
                      </a:pPr>
                      <a:r>
                        <a:rPr lang="en-US" sz="1900" b="1" dirty="0">
                          <a:effectLst/>
                        </a:rPr>
                        <a:t>Act 16</a:t>
                      </a:r>
                    </a:p>
                    <a:p>
                      <a:pPr marL="342900" marR="0" indent="-342900" algn="ctr">
                        <a:lnSpc>
                          <a:spcPct val="107000"/>
                        </a:lnSpc>
                        <a:spcBef>
                          <a:spcPts val="0"/>
                        </a:spcBef>
                        <a:spcAft>
                          <a:spcPts val="0"/>
                        </a:spcAft>
                        <a:buFont typeface="Arial" panose="020B0604020202020204" pitchFamily="34" charset="0"/>
                        <a:buChar char="•"/>
                      </a:pPr>
                      <a:r>
                        <a:rPr lang="en-US" sz="1900" b="1" dirty="0">
                          <a:effectLst/>
                        </a:rPr>
                        <a:t>Special Education Contingency Fund</a:t>
                      </a:r>
                    </a:p>
                    <a:p>
                      <a:pPr marL="0" marR="0" algn="ctr">
                        <a:lnSpc>
                          <a:spcPct val="107000"/>
                        </a:lnSpc>
                        <a:spcBef>
                          <a:spcPts val="0"/>
                        </a:spcBef>
                        <a:spcAft>
                          <a:spcPts val="0"/>
                        </a:spcAft>
                      </a:pPr>
                      <a:r>
                        <a:rPr lang="en-US" sz="1900" b="1" dirty="0">
                          <a:effectLst/>
                        </a:rPr>
                        <a:t> </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628958">
                <a:tc>
                  <a:txBody>
                    <a:bodyPr/>
                    <a:lstStyle/>
                    <a:p>
                      <a:pPr marL="0" marR="0" algn="ctr">
                        <a:lnSpc>
                          <a:spcPct val="107000"/>
                        </a:lnSpc>
                        <a:spcBef>
                          <a:spcPts val="0"/>
                        </a:spcBef>
                        <a:spcAft>
                          <a:spcPts val="800"/>
                        </a:spcAft>
                      </a:pPr>
                      <a:r>
                        <a:rPr lang="en-US" sz="1900" b="1">
                          <a:solidFill>
                            <a:schemeClr val="tx1"/>
                          </a:solidFill>
                          <a:effectLst/>
                        </a:rPr>
                        <a:t>4010/4011 APS Requests</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900" b="1">
                          <a:effectLst/>
                        </a:rPr>
                        <a:t>Indicator 14</a:t>
                      </a:r>
                    </a:p>
                    <a:p>
                      <a:pPr marL="0" marR="0" algn="ctr">
                        <a:lnSpc>
                          <a:spcPct val="107000"/>
                        </a:lnSpc>
                        <a:spcBef>
                          <a:spcPts val="0"/>
                        </a:spcBef>
                        <a:spcAft>
                          <a:spcPts val="0"/>
                        </a:spcAft>
                      </a:pPr>
                      <a:r>
                        <a:rPr lang="en-US" sz="1900" b="1">
                          <a:effectLst/>
                        </a:rPr>
                        <a:t>Post School Outcome Survey</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932894">
                <a:tc>
                  <a:txBody>
                    <a:bodyPr/>
                    <a:lstStyle/>
                    <a:p>
                      <a:pPr marL="0" marR="0" algn="ctr">
                        <a:lnSpc>
                          <a:spcPct val="107000"/>
                        </a:lnSpc>
                        <a:spcBef>
                          <a:spcPts val="0"/>
                        </a:spcBef>
                        <a:spcAft>
                          <a:spcPts val="800"/>
                        </a:spcAft>
                      </a:pPr>
                      <a:r>
                        <a:rPr lang="en-US" sz="1900" b="1">
                          <a:effectLst/>
                        </a:rPr>
                        <a:t> </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900" b="1" dirty="0">
                          <a:effectLst/>
                        </a:rPr>
                        <a:t>Cyclical Monitoring for Continuous Improvement (CMCI)</a:t>
                      </a:r>
                    </a:p>
                    <a:p>
                      <a:pPr marL="0" marR="0" algn="ctr">
                        <a:lnSpc>
                          <a:spcPct val="107000"/>
                        </a:lnSpc>
                        <a:spcBef>
                          <a:spcPts val="0"/>
                        </a:spcBef>
                        <a:spcAft>
                          <a:spcPts val="0"/>
                        </a:spcAft>
                      </a:pPr>
                      <a:r>
                        <a:rPr lang="en-US" sz="1900" b="1" dirty="0">
                          <a:effectLst/>
                        </a:rPr>
                        <a:t>Targeted/Focused Monitoring</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633" marR="37633" marT="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7565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Professional Follow-Up</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16</a:t>
            </a:fld>
            <a:endParaRPr lang="en-US" altLang="en-US" dirty="0"/>
          </a:p>
        </p:txBody>
      </p:sp>
      <p:pic>
        <p:nvPicPr>
          <p:cNvPr id="3" name="Picture 2"/>
          <p:cNvPicPr>
            <a:picLocks noChangeAspect="1"/>
          </p:cNvPicPr>
          <p:nvPr/>
        </p:nvPicPr>
        <p:blipFill>
          <a:blip r:embed="rId3"/>
          <a:stretch>
            <a:fillRect/>
          </a:stretch>
        </p:blipFill>
        <p:spPr>
          <a:xfrm>
            <a:off x="3871329" y="908918"/>
            <a:ext cx="7540009" cy="504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File:User-student.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9544" y="-214078"/>
            <a:ext cx="834164" cy="11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46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a:t>Reporting by Location (PDE Website)</a:t>
            </a:r>
          </a:p>
        </p:txBody>
      </p:sp>
      <p:sp>
        <p:nvSpPr>
          <p:cNvPr id="3584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E4E2E4FA-E4FC-44C4-99D6-9E4C854D84CC}" type="slidenum">
              <a:rPr lang="en-US" altLang="en-US" sz="1400">
                <a:solidFill>
                  <a:srgbClr val="000000"/>
                </a:solidFill>
                <a:latin typeface="Arial" panose="020B0604020202020204" pitchFamily="34" charset="0"/>
              </a:rPr>
              <a:pPr>
                <a:spcBef>
                  <a:spcPct val="0"/>
                </a:spcBef>
                <a:buFontTx/>
                <a:buNone/>
              </a:pPr>
              <a:t>17</a:t>
            </a:fld>
            <a:endParaRPr lang="en-US" altLang="en-US" sz="1400" dirty="0">
              <a:solidFill>
                <a:srgbClr val="000000"/>
              </a:solidFill>
              <a:latin typeface="Arial" panose="020B0604020202020204" pitchFamily="34" charset="0"/>
            </a:endParaRPr>
          </a:p>
        </p:txBody>
      </p:sp>
      <p:graphicFrame>
        <p:nvGraphicFramePr>
          <p:cNvPr id="5" name="Table 4">
            <a:extLst>
              <a:ext uri="{FF2B5EF4-FFF2-40B4-BE49-F238E27FC236}">
                <a16:creationId xmlns:a16="http://schemas.microsoft.com/office/drawing/2014/main" id="{97B75D34-AB8F-44C8-92A3-2D4BDA291D66}"/>
              </a:ext>
            </a:extLst>
          </p:cNvPr>
          <p:cNvGraphicFramePr>
            <a:graphicFrameLocks noGrp="1"/>
          </p:cNvGraphicFramePr>
          <p:nvPr>
            <p:extLst>
              <p:ext uri="{D42A27DB-BD31-4B8C-83A1-F6EECF244321}">
                <p14:modId xmlns:p14="http://schemas.microsoft.com/office/powerpoint/2010/main" val="579981895"/>
              </p:ext>
            </p:extLst>
          </p:nvPr>
        </p:nvGraphicFramePr>
        <p:xfrm>
          <a:off x="1635512" y="1816218"/>
          <a:ext cx="8920976" cy="4905257"/>
        </p:xfrm>
        <a:graphic>
          <a:graphicData uri="http://schemas.openxmlformats.org/drawingml/2006/table">
            <a:tbl>
              <a:tblPr firstRow="1" firstCol="1" bandRow="1">
                <a:tableStyleId>{5C22544A-7EE6-4342-B048-85BDC9FD1C3A}</a:tableStyleId>
              </a:tblPr>
              <a:tblGrid>
                <a:gridCol w="3599692">
                  <a:extLst>
                    <a:ext uri="{9D8B030D-6E8A-4147-A177-3AD203B41FA5}">
                      <a16:colId xmlns:a16="http://schemas.microsoft.com/office/drawing/2014/main" val="1617691563"/>
                    </a:ext>
                  </a:extLst>
                </a:gridCol>
                <a:gridCol w="5321284">
                  <a:extLst>
                    <a:ext uri="{9D8B030D-6E8A-4147-A177-3AD203B41FA5}">
                      <a16:colId xmlns:a16="http://schemas.microsoft.com/office/drawing/2014/main" val="3471442982"/>
                    </a:ext>
                  </a:extLst>
                </a:gridCol>
              </a:tblGrid>
              <a:tr h="518503">
                <a:tc>
                  <a:txBody>
                    <a:bodyPr/>
                    <a:lstStyle/>
                    <a:p>
                      <a:pPr marL="0" marR="0" algn="ctr">
                        <a:lnSpc>
                          <a:spcPct val="107000"/>
                        </a:lnSpc>
                        <a:spcBef>
                          <a:spcPts val="0"/>
                        </a:spcBef>
                        <a:spcAft>
                          <a:spcPts val="800"/>
                        </a:spcAft>
                      </a:pPr>
                      <a:r>
                        <a:rPr lang="en-US" sz="3200" b="1" dirty="0">
                          <a:solidFill>
                            <a:schemeClr val="tx1"/>
                          </a:solidFill>
                          <a:effectLst/>
                        </a:rPr>
                        <a:t>PDE Website</a:t>
                      </a:r>
                      <a:endParaRPr lang="en-US"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800"/>
                        </a:spcAft>
                      </a:pPr>
                      <a:r>
                        <a:rPr lang="en-US" sz="3200" b="1" dirty="0">
                          <a:solidFill>
                            <a:schemeClr val="bg1">
                              <a:lumMod val="75000"/>
                            </a:schemeClr>
                          </a:solidFill>
                          <a:effectLst/>
                        </a:rPr>
                        <a:t>Leader Services</a:t>
                      </a:r>
                      <a:endParaRPr lang="en-US" sz="3200" b="1"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46652160"/>
                  </a:ext>
                </a:extLst>
              </a:tr>
              <a:tr h="669444">
                <a:tc>
                  <a:txBody>
                    <a:bodyPr/>
                    <a:lstStyle/>
                    <a:p>
                      <a:pPr marL="0" marR="0" algn="ctr">
                        <a:lnSpc>
                          <a:spcPct val="107000"/>
                        </a:lnSpc>
                        <a:spcBef>
                          <a:spcPts val="0"/>
                        </a:spcBef>
                        <a:spcAft>
                          <a:spcPts val="800"/>
                        </a:spcAft>
                      </a:pPr>
                      <a:r>
                        <a:rPr lang="en-US" sz="2200" b="1" dirty="0">
                          <a:solidFill>
                            <a:schemeClr val="tx1"/>
                          </a:solidFill>
                          <a:effectLst/>
                        </a:rPr>
                        <a:t>Comprehensive Plan</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lnSpc>
                          <a:spcPct val="107000"/>
                        </a:lnSpc>
                        <a:spcBef>
                          <a:spcPts val="0"/>
                        </a:spcBef>
                        <a:spcAft>
                          <a:spcPts val="0"/>
                        </a:spcAft>
                      </a:pPr>
                      <a:r>
                        <a:rPr lang="en-US" sz="2200" b="0" dirty="0">
                          <a:solidFill>
                            <a:schemeClr val="bg1">
                              <a:lumMod val="75000"/>
                            </a:schemeClr>
                          </a:solidFill>
                          <a:effectLst/>
                        </a:rPr>
                        <a:t>Restraint Information System of Collection (RISC)</a:t>
                      </a:r>
                      <a:endParaRPr lang="en-US" sz="2200" b="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80360307"/>
                  </a:ext>
                </a:extLst>
              </a:tr>
              <a:tr h="1008671">
                <a:tc>
                  <a:txBody>
                    <a:bodyPr/>
                    <a:lstStyle/>
                    <a:p>
                      <a:pPr marL="0" marR="0" algn="ctr">
                        <a:lnSpc>
                          <a:spcPct val="107000"/>
                        </a:lnSpc>
                        <a:spcBef>
                          <a:spcPts val="0"/>
                        </a:spcBef>
                        <a:spcAft>
                          <a:spcPts val="800"/>
                        </a:spcAft>
                      </a:pPr>
                      <a:r>
                        <a:rPr lang="en-US" sz="2200" b="1" dirty="0">
                          <a:solidFill>
                            <a:schemeClr val="tx1"/>
                          </a:solidFill>
                          <a:effectLst/>
                        </a:rPr>
                        <a:t>Special Education Plan</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lnSpc>
                          <a:spcPct val="107000"/>
                        </a:lnSpc>
                        <a:spcBef>
                          <a:spcPts val="0"/>
                        </a:spcBef>
                        <a:spcAft>
                          <a:spcPts val="0"/>
                        </a:spcAft>
                      </a:pPr>
                      <a:r>
                        <a:rPr lang="en-US" sz="2200" b="0" dirty="0">
                          <a:solidFill>
                            <a:schemeClr val="bg1">
                              <a:lumMod val="75000"/>
                            </a:schemeClr>
                          </a:solidFill>
                          <a:effectLst/>
                        </a:rPr>
                        <a:t>Special Education Students @ Home</a:t>
                      </a:r>
                    </a:p>
                    <a:p>
                      <a:pPr marL="342900" marR="0" lvl="0" indent="-342900" algn="ctr">
                        <a:lnSpc>
                          <a:spcPct val="107000"/>
                        </a:lnSpc>
                        <a:spcBef>
                          <a:spcPts val="0"/>
                        </a:spcBef>
                        <a:spcAft>
                          <a:spcPts val="0"/>
                        </a:spcAft>
                        <a:buFont typeface="Symbol" panose="05050102010706020507" pitchFamily="18" charset="2"/>
                        <a:buChar char=""/>
                        <a:tabLst>
                          <a:tab pos="457200" algn="l"/>
                        </a:tabLst>
                      </a:pPr>
                      <a:r>
                        <a:rPr lang="en-US" sz="2200" b="0" dirty="0">
                          <a:solidFill>
                            <a:schemeClr val="bg1">
                              <a:lumMod val="75000"/>
                            </a:schemeClr>
                          </a:solidFill>
                          <a:effectLst/>
                        </a:rPr>
                        <a:t>Homebound Instruction</a:t>
                      </a:r>
                    </a:p>
                    <a:p>
                      <a:pPr marL="342900" marR="0" lvl="0" indent="-342900" algn="ctr">
                        <a:lnSpc>
                          <a:spcPct val="107000"/>
                        </a:lnSpc>
                        <a:spcBef>
                          <a:spcPts val="0"/>
                        </a:spcBef>
                        <a:spcAft>
                          <a:spcPts val="0"/>
                        </a:spcAft>
                        <a:buFont typeface="Symbol" panose="05050102010706020507" pitchFamily="18" charset="2"/>
                        <a:buChar char=""/>
                        <a:tabLst>
                          <a:tab pos="457200" algn="l"/>
                        </a:tabLst>
                      </a:pPr>
                      <a:r>
                        <a:rPr lang="en-US" sz="2200" b="0" dirty="0">
                          <a:solidFill>
                            <a:schemeClr val="bg1">
                              <a:lumMod val="75000"/>
                            </a:schemeClr>
                          </a:solidFill>
                          <a:effectLst/>
                        </a:rPr>
                        <a:t>Instruction Conducted in the Home</a:t>
                      </a:r>
                      <a:endParaRPr lang="en-US" sz="2200" b="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4703626"/>
                  </a:ext>
                </a:extLst>
              </a:tr>
              <a:tr h="669444">
                <a:tc>
                  <a:txBody>
                    <a:bodyPr/>
                    <a:lstStyle/>
                    <a:p>
                      <a:pPr marL="0" marR="0" algn="ctr">
                        <a:lnSpc>
                          <a:spcPct val="107000"/>
                        </a:lnSpc>
                        <a:spcBef>
                          <a:spcPts val="0"/>
                        </a:spcBef>
                        <a:spcAft>
                          <a:spcPts val="800"/>
                        </a:spcAft>
                      </a:pPr>
                      <a:r>
                        <a:rPr lang="en-US" sz="2200" b="1" dirty="0">
                          <a:solidFill>
                            <a:schemeClr val="tx1"/>
                          </a:solidFill>
                          <a:effectLst/>
                        </a:rPr>
                        <a:t>Special Education Plan Revision Notice (SEPRN)</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lnSpc>
                          <a:spcPct val="107000"/>
                        </a:lnSpc>
                        <a:spcBef>
                          <a:spcPts val="0"/>
                        </a:spcBef>
                        <a:spcAft>
                          <a:spcPts val="0"/>
                        </a:spcAft>
                      </a:pPr>
                      <a:r>
                        <a:rPr lang="en-US" sz="2200" b="0" dirty="0">
                          <a:solidFill>
                            <a:schemeClr val="bg1">
                              <a:lumMod val="75000"/>
                            </a:schemeClr>
                          </a:solidFill>
                          <a:effectLst/>
                        </a:rPr>
                        <a:t>Act 16</a:t>
                      </a:r>
                    </a:p>
                    <a:p>
                      <a:pPr marL="0" marR="0" algn="ctr">
                        <a:lnSpc>
                          <a:spcPct val="107000"/>
                        </a:lnSpc>
                        <a:spcBef>
                          <a:spcPts val="0"/>
                        </a:spcBef>
                        <a:spcAft>
                          <a:spcPts val="0"/>
                        </a:spcAft>
                      </a:pPr>
                      <a:r>
                        <a:rPr lang="en-US" sz="2200" b="0" dirty="0">
                          <a:solidFill>
                            <a:schemeClr val="bg1">
                              <a:lumMod val="75000"/>
                            </a:schemeClr>
                          </a:solidFill>
                          <a:effectLst/>
                        </a:rPr>
                        <a:t>Special Education Contingency Fund </a:t>
                      </a:r>
                      <a:endParaRPr lang="en-US" sz="2200" b="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3914973"/>
                  </a:ext>
                </a:extLst>
              </a:tr>
              <a:tr h="837120">
                <a:tc>
                  <a:txBody>
                    <a:bodyPr/>
                    <a:lstStyle/>
                    <a:p>
                      <a:pPr marL="0" marR="0" algn="ctr">
                        <a:lnSpc>
                          <a:spcPct val="107000"/>
                        </a:lnSpc>
                        <a:spcBef>
                          <a:spcPts val="0"/>
                        </a:spcBef>
                        <a:spcAft>
                          <a:spcPts val="800"/>
                        </a:spcAft>
                      </a:pPr>
                      <a:r>
                        <a:rPr lang="en-US" sz="2200" b="1" dirty="0">
                          <a:solidFill>
                            <a:schemeClr val="tx1"/>
                          </a:solidFill>
                          <a:effectLst/>
                        </a:rPr>
                        <a:t>4010/4011 APS Requests</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lnSpc>
                          <a:spcPct val="107000"/>
                        </a:lnSpc>
                        <a:spcBef>
                          <a:spcPts val="0"/>
                        </a:spcBef>
                        <a:spcAft>
                          <a:spcPts val="0"/>
                        </a:spcAft>
                      </a:pPr>
                      <a:r>
                        <a:rPr lang="en-US" sz="2200" b="0" dirty="0">
                          <a:solidFill>
                            <a:schemeClr val="bg1">
                              <a:lumMod val="75000"/>
                            </a:schemeClr>
                          </a:solidFill>
                          <a:effectLst/>
                        </a:rPr>
                        <a:t>Indicator 14</a:t>
                      </a:r>
                    </a:p>
                    <a:p>
                      <a:pPr marL="0" marR="0" algn="ctr">
                        <a:lnSpc>
                          <a:spcPct val="107000"/>
                        </a:lnSpc>
                        <a:spcBef>
                          <a:spcPts val="0"/>
                        </a:spcBef>
                        <a:spcAft>
                          <a:spcPts val="0"/>
                        </a:spcAft>
                      </a:pPr>
                      <a:r>
                        <a:rPr lang="en-US" sz="2200" b="0" dirty="0">
                          <a:solidFill>
                            <a:schemeClr val="bg1">
                              <a:lumMod val="75000"/>
                            </a:schemeClr>
                          </a:solidFill>
                          <a:effectLst/>
                        </a:rPr>
                        <a:t>Post School Outcome Survey</a:t>
                      </a:r>
                      <a:endParaRPr lang="en-US" sz="2200" b="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932759"/>
                  </a:ext>
                </a:extLst>
              </a:tr>
              <a:tr h="1008671">
                <a:tc>
                  <a:txBody>
                    <a:bodyPr/>
                    <a:lstStyle/>
                    <a:p>
                      <a:pPr marL="0" marR="0" algn="ctr">
                        <a:lnSpc>
                          <a:spcPct val="107000"/>
                        </a:lnSpc>
                        <a:spcBef>
                          <a:spcPts val="0"/>
                        </a:spcBef>
                        <a:spcAft>
                          <a:spcPts val="800"/>
                        </a:spcAft>
                      </a:pPr>
                      <a:r>
                        <a:rPr lang="en-US" sz="2200" b="1" dirty="0">
                          <a:effectLst/>
                        </a:rPr>
                        <a:t>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lnSpc>
                          <a:spcPct val="107000"/>
                        </a:lnSpc>
                        <a:spcBef>
                          <a:spcPts val="0"/>
                        </a:spcBef>
                        <a:spcAft>
                          <a:spcPts val="0"/>
                        </a:spcAft>
                      </a:pPr>
                      <a:r>
                        <a:rPr lang="en-US" sz="2200" b="0" dirty="0">
                          <a:solidFill>
                            <a:schemeClr val="bg1">
                              <a:lumMod val="75000"/>
                            </a:schemeClr>
                          </a:solidFill>
                          <a:effectLst/>
                        </a:rPr>
                        <a:t>Cyclical Monitoring for Continuous Improvement (CMCI)</a:t>
                      </a:r>
                    </a:p>
                    <a:p>
                      <a:pPr marL="0" marR="0" algn="ctr">
                        <a:lnSpc>
                          <a:spcPct val="107000"/>
                        </a:lnSpc>
                        <a:spcBef>
                          <a:spcPts val="0"/>
                        </a:spcBef>
                        <a:spcAft>
                          <a:spcPts val="0"/>
                        </a:spcAft>
                      </a:pPr>
                      <a:r>
                        <a:rPr lang="en-US" sz="2200" b="0" dirty="0">
                          <a:solidFill>
                            <a:schemeClr val="bg1">
                              <a:lumMod val="75000"/>
                            </a:schemeClr>
                          </a:solidFill>
                          <a:effectLst/>
                        </a:rPr>
                        <a:t>Targeted/Focused Monitoring</a:t>
                      </a:r>
                      <a:endParaRPr lang="en-US" sz="2200" b="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4928441"/>
                  </a:ext>
                </a:extLst>
              </a:tr>
            </a:tbl>
          </a:graphicData>
        </a:graphic>
      </p:graphicFrame>
    </p:spTree>
    <p:extLst>
      <p:ext uri="{BB962C8B-B14F-4D97-AF65-F5344CB8AC3E}">
        <p14:creationId xmlns:p14="http://schemas.microsoft.com/office/powerpoint/2010/main" val="41266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EDE7-58AF-4317-9ED4-4316A27514D2}"/>
              </a:ext>
            </a:extLst>
          </p:cNvPr>
          <p:cNvSpPr>
            <a:spLocks noGrp="1"/>
          </p:cNvSpPr>
          <p:nvPr>
            <p:ph type="title"/>
          </p:nvPr>
        </p:nvSpPr>
        <p:spPr/>
        <p:txBody>
          <a:bodyPr/>
          <a:lstStyle/>
          <a:p>
            <a:r>
              <a:rPr lang="en-US" altLang="en-US" dirty="0"/>
              <a:t>Comprehensive Plan </a:t>
            </a:r>
            <a:endParaRPr lang="en-US" dirty="0"/>
          </a:p>
        </p:txBody>
      </p:sp>
      <p:graphicFrame>
        <p:nvGraphicFramePr>
          <p:cNvPr id="5" name="Table 5">
            <a:extLst>
              <a:ext uri="{FF2B5EF4-FFF2-40B4-BE49-F238E27FC236}">
                <a16:creationId xmlns:a16="http://schemas.microsoft.com/office/drawing/2014/main" id="{D26A8A8E-60E3-4AE2-BC51-91921C2CD25E}"/>
              </a:ext>
            </a:extLst>
          </p:cNvPr>
          <p:cNvGraphicFramePr>
            <a:graphicFrameLocks noGrp="1"/>
          </p:cNvGraphicFramePr>
          <p:nvPr>
            <p:ph idx="1"/>
            <p:extLst>
              <p:ext uri="{D42A27DB-BD31-4B8C-83A1-F6EECF244321}">
                <p14:modId xmlns:p14="http://schemas.microsoft.com/office/powerpoint/2010/main" val="269774973"/>
              </p:ext>
            </p:extLst>
          </p:nvPr>
        </p:nvGraphicFramePr>
        <p:xfrm>
          <a:off x="304800" y="1825625"/>
          <a:ext cx="11601450" cy="4423099"/>
        </p:xfrm>
        <a:graphic>
          <a:graphicData uri="http://schemas.openxmlformats.org/drawingml/2006/table">
            <a:tbl>
              <a:tblPr firstRow="1" bandRow="1">
                <a:tableStyleId>{E8B1032C-EA38-4F05-BA0D-38AFFFC7BED3}</a:tableStyleId>
              </a:tblPr>
              <a:tblGrid>
                <a:gridCol w="2036956">
                  <a:extLst>
                    <a:ext uri="{9D8B030D-6E8A-4147-A177-3AD203B41FA5}">
                      <a16:colId xmlns:a16="http://schemas.microsoft.com/office/drawing/2014/main" val="2576311197"/>
                    </a:ext>
                  </a:extLst>
                </a:gridCol>
                <a:gridCol w="9564494">
                  <a:extLst>
                    <a:ext uri="{9D8B030D-6E8A-4147-A177-3AD203B41FA5}">
                      <a16:colId xmlns:a16="http://schemas.microsoft.com/office/drawing/2014/main" val="2686062608"/>
                    </a:ext>
                  </a:extLst>
                </a:gridCol>
              </a:tblGrid>
              <a:tr h="842330">
                <a:tc>
                  <a:txBody>
                    <a:bodyPr/>
                    <a:lstStyle/>
                    <a:p>
                      <a:pPr algn="ctr"/>
                      <a:r>
                        <a:rPr lang="en-US" sz="3600" b="1" dirty="0"/>
                        <a:t>WHAT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mn-lt"/>
                        </a:rPr>
                        <a:t>A Comprehensive Plan is a comprehensive and integrated K-12 program of student services</a:t>
                      </a:r>
                    </a:p>
                    <a:p>
                      <a:endParaRPr lang="en-US" sz="2400" b="0" dirty="0"/>
                    </a:p>
                  </a:txBody>
                  <a:tcPr anchor="ctr"/>
                </a:tc>
                <a:extLst>
                  <a:ext uri="{0D108BD9-81ED-4DB2-BD59-A6C34878D82A}">
                    <a16:rowId xmlns:a16="http://schemas.microsoft.com/office/drawing/2014/main" val="2339090943"/>
                  </a:ext>
                </a:extLst>
              </a:tr>
              <a:tr h="1203329">
                <a:tc>
                  <a:txBody>
                    <a:bodyPr/>
                    <a:lstStyle/>
                    <a:p>
                      <a:pPr algn="ctr"/>
                      <a:r>
                        <a:rPr lang="en-US" sz="3600" b="1" dirty="0"/>
                        <a:t>WHO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latin typeface="+mn-lt"/>
                        </a:rPr>
                        <a:t>LEA leadership to include superintendent, building principals, curriculum director, special education director, etc. </a:t>
                      </a:r>
                    </a:p>
                    <a:p>
                      <a:endParaRPr lang="en-US" sz="2400" b="0" dirty="0"/>
                    </a:p>
                  </a:txBody>
                  <a:tcPr anchor="ctr"/>
                </a:tc>
                <a:extLst>
                  <a:ext uri="{0D108BD9-81ED-4DB2-BD59-A6C34878D82A}">
                    <a16:rowId xmlns:a16="http://schemas.microsoft.com/office/drawing/2014/main" val="1210892229"/>
                  </a:ext>
                </a:extLst>
              </a:tr>
              <a:tr h="842330">
                <a:tc>
                  <a:txBody>
                    <a:bodyPr/>
                    <a:lstStyle/>
                    <a:p>
                      <a:pPr algn="ctr"/>
                      <a:r>
                        <a:rPr lang="en-US" sz="3600" b="1" dirty="0"/>
                        <a:t>WHY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mn-lt"/>
                        </a:rPr>
                        <a:t>The Comprehensive Plan is a requirement of Chapter 4 for all school entities in PA. </a:t>
                      </a:r>
                    </a:p>
                    <a:p>
                      <a:endParaRPr lang="en-US" sz="2400" b="0" dirty="0"/>
                    </a:p>
                  </a:txBody>
                  <a:tcPr anchor="ctr"/>
                </a:tc>
                <a:extLst>
                  <a:ext uri="{0D108BD9-81ED-4DB2-BD59-A6C34878D82A}">
                    <a16:rowId xmlns:a16="http://schemas.microsoft.com/office/drawing/2014/main" val="2857652051"/>
                  </a:ext>
                </a:extLst>
              </a:tr>
              <a:tr h="842330">
                <a:tc>
                  <a:txBody>
                    <a:bodyPr/>
                    <a:lstStyle/>
                    <a:p>
                      <a:pPr algn="ctr"/>
                      <a:r>
                        <a:rPr lang="en-US" sz="3600" b="1" dirty="0"/>
                        <a:t>WHEN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mn-lt"/>
                        </a:rPr>
                        <a:t>Every 3 or 6 years, depending on planning component</a:t>
                      </a:r>
                    </a:p>
                    <a:p>
                      <a:endParaRPr lang="en-US" sz="2400" b="0" dirty="0"/>
                    </a:p>
                  </a:txBody>
                  <a:tcPr anchor="ctr"/>
                </a:tc>
                <a:extLst>
                  <a:ext uri="{0D108BD9-81ED-4DB2-BD59-A6C34878D82A}">
                    <a16:rowId xmlns:a16="http://schemas.microsoft.com/office/drawing/2014/main" val="598952406"/>
                  </a:ext>
                </a:extLst>
              </a:tr>
            </a:tbl>
          </a:graphicData>
        </a:graphic>
      </p:graphicFrame>
      <p:sp>
        <p:nvSpPr>
          <p:cNvPr id="4" name="Slide Number Placeholder 3">
            <a:extLst>
              <a:ext uri="{FF2B5EF4-FFF2-40B4-BE49-F238E27FC236}">
                <a16:creationId xmlns:a16="http://schemas.microsoft.com/office/drawing/2014/main" id="{F4B72019-FEF2-462C-8682-DE32305C8C7D}"/>
              </a:ext>
            </a:extLst>
          </p:cNvPr>
          <p:cNvSpPr>
            <a:spLocks noGrp="1"/>
          </p:cNvSpPr>
          <p:nvPr>
            <p:ph type="sldNum" sz="quarter" idx="12"/>
          </p:nvPr>
        </p:nvSpPr>
        <p:spPr/>
        <p:txBody>
          <a:bodyPr/>
          <a:lstStyle/>
          <a:p>
            <a:fld id="{4816ABBC-2C78-40D2-9E80-3A2AA67EEC6F}" type="slidenum">
              <a:rPr lang="en-US" smtClean="0"/>
              <a:pPr/>
              <a:t>18</a:t>
            </a:fld>
            <a:endParaRPr lang="en-US" dirty="0"/>
          </a:p>
        </p:txBody>
      </p:sp>
    </p:spTree>
    <p:extLst>
      <p:ext uri="{BB962C8B-B14F-4D97-AF65-F5344CB8AC3E}">
        <p14:creationId xmlns:p14="http://schemas.microsoft.com/office/powerpoint/2010/main" val="2629232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Search </a:t>
            </a:r>
            <a:br>
              <a:rPr lang="en-US" sz="3600" dirty="0"/>
            </a:br>
            <a:r>
              <a:rPr lang="en-US" sz="3600" dirty="0"/>
              <a:t>and </a:t>
            </a:r>
            <a:br>
              <a:rPr lang="en-US" sz="3600" dirty="0"/>
            </a:br>
            <a:r>
              <a:rPr lang="en-US" sz="3600" dirty="0"/>
              <a:t>Share</a:t>
            </a:r>
          </a:p>
        </p:txBody>
      </p:sp>
      <p:sp>
        <p:nvSpPr>
          <p:cNvPr id="3" name="Content Placeholder 2"/>
          <p:cNvSpPr>
            <a:spLocks noGrp="1"/>
          </p:cNvSpPr>
          <p:nvPr>
            <p:ph idx="1"/>
          </p:nvPr>
        </p:nvSpPr>
        <p:spPr/>
        <p:txBody>
          <a:bodyPr/>
          <a:lstStyle/>
          <a:p>
            <a:r>
              <a:rPr lang="en-US" dirty="0"/>
              <a:t>Google: PDE and Comprehensive Plan </a:t>
            </a:r>
          </a:p>
          <a:p>
            <a:r>
              <a:rPr lang="en-US" dirty="0"/>
              <a:t>Chapter 4 Planning Requirements Overview</a:t>
            </a:r>
          </a:p>
          <a:p>
            <a:pPr lvl="1"/>
            <a:r>
              <a:rPr lang="en-US" dirty="0"/>
              <a:t>What are the other 5 report requirements nested in the Comprehensive Plan?  </a:t>
            </a:r>
          </a:p>
          <a:p>
            <a:pPr lvl="1"/>
            <a:r>
              <a:rPr lang="en-US" dirty="0"/>
              <a:t>Which of the reports need to be submitted every 3 years/6 years?</a:t>
            </a:r>
            <a:endParaRPr lang="en-US" sz="3200" dirty="0"/>
          </a:p>
          <a:p>
            <a:r>
              <a:rPr lang="en-US" dirty="0"/>
              <a:t>Are you familiar with the New Comprehensive Planning website (former Wiki)?</a:t>
            </a:r>
          </a:p>
          <a:p>
            <a:pPr lvl="1"/>
            <a:r>
              <a:rPr lang="en-US" dirty="0">
                <a:hlinkClick r:id="rId3"/>
              </a:rPr>
              <a:t>https://sites.google.com/capitalareaiu.org/compplanning/home</a:t>
            </a: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19</a:t>
            </a:fld>
            <a:endParaRPr lang="en-US" altLang="en-US" dirty="0"/>
          </a:p>
        </p:txBody>
      </p:sp>
      <p:pic>
        <p:nvPicPr>
          <p:cNvPr id="6"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929" y="1123837"/>
            <a:ext cx="1057583" cy="116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30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94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2919" y="1123837"/>
            <a:ext cx="2947482" cy="4601183"/>
          </a:xfrm>
        </p:spPr>
        <p:txBody>
          <a:bodyPr anchor="ctr">
            <a:normAutofit/>
          </a:bodyPr>
          <a:lstStyle/>
          <a:p>
            <a:pPr algn="ctr" eaLnBrk="1" hangingPunct="1"/>
            <a:r>
              <a:rPr lang="en-US" altLang="en-US" sz="2700" dirty="0"/>
              <a:t>Comprehensive Planning Components</a:t>
            </a:r>
          </a:p>
        </p:txBody>
      </p:sp>
      <p:sp>
        <p:nvSpPr>
          <p:cNvPr id="35843" name="Slide Number Placeholder 1" hidden="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spcAft>
                <a:spcPts val="600"/>
              </a:spcAft>
              <a:buFontTx/>
              <a:buNone/>
            </a:pPr>
            <a:fld id="{E4E2E4FA-E4FC-44C4-99D6-9E4C854D84CC}" type="slidenum">
              <a:rPr lang="en-US" altLang="en-US" sz="1400">
                <a:solidFill>
                  <a:srgbClr val="000000"/>
                </a:solidFill>
                <a:latin typeface="Arial" panose="020B0604020202020204" pitchFamily="34" charset="0"/>
              </a:rPr>
              <a:pPr>
                <a:spcBef>
                  <a:spcPct val="0"/>
                </a:spcBef>
                <a:spcAft>
                  <a:spcPts val="600"/>
                </a:spcAft>
                <a:buFontTx/>
                <a:buNone/>
              </a:pPr>
              <a:t>20</a:t>
            </a:fld>
            <a:endParaRPr lang="en-US" altLang="en-US" sz="1400">
              <a:solidFill>
                <a:srgbClr val="000000"/>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40603438"/>
              </p:ext>
            </p:extLst>
          </p:nvPr>
        </p:nvGraphicFramePr>
        <p:xfrm>
          <a:off x="3869268" y="949302"/>
          <a:ext cx="7315201" cy="4950253"/>
        </p:xfrm>
        <a:graphic>
          <a:graphicData uri="http://schemas.openxmlformats.org/drawingml/2006/table">
            <a:tbl>
              <a:tblPr firstRow="1" firstCol="1" bandRow="1">
                <a:tableStyleId>{5C22544A-7EE6-4342-B048-85BDC9FD1C3A}</a:tableStyleId>
              </a:tblPr>
              <a:tblGrid>
                <a:gridCol w="3614574">
                  <a:extLst>
                    <a:ext uri="{9D8B030D-6E8A-4147-A177-3AD203B41FA5}">
                      <a16:colId xmlns:a16="http://schemas.microsoft.com/office/drawing/2014/main" val="20000"/>
                    </a:ext>
                  </a:extLst>
                </a:gridCol>
                <a:gridCol w="3700627">
                  <a:extLst>
                    <a:ext uri="{9D8B030D-6E8A-4147-A177-3AD203B41FA5}">
                      <a16:colId xmlns:a16="http://schemas.microsoft.com/office/drawing/2014/main" val="20001"/>
                    </a:ext>
                  </a:extLst>
                </a:gridCol>
              </a:tblGrid>
              <a:tr h="1436905">
                <a:tc>
                  <a:txBody>
                    <a:bodyPr/>
                    <a:lstStyle/>
                    <a:p>
                      <a:pPr marL="0" marR="0" algn="ctr">
                        <a:lnSpc>
                          <a:spcPct val="107000"/>
                        </a:lnSpc>
                        <a:spcBef>
                          <a:spcPts val="0"/>
                        </a:spcBef>
                        <a:spcAft>
                          <a:spcPts val="800"/>
                        </a:spcAft>
                      </a:pPr>
                      <a:r>
                        <a:rPr lang="en-US" sz="3600" b="1" dirty="0">
                          <a:solidFill>
                            <a:schemeClr val="tx1"/>
                          </a:solidFill>
                          <a:effectLst/>
                        </a:rPr>
                        <a:t>Three (3) Years</a:t>
                      </a:r>
                      <a:endParaRPr lang="en-US"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00" marR="60200" marT="8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3600" b="1" dirty="0">
                          <a:solidFill>
                            <a:schemeClr val="tx1"/>
                          </a:solidFill>
                          <a:effectLst/>
                        </a:rPr>
                        <a:t>Six</a:t>
                      </a:r>
                      <a:r>
                        <a:rPr lang="en-US" sz="3600" b="1" baseline="0" dirty="0">
                          <a:solidFill>
                            <a:schemeClr val="tx1"/>
                          </a:solidFill>
                          <a:effectLst/>
                        </a:rPr>
                        <a:t> (6</a:t>
                      </a:r>
                      <a:r>
                        <a:rPr lang="en-US" sz="3600" b="1" dirty="0">
                          <a:solidFill>
                            <a:schemeClr val="tx1"/>
                          </a:solidFill>
                          <a:effectLst/>
                        </a:rPr>
                        <a:t>) Years</a:t>
                      </a:r>
                      <a:endParaRPr lang="en-US"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00" marR="60200" marT="8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0000"/>
                  </a:ext>
                </a:extLst>
              </a:tr>
              <a:tr h="1009050">
                <a:tc>
                  <a:txBody>
                    <a:bodyPr/>
                    <a:lstStyle/>
                    <a:p>
                      <a:pPr marL="0" marR="0" algn="ctr">
                        <a:lnSpc>
                          <a:spcPct val="107000"/>
                        </a:lnSpc>
                        <a:spcBef>
                          <a:spcPts val="0"/>
                        </a:spcBef>
                        <a:spcAft>
                          <a:spcPts val="80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Professional Education Plan</a:t>
                      </a:r>
                    </a:p>
                  </a:txBody>
                  <a:tcPr marL="60200" marR="60200" marT="8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3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Induction Plan</a:t>
                      </a:r>
                    </a:p>
                  </a:txBody>
                  <a:tcPr marL="60200" marR="60200" marT="8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95248">
                <a:tc>
                  <a:txBody>
                    <a:bodyPr/>
                    <a:lstStyle/>
                    <a:p>
                      <a:pPr marL="0" marR="0" algn="ctr">
                        <a:lnSpc>
                          <a:spcPct val="107000"/>
                        </a:lnSpc>
                        <a:spcBef>
                          <a:spcPts val="0"/>
                        </a:spcBef>
                        <a:spcAft>
                          <a:spcPts val="800"/>
                        </a:spcAft>
                      </a:pPr>
                      <a:r>
                        <a:rPr lang="en-US" sz="3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 Education Plan</a:t>
                      </a:r>
                    </a:p>
                  </a:txBody>
                  <a:tcPr marL="60200" marR="60200" marT="8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3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Integrated K-12 Program of</a:t>
                      </a:r>
                      <a:r>
                        <a:rPr lang="en-US" sz="3000" b="1"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Student Services</a:t>
                      </a:r>
                      <a:endParaRPr lang="en-US" sz="3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00" marR="60200" marT="8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09050">
                <a:tc>
                  <a:txBody>
                    <a:bodyPr/>
                    <a:lstStyle/>
                    <a:p>
                      <a:pPr marL="0" marR="0" algn="ctr">
                        <a:lnSpc>
                          <a:spcPct val="107000"/>
                        </a:lnSpc>
                        <a:spcBef>
                          <a:spcPts val="0"/>
                        </a:spcBef>
                        <a:spcAft>
                          <a:spcPts val="800"/>
                        </a:spcAft>
                      </a:pPr>
                      <a:r>
                        <a:rPr lang="en-US" sz="3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Pre-Kindergarten Implementation Plan</a:t>
                      </a:r>
                    </a:p>
                  </a:txBody>
                  <a:tcPr marL="60200" marR="60200" marT="8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Gifted Education Plan</a:t>
                      </a:r>
                    </a:p>
                  </a:txBody>
                  <a:tcPr marL="60200" marR="60200" marT="86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522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EDE7-58AF-4317-9ED4-4316A27514D2}"/>
              </a:ext>
            </a:extLst>
          </p:cNvPr>
          <p:cNvSpPr>
            <a:spLocks noGrp="1"/>
          </p:cNvSpPr>
          <p:nvPr>
            <p:ph type="title"/>
          </p:nvPr>
        </p:nvSpPr>
        <p:spPr/>
        <p:txBody>
          <a:bodyPr/>
          <a:lstStyle/>
          <a:p>
            <a:r>
              <a:rPr lang="en-US" altLang="en-US" dirty="0"/>
              <a:t>Special Education Plan </a:t>
            </a:r>
            <a:endParaRPr lang="en-US" dirty="0"/>
          </a:p>
        </p:txBody>
      </p:sp>
      <p:graphicFrame>
        <p:nvGraphicFramePr>
          <p:cNvPr id="5" name="Table 5">
            <a:extLst>
              <a:ext uri="{FF2B5EF4-FFF2-40B4-BE49-F238E27FC236}">
                <a16:creationId xmlns:a16="http://schemas.microsoft.com/office/drawing/2014/main" id="{D26A8A8E-60E3-4AE2-BC51-91921C2CD25E}"/>
              </a:ext>
            </a:extLst>
          </p:cNvPr>
          <p:cNvGraphicFramePr>
            <a:graphicFrameLocks noGrp="1"/>
          </p:cNvGraphicFramePr>
          <p:nvPr>
            <p:ph idx="1"/>
            <p:extLst>
              <p:ext uri="{D42A27DB-BD31-4B8C-83A1-F6EECF244321}">
                <p14:modId xmlns:p14="http://schemas.microsoft.com/office/powerpoint/2010/main" val="3236169403"/>
              </p:ext>
            </p:extLst>
          </p:nvPr>
        </p:nvGraphicFramePr>
        <p:xfrm>
          <a:off x="304800" y="1825625"/>
          <a:ext cx="11601450" cy="4076709"/>
        </p:xfrm>
        <a:graphic>
          <a:graphicData uri="http://schemas.openxmlformats.org/drawingml/2006/table">
            <a:tbl>
              <a:tblPr firstRow="1" bandRow="1">
                <a:tableStyleId>{E8B1032C-EA38-4F05-BA0D-38AFFFC7BED3}</a:tableStyleId>
              </a:tblPr>
              <a:tblGrid>
                <a:gridCol w="2036956">
                  <a:extLst>
                    <a:ext uri="{9D8B030D-6E8A-4147-A177-3AD203B41FA5}">
                      <a16:colId xmlns:a16="http://schemas.microsoft.com/office/drawing/2014/main" val="2576311197"/>
                    </a:ext>
                  </a:extLst>
                </a:gridCol>
                <a:gridCol w="9564494">
                  <a:extLst>
                    <a:ext uri="{9D8B030D-6E8A-4147-A177-3AD203B41FA5}">
                      <a16:colId xmlns:a16="http://schemas.microsoft.com/office/drawing/2014/main" val="2686062608"/>
                    </a:ext>
                  </a:extLst>
                </a:gridCol>
              </a:tblGrid>
              <a:tr h="842330">
                <a:tc>
                  <a:txBody>
                    <a:bodyPr/>
                    <a:lstStyle/>
                    <a:p>
                      <a:pPr algn="ctr"/>
                      <a:r>
                        <a:rPr lang="en-US" sz="3600" b="1" dirty="0"/>
                        <a:t>WHAT</a:t>
                      </a:r>
                    </a:p>
                  </a:txBody>
                  <a:tcPr anchor="ctr"/>
                </a:tc>
                <a:tc>
                  <a:txBody>
                    <a:bodyPr/>
                    <a:lstStyle/>
                    <a:p>
                      <a:pPr algn="l"/>
                      <a:r>
                        <a:rPr lang="en-US" sz="2400" b="0" dirty="0">
                          <a:latin typeface="+mn-lt"/>
                        </a:rPr>
                        <a:t>The Special Education Plan is one of the six report sections nested in the Comprehensive Plan and should be aligned with the strategic plan</a:t>
                      </a:r>
                    </a:p>
                    <a:p>
                      <a:pPr algn="l"/>
                      <a:endParaRPr lang="en-US" sz="2400" b="0" dirty="0"/>
                    </a:p>
                  </a:txBody>
                  <a:tcPr anchor="ctr"/>
                </a:tc>
                <a:extLst>
                  <a:ext uri="{0D108BD9-81ED-4DB2-BD59-A6C34878D82A}">
                    <a16:rowId xmlns:a16="http://schemas.microsoft.com/office/drawing/2014/main" val="2339090943"/>
                  </a:ext>
                </a:extLst>
              </a:tr>
              <a:tr h="1203329">
                <a:tc>
                  <a:txBody>
                    <a:bodyPr/>
                    <a:lstStyle/>
                    <a:p>
                      <a:pPr algn="ctr"/>
                      <a:r>
                        <a:rPr lang="en-US" sz="3600" b="1" dirty="0"/>
                        <a:t>WHO</a:t>
                      </a:r>
                    </a:p>
                  </a:txBody>
                  <a:tcPr anchor="ctr"/>
                </a:tc>
                <a:tc>
                  <a:txBody>
                    <a:bodyPr/>
                    <a:lstStyle/>
                    <a:p>
                      <a:pPr algn="l"/>
                      <a:r>
                        <a:rPr lang="en-US" sz="2400" b="0" dirty="0">
                          <a:latin typeface="+mn-lt"/>
                        </a:rPr>
                        <a:t>Must be completed by all LEAs with the exception of Charter Schools which complete an Annual Report</a:t>
                      </a:r>
                    </a:p>
                    <a:p>
                      <a:pPr algn="l"/>
                      <a:endParaRPr lang="en-US" sz="2400" b="0" dirty="0"/>
                    </a:p>
                  </a:txBody>
                  <a:tcPr anchor="ctr"/>
                </a:tc>
                <a:extLst>
                  <a:ext uri="{0D108BD9-81ED-4DB2-BD59-A6C34878D82A}">
                    <a16:rowId xmlns:a16="http://schemas.microsoft.com/office/drawing/2014/main" val="1210892229"/>
                  </a:ext>
                </a:extLst>
              </a:tr>
              <a:tr h="842330">
                <a:tc>
                  <a:txBody>
                    <a:bodyPr/>
                    <a:lstStyle/>
                    <a:p>
                      <a:pPr algn="ctr"/>
                      <a:r>
                        <a:rPr lang="en-US" sz="3600" b="1" dirty="0"/>
                        <a:t>WHY</a:t>
                      </a:r>
                    </a:p>
                  </a:txBody>
                  <a:tcPr anchor="ctr"/>
                </a:tc>
                <a:tc>
                  <a:txBody>
                    <a:bodyPr/>
                    <a:lstStyle/>
                    <a:p>
                      <a:pPr algn="l"/>
                      <a:r>
                        <a:rPr lang="en-US" sz="2400" b="0" dirty="0">
                          <a:latin typeface="+mn-lt"/>
                        </a:rPr>
                        <a:t>Required by Chapter 4.13 relating to strategic plans </a:t>
                      </a:r>
                    </a:p>
                    <a:p>
                      <a:pPr algn="l"/>
                      <a:endParaRPr lang="en-US" sz="2400" b="0" dirty="0"/>
                    </a:p>
                  </a:txBody>
                  <a:tcPr anchor="ctr"/>
                </a:tc>
                <a:extLst>
                  <a:ext uri="{0D108BD9-81ED-4DB2-BD59-A6C34878D82A}">
                    <a16:rowId xmlns:a16="http://schemas.microsoft.com/office/drawing/2014/main" val="2857652051"/>
                  </a:ext>
                </a:extLst>
              </a:tr>
              <a:tr h="842330">
                <a:tc>
                  <a:txBody>
                    <a:bodyPr/>
                    <a:lstStyle/>
                    <a:p>
                      <a:pPr algn="ctr"/>
                      <a:r>
                        <a:rPr lang="en-US" sz="3600" b="1" dirty="0"/>
                        <a:t>WHEN</a:t>
                      </a:r>
                    </a:p>
                  </a:txBody>
                  <a:tcPr anchor="ctr"/>
                </a:tc>
                <a:tc>
                  <a:txBody>
                    <a:bodyPr/>
                    <a:lstStyle/>
                    <a:p>
                      <a:pPr algn="l"/>
                      <a:r>
                        <a:rPr lang="en-US" sz="2400" b="0" dirty="0">
                          <a:latin typeface="+mn-lt"/>
                        </a:rPr>
                        <a:t>Every 3 years</a:t>
                      </a:r>
                    </a:p>
                  </a:txBody>
                  <a:tcPr anchor="ctr"/>
                </a:tc>
                <a:extLst>
                  <a:ext uri="{0D108BD9-81ED-4DB2-BD59-A6C34878D82A}">
                    <a16:rowId xmlns:a16="http://schemas.microsoft.com/office/drawing/2014/main" val="598952406"/>
                  </a:ext>
                </a:extLst>
              </a:tr>
            </a:tbl>
          </a:graphicData>
        </a:graphic>
      </p:graphicFrame>
      <p:sp>
        <p:nvSpPr>
          <p:cNvPr id="4" name="Slide Number Placeholder 3">
            <a:extLst>
              <a:ext uri="{FF2B5EF4-FFF2-40B4-BE49-F238E27FC236}">
                <a16:creationId xmlns:a16="http://schemas.microsoft.com/office/drawing/2014/main" id="{F4B72019-FEF2-462C-8682-DE32305C8C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16ABBC-2C78-40D2-9E80-3A2AA67EEC6F}" type="slidenum">
              <a:rPr kumimoji="0" lang="en-US" sz="1200" b="1" i="0" u="none" strike="noStrike" kern="1200" cap="none" spc="0" normalizeH="0" baseline="0" noProof="0" smtClean="0">
                <a:ln>
                  <a:noFill/>
                </a:ln>
                <a:solidFill>
                  <a:srgbClr val="004976"/>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0049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72123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p:cNvSpPr>
            <a:spLocks noGrp="1"/>
          </p:cNvSpPr>
          <p:nvPr>
            <p:ph type="sldNum" sz="quarter" idx="12"/>
          </p:nvPr>
        </p:nvSpPr>
        <p:spPr/>
        <p:txBody>
          <a:bodyPr/>
          <a:lstStyle/>
          <a:p>
            <a:pPr>
              <a:spcAft>
                <a:spcPts val="600"/>
              </a:spcAft>
              <a:defRPr/>
            </a:pPr>
            <a:fld id="{B7CB52E3-869D-440C-8136-F4016896FC31}" type="slidenum">
              <a:rPr lang="en-US" altLang="en-US" smtClean="0"/>
              <a:pPr>
                <a:spcAft>
                  <a:spcPts val="600"/>
                </a:spcAft>
                <a:defRPr/>
              </a:pPr>
              <a:t>22</a:t>
            </a:fld>
            <a:endParaRPr lang="en-US" altLang="en-US"/>
          </a:p>
        </p:txBody>
      </p:sp>
      <p:pic>
        <p:nvPicPr>
          <p:cNvPr id="6" name="Picture 5">
            <a:extLst>
              <a:ext uri="{FF2B5EF4-FFF2-40B4-BE49-F238E27FC236}">
                <a16:creationId xmlns:a16="http://schemas.microsoft.com/office/drawing/2014/main" id="{ACB44A45-64C3-43A7-A17C-1E6B4372E4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64747" y="432079"/>
            <a:ext cx="6400800" cy="6179736"/>
          </a:xfrm>
          <a:prstGeom prst="rect">
            <a:avLst/>
          </a:prstGeom>
          <a:noFill/>
        </p:spPr>
      </p:pic>
    </p:spTree>
    <p:extLst>
      <p:ext uri="{BB962C8B-B14F-4D97-AF65-F5344CB8AC3E}">
        <p14:creationId xmlns:p14="http://schemas.microsoft.com/office/powerpoint/2010/main" val="2937227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EDE7-58AF-4317-9ED4-4316A27514D2}"/>
              </a:ext>
            </a:extLst>
          </p:cNvPr>
          <p:cNvSpPr>
            <a:spLocks noGrp="1"/>
          </p:cNvSpPr>
          <p:nvPr>
            <p:ph type="title"/>
          </p:nvPr>
        </p:nvSpPr>
        <p:spPr/>
        <p:txBody>
          <a:bodyPr/>
          <a:lstStyle/>
          <a:p>
            <a:r>
              <a:rPr lang="en-US" altLang="en-US" dirty="0"/>
              <a:t>Special Education Plan Revision Notice</a:t>
            </a:r>
            <a:endParaRPr lang="en-US" dirty="0"/>
          </a:p>
        </p:txBody>
      </p:sp>
      <p:graphicFrame>
        <p:nvGraphicFramePr>
          <p:cNvPr id="5" name="Table 5">
            <a:extLst>
              <a:ext uri="{FF2B5EF4-FFF2-40B4-BE49-F238E27FC236}">
                <a16:creationId xmlns:a16="http://schemas.microsoft.com/office/drawing/2014/main" id="{D26A8A8E-60E3-4AE2-BC51-91921C2CD25E}"/>
              </a:ext>
            </a:extLst>
          </p:cNvPr>
          <p:cNvGraphicFramePr>
            <a:graphicFrameLocks noGrp="1"/>
          </p:cNvGraphicFramePr>
          <p:nvPr>
            <p:ph idx="1"/>
            <p:extLst>
              <p:ext uri="{D42A27DB-BD31-4B8C-83A1-F6EECF244321}">
                <p14:modId xmlns:p14="http://schemas.microsoft.com/office/powerpoint/2010/main" val="243692185"/>
              </p:ext>
            </p:extLst>
          </p:nvPr>
        </p:nvGraphicFramePr>
        <p:xfrm>
          <a:off x="304800" y="1825625"/>
          <a:ext cx="11601450" cy="4769489"/>
        </p:xfrm>
        <a:graphic>
          <a:graphicData uri="http://schemas.openxmlformats.org/drawingml/2006/table">
            <a:tbl>
              <a:tblPr firstRow="1" bandRow="1">
                <a:tableStyleId>{E8B1032C-EA38-4F05-BA0D-38AFFFC7BED3}</a:tableStyleId>
              </a:tblPr>
              <a:tblGrid>
                <a:gridCol w="2036956">
                  <a:extLst>
                    <a:ext uri="{9D8B030D-6E8A-4147-A177-3AD203B41FA5}">
                      <a16:colId xmlns:a16="http://schemas.microsoft.com/office/drawing/2014/main" val="2576311197"/>
                    </a:ext>
                  </a:extLst>
                </a:gridCol>
                <a:gridCol w="9564494">
                  <a:extLst>
                    <a:ext uri="{9D8B030D-6E8A-4147-A177-3AD203B41FA5}">
                      <a16:colId xmlns:a16="http://schemas.microsoft.com/office/drawing/2014/main" val="2686062608"/>
                    </a:ext>
                  </a:extLst>
                </a:gridCol>
              </a:tblGrid>
              <a:tr h="842330">
                <a:tc>
                  <a:txBody>
                    <a:bodyPr/>
                    <a:lstStyle/>
                    <a:p>
                      <a:pPr algn="ctr"/>
                      <a:r>
                        <a:rPr lang="en-US" sz="3600" b="1" dirty="0"/>
                        <a:t>WHAT</a:t>
                      </a:r>
                    </a:p>
                  </a:txBody>
                  <a:tcPr/>
                </a:tc>
                <a:tc>
                  <a:txBody>
                    <a:bodyPr/>
                    <a:lstStyle/>
                    <a:p>
                      <a:pPr algn="l"/>
                      <a:r>
                        <a:rPr lang="en-US" sz="2400" b="0" dirty="0">
                          <a:latin typeface="+mn-lt"/>
                        </a:rPr>
                        <a:t>When LEA proposes to make changes to their submitted Special Education Plan (new classroom, closing classroom, change to caseloads, etc.)</a:t>
                      </a:r>
                    </a:p>
                    <a:p>
                      <a:pPr algn="l"/>
                      <a:endParaRPr lang="en-US" sz="2400" b="0" dirty="0"/>
                    </a:p>
                  </a:txBody>
                  <a:tcPr/>
                </a:tc>
                <a:extLst>
                  <a:ext uri="{0D108BD9-81ED-4DB2-BD59-A6C34878D82A}">
                    <a16:rowId xmlns:a16="http://schemas.microsoft.com/office/drawing/2014/main" val="2339090943"/>
                  </a:ext>
                </a:extLst>
              </a:tr>
              <a:tr h="1203329">
                <a:tc>
                  <a:txBody>
                    <a:bodyPr/>
                    <a:lstStyle/>
                    <a:p>
                      <a:pPr algn="ctr"/>
                      <a:r>
                        <a:rPr lang="en-US" sz="3600" b="1" dirty="0"/>
                        <a:t>WHO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mn-lt"/>
                        </a:rPr>
                        <a:t>An LEA Representative (usually the director/supervisor of special education)</a:t>
                      </a:r>
                      <a:r>
                        <a:rPr lang="en-US" sz="2400" b="0" dirty="0">
                          <a:solidFill>
                            <a:srgbClr val="000000"/>
                          </a:solidFill>
                          <a:latin typeface="+mn-lt"/>
                        </a:rPr>
                        <a:t> </a:t>
                      </a:r>
                    </a:p>
                    <a:p>
                      <a:pPr algn="l"/>
                      <a:endParaRPr lang="en-US" sz="2400" b="0" dirty="0"/>
                    </a:p>
                  </a:txBody>
                  <a:tcPr/>
                </a:tc>
                <a:extLst>
                  <a:ext uri="{0D108BD9-81ED-4DB2-BD59-A6C34878D82A}">
                    <a16:rowId xmlns:a16="http://schemas.microsoft.com/office/drawing/2014/main" val="1210892229"/>
                  </a:ext>
                </a:extLst>
              </a:tr>
              <a:tr h="842330">
                <a:tc>
                  <a:txBody>
                    <a:bodyPr/>
                    <a:lstStyle/>
                    <a:p>
                      <a:pPr algn="ctr"/>
                      <a:r>
                        <a:rPr lang="en-US" sz="3600" b="1" dirty="0"/>
                        <a:t>WHY</a:t>
                      </a:r>
                    </a:p>
                  </a:txBody>
                  <a:tcPr/>
                </a:tc>
                <a:tc>
                  <a:txBody>
                    <a:bodyPr/>
                    <a:lstStyle/>
                    <a:p>
                      <a:pPr algn="l"/>
                      <a:r>
                        <a:rPr lang="en-US" sz="2400" b="0" dirty="0">
                          <a:latin typeface="+mn-lt"/>
                        </a:rPr>
                        <a:t>Reflection of on-going programs and services and incorporates anticipated changes in programming as a result of corrective action</a:t>
                      </a:r>
                    </a:p>
                    <a:p>
                      <a:pPr algn="l"/>
                      <a:endParaRPr lang="en-US" sz="2400" b="0" dirty="0"/>
                    </a:p>
                  </a:txBody>
                  <a:tcPr/>
                </a:tc>
                <a:extLst>
                  <a:ext uri="{0D108BD9-81ED-4DB2-BD59-A6C34878D82A}">
                    <a16:rowId xmlns:a16="http://schemas.microsoft.com/office/drawing/2014/main" val="2857652051"/>
                  </a:ext>
                </a:extLst>
              </a:tr>
              <a:tr h="842330">
                <a:tc>
                  <a:txBody>
                    <a:bodyPr/>
                    <a:lstStyle/>
                    <a:p>
                      <a:pPr algn="ctr"/>
                      <a:r>
                        <a:rPr lang="en-US" sz="3600" b="1" dirty="0"/>
                        <a:t>WHEN</a:t>
                      </a:r>
                    </a:p>
                  </a:txBody>
                  <a:tcPr/>
                </a:tc>
                <a:tc>
                  <a:txBody>
                    <a:bodyPr/>
                    <a:lstStyle/>
                    <a:p>
                      <a:pPr algn="l"/>
                      <a:r>
                        <a:rPr lang="en-US" sz="2400" b="0" dirty="0">
                          <a:latin typeface="+mn-lt"/>
                        </a:rPr>
                        <a:t>Ongoing when a change is made – must be submitted 30 days prior to implementing the proposed change</a:t>
                      </a:r>
                    </a:p>
                    <a:p>
                      <a:pPr algn="l"/>
                      <a:endParaRPr lang="en-US" sz="2400" b="0" dirty="0"/>
                    </a:p>
                  </a:txBody>
                  <a:tcPr/>
                </a:tc>
                <a:extLst>
                  <a:ext uri="{0D108BD9-81ED-4DB2-BD59-A6C34878D82A}">
                    <a16:rowId xmlns:a16="http://schemas.microsoft.com/office/drawing/2014/main" val="598952406"/>
                  </a:ext>
                </a:extLst>
              </a:tr>
            </a:tbl>
          </a:graphicData>
        </a:graphic>
      </p:graphicFrame>
      <p:sp>
        <p:nvSpPr>
          <p:cNvPr id="4" name="Slide Number Placeholder 3">
            <a:extLst>
              <a:ext uri="{FF2B5EF4-FFF2-40B4-BE49-F238E27FC236}">
                <a16:creationId xmlns:a16="http://schemas.microsoft.com/office/drawing/2014/main" id="{F4B72019-FEF2-462C-8682-DE32305C8C7D}"/>
              </a:ext>
            </a:extLst>
          </p:cNvPr>
          <p:cNvSpPr>
            <a:spLocks noGrp="1"/>
          </p:cNvSpPr>
          <p:nvPr>
            <p:ph type="sldNum" sz="quarter" idx="12"/>
          </p:nvPr>
        </p:nvSpPr>
        <p:spPr/>
        <p:txBody>
          <a:bodyPr/>
          <a:lstStyle/>
          <a:p>
            <a:fld id="{4816ABBC-2C78-40D2-9E80-3A2AA67EEC6F}" type="slidenum">
              <a:rPr lang="en-US" smtClean="0"/>
              <a:pPr/>
              <a:t>23</a:t>
            </a:fld>
            <a:endParaRPr lang="en-US" dirty="0"/>
          </a:p>
        </p:txBody>
      </p:sp>
    </p:spTree>
    <p:extLst>
      <p:ext uri="{BB962C8B-B14F-4D97-AF65-F5344CB8AC3E}">
        <p14:creationId xmlns:p14="http://schemas.microsoft.com/office/powerpoint/2010/main" val="1420120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EDE7-58AF-4317-9ED4-4316A27514D2}"/>
              </a:ext>
            </a:extLst>
          </p:cNvPr>
          <p:cNvSpPr>
            <a:spLocks noGrp="1"/>
          </p:cNvSpPr>
          <p:nvPr>
            <p:ph type="title"/>
          </p:nvPr>
        </p:nvSpPr>
        <p:spPr/>
        <p:txBody>
          <a:bodyPr/>
          <a:lstStyle/>
          <a:p>
            <a:r>
              <a:rPr lang="en-US" altLang="en-US" dirty="0"/>
              <a:t>4010/4011</a:t>
            </a:r>
            <a:r>
              <a:rPr lang="en-US" altLang="en-US" sz="4000" dirty="0"/>
              <a:t> (Applications for Approved Private Schools)</a:t>
            </a:r>
            <a:endParaRPr lang="en-US" sz="4000" dirty="0"/>
          </a:p>
        </p:txBody>
      </p:sp>
      <p:graphicFrame>
        <p:nvGraphicFramePr>
          <p:cNvPr id="5" name="Table 5">
            <a:extLst>
              <a:ext uri="{FF2B5EF4-FFF2-40B4-BE49-F238E27FC236}">
                <a16:creationId xmlns:a16="http://schemas.microsoft.com/office/drawing/2014/main" id="{D26A8A8E-60E3-4AE2-BC51-91921C2CD25E}"/>
              </a:ext>
            </a:extLst>
          </p:cNvPr>
          <p:cNvGraphicFramePr>
            <a:graphicFrameLocks noGrp="1"/>
          </p:cNvGraphicFramePr>
          <p:nvPr>
            <p:ph idx="1"/>
            <p:extLst>
              <p:ext uri="{D42A27DB-BD31-4B8C-83A1-F6EECF244321}">
                <p14:modId xmlns:p14="http://schemas.microsoft.com/office/powerpoint/2010/main" val="594306079"/>
              </p:ext>
            </p:extLst>
          </p:nvPr>
        </p:nvGraphicFramePr>
        <p:xfrm>
          <a:off x="304800" y="1825625"/>
          <a:ext cx="11601450" cy="4769489"/>
        </p:xfrm>
        <a:graphic>
          <a:graphicData uri="http://schemas.openxmlformats.org/drawingml/2006/table">
            <a:tbl>
              <a:tblPr firstRow="1" bandRow="1">
                <a:tableStyleId>{E8B1032C-EA38-4F05-BA0D-38AFFFC7BED3}</a:tableStyleId>
              </a:tblPr>
              <a:tblGrid>
                <a:gridCol w="2036956">
                  <a:extLst>
                    <a:ext uri="{9D8B030D-6E8A-4147-A177-3AD203B41FA5}">
                      <a16:colId xmlns:a16="http://schemas.microsoft.com/office/drawing/2014/main" val="2576311197"/>
                    </a:ext>
                  </a:extLst>
                </a:gridCol>
                <a:gridCol w="9564494">
                  <a:extLst>
                    <a:ext uri="{9D8B030D-6E8A-4147-A177-3AD203B41FA5}">
                      <a16:colId xmlns:a16="http://schemas.microsoft.com/office/drawing/2014/main" val="2686062608"/>
                    </a:ext>
                  </a:extLst>
                </a:gridCol>
              </a:tblGrid>
              <a:tr h="842330">
                <a:tc>
                  <a:txBody>
                    <a:bodyPr/>
                    <a:lstStyle/>
                    <a:p>
                      <a:pPr algn="ctr"/>
                      <a:r>
                        <a:rPr lang="en-US" sz="3600" b="1" dirty="0"/>
                        <a:t>WHAT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mn-lt"/>
                        </a:rPr>
                        <a:t>The electronic forms used when placing a student outside of the district of residence into an APS or when a student returns from an APS</a:t>
                      </a:r>
                    </a:p>
                    <a:p>
                      <a:pPr algn="l"/>
                      <a:endParaRPr lang="en-US" sz="2400" b="0" dirty="0"/>
                    </a:p>
                  </a:txBody>
                  <a:tcPr anchor="ctr"/>
                </a:tc>
                <a:extLst>
                  <a:ext uri="{0D108BD9-81ED-4DB2-BD59-A6C34878D82A}">
                    <a16:rowId xmlns:a16="http://schemas.microsoft.com/office/drawing/2014/main" val="2339090943"/>
                  </a:ext>
                </a:extLst>
              </a:tr>
              <a:tr h="1203329">
                <a:tc>
                  <a:txBody>
                    <a:bodyPr/>
                    <a:lstStyle/>
                    <a:p>
                      <a:pPr algn="ctr"/>
                      <a:r>
                        <a:rPr lang="en-US" sz="3600" b="1" dirty="0"/>
                        <a:t>WHO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mn-lt"/>
                        </a:rPr>
                        <a:t>School District of Residence</a:t>
                      </a:r>
                    </a:p>
                    <a:p>
                      <a:pPr algn="l"/>
                      <a:endParaRPr lang="en-US" sz="2400" b="0" dirty="0"/>
                    </a:p>
                  </a:txBody>
                  <a:tcPr anchor="ctr"/>
                </a:tc>
                <a:extLst>
                  <a:ext uri="{0D108BD9-81ED-4DB2-BD59-A6C34878D82A}">
                    <a16:rowId xmlns:a16="http://schemas.microsoft.com/office/drawing/2014/main" val="1210892229"/>
                  </a:ext>
                </a:extLst>
              </a:tr>
              <a:tr h="842330">
                <a:tc>
                  <a:txBody>
                    <a:bodyPr/>
                    <a:lstStyle/>
                    <a:p>
                      <a:pPr algn="ctr"/>
                      <a:r>
                        <a:rPr lang="en-US" sz="3600" b="1" dirty="0"/>
                        <a:t>WHY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mn-lt"/>
                        </a:rPr>
                        <a:t>Because these placements are partially funded by the State, all must reported</a:t>
                      </a:r>
                    </a:p>
                    <a:p>
                      <a:pPr algn="l"/>
                      <a:endParaRPr lang="en-US" sz="2400" b="0" dirty="0"/>
                    </a:p>
                  </a:txBody>
                  <a:tcPr anchor="ctr"/>
                </a:tc>
                <a:extLst>
                  <a:ext uri="{0D108BD9-81ED-4DB2-BD59-A6C34878D82A}">
                    <a16:rowId xmlns:a16="http://schemas.microsoft.com/office/drawing/2014/main" val="2857652051"/>
                  </a:ext>
                </a:extLst>
              </a:tr>
              <a:tr h="842330">
                <a:tc>
                  <a:txBody>
                    <a:bodyPr/>
                    <a:lstStyle/>
                    <a:p>
                      <a:pPr algn="ctr"/>
                      <a:r>
                        <a:rPr lang="en-US" sz="3600" b="1" dirty="0"/>
                        <a:t>WHEN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mn-lt"/>
                        </a:rPr>
                        <a:t>Every time a student is placed in an APS (4010) or returns from an APS (4011) </a:t>
                      </a:r>
                    </a:p>
                    <a:p>
                      <a:pPr algn="l"/>
                      <a:endParaRPr lang="en-US" sz="2400" b="0" dirty="0"/>
                    </a:p>
                  </a:txBody>
                  <a:tcPr anchor="ctr"/>
                </a:tc>
                <a:extLst>
                  <a:ext uri="{0D108BD9-81ED-4DB2-BD59-A6C34878D82A}">
                    <a16:rowId xmlns:a16="http://schemas.microsoft.com/office/drawing/2014/main" val="598952406"/>
                  </a:ext>
                </a:extLst>
              </a:tr>
            </a:tbl>
          </a:graphicData>
        </a:graphic>
      </p:graphicFrame>
      <p:sp>
        <p:nvSpPr>
          <p:cNvPr id="4" name="Slide Number Placeholder 3">
            <a:extLst>
              <a:ext uri="{FF2B5EF4-FFF2-40B4-BE49-F238E27FC236}">
                <a16:creationId xmlns:a16="http://schemas.microsoft.com/office/drawing/2014/main" id="{F4B72019-FEF2-462C-8682-DE32305C8C7D}"/>
              </a:ext>
            </a:extLst>
          </p:cNvPr>
          <p:cNvSpPr>
            <a:spLocks noGrp="1"/>
          </p:cNvSpPr>
          <p:nvPr>
            <p:ph type="sldNum" sz="quarter" idx="12"/>
          </p:nvPr>
        </p:nvSpPr>
        <p:spPr/>
        <p:txBody>
          <a:bodyPr/>
          <a:lstStyle/>
          <a:p>
            <a:fld id="{4816ABBC-2C78-40D2-9E80-3A2AA67EEC6F}" type="slidenum">
              <a:rPr lang="en-US" smtClean="0"/>
              <a:pPr/>
              <a:t>24</a:t>
            </a:fld>
            <a:endParaRPr lang="en-US" dirty="0"/>
          </a:p>
        </p:txBody>
      </p:sp>
    </p:spTree>
    <p:extLst>
      <p:ext uri="{BB962C8B-B14F-4D97-AF65-F5344CB8AC3E}">
        <p14:creationId xmlns:p14="http://schemas.microsoft.com/office/powerpoint/2010/main" val="3416409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897F-08A8-473B-8319-76C16B57D803}"/>
              </a:ext>
            </a:extLst>
          </p:cNvPr>
          <p:cNvSpPr>
            <a:spLocks noGrp="1"/>
          </p:cNvSpPr>
          <p:nvPr>
            <p:ph type="title"/>
          </p:nvPr>
        </p:nvSpPr>
        <p:spPr/>
        <p:txBody>
          <a:bodyPr/>
          <a:lstStyle/>
          <a:p>
            <a:pPr algn="ctr"/>
            <a:r>
              <a:rPr lang="en-US" sz="3600" dirty="0"/>
              <a:t>List of Approved Private Schools (APS)</a:t>
            </a:r>
          </a:p>
        </p:txBody>
      </p:sp>
      <p:sp>
        <p:nvSpPr>
          <p:cNvPr id="3" name="Content Placeholder 2">
            <a:extLst>
              <a:ext uri="{FF2B5EF4-FFF2-40B4-BE49-F238E27FC236}">
                <a16:creationId xmlns:a16="http://schemas.microsoft.com/office/drawing/2014/main" id="{ECB13C3F-2BF6-438F-944A-E523F7C038B0}"/>
              </a:ext>
            </a:extLst>
          </p:cNvPr>
          <p:cNvSpPr>
            <a:spLocks noGrp="1"/>
          </p:cNvSpPr>
          <p:nvPr>
            <p:ph idx="1"/>
          </p:nvPr>
        </p:nvSpPr>
        <p:spPr/>
        <p:txBody>
          <a:bodyPr/>
          <a:lstStyle/>
          <a:p>
            <a:pPr marL="0" indent="0" algn="ctr">
              <a:buNone/>
            </a:pPr>
            <a:r>
              <a:rPr lang="en-US" dirty="0"/>
              <a:t>Directory of Approved Private Schools </a:t>
            </a:r>
          </a:p>
          <a:p>
            <a:pPr marL="0" indent="0" algn="ctr">
              <a:buNone/>
            </a:pPr>
            <a:r>
              <a:rPr lang="en-US" dirty="0"/>
              <a:t>and</a:t>
            </a:r>
          </a:p>
          <a:p>
            <a:pPr marL="0" indent="0" algn="ctr">
              <a:buNone/>
            </a:pPr>
            <a:r>
              <a:rPr lang="en-US" dirty="0"/>
              <a:t>Chartered Schools for the Deaf and the Blind</a:t>
            </a:r>
          </a:p>
          <a:p>
            <a:pPr marL="0" indent="0" algn="ctr">
              <a:buNone/>
            </a:pPr>
            <a:r>
              <a:rPr lang="en-US" dirty="0"/>
              <a:t>May, 2020 Update</a:t>
            </a:r>
          </a:p>
          <a:p>
            <a:pPr marL="0" indent="0" algn="ctr">
              <a:buNone/>
            </a:pPr>
            <a:endParaRPr lang="en-US" dirty="0"/>
          </a:p>
          <a:p>
            <a:pPr marL="0" indent="0" algn="ctr">
              <a:buNone/>
            </a:pPr>
            <a:r>
              <a:rPr lang="en-US" dirty="0">
                <a:hlinkClick r:id="rId3"/>
              </a:rPr>
              <a:t>https://www.education.pa.gov/Documents/K-12/Special%20Education/APS%20Directory.pdf</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35016CBA-FAD0-482D-BCBE-23672329C09D}"/>
              </a:ext>
            </a:extLst>
          </p:cNvPr>
          <p:cNvSpPr>
            <a:spLocks noGrp="1"/>
          </p:cNvSpPr>
          <p:nvPr>
            <p:ph type="sldNum" sz="quarter" idx="12"/>
          </p:nvPr>
        </p:nvSpPr>
        <p:spPr/>
        <p:txBody>
          <a:bodyPr/>
          <a:lstStyle/>
          <a:p>
            <a:pPr>
              <a:defRPr/>
            </a:pPr>
            <a:fld id="{B7CB52E3-869D-440C-8136-F4016896FC31}" type="slidenum">
              <a:rPr lang="en-US" altLang="en-US" smtClean="0"/>
              <a:pPr>
                <a:defRPr/>
              </a:pPr>
              <a:t>25</a:t>
            </a:fld>
            <a:endParaRPr lang="en-US" altLang="en-US" dirty="0"/>
          </a:p>
        </p:txBody>
      </p:sp>
    </p:spTree>
    <p:extLst>
      <p:ext uri="{BB962C8B-B14F-4D97-AF65-F5344CB8AC3E}">
        <p14:creationId xmlns:p14="http://schemas.microsoft.com/office/powerpoint/2010/main" val="1733875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r>
              <a:rPr lang="en-US" altLang="en-US" sz="3600" dirty="0"/>
              <a:t>  PDE Website – www.education.pa.gov</a:t>
            </a:r>
          </a:p>
        </p:txBody>
      </p:sp>
      <p:sp>
        <p:nvSpPr>
          <p:cNvPr id="46083" name="Rectangle 3"/>
          <p:cNvSpPr>
            <a:spLocks noGrp="1" noChangeArrowheads="1"/>
          </p:cNvSpPr>
          <p:nvPr>
            <p:ph idx="1"/>
          </p:nvPr>
        </p:nvSpPr>
        <p:spPr/>
        <p:txBody>
          <a:bodyPr>
            <a:normAutofit fontScale="92500"/>
          </a:bodyPr>
          <a:lstStyle/>
          <a:p>
            <a:pPr>
              <a:tabLst>
                <a:tab pos="1377950" algn="l"/>
              </a:tabLst>
            </a:pPr>
            <a:r>
              <a:rPr lang="en-US" altLang="en-US" dirty="0"/>
              <a:t>Do you have your username and password for the PDE Portal?</a:t>
            </a:r>
          </a:p>
          <a:p>
            <a:pPr>
              <a:tabLst>
                <a:tab pos="1377950" algn="l"/>
              </a:tabLst>
            </a:pPr>
            <a:r>
              <a:rPr lang="en-US" altLang="en-US" dirty="0"/>
              <a:t>If so, can you locate your Comprehensive Plan and Special Ed Plan?</a:t>
            </a:r>
          </a:p>
          <a:p>
            <a:pPr>
              <a:tabLst>
                <a:tab pos="1377950" algn="l"/>
              </a:tabLst>
            </a:pPr>
            <a:r>
              <a:rPr lang="en-US" altLang="en-US" dirty="0"/>
              <a:t>Do you know how to complete a SEPRN? </a:t>
            </a:r>
          </a:p>
          <a:p>
            <a:pPr marL="0" indent="0">
              <a:buNone/>
              <a:tabLst>
                <a:tab pos="1377950" algn="l"/>
              </a:tabLst>
            </a:pPr>
            <a:endParaRPr lang="en-US" altLang="en-US" sz="2400" dirty="0">
              <a:highlight>
                <a:srgbClr val="FFFF00"/>
              </a:highlight>
            </a:endParaRPr>
          </a:p>
          <a:p>
            <a:pPr marL="0" indent="0" algn="ctr">
              <a:buNone/>
              <a:tabLst>
                <a:tab pos="1377950" algn="l"/>
              </a:tabLst>
            </a:pPr>
            <a:r>
              <a:rPr lang="en-US" altLang="en-US" sz="3600" b="1" dirty="0">
                <a:solidFill>
                  <a:srgbClr val="FF0000"/>
                </a:solidFill>
              </a:rPr>
              <a:t>If you answered NO to any of these questions, please contact your   Bureau of Special Education Adviser (BSE)</a:t>
            </a:r>
          </a:p>
          <a:p>
            <a:pPr marL="0" indent="0" algn="ctr">
              <a:buNone/>
              <a:tabLst>
                <a:tab pos="1377950" algn="l"/>
              </a:tabLst>
            </a:pPr>
            <a:endParaRPr lang="en-US" altLang="en-US" sz="1000" dirty="0">
              <a:solidFill>
                <a:srgbClr val="FF0000"/>
              </a:solidFill>
            </a:endParaRPr>
          </a:p>
          <a:p>
            <a:pPr marL="0" indent="0" algn="ctr">
              <a:buNone/>
              <a:tabLst>
                <a:tab pos="1377950" algn="l"/>
              </a:tabLst>
            </a:pPr>
            <a:r>
              <a:rPr lang="en-US" altLang="en-US" sz="2000" dirty="0">
                <a:solidFill>
                  <a:srgbClr val="FF0000"/>
                </a:solidFill>
                <a:hlinkClick r:id="rId3"/>
              </a:rPr>
              <a:t>http://www.education.pa.gov/k-12/special%20education/pages/default.aspx#tab-1</a:t>
            </a:r>
            <a:r>
              <a:rPr lang="en-US" altLang="en-US" sz="2000" dirty="0">
                <a:solidFill>
                  <a:srgbClr val="FF0000"/>
                </a:solidFill>
              </a:rPr>
              <a:t> </a:t>
            </a:r>
          </a:p>
          <a:p>
            <a:pPr marL="457200" lvl="1" indent="0">
              <a:buNone/>
              <a:tabLst>
                <a:tab pos="1377950" algn="l"/>
              </a:tabLst>
            </a:pPr>
            <a:endParaRPr lang="en-US" altLang="en-US" sz="2000" dirty="0"/>
          </a:p>
        </p:txBody>
      </p:sp>
      <p:sp>
        <p:nvSpPr>
          <p:cNvPr id="4608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F6B9DDE7-4874-47D3-832C-81505F667DD4}" type="slidenum">
              <a:rPr lang="en-US" altLang="en-US" sz="1400">
                <a:solidFill>
                  <a:srgbClr val="000000"/>
                </a:solidFill>
                <a:latin typeface="Arial" panose="020B0604020202020204" pitchFamily="34" charset="0"/>
              </a:rPr>
              <a:pPr>
                <a:spcBef>
                  <a:spcPct val="0"/>
                </a:spcBef>
                <a:buFontTx/>
                <a:buNone/>
              </a:pPr>
              <a:t>26</a:t>
            </a:fld>
            <a:endParaRPr lang="en-US" altLang="en-US" sz="1400" dirty="0">
              <a:solidFill>
                <a:srgbClr val="000000"/>
              </a:solidFill>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a:t>Reporting by Location (Leader Services)</a:t>
            </a:r>
          </a:p>
        </p:txBody>
      </p:sp>
      <p:sp>
        <p:nvSpPr>
          <p:cNvPr id="3584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E4E2E4FA-E4FC-44C4-99D6-9E4C854D84CC}" type="slidenum">
              <a:rPr lang="en-US" altLang="en-US" sz="1400">
                <a:solidFill>
                  <a:srgbClr val="000000"/>
                </a:solidFill>
                <a:latin typeface="Arial" panose="020B0604020202020204" pitchFamily="34" charset="0"/>
              </a:rPr>
              <a:pPr>
                <a:spcBef>
                  <a:spcPct val="0"/>
                </a:spcBef>
                <a:buFontTx/>
                <a:buNone/>
              </a:pPr>
              <a:t>27</a:t>
            </a:fld>
            <a:endParaRPr lang="en-US" altLang="en-US" sz="1400" dirty="0">
              <a:solidFill>
                <a:srgbClr val="000000"/>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1560960"/>
              </p:ext>
            </p:extLst>
          </p:nvPr>
        </p:nvGraphicFramePr>
        <p:xfrm>
          <a:off x="2125134" y="1778001"/>
          <a:ext cx="8128000" cy="5008630"/>
        </p:xfrm>
        <a:graphic>
          <a:graphicData uri="http://schemas.openxmlformats.org/drawingml/2006/table">
            <a:tbl>
              <a:tblPr firstRow="1" firstCol="1" bandRow="1">
                <a:tableStyleId>{5C22544A-7EE6-4342-B048-85BDC9FD1C3A}</a:tableStyleId>
              </a:tblPr>
              <a:tblGrid>
                <a:gridCol w="3279719">
                  <a:extLst>
                    <a:ext uri="{9D8B030D-6E8A-4147-A177-3AD203B41FA5}">
                      <a16:colId xmlns:a16="http://schemas.microsoft.com/office/drawing/2014/main" val="20000"/>
                    </a:ext>
                  </a:extLst>
                </a:gridCol>
                <a:gridCol w="4848281">
                  <a:extLst>
                    <a:ext uri="{9D8B030D-6E8A-4147-A177-3AD203B41FA5}">
                      <a16:colId xmlns:a16="http://schemas.microsoft.com/office/drawing/2014/main" val="20001"/>
                    </a:ext>
                  </a:extLst>
                </a:gridCol>
              </a:tblGrid>
              <a:tr h="556515">
                <a:tc>
                  <a:txBody>
                    <a:bodyPr/>
                    <a:lstStyle/>
                    <a:p>
                      <a:pPr marL="0" marR="0" algn="ctr">
                        <a:lnSpc>
                          <a:spcPct val="107000"/>
                        </a:lnSpc>
                        <a:spcBef>
                          <a:spcPts val="0"/>
                        </a:spcBef>
                        <a:spcAft>
                          <a:spcPts val="800"/>
                        </a:spcAft>
                      </a:pPr>
                      <a:r>
                        <a:rPr lang="en-US" sz="3200" b="1" dirty="0">
                          <a:solidFill>
                            <a:schemeClr val="bg1">
                              <a:lumMod val="65000"/>
                            </a:schemeClr>
                          </a:solidFill>
                          <a:effectLst/>
                        </a:rPr>
                        <a:t>PDE Website</a:t>
                      </a:r>
                      <a:endParaRPr lang="en-US" sz="3200" b="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800"/>
                        </a:spcAft>
                      </a:pPr>
                      <a:r>
                        <a:rPr lang="en-US" sz="3200" b="1" dirty="0">
                          <a:solidFill>
                            <a:schemeClr val="tx1"/>
                          </a:solidFill>
                          <a:effectLst/>
                        </a:rPr>
                        <a:t>Leader Services</a:t>
                      </a:r>
                      <a:endParaRPr lang="en-US"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F0"/>
                    </a:solidFill>
                  </a:tcPr>
                </a:tc>
                <a:extLst>
                  <a:ext uri="{0D108BD9-81ED-4DB2-BD59-A6C34878D82A}">
                    <a16:rowId xmlns:a16="http://schemas.microsoft.com/office/drawing/2014/main" val="10000"/>
                  </a:ext>
                </a:extLst>
              </a:tr>
              <a:tr h="691071">
                <a:tc>
                  <a:txBody>
                    <a:bodyPr/>
                    <a:lstStyle/>
                    <a:p>
                      <a:pPr marL="0" marR="0" algn="ctr">
                        <a:lnSpc>
                          <a:spcPct val="107000"/>
                        </a:lnSpc>
                        <a:spcBef>
                          <a:spcPts val="0"/>
                        </a:spcBef>
                        <a:spcAft>
                          <a:spcPts val="800"/>
                        </a:spcAft>
                      </a:pPr>
                      <a:r>
                        <a:rPr lang="en-US" sz="2200" b="0" dirty="0">
                          <a:solidFill>
                            <a:schemeClr val="bg1">
                              <a:lumMod val="65000"/>
                            </a:schemeClr>
                          </a:solidFill>
                          <a:effectLst/>
                        </a:rPr>
                        <a:t>Comprehensive Plan</a:t>
                      </a:r>
                      <a:endParaRPr lang="en-US" sz="22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200" b="1" dirty="0">
                          <a:effectLst/>
                        </a:rPr>
                        <a:t>Restraint Information System of Collection (RISC)</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F0"/>
                    </a:solidFill>
                  </a:tcPr>
                </a:tc>
                <a:extLst>
                  <a:ext uri="{0D108BD9-81ED-4DB2-BD59-A6C34878D82A}">
                    <a16:rowId xmlns:a16="http://schemas.microsoft.com/office/drawing/2014/main" val="10001"/>
                  </a:ext>
                </a:extLst>
              </a:tr>
              <a:tr h="1041257">
                <a:tc>
                  <a:txBody>
                    <a:bodyPr/>
                    <a:lstStyle/>
                    <a:p>
                      <a:pPr marL="0" marR="0" algn="ctr">
                        <a:lnSpc>
                          <a:spcPct val="107000"/>
                        </a:lnSpc>
                        <a:spcBef>
                          <a:spcPts val="0"/>
                        </a:spcBef>
                        <a:spcAft>
                          <a:spcPts val="800"/>
                        </a:spcAft>
                      </a:pPr>
                      <a:r>
                        <a:rPr lang="en-US" sz="2200" b="0" dirty="0">
                          <a:solidFill>
                            <a:schemeClr val="bg1">
                              <a:lumMod val="65000"/>
                            </a:schemeClr>
                          </a:solidFill>
                          <a:effectLst/>
                        </a:rPr>
                        <a:t>Special Education Plan</a:t>
                      </a:r>
                      <a:endParaRPr lang="en-US" sz="22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200" b="1" dirty="0">
                          <a:effectLst/>
                        </a:rPr>
                        <a:t>Special Education Students @ Home</a:t>
                      </a:r>
                    </a:p>
                    <a:p>
                      <a:pPr marL="342900" marR="0" lvl="0" indent="-342900" algn="ctr">
                        <a:lnSpc>
                          <a:spcPct val="107000"/>
                        </a:lnSpc>
                        <a:spcBef>
                          <a:spcPts val="0"/>
                        </a:spcBef>
                        <a:spcAft>
                          <a:spcPts val="0"/>
                        </a:spcAft>
                        <a:buFont typeface="Symbol" panose="05050102010706020507" pitchFamily="18" charset="2"/>
                        <a:buChar char=""/>
                        <a:tabLst>
                          <a:tab pos="457200" algn="l"/>
                        </a:tabLst>
                      </a:pPr>
                      <a:r>
                        <a:rPr lang="en-US" sz="2200" b="1" dirty="0">
                          <a:effectLst/>
                        </a:rPr>
                        <a:t>Homebound Instruction</a:t>
                      </a:r>
                    </a:p>
                    <a:p>
                      <a:pPr marL="342900" marR="0" lvl="0" indent="-342900" algn="ctr">
                        <a:lnSpc>
                          <a:spcPct val="107000"/>
                        </a:lnSpc>
                        <a:spcBef>
                          <a:spcPts val="0"/>
                        </a:spcBef>
                        <a:spcAft>
                          <a:spcPts val="0"/>
                        </a:spcAft>
                        <a:buFont typeface="Symbol" panose="05050102010706020507" pitchFamily="18" charset="2"/>
                        <a:buChar char=""/>
                        <a:tabLst>
                          <a:tab pos="457200" algn="l"/>
                        </a:tabLst>
                      </a:pPr>
                      <a:r>
                        <a:rPr lang="en-US" sz="2200" b="1" dirty="0">
                          <a:effectLst/>
                        </a:rPr>
                        <a:t>Instruction Conducted in the Home</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F0"/>
                    </a:solidFill>
                  </a:tcPr>
                </a:tc>
                <a:extLst>
                  <a:ext uri="{0D108BD9-81ED-4DB2-BD59-A6C34878D82A}">
                    <a16:rowId xmlns:a16="http://schemas.microsoft.com/office/drawing/2014/main" val="10002"/>
                  </a:ext>
                </a:extLst>
              </a:tr>
              <a:tr h="712011">
                <a:tc>
                  <a:txBody>
                    <a:bodyPr/>
                    <a:lstStyle/>
                    <a:p>
                      <a:pPr marL="0" marR="0" algn="ctr">
                        <a:lnSpc>
                          <a:spcPct val="107000"/>
                        </a:lnSpc>
                        <a:spcBef>
                          <a:spcPts val="0"/>
                        </a:spcBef>
                        <a:spcAft>
                          <a:spcPts val="800"/>
                        </a:spcAft>
                      </a:pPr>
                      <a:r>
                        <a:rPr lang="en-US" sz="2200" b="0" dirty="0">
                          <a:solidFill>
                            <a:schemeClr val="bg1">
                              <a:lumMod val="65000"/>
                            </a:schemeClr>
                          </a:solidFill>
                          <a:effectLst/>
                        </a:rPr>
                        <a:t>Special Education Plan Revision Notice (SEPRN)</a:t>
                      </a:r>
                      <a:endParaRPr lang="en-US" sz="22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200" b="1" dirty="0">
                          <a:effectLst/>
                        </a:rPr>
                        <a:t>Act 16</a:t>
                      </a:r>
                    </a:p>
                    <a:p>
                      <a:pPr marL="0" marR="0" algn="ctr">
                        <a:lnSpc>
                          <a:spcPct val="107000"/>
                        </a:lnSpc>
                        <a:spcBef>
                          <a:spcPts val="0"/>
                        </a:spcBef>
                        <a:spcAft>
                          <a:spcPts val="0"/>
                        </a:spcAft>
                      </a:pPr>
                      <a:r>
                        <a:rPr lang="en-US" sz="2200" b="1" dirty="0">
                          <a:effectLst/>
                        </a:rPr>
                        <a:t>Special Education Contingency Fund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F0"/>
                    </a:solidFill>
                  </a:tcPr>
                </a:tc>
                <a:extLst>
                  <a:ext uri="{0D108BD9-81ED-4DB2-BD59-A6C34878D82A}">
                    <a16:rowId xmlns:a16="http://schemas.microsoft.com/office/drawing/2014/main" val="10003"/>
                  </a:ext>
                </a:extLst>
              </a:tr>
              <a:tr h="898491">
                <a:tc>
                  <a:txBody>
                    <a:bodyPr/>
                    <a:lstStyle/>
                    <a:p>
                      <a:pPr marL="0" marR="0" algn="ctr">
                        <a:lnSpc>
                          <a:spcPct val="107000"/>
                        </a:lnSpc>
                        <a:spcBef>
                          <a:spcPts val="0"/>
                        </a:spcBef>
                        <a:spcAft>
                          <a:spcPts val="800"/>
                        </a:spcAft>
                      </a:pPr>
                      <a:r>
                        <a:rPr lang="en-US" sz="2200" b="0" dirty="0">
                          <a:solidFill>
                            <a:schemeClr val="bg1">
                              <a:lumMod val="65000"/>
                            </a:schemeClr>
                          </a:solidFill>
                          <a:effectLst/>
                        </a:rPr>
                        <a:t>4010/4011 APS Requests</a:t>
                      </a:r>
                      <a:endParaRPr lang="en-US" sz="22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200" b="1" dirty="0">
                          <a:effectLst/>
                        </a:rPr>
                        <a:t>Indicator 14</a:t>
                      </a:r>
                    </a:p>
                    <a:p>
                      <a:pPr marL="0" marR="0" algn="ctr">
                        <a:lnSpc>
                          <a:spcPct val="107000"/>
                        </a:lnSpc>
                        <a:spcBef>
                          <a:spcPts val="0"/>
                        </a:spcBef>
                        <a:spcAft>
                          <a:spcPts val="0"/>
                        </a:spcAft>
                      </a:pPr>
                      <a:r>
                        <a:rPr lang="en-US" sz="2200" b="1" dirty="0">
                          <a:effectLst/>
                        </a:rPr>
                        <a:t>Post School Outcome Survey</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F0"/>
                    </a:solidFill>
                  </a:tcPr>
                </a:tc>
                <a:extLst>
                  <a:ext uri="{0D108BD9-81ED-4DB2-BD59-A6C34878D82A}">
                    <a16:rowId xmlns:a16="http://schemas.microsoft.com/office/drawing/2014/main" val="10004"/>
                  </a:ext>
                </a:extLst>
              </a:tr>
              <a:tr h="1041257">
                <a:tc>
                  <a:txBody>
                    <a:bodyPr/>
                    <a:lstStyle/>
                    <a:p>
                      <a:pPr marL="0" marR="0" algn="ctr">
                        <a:lnSpc>
                          <a:spcPct val="107000"/>
                        </a:lnSpc>
                        <a:spcBef>
                          <a:spcPts val="0"/>
                        </a:spcBef>
                        <a:spcAft>
                          <a:spcPts val="800"/>
                        </a:spcAft>
                      </a:pPr>
                      <a:r>
                        <a:rPr lang="en-US" sz="2200" b="1" dirty="0">
                          <a:solidFill>
                            <a:schemeClr val="bg1">
                              <a:lumMod val="65000"/>
                            </a:schemeClr>
                          </a:solidFill>
                          <a:effectLst/>
                        </a:rPr>
                        <a:t> </a:t>
                      </a:r>
                      <a:endParaRPr lang="en-US" sz="2200" b="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200" b="1" dirty="0">
                          <a:effectLst/>
                        </a:rPr>
                        <a:t>Cyclical Monitoring for Continuous Improvement (CMCI)</a:t>
                      </a:r>
                    </a:p>
                    <a:p>
                      <a:pPr marL="0" marR="0" algn="ctr">
                        <a:lnSpc>
                          <a:spcPct val="107000"/>
                        </a:lnSpc>
                        <a:spcBef>
                          <a:spcPts val="0"/>
                        </a:spcBef>
                        <a:spcAft>
                          <a:spcPts val="0"/>
                        </a:spcAft>
                      </a:pPr>
                      <a:r>
                        <a:rPr lang="en-US" sz="2200" b="1" dirty="0">
                          <a:effectLst/>
                        </a:rPr>
                        <a:t>Targeted/Focused Monitoring</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23" marR="44423" marT="6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F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7711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normAutofit/>
          </a:bodyPr>
          <a:lstStyle/>
          <a:p>
            <a:r>
              <a:rPr lang="en-US" altLang="en-US" sz="3600" dirty="0"/>
              <a:t>Restraint Information System Collection (RISC) Reporting Windows</a:t>
            </a:r>
          </a:p>
        </p:txBody>
      </p:sp>
      <p:sp>
        <p:nvSpPr>
          <p:cNvPr id="50180" name="Content Placeholder 5"/>
          <p:cNvSpPr>
            <a:spLocks noGrp="1"/>
          </p:cNvSpPr>
          <p:nvPr>
            <p:ph idx="1"/>
          </p:nvPr>
        </p:nvSpPr>
        <p:spPr/>
        <p:txBody>
          <a:bodyPr/>
          <a:lstStyle/>
          <a:p>
            <a:pPr marL="0" indent="0" algn="ctr">
              <a:buNone/>
            </a:pPr>
            <a:r>
              <a:rPr lang="en-US" altLang="en-US" dirty="0"/>
              <a:t>Reporting windows have been updated to allow districts to analyze their data and not only report their data. </a:t>
            </a:r>
          </a:p>
          <a:p>
            <a:endParaRPr lang="en-US" altLang="en-US" dirty="0"/>
          </a:p>
          <a:p>
            <a:endParaRPr lang="en-US" altLang="en-US" dirty="0"/>
          </a:p>
        </p:txBody>
      </p:sp>
      <p:sp>
        <p:nvSpPr>
          <p:cNvPr id="5017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8B7237D3-704E-47B4-9C8D-6C308626B8D1}" type="slidenum">
              <a:rPr lang="en-US" altLang="en-US" sz="1400">
                <a:solidFill>
                  <a:srgbClr val="000000"/>
                </a:solidFill>
                <a:latin typeface="Arial" panose="020B0604020202020204" pitchFamily="34" charset="0"/>
              </a:rPr>
              <a:pPr>
                <a:spcBef>
                  <a:spcPct val="0"/>
                </a:spcBef>
                <a:buFontTx/>
                <a:buNone/>
              </a:pPr>
              <a:t>28</a:t>
            </a:fld>
            <a:endParaRPr lang="en-US" altLang="en-US" sz="1400" dirty="0">
              <a:solidFill>
                <a:srgbClr val="000000"/>
              </a:solidFill>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66771328"/>
              </p:ext>
            </p:extLst>
          </p:nvPr>
        </p:nvGraphicFramePr>
        <p:xfrm>
          <a:off x="1714500" y="3186113"/>
          <a:ext cx="8801100" cy="2767011"/>
        </p:xfrm>
        <a:graphic>
          <a:graphicData uri="http://schemas.openxmlformats.org/drawingml/2006/table">
            <a:tbl>
              <a:tblPr firstRow="1" bandRow="1">
                <a:tableStyleId>{073A0DAA-6AF3-43AB-8588-CEC1D06C72B9}</a:tableStyleId>
              </a:tblPr>
              <a:tblGrid>
                <a:gridCol w="19431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822907">
                <a:tc>
                  <a:txBody>
                    <a:bodyPr/>
                    <a:lstStyle/>
                    <a:p>
                      <a:pPr algn="ctr"/>
                      <a:r>
                        <a:rPr lang="en-US" sz="2400" dirty="0"/>
                        <a:t>Quarter</a:t>
                      </a:r>
                    </a:p>
                  </a:txBody>
                  <a:tcPr marT="45694" marB="45694"/>
                </a:tc>
                <a:tc>
                  <a:txBody>
                    <a:bodyPr/>
                    <a:lstStyle/>
                    <a:p>
                      <a:pPr algn="ctr"/>
                      <a:r>
                        <a:rPr lang="en-US" sz="2400" dirty="0"/>
                        <a:t>Begin Date</a:t>
                      </a:r>
                    </a:p>
                  </a:txBody>
                  <a:tcPr marT="45694" marB="45694"/>
                </a:tc>
                <a:tc>
                  <a:txBody>
                    <a:bodyPr/>
                    <a:lstStyle/>
                    <a:p>
                      <a:pPr algn="ctr"/>
                      <a:r>
                        <a:rPr lang="en-US" sz="2400" dirty="0"/>
                        <a:t>End</a:t>
                      </a:r>
                      <a:r>
                        <a:rPr lang="en-US" sz="2400" baseline="0" dirty="0"/>
                        <a:t> Date</a:t>
                      </a:r>
                      <a:endParaRPr lang="en-US" sz="2400" dirty="0"/>
                    </a:p>
                  </a:txBody>
                  <a:tcPr marT="45694" marB="45694"/>
                </a:tc>
                <a:tc>
                  <a:txBody>
                    <a:bodyPr/>
                    <a:lstStyle/>
                    <a:p>
                      <a:pPr algn="ctr"/>
                      <a:r>
                        <a:rPr lang="en-US" sz="2400" dirty="0"/>
                        <a:t>Last Day</a:t>
                      </a:r>
                      <a:r>
                        <a:rPr lang="en-US" sz="2400" baseline="0" dirty="0"/>
                        <a:t> to Report</a:t>
                      </a:r>
                      <a:endParaRPr lang="en-US" sz="2400" dirty="0"/>
                    </a:p>
                  </a:txBody>
                  <a:tcPr marT="45694" marB="45694"/>
                </a:tc>
                <a:extLst>
                  <a:ext uri="{0D108BD9-81ED-4DB2-BD59-A6C34878D82A}">
                    <a16:rowId xmlns:a16="http://schemas.microsoft.com/office/drawing/2014/main" val="10000"/>
                  </a:ext>
                </a:extLst>
              </a:tr>
              <a:tr h="486026">
                <a:tc>
                  <a:txBody>
                    <a:bodyPr/>
                    <a:lstStyle/>
                    <a:p>
                      <a:pPr algn="ctr"/>
                      <a:r>
                        <a:rPr lang="en-US" sz="1800" dirty="0"/>
                        <a:t>1</a:t>
                      </a:r>
                    </a:p>
                  </a:txBody>
                  <a:tcPr marT="45694" marB="45694"/>
                </a:tc>
                <a:tc>
                  <a:txBody>
                    <a:bodyPr/>
                    <a:lstStyle/>
                    <a:p>
                      <a:pPr algn="ctr"/>
                      <a:r>
                        <a:rPr lang="en-US" sz="1800" dirty="0"/>
                        <a:t>7/1/2020</a:t>
                      </a:r>
                    </a:p>
                  </a:txBody>
                  <a:tcPr marT="45694" marB="45694"/>
                </a:tc>
                <a:tc>
                  <a:txBody>
                    <a:bodyPr/>
                    <a:lstStyle/>
                    <a:p>
                      <a:pPr algn="ctr"/>
                      <a:r>
                        <a:rPr lang="en-US" sz="1800" dirty="0"/>
                        <a:t>9/30/2020</a:t>
                      </a:r>
                    </a:p>
                  </a:txBody>
                  <a:tcPr marT="45694" marB="45694"/>
                </a:tc>
                <a:tc>
                  <a:txBody>
                    <a:bodyPr/>
                    <a:lstStyle/>
                    <a:p>
                      <a:pPr algn="ctr"/>
                      <a:r>
                        <a:rPr lang="en-US" sz="1800" dirty="0"/>
                        <a:t>10/18/2020</a:t>
                      </a:r>
                    </a:p>
                  </a:txBody>
                  <a:tcPr marT="45694" marB="45694"/>
                </a:tc>
                <a:extLst>
                  <a:ext uri="{0D108BD9-81ED-4DB2-BD59-A6C34878D82A}">
                    <a16:rowId xmlns:a16="http://schemas.microsoft.com/office/drawing/2014/main" val="10001"/>
                  </a:ext>
                </a:extLst>
              </a:tr>
              <a:tr h="486026">
                <a:tc>
                  <a:txBody>
                    <a:bodyPr/>
                    <a:lstStyle/>
                    <a:p>
                      <a:pPr algn="ctr"/>
                      <a:r>
                        <a:rPr lang="en-US" sz="1800" dirty="0"/>
                        <a:t>2</a:t>
                      </a:r>
                    </a:p>
                  </a:txBody>
                  <a:tcPr marT="45694" marB="45694"/>
                </a:tc>
                <a:tc>
                  <a:txBody>
                    <a:bodyPr/>
                    <a:lstStyle/>
                    <a:p>
                      <a:pPr algn="ctr"/>
                      <a:r>
                        <a:rPr lang="en-US" sz="1800" dirty="0"/>
                        <a:t>10/1/2020</a:t>
                      </a:r>
                    </a:p>
                  </a:txBody>
                  <a:tcPr marT="45694" marB="45694"/>
                </a:tc>
                <a:tc>
                  <a:txBody>
                    <a:bodyPr/>
                    <a:lstStyle/>
                    <a:p>
                      <a:pPr algn="ctr"/>
                      <a:r>
                        <a:rPr lang="en-US" sz="1800" dirty="0"/>
                        <a:t>12/31/2020</a:t>
                      </a:r>
                    </a:p>
                  </a:txBody>
                  <a:tcPr marT="45694" marB="45694"/>
                </a:tc>
                <a:tc>
                  <a:txBody>
                    <a:bodyPr/>
                    <a:lstStyle/>
                    <a:p>
                      <a:pPr algn="ctr"/>
                      <a:r>
                        <a:rPr lang="en-US" sz="1800" dirty="0"/>
                        <a:t>1/15/2021</a:t>
                      </a:r>
                    </a:p>
                  </a:txBody>
                  <a:tcPr marT="45694" marB="45694"/>
                </a:tc>
                <a:extLst>
                  <a:ext uri="{0D108BD9-81ED-4DB2-BD59-A6C34878D82A}">
                    <a16:rowId xmlns:a16="http://schemas.microsoft.com/office/drawing/2014/main" val="10002"/>
                  </a:ext>
                </a:extLst>
              </a:tr>
              <a:tr h="486026">
                <a:tc>
                  <a:txBody>
                    <a:bodyPr/>
                    <a:lstStyle/>
                    <a:p>
                      <a:pPr algn="ctr"/>
                      <a:r>
                        <a:rPr lang="en-US" sz="1800" dirty="0"/>
                        <a:t>3</a:t>
                      </a:r>
                    </a:p>
                  </a:txBody>
                  <a:tcPr marT="45694" marB="45694"/>
                </a:tc>
                <a:tc>
                  <a:txBody>
                    <a:bodyPr/>
                    <a:lstStyle/>
                    <a:p>
                      <a:pPr algn="ctr"/>
                      <a:r>
                        <a:rPr lang="en-US" sz="1800" dirty="0"/>
                        <a:t>1/1/2021</a:t>
                      </a:r>
                    </a:p>
                  </a:txBody>
                  <a:tcPr marT="45694" marB="45694"/>
                </a:tc>
                <a:tc>
                  <a:txBody>
                    <a:bodyPr/>
                    <a:lstStyle/>
                    <a:p>
                      <a:pPr algn="ctr"/>
                      <a:r>
                        <a:rPr lang="en-US" sz="1800" dirty="0"/>
                        <a:t>3/31/2021</a:t>
                      </a:r>
                    </a:p>
                  </a:txBody>
                  <a:tcPr marT="45694" marB="45694"/>
                </a:tc>
                <a:tc>
                  <a:txBody>
                    <a:bodyPr/>
                    <a:lstStyle/>
                    <a:p>
                      <a:pPr algn="ctr"/>
                      <a:r>
                        <a:rPr lang="en-US" sz="1800" dirty="0"/>
                        <a:t>4/15/2021</a:t>
                      </a:r>
                    </a:p>
                  </a:txBody>
                  <a:tcPr marT="45694" marB="45694"/>
                </a:tc>
                <a:extLst>
                  <a:ext uri="{0D108BD9-81ED-4DB2-BD59-A6C34878D82A}">
                    <a16:rowId xmlns:a16="http://schemas.microsoft.com/office/drawing/2014/main" val="10003"/>
                  </a:ext>
                </a:extLst>
              </a:tr>
              <a:tr h="486026">
                <a:tc>
                  <a:txBody>
                    <a:bodyPr/>
                    <a:lstStyle/>
                    <a:p>
                      <a:pPr algn="ctr"/>
                      <a:r>
                        <a:rPr lang="en-US" sz="1800" dirty="0"/>
                        <a:t>4</a:t>
                      </a:r>
                    </a:p>
                  </a:txBody>
                  <a:tcPr marT="45694" marB="45694"/>
                </a:tc>
                <a:tc>
                  <a:txBody>
                    <a:bodyPr/>
                    <a:lstStyle/>
                    <a:p>
                      <a:pPr algn="ctr"/>
                      <a:r>
                        <a:rPr lang="en-US" sz="1800" dirty="0"/>
                        <a:t>4/1/2021</a:t>
                      </a:r>
                    </a:p>
                  </a:txBody>
                  <a:tcPr marT="45694" marB="45694"/>
                </a:tc>
                <a:tc>
                  <a:txBody>
                    <a:bodyPr/>
                    <a:lstStyle/>
                    <a:p>
                      <a:pPr algn="ctr"/>
                      <a:r>
                        <a:rPr lang="en-US" sz="1800" dirty="0"/>
                        <a:t>6/30/2021</a:t>
                      </a:r>
                    </a:p>
                  </a:txBody>
                  <a:tcPr marT="45694" marB="45694"/>
                </a:tc>
                <a:tc>
                  <a:txBody>
                    <a:bodyPr/>
                    <a:lstStyle/>
                    <a:p>
                      <a:pPr algn="ctr"/>
                      <a:r>
                        <a:rPr lang="en-US" sz="1800" dirty="0"/>
                        <a:t>7/15/2021</a:t>
                      </a:r>
                    </a:p>
                  </a:txBody>
                  <a:tcPr marT="45694" marB="45694"/>
                </a:tc>
                <a:extLst>
                  <a:ext uri="{0D108BD9-81ED-4DB2-BD59-A6C34878D82A}">
                    <a16:rowId xmlns:a16="http://schemas.microsoft.com/office/drawing/2014/main" val="10004"/>
                  </a:ext>
                </a:extLst>
              </a:tr>
            </a:tbl>
          </a:graphicData>
        </a:graphic>
      </p:graphicFrame>
      <p:sp>
        <p:nvSpPr>
          <p:cNvPr id="3" name="Rectangle 2"/>
          <p:cNvSpPr/>
          <p:nvPr/>
        </p:nvSpPr>
        <p:spPr>
          <a:xfrm>
            <a:off x="3429000" y="6219825"/>
            <a:ext cx="5715000" cy="369332"/>
          </a:xfrm>
          <a:prstGeom prst="rect">
            <a:avLst/>
          </a:prstGeom>
        </p:spPr>
        <p:txBody>
          <a:bodyPr wrap="square">
            <a:spAutoFit/>
          </a:bodyPr>
          <a:lstStyle/>
          <a:p>
            <a:r>
              <a:rPr lang="en-US" dirty="0">
                <a:hlinkClick r:id="rId3"/>
              </a:rPr>
              <a:t>https://apps.leaderservices.com/_risc/index.aspx</a:t>
            </a:r>
            <a:r>
              <a:rPr lang="en-US" dirty="0"/>
              <a:t> </a:t>
            </a:r>
          </a:p>
        </p:txBody>
      </p:sp>
      <p:sp>
        <p:nvSpPr>
          <p:cNvPr id="8" name="Rounded Rectangle 7">
            <a:hlinkClick r:id="rId3"/>
          </p:cNvPr>
          <p:cNvSpPr/>
          <p:nvPr/>
        </p:nvSpPr>
        <p:spPr>
          <a:xfrm>
            <a:off x="1981200" y="5955428"/>
            <a:ext cx="1261110" cy="802243"/>
          </a:xfrm>
          <a:prstGeom prst="roundRect">
            <a:avLst/>
          </a:prstGeom>
          <a:effectLst>
            <a:outerShdw blurRad="40000" dist="20000" dir="5400000" rotWithShape="0">
              <a:srgbClr val="000000">
                <a:alpha val="38000"/>
              </a:srgbClr>
            </a:outerShdw>
            <a:reflection blurRad="6350" stA="50000" endA="300" endPos="55000" dir="5400000" sy="-100000" algn="bl" rotWithShape="0"/>
          </a:effectLst>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r>
              <a:rPr lang="en-US" dirty="0"/>
              <a:t>Press Here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Documentation </a:t>
            </a:r>
            <a:br>
              <a:rPr lang="en-US" sz="2800" dirty="0"/>
            </a:br>
            <a:r>
              <a:rPr lang="en-US" sz="2800" dirty="0"/>
              <a:t>Needed </a:t>
            </a:r>
            <a:br>
              <a:rPr lang="en-US" sz="2800" dirty="0"/>
            </a:br>
            <a:r>
              <a:rPr lang="en-US" sz="2800" dirty="0"/>
              <a:t>for </a:t>
            </a:r>
            <a:br>
              <a:rPr lang="en-US" sz="2800" dirty="0"/>
            </a:br>
            <a:r>
              <a:rPr lang="en-US" sz="2800" dirty="0"/>
              <a:t>RISC</a:t>
            </a:r>
          </a:p>
        </p:txBody>
      </p:sp>
      <p:sp>
        <p:nvSpPr>
          <p:cNvPr id="3" name="Content Placeholder 2"/>
          <p:cNvSpPr>
            <a:spLocks noGrp="1"/>
          </p:cNvSpPr>
          <p:nvPr>
            <p:ph sz="half" idx="1"/>
          </p:nvPr>
        </p:nvSpPr>
        <p:spPr/>
        <p:txBody>
          <a:bodyPr>
            <a:normAutofit fontScale="85000" lnSpcReduction="20000"/>
          </a:bodyPr>
          <a:lstStyle/>
          <a:p>
            <a:r>
              <a:rPr lang="en-US" sz="2500" dirty="0"/>
              <a:t>PA Secure ID</a:t>
            </a:r>
          </a:p>
          <a:p>
            <a:r>
              <a:rPr lang="en-US" sz="2500" dirty="0"/>
              <a:t>Grade </a:t>
            </a:r>
          </a:p>
          <a:p>
            <a:r>
              <a:rPr lang="en-US" sz="2500" dirty="0"/>
              <a:t>Age</a:t>
            </a:r>
          </a:p>
          <a:p>
            <a:r>
              <a:rPr lang="en-US" sz="2500" dirty="0"/>
              <a:t>Student’s Disability</a:t>
            </a:r>
          </a:p>
          <a:p>
            <a:r>
              <a:rPr lang="en-US" sz="2500" dirty="0"/>
              <a:t>Program Location</a:t>
            </a:r>
          </a:p>
          <a:p>
            <a:r>
              <a:rPr lang="en-US" sz="2500" dirty="0"/>
              <a:t>Antecedent</a:t>
            </a:r>
          </a:p>
          <a:p>
            <a:r>
              <a:rPr lang="en-US" sz="2500" dirty="0"/>
              <a:t>Behavior of Concern</a:t>
            </a:r>
          </a:p>
          <a:p>
            <a:r>
              <a:rPr lang="en-US" sz="2500" dirty="0"/>
              <a:t>De-escalation Techniques used prior to restraint</a:t>
            </a:r>
          </a:p>
          <a:p>
            <a:r>
              <a:rPr lang="en-US" sz="2500" dirty="0"/>
              <a:t>Date of Restraint</a:t>
            </a:r>
          </a:p>
          <a:p>
            <a:r>
              <a:rPr lang="en-US" sz="2500" dirty="0"/>
              <a:t>Physical Location</a:t>
            </a:r>
          </a:p>
          <a:p>
            <a:r>
              <a:rPr lang="en-US" sz="2500" dirty="0"/>
              <a:t>Type of Restraint Used</a:t>
            </a:r>
          </a:p>
          <a:p>
            <a:endParaRPr lang="en-US" sz="2600" dirty="0"/>
          </a:p>
        </p:txBody>
      </p:sp>
      <p:sp>
        <p:nvSpPr>
          <p:cNvPr id="5" name="Content Placeholder 4"/>
          <p:cNvSpPr>
            <a:spLocks noGrp="1"/>
          </p:cNvSpPr>
          <p:nvPr>
            <p:ph sz="half" idx="2"/>
          </p:nvPr>
        </p:nvSpPr>
        <p:spPr/>
        <p:txBody>
          <a:bodyPr>
            <a:normAutofit fontScale="85000" lnSpcReduction="20000"/>
          </a:bodyPr>
          <a:lstStyle/>
          <a:p>
            <a:r>
              <a:rPr lang="en-US" sz="2500" dirty="0"/>
              <a:t>Minutes/Seconds of restraint</a:t>
            </a:r>
          </a:p>
          <a:p>
            <a:r>
              <a:rPr lang="en-US" sz="2500" dirty="0"/>
              <a:t>Number of Staff who conducted the restraint</a:t>
            </a:r>
          </a:p>
          <a:p>
            <a:r>
              <a:rPr lang="en-US" sz="2500" dirty="0"/>
              <a:t>Titles of those who conducted restraint and whether each staff member is “trained and certified in de-escalation techniques and safe physical restraints” (Y or N)</a:t>
            </a:r>
          </a:p>
          <a:p>
            <a:r>
              <a:rPr lang="en-US" sz="2500" dirty="0"/>
              <a:t>Did injury occur (student)?</a:t>
            </a:r>
          </a:p>
          <a:p>
            <a:r>
              <a:rPr lang="en-US" sz="2500" dirty="0"/>
              <a:t>Did injury occur (staff)?</a:t>
            </a:r>
          </a:p>
          <a:p>
            <a:r>
              <a:rPr lang="en-US" sz="2500" dirty="0"/>
              <a:t>If serious student/staff injury occurs, must report to BSE (date)</a:t>
            </a:r>
          </a:p>
          <a:p>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29</a:t>
            </a:fld>
            <a:endParaRPr lang="en-US" altLang="en-US" dirty="0"/>
          </a:p>
        </p:txBody>
      </p:sp>
    </p:spTree>
    <p:extLst>
      <p:ext uri="{BB962C8B-B14F-4D97-AF65-F5344CB8AC3E}">
        <p14:creationId xmlns:p14="http://schemas.microsoft.com/office/powerpoint/2010/main" val="176059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296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Additional Documentation Needed </a:t>
            </a:r>
            <a:br>
              <a:rPr lang="en-US" sz="2800" dirty="0"/>
            </a:br>
            <a:r>
              <a:rPr lang="en-US" sz="2800" dirty="0"/>
              <a:t>for </a:t>
            </a:r>
            <a:br>
              <a:rPr lang="en-US" sz="2800" dirty="0"/>
            </a:br>
            <a:r>
              <a:rPr lang="en-US" sz="2800" dirty="0"/>
              <a:t>RISC</a:t>
            </a:r>
          </a:p>
        </p:txBody>
      </p:sp>
      <p:sp>
        <p:nvSpPr>
          <p:cNvPr id="6" name="Content Placeholder 5"/>
          <p:cNvSpPr>
            <a:spLocks noGrp="1"/>
          </p:cNvSpPr>
          <p:nvPr>
            <p:ph sz="half" idx="1"/>
          </p:nvPr>
        </p:nvSpPr>
        <p:spPr/>
        <p:txBody>
          <a:bodyPr>
            <a:normAutofit fontScale="92500" lnSpcReduction="20000"/>
          </a:bodyPr>
          <a:lstStyle/>
          <a:p>
            <a:r>
              <a:rPr lang="en-US" sz="2500" dirty="0"/>
              <a:t>Was the child restrained referred to law enforcement?</a:t>
            </a:r>
          </a:p>
          <a:p>
            <a:r>
              <a:rPr lang="en-US" sz="2500" dirty="0"/>
              <a:t>Date of Parent Notification</a:t>
            </a:r>
          </a:p>
          <a:p>
            <a:r>
              <a:rPr lang="en-US" sz="2500" dirty="0"/>
              <a:t>Was the Use of Restraints Listed in the IEP?</a:t>
            </a:r>
          </a:p>
          <a:p>
            <a:r>
              <a:rPr lang="en-US" sz="2500" dirty="0"/>
              <a:t>Date IEP Meeting Held      (if not waived)</a:t>
            </a:r>
          </a:p>
          <a:p>
            <a:r>
              <a:rPr lang="en-US" sz="2500" dirty="0"/>
              <a:t>Was IEP Meeting held within 10 school days of the restraint?</a:t>
            </a:r>
          </a:p>
          <a:p>
            <a:r>
              <a:rPr lang="en-US" sz="2500" dirty="0"/>
              <a:t>Date Waiver Signed (not required if IEP meeting held</a:t>
            </a:r>
          </a:p>
        </p:txBody>
      </p:sp>
      <p:sp>
        <p:nvSpPr>
          <p:cNvPr id="7" name="Content Placeholder 6"/>
          <p:cNvSpPr>
            <a:spLocks noGrp="1"/>
          </p:cNvSpPr>
          <p:nvPr>
            <p:ph sz="half" idx="2"/>
          </p:nvPr>
        </p:nvSpPr>
        <p:spPr/>
        <p:txBody>
          <a:bodyPr>
            <a:normAutofit fontScale="92500" lnSpcReduction="20000"/>
          </a:bodyPr>
          <a:lstStyle/>
          <a:p>
            <a:r>
              <a:rPr lang="en-US" sz="2600" dirty="0"/>
              <a:t>Results of IEP Meeting:</a:t>
            </a:r>
          </a:p>
          <a:p>
            <a:pPr lvl="1"/>
            <a:r>
              <a:rPr lang="en-US" sz="2500" dirty="0"/>
              <a:t>FBA</a:t>
            </a:r>
            <a:br>
              <a:rPr lang="en-US" sz="2500" dirty="0"/>
            </a:br>
            <a:r>
              <a:rPr lang="en-US" sz="2500" dirty="0"/>
              <a:t>Reevaluation</a:t>
            </a:r>
          </a:p>
          <a:p>
            <a:pPr lvl="1"/>
            <a:r>
              <a:rPr lang="en-US" sz="2500" dirty="0"/>
              <a:t>New Behavioral Support Plan</a:t>
            </a:r>
          </a:p>
          <a:p>
            <a:pPr lvl="1"/>
            <a:r>
              <a:rPr lang="en-US" sz="2500" dirty="0"/>
              <a:t>Revised Behavioral Support Plan</a:t>
            </a:r>
          </a:p>
          <a:p>
            <a:pPr lvl="1"/>
            <a:r>
              <a:rPr lang="en-US" sz="2500" dirty="0"/>
              <a:t>Change of Placement</a:t>
            </a:r>
          </a:p>
        </p:txBody>
      </p:sp>
      <p:sp>
        <p:nvSpPr>
          <p:cNvPr id="5" name="Slide Number Placeholder 4"/>
          <p:cNvSpPr>
            <a:spLocks noGrp="1"/>
          </p:cNvSpPr>
          <p:nvPr>
            <p:ph type="sldNum" sz="quarter" idx="12"/>
          </p:nvPr>
        </p:nvSpPr>
        <p:spPr/>
        <p:txBody>
          <a:bodyPr/>
          <a:lstStyle/>
          <a:p>
            <a:pPr>
              <a:defRPr/>
            </a:pPr>
            <a:fld id="{DC5F225E-658F-4866-8F25-705090698A04}" type="slidenum">
              <a:rPr lang="en-US" altLang="en-US" smtClean="0"/>
              <a:pPr>
                <a:defRPr/>
              </a:pPr>
              <a:t>30</a:t>
            </a:fld>
            <a:endParaRPr lang="en-US" altLang="en-US" dirty="0"/>
          </a:p>
        </p:txBody>
      </p:sp>
    </p:spTree>
    <p:extLst>
      <p:ext uri="{BB962C8B-B14F-4D97-AF65-F5344CB8AC3E}">
        <p14:creationId xmlns:p14="http://schemas.microsoft.com/office/powerpoint/2010/main" val="3971606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RISC Information . . . </a:t>
            </a:r>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hlinkClick r:id="rId3"/>
              </a:rPr>
              <a:t>https://apps.leaderservices.com/_risc/index.aspx</a:t>
            </a:r>
            <a:endParaRPr lang="en-US" u="sng" dirty="0"/>
          </a:p>
          <a:p>
            <a:r>
              <a:rPr lang="en-US" dirty="0"/>
              <a:t>Restraint Reporting Guidelines</a:t>
            </a:r>
          </a:p>
          <a:p>
            <a:r>
              <a:rPr lang="en-US" dirty="0"/>
              <a:t>PennLink</a:t>
            </a:r>
          </a:p>
          <a:p>
            <a:r>
              <a:rPr lang="en-US" dirty="0"/>
              <a:t>USDoE resource document of restraints and seclusion</a:t>
            </a:r>
          </a:p>
          <a:p>
            <a:r>
              <a:rPr lang="en-US" dirty="0"/>
              <a:t>Restraint Entry Form that can be sent out to gather restraint information </a:t>
            </a:r>
          </a:p>
          <a:p>
            <a:pPr marL="0" indent="0">
              <a:buNone/>
            </a:pPr>
            <a:endParaRPr lang="en-US" sz="1800" dirty="0"/>
          </a:p>
          <a:p>
            <a:pPr marL="0" indent="0">
              <a:buNone/>
            </a:pPr>
            <a:r>
              <a:rPr lang="en-US" sz="2600" dirty="0"/>
              <a:t>Contact:</a:t>
            </a:r>
          </a:p>
          <a:p>
            <a:pPr marL="0" indent="0">
              <a:buNone/>
            </a:pPr>
            <a:r>
              <a:rPr lang="en-US" sz="2600" dirty="0"/>
              <a:t>	Keith Focht</a:t>
            </a:r>
            <a:r>
              <a:rPr lang="en-US" sz="2600"/>
              <a:t>	</a:t>
            </a:r>
            <a:endParaRPr lang="en-US" sz="2600" dirty="0"/>
          </a:p>
          <a:p>
            <a:pPr marL="0" indent="0">
              <a:buNone/>
            </a:pPr>
            <a:r>
              <a:rPr lang="en-US" sz="2600" dirty="0"/>
              <a:t>	</a:t>
            </a:r>
            <a:r>
              <a:rPr lang="en-US" sz="2600" dirty="0">
                <a:hlinkClick r:id="rId4"/>
              </a:rPr>
              <a:t>kfocht@pa.gov</a:t>
            </a:r>
            <a:r>
              <a:rPr lang="en-US" sz="2600" dirty="0"/>
              <a:t> </a:t>
            </a:r>
          </a:p>
          <a:p>
            <a:pPr marL="0" indent="0">
              <a:buNone/>
            </a:pPr>
            <a:r>
              <a:rPr lang="en-US" sz="2600" dirty="0"/>
              <a:t>	717-783-6921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31</a:t>
            </a:fld>
            <a:endParaRPr lang="en-US" altLang="en-US" dirty="0"/>
          </a:p>
        </p:txBody>
      </p:sp>
    </p:spTree>
    <p:extLst>
      <p:ext uri="{BB962C8B-B14F-4D97-AF65-F5344CB8AC3E}">
        <p14:creationId xmlns:p14="http://schemas.microsoft.com/office/powerpoint/2010/main" val="3189529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95" y="1123836"/>
            <a:ext cx="2947482" cy="4601183"/>
          </a:xfrm>
        </p:spPr>
        <p:txBody>
          <a:bodyPr/>
          <a:lstStyle/>
          <a:p>
            <a:pPr algn="ctr"/>
            <a:r>
              <a:rPr lang="en-US" dirty="0"/>
              <a:t>Restraint Conversation</a:t>
            </a:r>
          </a:p>
        </p:txBody>
      </p:sp>
      <p:sp>
        <p:nvSpPr>
          <p:cNvPr id="3" name="Content Placeholder 2"/>
          <p:cNvSpPr>
            <a:spLocks noGrp="1"/>
          </p:cNvSpPr>
          <p:nvPr>
            <p:ph idx="1"/>
          </p:nvPr>
        </p:nvSpPr>
        <p:spPr/>
        <p:txBody>
          <a:bodyPr/>
          <a:lstStyle/>
          <a:p>
            <a:r>
              <a:rPr lang="en-US" dirty="0"/>
              <a:t>Does your LEA use a common restraint document for all of your students both within your schools and out of the district? Is it aligned with the data points requested by the RISC system?</a:t>
            </a:r>
          </a:p>
          <a:p>
            <a:endParaRPr lang="en-US" dirty="0"/>
          </a:p>
          <a:p>
            <a:r>
              <a:rPr lang="en-US" dirty="0"/>
              <a:t>What procedures do you have in place to ensure that people involved in the restraint understand the required reporting protocol? </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32</a:t>
            </a:fld>
            <a:endParaRPr lang="en-US" altLang="en-US" dirty="0"/>
          </a:p>
        </p:txBody>
      </p:sp>
    </p:spTree>
    <p:extLst>
      <p:ext uri="{BB962C8B-B14F-4D97-AF65-F5344CB8AC3E}">
        <p14:creationId xmlns:p14="http://schemas.microsoft.com/office/powerpoint/2010/main" val="548816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Students @ Home</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33</a:t>
            </a:fld>
            <a:endParaRPr lang="en-US" altLang="en-US" dirty="0"/>
          </a:p>
        </p:txBody>
      </p:sp>
      <p:pic>
        <p:nvPicPr>
          <p:cNvPr id="5" name="Picture 4"/>
          <p:cNvPicPr>
            <a:picLocks noChangeAspect="1"/>
          </p:cNvPicPr>
          <p:nvPr/>
        </p:nvPicPr>
        <p:blipFill>
          <a:blip r:embed="rId3"/>
          <a:stretch>
            <a:fillRect/>
          </a:stretch>
        </p:blipFill>
        <p:spPr>
          <a:xfrm>
            <a:off x="1466672" y="1807696"/>
            <a:ext cx="9455877" cy="4152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194110" y="6123413"/>
            <a:ext cx="8001000" cy="830997"/>
          </a:xfrm>
          <a:prstGeom prst="rect">
            <a:avLst/>
          </a:prstGeom>
        </p:spPr>
        <p:txBody>
          <a:bodyPr wrap="square">
            <a:spAutoFit/>
          </a:bodyPr>
          <a:lstStyle/>
          <a:p>
            <a:r>
              <a:rPr lang="en-US" sz="2400" dirty="0">
                <a:hlinkClick r:id="rId4"/>
              </a:rPr>
              <a:t>https://apps.leaderservices.com/seshomenet/index.aspx</a:t>
            </a:r>
            <a:r>
              <a:rPr lang="en-US" sz="2400" dirty="0"/>
              <a:t> </a:t>
            </a:r>
          </a:p>
        </p:txBody>
      </p:sp>
    </p:spTree>
    <p:extLst>
      <p:ext uri="{BB962C8B-B14F-4D97-AF65-F5344CB8AC3E}">
        <p14:creationId xmlns:p14="http://schemas.microsoft.com/office/powerpoint/2010/main" val="2241470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Homebound Instruction &amp;  Instruction Conducted in the Home</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34</a:t>
            </a:fld>
            <a:endParaRPr lang="en-US" altLang="en-US" dirty="0"/>
          </a:p>
        </p:txBody>
      </p:sp>
      <p:pic>
        <p:nvPicPr>
          <p:cNvPr id="5" name="Picture 4"/>
          <p:cNvPicPr>
            <a:picLocks noChangeAspect="1"/>
          </p:cNvPicPr>
          <p:nvPr/>
        </p:nvPicPr>
        <p:blipFill>
          <a:blip r:embed="rId3"/>
          <a:stretch>
            <a:fillRect/>
          </a:stretch>
        </p:blipFill>
        <p:spPr>
          <a:xfrm>
            <a:off x="1876397" y="1770981"/>
            <a:ext cx="4039082" cy="4950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File:User-student.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0400" y="-108175"/>
            <a:ext cx="861568"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6787100" y="1770981"/>
            <a:ext cx="3880900" cy="5010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5257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HBI </a:t>
            </a:r>
            <a:br>
              <a:rPr lang="en-US" dirty="0"/>
            </a:br>
            <a:r>
              <a:rPr lang="en-US" dirty="0"/>
              <a:t>or </a:t>
            </a:r>
            <a:br>
              <a:rPr lang="en-US" dirty="0"/>
            </a:br>
            <a:r>
              <a:rPr lang="en-US" dirty="0"/>
              <a:t>ICITH </a:t>
            </a:r>
            <a:br>
              <a:rPr lang="en-US" dirty="0"/>
            </a:br>
            <a:r>
              <a:rPr lang="en-US" dirty="0"/>
              <a:t>Activity</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35</a:t>
            </a:fld>
            <a:endParaRPr lang="en-US" altLang="en-US" dirty="0"/>
          </a:p>
        </p:txBody>
      </p:sp>
      <p:pic>
        <p:nvPicPr>
          <p:cNvPr id="6" name="Picture 5"/>
          <p:cNvPicPr>
            <a:picLocks noChangeAspect="1"/>
          </p:cNvPicPr>
          <p:nvPr/>
        </p:nvPicPr>
        <p:blipFill>
          <a:blip r:embed="rId3"/>
          <a:stretch>
            <a:fillRect/>
          </a:stretch>
        </p:blipFill>
        <p:spPr>
          <a:xfrm>
            <a:off x="4921626" y="880084"/>
            <a:ext cx="4232000" cy="5139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File:User-student.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1980" y="2670444"/>
            <a:ext cx="798217" cy="112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9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for Initial Placement</a:t>
            </a:r>
          </a:p>
        </p:txBody>
      </p:sp>
      <p:sp>
        <p:nvSpPr>
          <p:cNvPr id="3" name="Content Placeholder 2"/>
          <p:cNvSpPr>
            <a:spLocks noGrp="1"/>
          </p:cNvSpPr>
          <p:nvPr>
            <p:ph idx="1"/>
          </p:nvPr>
        </p:nvSpPr>
        <p:spPr/>
        <p:txBody>
          <a:bodyPr>
            <a:normAutofit fontScale="92500" lnSpcReduction="10000"/>
          </a:bodyPr>
          <a:lstStyle/>
          <a:p>
            <a:r>
              <a:rPr lang="en-US" dirty="0"/>
              <a:t>Reports must be made within five (5) days of the placement. </a:t>
            </a:r>
          </a:p>
          <a:p>
            <a:r>
              <a:rPr lang="en-US" dirty="0"/>
              <a:t>LEAs should use their Administrative Unit Number as the username to log into the website.  The password is identical to the one used to log into the Compliance Monitoring System on Leaderservices.com. </a:t>
            </a:r>
          </a:p>
          <a:p>
            <a:r>
              <a:rPr lang="en-US" dirty="0"/>
              <a:t>Indicate, if after a reevaluation, it is expected that the student will be on Homebound Instruction or Instruction Conducted in the Home.</a:t>
            </a:r>
          </a:p>
          <a:p>
            <a:r>
              <a:rPr lang="en-US" dirty="0"/>
              <a:t>Include a brief description as to why the student is on Homebound Instruction or Instruction Conducted in the Home.</a:t>
            </a:r>
          </a:p>
          <a:p>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36</a:t>
            </a:fld>
            <a:endParaRPr lang="en-US" altLang="en-US" dirty="0"/>
          </a:p>
        </p:txBody>
      </p:sp>
    </p:spTree>
    <p:extLst>
      <p:ext uri="{BB962C8B-B14F-4D97-AF65-F5344CB8AC3E}">
        <p14:creationId xmlns:p14="http://schemas.microsoft.com/office/powerpoint/2010/main" val="4229147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for Follow-Up Reporting</a:t>
            </a:r>
          </a:p>
        </p:txBody>
      </p:sp>
      <p:sp>
        <p:nvSpPr>
          <p:cNvPr id="3" name="Content Placeholder 2"/>
          <p:cNvSpPr>
            <a:spLocks noGrp="1"/>
          </p:cNvSpPr>
          <p:nvPr>
            <p:ph idx="1"/>
          </p:nvPr>
        </p:nvSpPr>
        <p:spPr/>
        <p:txBody>
          <a:bodyPr>
            <a:normAutofit/>
          </a:bodyPr>
          <a:lstStyle/>
          <a:p>
            <a:r>
              <a:rPr lang="en-US" sz="2400" dirty="0"/>
              <a:t>LEAs submitting follow-up reports for these records should do so via the website.  If a student returns to school, the date of their return should be recorded in the “When did student return to school?” field, then click Save.</a:t>
            </a:r>
          </a:p>
          <a:p>
            <a:r>
              <a:rPr lang="en-US" sz="2400" dirty="0"/>
              <a:t>Indicate if it is expected that the student will be on Homebound Instruction or Instruction Conducted in the Home for longer than three months.</a:t>
            </a:r>
          </a:p>
          <a:p>
            <a:r>
              <a:rPr lang="en-US" sz="2400" dirty="0"/>
              <a:t>Report student to the Leader Services website if filing an extension using PDE 4675 Homebound Instruction form and PDE 4676 Request/Approval for Homebound Instruction form.</a:t>
            </a:r>
          </a:p>
          <a:p>
            <a:r>
              <a:rPr lang="en-US" sz="2400" dirty="0"/>
              <a:t>Report “Day Student Returned to School,” including last day of school if Homebound Instruction or Instruction Conducted in the Home lasted until the end of the school year.</a:t>
            </a:r>
          </a:p>
          <a:p>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37</a:t>
            </a:fld>
            <a:endParaRPr lang="en-US" altLang="en-US" dirty="0"/>
          </a:p>
        </p:txBody>
      </p:sp>
    </p:spTree>
    <p:extLst>
      <p:ext uri="{BB962C8B-B14F-4D97-AF65-F5344CB8AC3E}">
        <p14:creationId xmlns:p14="http://schemas.microsoft.com/office/powerpoint/2010/main" val="37908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for Extended Reporting</a:t>
            </a:r>
          </a:p>
        </p:txBody>
      </p:sp>
      <p:sp>
        <p:nvSpPr>
          <p:cNvPr id="3" name="Content Placeholder 2"/>
          <p:cNvSpPr>
            <a:spLocks noGrp="1"/>
          </p:cNvSpPr>
          <p:nvPr>
            <p:ph idx="1"/>
          </p:nvPr>
        </p:nvSpPr>
        <p:spPr/>
        <p:txBody>
          <a:bodyPr>
            <a:normAutofit fontScale="92500"/>
          </a:bodyPr>
          <a:lstStyle/>
          <a:p>
            <a:r>
              <a:rPr lang="en-US" dirty="0"/>
              <a:t>If the placement is being extended, provide a reason for the extension in the “Provide brief explanation why student is on Homebound or placed on Instruction Conducted in the Home” field and record the new anticipated return date in the “Extended Anticipated Length of Placement” field then click Save.</a:t>
            </a:r>
          </a:p>
          <a:p>
            <a:pPr marL="0" indent="0">
              <a:buNone/>
            </a:pPr>
            <a:endParaRPr lang="en-US" dirty="0"/>
          </a:p>
          <a:p>
            <a:r>
              <a:rPr lang="en-US" dirty="0"/>
              <a:t>The “Extended Anticipated Length of Placement” field may be updated as many times as necessary; however, it is requested that extensions are reported.</a:t>
            </a:r>
          </a:p>
          <a:p>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38</a:t>
            </a:fld>
            <a:endParaRPr lang="en-US" altLang="en-US" dirty="0"/>
          </a:p>
        </p:txBody>
      </p:sp>
    </p:spTree>
    <p:extLst>
      <p:ext uri="{BB962C8B-B14F-4D97-AF65-F5344CB8AC3E}">
        <p14:creationId xmlns:p14="http://schemas.microsoft.com/office/powerpoint/2010/main" val="2912427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EDE7-58AF-4317-9ED4-4316A27514D2}"/>
              </a:ext>
            </a:extLst>
          </p:cNvPr>
          <p:cNvSpPr>
            <a:spLocks noGrp="1"/>
          </p:cNvSpPr>
          <p:nvPr>
            <p:ph type="title"/>
          </p:nvPr>
        </p:nvSpPr>
        <p:spPr/>
        <p:txBody>
          <a:bodyPr/>
          <a:lstStyle/>
          <a:p>
            <a:pPr algn="ctr"/>
            <a:r>
              <a:rPr lang="en-US" altLang="en-US" dirty="0"/>
              <a:t>Act 16 Expenditures Per Student Report </a:t>
            </a:r>
            <a:endParaRPr lang="en-US" sz="4000" dirty="0"/>
          </a:p>
        </p:txBody>
      </p:sp>
      <p:graphicFrame>
        <p:nvGraphicFramePr>
          <p:cNvPr id="5" name="Table 5">
            <a:extLst>
              <a:ext uri="{FF2B5EF4-FFF2-40B4-BE49-F238E27FC236}">
                <a16:creationId xmlns:a16="http://schemas.microsoft.com/office/drawing/2014/main" id="{D26A8A8E-60E3-4AE2-BC51-91921C2CD25E}"/>
              </a:ext>
            </a:extLst>
          </p:cNvPr>
          <p:cNvGraphicFramePr>
            <a:graphicFrameLocks noGrp="1"/>
          </p:cNvGraphicFramePr>
          <p:nvPr>
            <p:ph idx="1"/>
            <p:extLst>
              <p:ext uri="{D42A27DB-BD31-4B8C-83A1-F6EECF244321}">
                <p14:modId xmlns:p14="http://schemas.microsoft.com/office/powerpoint/2010/main" val="2280848493"/>
              </p:ext>
            </p:extLst>
          </p:nvPr>
        </p:nvGraphicFramePr>
        <p:xfrm>
          <a:off x="304800" y="1825625"/>
          <a:ext cx="11601450" cy="5032375"/>
        </p:xfrm>
        <a:graphic>
          <a:graphicData uri="http://schemas.openxmlformats.org/drawingml/2006/table">
            <a:tbl>
              <a:tblPr firstRow="1" bandRow="1">
                <a:tableStyleId>{E8B1032C-EA38-4F05-BA0D-38AFFFC7BED3}</a:tableStyleId>
              </a:tblPr>
              <a:tblGrid>
                <a:gridCol w="2036956">
                  <a:extLst>
                    <a:ext uri="{9D8B030D-6E8A-4147-A177-3AD203B41FA5}">
                      <a16:colId xmlns:a16="http://schemas.microsoft.com/office/drawing/2014/main" val="2576311197"/>
                    </a:ext>
                  </a:extLst>
                </a:gridCol>
                <a:gridCol w="9564494">
                  <a:extLst>
                    <a:ext uri="{9D8B030D-6E8A-4147-A177-3AD203B41FA5}">
                      <a16:colId xmlns:a16="http://schemas.microsoft.com/office/drawing/2014/main" val="2686062608"/>
                    </a:ext>
                  </a:extLst>
                </a:gridCol>
              </a:tblGrid>
              <a:tr h="1422053">
                <a:tc>
                  <a:txBody>
                    <a:bodyPr/>
                    <a:lstStyle/>
                    <a:p>
                      <a:pPr algn="ctr"/>
                      <a:r>
                        <a:rPr lang="en-US" sz="3600" b="1" dirty="0"/>
                        <a:t>WHAT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Act 16 of 2000, in part, amends Section 1372 of the PS code and requires PDE to annually compile information listing the number of students with disabilities in one of three financial categories. </a:t>
                      </a:r>
                    </a:p>
                  </a:txBody>
                  <a:tcPr anchor="ctr"/>
                </a:tc>
                <a:extLst>
                  <a:ext uri="{0D108BD9-81ED-4DB2-BD59-A6C34878D82A}">
                    <a16:rowId xmlns:a16="http://schemas.microsoft.com/office/drawing/2014/main" val="2339090943"/>
                  </a:ext>
                </a:extLst>
              </a:tr>
              <a:tr h="1100817">
                <a:tc>
                  <a:txBody>
                    <a:bodyPr/>
                    <a:lstStyle/>
                    <a:p>
                      <a:pPr algn="ctr"/>
                      <a:r>
                        <a:rPr lang="en-US" sz="3600" b="1" dirty="0"/>
                        <a:t>WHO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All 500 school districts and 177 charter schools.  There is an expected 100 percent reporting rate for this data. </a:t>
                      </a:r>
                    </a:p>
                  </a:txBody>
                  <a:tcPr anchor="ctr"/>
                </a:tc>
                <a:extLst>
                  <a:ext uri="{0D108BD9-81ED-4DB2-BD59-A6C34878D82A}">
                    <a16:rowId xmlns:a16="http://schemas.microsoft.com/office/drawing/2014/main" val="1210892229"/>
                  </a:ext>
                </a:extLst>
              </a:tr>
              <a:tr h="1087452">
                <a:tc>
                  <a:txBody>
                    <a:bodyPr/>
                    <a:lstStyle/>
                    <a:p>
                      <a:pPr algn="ctr"/>
                      <a:r>
                        <a:rPr lang="en-US" sz="3600" b="1" dirty="0"/>
                        <a:t>WHY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rPr>
                        <a:t>This data is an assessment of the individual cost of the delivery of special education services to each child in each of the three categories.  </a:t>
                      </a:r>
                    </a:p>
                  </a:txBody>
                  <a:tcPr anchor="ctr"/>
                </a:tc>
                <a:extLst>
                  <a:ext uri="{0D108BD9-81ED-4DB2-BD59-A6C34878D82A}">
                    <a16:rowId xmlns:a16="http://schemas.microsoft.com/office/drawing/2014/main" val="2857652051"/>
                  </a:ext>
                </a:extLst>
              </a:tr>
              <a:tr h="1422053">
                <a:tc>
                  <a:txBody>
                    <a:bodyPr/>
                    <a:lstStyle/>
                    <a:p>
                      <a:pPr algn="ctr"/>
                      <a:r>
                        <a:rPr lang="en-US" sz="3600" b="1" dirty="0"/>
                        <a:t>WHEN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This data collection occurs during Collection #1 in the Pennsylvania Information Management System reporting system during the month of October.</a:t>
                      </a:r>
                    </a:p>
                  </a:txBody>
                  <a:tcPr anchor="ctr"/>
                </a:tc>
                <a:extLst>
                  <a:ext uri="{0D108BD9-81ED-4DB2-BD59-A6C34878D82A}">
                    <a16:rowId xmlns:a16="http://schemas.microsoft.com/office/drawing/2014/main" val="598952406"/>
                  </a:ext>
                </a:extLst>
              </a:tr>
            </a:tbl>
          </a:graphicData>
        </a:graphic>
      </p:graphicFrame>
      <p:sp>
        <p:nvSpPr>
          <p:cNvPr id="4" name="Slide Number Placeholder 3">
            <a:extLst>
              <a:ext uri="{FF2B5EF4-FFF2-40B4-BE49-F238E27FC236}">
                <a16:creationId xmlns:a16="http://schemas.microsoft.com/office/drawing/2014/main" id="{F4B72019-FEF2-462C-8682-DE32305C8C7D}"/>
              </a:ext>
            </a:extLst>
          </p:cNvPr>
          <p:cNvSpPr>
            <a:spLocks noGrp="1"/>
          </p:cNvSpPr>
          <p:nvPr>
            <p:ph type="sldNum" sz="quarter" idx="12"/>
          </p:nvPr>
        </p:nvSpPr>
        <p:spPr/>
        <p:txBody>
          <a:bodyPr/>
          <a:lstStyle/>
          <a:p>
            <a:fld id="{4816ABBC-2C78-40D2-9E80-3A2AA67EEC6F}" type="slidenum">
              <a:rPr lang="en-US" smtClean="0"/>
              <a:pPr/>
              <a:t>39</a:t>
            </a:fld>
            <a:endParaRPr lang="en-US" dirty="0"/>
          </a:p>
        </p:txBody>
      </p:sp>
    </p:spTree>
    <p:extLst>
      <p:ext uri="{BB962C8B-B14F-4D97-AF65-F5344CB8AC3E}">
        <p14:creationId xmlns:p14="http://schemas.microsoft.com/office/powerpoint/2010/main" val="324587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Icons Used in PRO</a:t>
            </a:r>
          </a:p>
        </p:txBody>
      </p:sp>
      <p:sp>
        <p:nvSpPr>
          <p:cNvPr id="3" name="Slide Number Placeholder 2"/>
          <p:cNvSpPr>
            <a:spLocks noGrp="1"/>
          </p:cNvSpPr>
          <p:nvPr>
            <p:ph type="sldNum" sz="quarter" idx="12"/>
          </p:nvPr>
        </p:nvSpPr>
        <p:spPr/>
        <p:txBody>
          <a:bodyPr/>
          <a:lstStyle/>
          <a:p>
            <a:pPr>
              <a:defRPr/>
            </a:pPr>
            <a:fld id="{E88A8BDE-BCF2-4578-8002-48AA2A3151CC}" type="slidenum">
              <a:rPr lang="en-US" altLang="en-US" smtClean="0"/>
              <a:pPr>
                <a:defRPr/>
              </a:pPr>
              <a:t>4</a:t>
            </a:fld>
            <a:endParaRPr lang="en-US" altLang="en-US" dirty="0"/>
          </a:p>
        </p:txBody>
      </p:sp>
      <p:pic>
        <p:nvPicPr>
          <p:cNvPr id="5" name="Picture 2" descr="File:User-student.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582" y="1123837"/>
            <a:ext cx="1420418" cy="2010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153" y="3586298"/>
            <a:ext cx="1897275" cy="190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950313" y="1840953"/>
            <a:ext cx="2105732" cy="523220"/>
          </a:xfrm>
          <a:prstGeom prst="rect">
            <a:avLst/>
          </a:prstGeom>
          <a:noFill/>
        </p:spPr>
        <p:txBody>
          <a:bodyPr wrap="square" rtlCol="0">
            <a:spAutoFit/>
          </a:bodyPr>
          <a:lstStyle/>
          <a:p>
            <a:r>
              <a:rPr lang="en-US" sz="2800" dirty="0">
                <a:solidFill>
                  <a:schemeClr val="bg1"/>
                </a:solidFill>
              </a:rPr>
              <a:t>= Handout</a:t>
            </a:r>
          </a:p>
        </p:txBody>
      </p:sp>
      <p:sp>
        <p:nvSpPr>
          <p:cNvPr id="8" name="TextBox 7"/>
          <p:cNvSpPr txBox="1"/>
          <p:nvPr/>
        </p:nvSpPr>
        <p:spPr>
          <a:xfrm>
            <a:off x="6950313" y="4278045"/>
            <a:ext cx="3586054" cy="523220"/>
          </a:xfrm>
          <a:prstGeom prst="rect">
            <a:avLst/>
          </a:prstGeom>
          <a:noFill/>
        </p:spPr>
        <p:txBody>
          <a:bodyPr wrap="square" rtlCol="0">
            <a:spAutoFit/>
          </a:bodyPr>
          <a:lstStyle/>
          <a:p>
            <a:r>
              <a:rPr lang="en-US" sz="2800" dirty="0">
                <a:solidFill>
                  <a:schemeClr val="bg1"/>
                </a:solidFill>
              </a:rPr>
              <a:t>= Search and Share</a:t>
            </a:r>
          </a:p>
        </p:txBody>
      </p:sp>
    </p:spTree>
    <p:extLst>
      <p:ext uri="{BB962C8B-B14F-4D97-AF65-F5344CB8AC3E}">
        <p14:creationId xmlns:p14="http://schemas.microsoft.com/office/powerpoint/2010/main" val="4116755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EDE7-58AF-4317-9ED4-4316A27514D2}"/>
              </a:ext>
            </a:extLst>
          </p:cNvPr>
          <p:cNvSpPr>
            <a:spLocks noGrp="1"/>
          </p:cNvSpPr>
          <p:nvPr>
            <p:ph type="title"/>
          </p:nvPr>
        </p:nvSpPr>
        <p:spPr/>
        <p:txBody>
          <a:bodyPr/>
          <a:lstStyle/>
          <a:p>
            <a:pPr algn="ctr"/>
            <a:r>
              <a:rPr lang="en-US" altLang="en-US" dirty="0"/>
              <a:t>Special Education Contingency Fund</a:t>
            </a:r>
            <a:endParaRPr lang="en-US" sz="4000" dirty="0"/>
          </a:p>
        </p:txBody>
      </p:sp>
      <p:graphicFrame>
        <p:nvGraphicFramePr>
          <p:cNvPr id="5" name="Table 5">
            <a:extLst>
              <a:ext uri="{FF2B5EF4-FFF2-40B4-BE49-F238E27FC236}">
                <a16:creationId xmlns:a16="http://schemas.microsoft.com/office/drawing/2014/main" id="{D26A8A8E-60E3-4AE2-BC51-91921C2CD25E}"/>
              </a:ext>
            </a:extLst>
          </p:cNvPr>
          <p:cNvGraphicFramePr>
            <a:graphicFrameLocks noGrp="1"/>
          </p:cNvGraphicFramePr>
          <p:nvPr>
            <p:ph idx="1"/>
            <p:extLst>
              <p:ext uri="{D42A27DB-BD31-4B8C-83A1-F6EECF244321}">
                <p14:modId xmlns:p14="http://schemas.microsoft.com/office/powerpoint/2010/main" val="3802426153"/>
              </p:ext>
            </p:extLst>
          </p:nvPr>
        </p:nvGraphicFramePr>
        <p:xfrm>
          <a:off x="304800" y="1825625"/>
          <a:ext cx="11601450" cy="5032375"/>
        </p:xfrm>
        <a:graphic>
          <a:graphicData uri="http://schemas.openxmlformats.org/drawingml/2006/table">
            <a:tbl>
              <a:tblPr firstRow="1" bandRow="1">
                <a:tableStyleId>{E8B1032C-EA38-4F05-BA0D-38AFFFC7BED3}</a:tableStyleId>
              </a:tblPr>
              <a:tblGrid>
                <a:gridCol w="1820333">
                  <a:extLst>
                    <a:ext uri="{9D8B030D-6E8A-4147-A177-3AD203B41FA5}">
                      <a16:colId xmlns:a16="http://schemas.microsoft.com/office/drawing/2014/main" val="2576311197"/>
                    </a:ext>
                  </a:extLst>
                </a:gridCol>
                <a:gridCol w="9781117">
                  <a:extLst>
                    <a:ext uri="{9D8B030D-6E8A-4147-A177-3AD203B41FA5}">
                      <a16:colId xmlns:a16="http://schemas.microsoft.com/office/drawing/2014/main" val="2686062608"/>
                    </a:ext>
                  </a:extLst>
                </a:gridCol>
              </a:tblGrid>
              <a:tr h="1422053">
                <a:tc>
                  <a:txBody>
                    <a:bodyPr/>
                    <a:lstStyle/>
                    <a:p>
                      <a:pPr algn="ctr"/>
                      <a:r>
                        <a:rPr lang="en-US" sz="3600" b="1" dirty="0"/>
                        <a:t>WHAT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latin typeface="+mn-lt"/>
                        </a:rPr>
                        <a:t>The Secretary of Education under P.S. §25-2509.8 was given the authority to establish guidelines for the application, approval, distribution and expenditure of funds for extraordinary special education program expenses</a:t>
                      </a:r>
                      <a:endParaRPr lang="en-US" sz="2000" dirty="0">
                        <a:latin typeface="+mn-lt"/>
                      </a:endParaRPr>
                    </a:p>
                  </a:txBody>
                  <a:tcPr anchor="ctr"/>
                </a:tc>
                <a:extLst>
                  <a:ext uri="{0D108BD9-81ED-4DB2-BD59-A6C34878D82A}">
                    <a16:rowId xmlns:a16="http://schemas.microsoft.com/office/drawing/2014/main" val="2339090943"/>
                  </a:ext>
                </a:extLst>
              </a:tr>
              <a:tr h="1100817">
                <a:tc>
                  <a:txBody>
                    <a:bodyPr/>
                    <a:lstStyle/>
                    <a:p>
                      <a:pPr algn="ctr"/>
                      <a:r>
                        <a:rPr lang="en-US" sz="3600" b="1" dirty="0"/>
                        <a:t>WHO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latin typeface="+mn-lt"/>
                        </a:rPr>
                        <a:t>For students with significant disabilities whose expenses result from needs/circumstances which are not ordinarily present in a typical special education service and program delivery system and which costs exceed the state funding</a:t>
                      </a:r>
                      <a:endParaRPr lang="en-US" sz="2000" dirty="0">
                        <a:latin typeface="+mn-lt"/>
                      </a:endParaRPr>
                    </a:p>
                  </a:txBody>
                  <a:tcPr anchor="ctr"/>
                </a:tc>
                <a:extLst>
                  <a:ext uri="{0D108BD9-81ED-4DB2-BD59-A6C34878D82A}">
                    <a16:rowId xmlns:a16="http://schemas.microsoft.com/office/drawing/2014/main" val="1210892229"/>
                  </a:ext>
                </a:extLst>
              </a:tr>
              <a:tr h="1087452">
                <a:tc>
                  <a:txBody>
                    <a:bodyPr/>
                    <a:lstStyle/>
                    <a:p>
                      <a:pPr algn="ctr"/>
                      <a:r>
                        <a:rPr lang="en-US" sz="3600" b="1" dirty="0"/>
                        <a:t>WHY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latin typeface="+mn-lt"/>
                        </a:rPr>
                        <a:t>To help LEAs offset costs of extraordinary educational needs of a child with significant disabilities who requires a highly specialized program or related services in order to receive an appropriate education, in the LRE</a:t>
                      </a:r>
                      <a:endParaRPr lang="en-US" sz="2000" dirty="0">
                        <a:latin typeface="+mn-lt"/>
                      </a:endParaRPr>
                    </a:p>
                  </a:txBody>
                  <a:tcPr anchor="ctr"/>
                </a:tc>
                <a:extLst>
                  <a:ext uri="{0D108BD9-81ED-4DB2-BD59-A6C34878D82A}">
                    <a16:rowId xmlns:a16="http://schemas.microsoft.com/office/drawing/2014/main" val="2857652051"/>
                  </a:ext>
                </a:extLst>
              </a:tr>
              <a:tr h="1422053">
                <a:tc>
                  <a:txBody>
                    <a:bodyPr/>
                    <a:lstStyle/>
                    <a:p>
                      <a:pPr algn="ctr"/>
                      <a:r>
                        <a:rPr lang="en-US" sz="3600" b="1" dirty="0"/>
                        <a:t>WHEN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Applications are usually accepted between November and January</a:t>
                      </a:r>
                    </a:p>
                  </a:txBody>
                  <a:tcPr anchor="ctr"/>
                </a:tc>
                <a:extLst>
                  <a:ext uri="{0D108BD9-81ED-4DB2-BD59-A6C34878D82A}">
                    <a16:rowId xmlns:a16="http://schemas.microsoft.com/office/drawing/2014/main" val="598952406"/>
                  </a:ext>
                </a:extLst>
              </a:tr>
            </a:tbl>
          </a:graphicData>
        </a:graphic>
      </p:graphicFrame>
      <p:sp>
        <p:nvSpPr>
          <p:cNvPr id="4" name="Slide Number Placeholder 3">
            <a:extLst>
              <a:ext uri="{FF2B5EF4-FFF2-40B4-BE49-F238E27FC236}">
                <a16:creationId xmlns:a16="http://schemas.microsoft.com/office/drawing/2014/main" id="{F4B72019-FEF2-462C-8682-DE32305C8C7D}"/>
              </a:ext>
            </a:extLst>
          </p:cNvPr>
          <p:cNvSpPr>
            <a:spLocks noGrp="1"/>
          </p:cNvSpPr>
          <p:nvPr>
            <p:ph type="sldNum" sz="quarter" idx="12"/>
          </p:nvPr>
        </p:nvSpPr>
        <p:spPr/>
        <p:txBody>
          <a:bodyPr/>
          <a:lstStyle/>
          <a:p>
            <a:fld id="{4816ABBC-2C78-40D2-9E80-3A2AA67EEC6F}" type="slidenum">
              <a:rPr lang="en-US" smtClean="0"/>
              <a:pPr/>
              <a:t>40</a:t>
            </a:fld>
            <a:endParaRPr lang="en-US" dirty="0"/>
          </a:p>
        </p:txBody>
      </p:sp>
    </p:spTree>
    <p:extLst>
      <p:ext uri="{BB962C8B-B14F-4D97-AF65-F5344CB8AC3E}">
        <p14:creationId xmlns:p14="http://schemas.microsoft.com/office/powerpoint/2010/main" val="93347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Search </a:t>
            </a:r>
            <a:br>
              <a:rPr lang="en-US" sz="3600" dirty="0"/>
            </a:br>
            <a:r>
              <a:rPr lang="en-US" sz="3600" dirty="0"/>
              <a:t>and </a:t>
            </a:r>
            <a:br>
              <a:rPr lang="en-US" sz="3600" dirty="0"/>
            </a:br>
            <a:r>
              <a:rPr lang="en-US" sz="3600" dirty="0"/>
              <a:t>Share</a:t>
            </a:r>
          </a:p>
        </p:txBody>
      </p:sp>
      <p:sp>
        <p:nvSpPr>
          <p:cNvPr id="3" name="Content Placeholder 2"/>
          <p:cNvSpPr>
            <a:spLocks noGrp="1"/>
          </p:cNvSpPr>
          <p:nvPr>
            <p:ph idx="1"/>
          </p:nvPr>
        </p:nvSpPr>
        <p:spPr/>
        <p:txBody>
          <a:bodyPr>
            <a:normAutofit/>
          </a:bodyPr>
          <a:lstStyle/>
          <a:p>
            <a:r>
              <a:rPr lang="en-US" dirty="0"/>
              <a:t>Google: PA Special Education Contingency Fund</a:t>
            </a:r>
          </a:p>
          <a:p>
            <a:r>
              <a:rPr lang="en-US" dirty="0"/>
              <a:t>Contingency Fund Guidelines for Extraordinary Special Education           Program Expenses  2019-2020 </a:t>
            </a:r>
          </a:p>
          <a:p>
            <a:pPr lvl="1"/>
            <a:r>
              <a:rPr lang="en-US" dirty="0"/>
              <a:t>Applications with Total Eligible Costs of $_______  will be reviewed</a:t>
            </a:r>
          </a:p>
          <a:p>
            <a:pPr lvl="1"/>
            <a:r>
              <a:rPr lang="en-US" dirty="0"/>
              <a:t>Applications should be submitted by what date?</a:t>
            </a:r>
          </a:p>
          <a:p>
            <a:pPr lvl="1"/>
            <a:r>
              <a:rPr lang="en-US" dirty="0"/>
              <a:t>What are some expenses NOT eligible for reimbursement?</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41</a:t>
            </a:fld>
            <a:endParaRPr lang="en-US" altLang="en-US" dirty="0"/>
          </a:p>
        </p:txBody>
      </p:sp>
      <p:pic>
        <p:nvPicPr>
          <p:cNvPr id="5" name="Picture 2" descr="image002">
            <a:extLst>
              <a:ext uri="{FF2B5EF4-FFF2-40B4-BE49-F238E27FC236}">
                <a16:creationId xmlns:a16="http://schemas.microsoft.com/office/drawing/2014/main" id="{7B7C9A87-302D-4292-817B-11F22AE00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868" y="1287620"/>
            <a:ext cx="1057583" cy="106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918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Contingency Fund </a:t>
            </a:r>
            <a:br>
              <a:rPr lang="en-US" dirty="0"/>
            </a:br>
            <a:r>
              <a:rPr lang="en-US" dirty="0"/>
              <a:t>Activity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Contingency Fund Guidelines August, 2020 </a:t>
            </a:r>
          </a:p>
          <a:p>
            <a:pPr>
              <a:buFont typeface="Arial" panose="020B0604020202020204" pitchFamily="34" charset="0"/>
              <a:buChar char="•"/>
            </a:pPr>
            <a:r>
              <a:rPr lang="en-US" sz="2400" dirty="0"/>
              <a:t>How many students do you have who reach the $75,000 threshhold?</a:t>
            </a:r>
          </a:p>
          <a:p>
            <a:pPr>
              <a:buFont typeface="Arial" panose="020B0604020202020204" pitchFamily="34" charset="0"/>
              <a:buChar char="•"/>
            </a:pPr>
            <a:r>
              <a:rPr lang="en-US" sz="2400" dirty="0"/>
              <a:t>Where can you find this information?</a:t>
            </a:r>
          </a:p>
          <a:p>
            <a:pPr>
              <a:buFont typeface="Arial" panose="020B0604020202020204" pitchFamily="34" charset="0"/>
              <a:buChar char="•"/>
            </a:pPr>
            <a:r>
              <a:rPr lang="en-US" sz="2400" dirty="0"/>
              <a:t>Who can you contact or what other resources can you utilize in order to gather this information?</a:t>
            </a:r>
          </a:p>
          <a:p>
            <a:pPr marL="0" indent="0">
              <a:buNone/>
            </a:pPr>
            <a:endParaRPr lang="en-US" sz="2000" dirty="0"/>
          </a:p>
          <a:p>
            <a:pPr marL="0" indent="0">
              <a:buNone/>
            </a:pPr>
            <a:r>
              <a:rPr lang="en-US" sz="2400" dirty="0">
                <a:hlinkClick r:id="rId3"/>
              </a:rPr>
              <a:t>https://www.education.pa.gov/Documents/K-12/Special%20Education/Funding%20Sources/Contingency%20Fund%20Guidelines.pdf</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B7CB52E3-869D-440C-8136-F4016896FC31}" type="slidenum">
              <a:rPr lang="en-US" altLang="en-US" smtClean="0"/>
              <a:pPr/>
              <a:t>42</a:t>
            </a:fld>
            <a:endParaRPr lang="en-US" altLang="en-US" dirty="0"/>
          </a:p>
        </p:txBody>
      </p:sp>
      <p:pic>
        <p:nvPicPr>
          <p:cNvPr id="10" name="Picture 2" descr="File:User-student.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6233" y="-134471"/>
            <a:ext cx="756470" cy="107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409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PA Post School Outcomes (Indicator 14)</a:t>
            </a:r>
          </a:p>
        </p:txBody>
      </p:sp>
      <p:sp>
        <p:nvSpPr>
          <p:cNvPr id="54275" name="Content Placeholder 2"/>
          <p:cNvSpPr>
            <a:spLocks noGrp="1"/>
          </p:cNvSpPr>
          <p:nvPr>
            <p:ph idx="1"/>
          </p:nvPr>
        </p:nvSpPr>
        <p:spPr/>
        <p:txBody>
          <a:bodyPr/>
          <a:lstStyle/>
          <a:p>
            <a:pPr marL="0" indent="0" algn="ctr">
              <a:buNone/>
            </a:pPr>
            <a:r>
              <a:rPr lang="en-US" altLang="en-US" dirty="0"/>
              <a:t>PA Post School Outcomes Survey (</a:t>
            </a:r>
            <a:r>
              <a:rPr lang="en-US" altLang="en-US" dirty="0">
                <a:hlinkClick r:id="rId3"/>
              </a:rPr>
              <a:t>Indicator 14)</a:t>
            </a:r>
            <a:r>
              <a:rPr lang="en-US" altLang="en-US" dirty="0"/>
              <a:t>  reported every 5 years</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4AF92F88-C542-4BD2-9A03-2405E5ABF25F}" type="slidenum">
              <a:rPr lang="en-US" altLang="en-US" sz="1400">
                <a:solidFill>
                  <a:srgbClr val="000000"/>
                </a:solidFill>
                <a:latin typeface="Arial" panose="020B0604020202020204" pitchFamily="34" charset="0"/>
              </a:rPr>
              <a:pPr>
                <a:spcBef>
                  <a:spcPct val="0"/>
                </a:spcBef>
                <a:buFontTx/>
                <a:buNone/>
              </a:pPr>
              <a:t>43</a:t>
            </a:fld>
            <a:endParaRPr lang="en-US" altLang="en-US" sz="1400" dirty="0">
              <a:solidFill>
                <a:srgbClr val="000000"/>
              </a:solidFill>
              <a:latin typeface="Arial" panose="020B0604020202020204" pitchFamily="34" charset="0"/>
            </a:endParaRPr>
          </a:p>
        </p:txBody>
      </p:sp>
      <p:sp>
        <p:nvSpPr>
          <p:cNvPr id="2" name="Rectangle 1"/>
          <p:cNvSpPr/>
          <p:nvPr/>
        </p:nvSpPr>
        <p:spPr>
          <a:xfrm>
            <a:off x="2895600" y="5923895"/>
            <a:ext cx="6858000" cy="954107"/>
          </a:xfrm>
          <a:prstGeom prst="rect">
            <a:avLst/>
          </a:prstGeom>
        </p:spPr>
        <p:txBody>
          <a:bodyPr wrap="square">
            <a:spAutoFit/>
          </a:bodyPr>
          <a:lstStyle/>
          <a:p>
            <a:pPr>
              <a:defRPr/>
            </a:pPr>
            <a:r>
              <a:rPr lang="en-US" sz="2800" dirty="0">
                <a:hlinkClick r:id="rId3"/>
              </a:rPr>
              <a:t>https://apps.leaderservices.com/_outcomes/</a:t>
            </a:r>
            <a:r>
              <a:rPr lang="en-US" sz="2800" dirty="0"/>
              <a:t> </a:t>
            </a:r>
          </a:p>
        </p:txBody>
      </p:sp>
      <p:pic>
        <p:nvPicPr>
          <p:cNvPr id="3" name="Picture 2"/>
          <p:cNvPicPr>
            <a:picLocks noChangeAspect="1"/>
          </p:cNvPicPr>
          <p:nvPr/>
        </p:nvPicPr>
        <p:blipFill>
          <a:blip r:embed="rId4"/>
          <a:stretch>
            <a:fillRect/>
          </a:stretch>
        </p:blipFill>
        <p:spPr>
          <a:xfrm>
            <a:off x="1866900" y="3137831"/>
            <a:ext cx="8458200" cy="2584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Education/Training Questions</a:t>
            </a:r>
          </a:p>
        </p:txBody>
      </p:sp>
      <p:sp>
        <p:nvSpPr>
          <p:cNvPr id="3" name="Content Placeholder 2"/>
          <p:cNvSpPr>
            <a:spLocks noGrp="1"/>
          </p:cNvSpPr>
          <p:nvPr>
            <p:ph idx="1"/>
          </p:nvPr>
        </p:nvSpPr>
        <p:spPr/>
        <p:txBody>
          <a:bodyPr/>
          <a:lstStyle/>
          <a:p>
            <a:r>
              <a:rPr lang="en-US" dirty="0"/>
              <a:t>Since leaving high school have you enrolled in any type of education or training program?</a:t>
            </a:r>
          </a:p>
          <a:p>
            <a:pPr lvl="1"/>
            <a:r>
              <a:rPr lang="en-US" dirty="0"/>
              <a:t>If so, full time, part time, completed one full year?</a:t>
            </a:r>
          </a:p>
          <a:p>
            <a:pPr lvl="2"/>
            <a:r>
              <a:rPr lang="en-US" dirty="0"/>
              <a:t>What accommodations have you  received in your education or training program?</a:t>
            </a:r>
          </a:p>
          <a:p>
            <a:pPr lvl="1"/>
            <a:r>
              <a:rPr lang="en-US" dirty="0"/>
              <a:t>If not, why?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44</a:t>
            </a:fld>
            <a:endParaRPr lang="en-US" altLang="en-US" dirty="0"/>
          </a:p>
        </p:txBody>
      </p:sp>
      <p:sp>
        <p:nvSpPr>
          <p:cNvPr id="6" name="AutoShape 4" descr="Image result for student in colle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0" name="Picture 8" descr="Image result for student in colle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6708" y="4224069"/>
            <a:ext cx="3912983" cy="2314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947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601450" cy="1325563"/>
          </a:xfrm>
        </p:spPr>
        <p:txBody>
          <a:bodyPr anchor="ctr">
            <a:normAutofit/>
          </a:bodyPr>
          <a:lstStyle/>
          <a:p>
            <a:pPr algn="ctr"/>
            <a:r>
              <a:rPr lang="en-US" dirty="0"/>
              <a:t>Employment Questions</a:t>
            </a:r>
          </a:p>
        </p:txBody>
      </p:sp>
      <p:pic>
        <p:nvPicPr>
          <p:cNvPr id="2050" name="Picture 2" descr="Image result for student working at fast foo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25" r="3" b="18666"/>
          <a:stretch/>
        </p:blipFill>
        <p:spPr bwMode="auto">
          <a:xfrm>
            <a:off x="352425" y="1825625"/>
            <a:ext cx="5667375" cy="4351338"/>
          </a:xfrm>
          <a:prstGeom prst="rect">
            <a:avLst/>
          </a:prstGeom>
          <a:solidFill>
            <a:srgbClr val="FFFFFF"/>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sz="half" idx="2"/>
          </p:nvPr>
        </p:nvSpPr>
        <p:spPr>
          <a:xfrm>
            <a:off x="6172199" y="1825625"/>
            <a:ext cx="5667375" cy="4351338"/>
          </a:xfrm>
        </p:spPr>
        <p:txBody>
          <a:bodyPr>
            <a:normAutofit/>
          </a:bodyPr>
          <a:lstStyle/>
          <a:p>
            <a:r>
              <a:rPr lang="en-US" sz="2000"/>
              <a:t>Since leaving high school have you been employed?</a:t>
            </a:r>
          </a:p>
          <a:p>
            <a:pPr lvl="1"/>
            <a:r>
              <a:rPr lang="en-US" sz="2000"/>
              <a:t>If so, what type (competitive, military, etc.)</a:t>
            </a:r>
          </a:p>
          <a:p>
            <a:pPr lvl="2"/>
            <a:r>
              <a:rPr lang="en-US" sz="2000"/>
              <a:t>Have you been employed for at least 90 days</a:t>
            </a:r>
          </a:p>
          <a:p>
            <a:pPr lvl="2"/>
            <a:r>
              <a:rPr lang="en-US" sz="2000"/>
              <a:t>How many hours per week do you average</a:t>
            </a:r>
          </a:p>
          <a:p>
            <a:pPr lvl="2"/>
            <a:r>
              <a:rPr lang="en-US" sz="2000"/>
              <a:t>Were you paid at least minimum wage?</a:t>
            </a:r>
          </a:p>
          <a:p>
            <a:pPr lvl="2"/>
            <a:r>
              <a:rPr lang="en-US" sz="2000"/>
              <a:t>What accommodations have you received at your place of employment</a:t>
            </a:r>
          </a:p>
          <a:p>
            <a:pPr lvl="1"/>
            <a:r>
              <a:rPr lang="en-US" sz="2000"/>
              <a:t>If not, why?</a:t>
            </a:r>
          </a:p>
          <a:p>
            <a:endParaRPr lang="en-US" sz="2000"/>
          </a:p>
        </p:txBody>
      </p:sp>
      <p:sp>
        <p:nvSpPr>
          <p:cNvPr id="4" name="Slide Number Placeholder 3"/>
          <p:cNvSpPr>
            <a:spLocks noGrp="1"/>
          </p:cNvSpPr>
          <p:nvPr>
            <p:ph type="sldNum" sz="quarter" idx="12"/>
          </p:nvPr>
        </p:nvSpPr>
        <p:spPr>
          <a:xfrm>
            <a:off x="9096375" y="6356350"/>
            <a:ext cx="2743200" cy="365125"/>
          </a:xfrm>
        </p:spPr>
        <p:txBody>
          <a:bodyPr anchor="ctr">
            <a:normAutofit/>
          </a:bodyPr>
          <a:lstStyle/>
          <a:p>
            <a:pPr>
              <a:spcAft>
                <a:spcPts val="600"/>
              </a:spcAft>
              <a:defRPr/>
            </a:pPr>
            <a:fld id="{B7CB52E3-869D-440C-8136-F4016896FC31}" type="slidenum">
              <a:rPr lang="en-US" altLang="en-US" smtClean="0"/>
              <a:pPr>
                <a:spcAft>
                  <a:spcPts val="600"/>
                </a:spcAft>
                <a:defRPr/>
              </a:pPr>
              <a:t>45</a:t>
            </a:fld>
            <a:endParaRPr lang="en-US" altLang="en-US"/>
          </a:p>
        </p:txBody>
      </p:sp>
    </p:spTree>
    <p:extLst>
      <p:ext uri="{BB962C8B-B14F-4D97-AF65-F5344CB8AC3E}">
        <p14:creationId xmlns:p14="http://schemas.microsoft.com/office/powerpoint/2010/main" val="1211665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49622"/>
            <a:ext cx="11601450" cy="1325563"/>
          </a:xfrm>
        </p:spPr>
        <p:txBody>
          <a:bodyPr anchor="ctr">
            <a:normAutofit/>
          </a:bodyPr>
          <a:lstStyle/>
          <a:p>
            <a:pPr algn="ctr"/>
            <a:r>
              <a:rPr lang="en-US" dirty="0"/>
              <a:t>Independent Living Questions</a:t>
            </a:r>
          </a:p>
        </p:txBody>
      </p:sp>
      <p:pic>
        <p:nvPicPr>
          <p:cNvPr id="1034" name="Picture 10" descr="Image result for independent living"/>
          <p:cNvPicPr>
            <a:picLocks noChangeAspect="1" noChangeArrowheads="1"/>
          </p:cNvPicPr>
          <p:nvPr/>
        </p:nvPicPr>
        <p:blipFill rotWithShape="1">
          <a:blip r:embed="rId3">
            <a:extLst>
              <a:ext uri="{28A0092B-C50C-407E-A947-70E740481C1C}">
                <a14:useLocalDpi xmlns:a14="http://schemas.microsoft.com/office/drawing/2010/main" val="0"/>
              </a:ext>
            </a:extLst>
          </a:blip>
          <a:srcRect r="6969" b="1"/>
          <a:stretch/>
        </p:blipFill>
        <p:spPr bwMode="auto">
          <a:xfrm>
            <a:off x="352425" y="1825625"/>
            <a:ext cx="5667375" cy="4351338"/>
          </a:xfrm>
          <a:prstGeom prst="rect">
            <a:avLst/>
          </a:prstGeom>
          <a:solidFill>
            <a:srgbClr val="FFFFFF"/>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sz="half" idx="2"/>
          </p:nvPr>
        </p:nvSpPr>
        <p:spPr>
          <a:xfrm>
            <a:off x="6172199" y="1825625"/>
            <a:ext cx="5667375" cy="4351338"/>
          </a:xfrm>
        </p:spPr>
        <p:txBody>
          <a:bodyPr>
            <a:normAutofit/>
          </a:bodyPr>
          <a:lstStyle/>
          <a:p>
            <a:r>
              <a:rPr lang="en-US" sz="1800"/>
              <a:t>How much help do you need with each of these activities:</a:t>
            </a:r>
          </a:p>
          <a:p>
            <a:pPr lvl="1"/>
            <a:r>
              <a:rPr lang="en-US" sz="1800"/>
              <a:t>Housework</a:t>
            </a:r>
          </a:p>
          <a:p>
            <a:pPr lvl="1"/>
            <a:r>
              <a:rPr lang="en-US" sz="1800"/>
              <a:t>Making appointments</a:t>
            </a:r>
          </a:p>
          <a:p>
            <a:pPr lvl="1"/>
            <a:r>
              <a:rPr lang="en-US" sz="1800"/>
              <a:t>Money management</a:t>
            </a:r>
          </a:p>
          <a:p>
            <a:pPr lvl="1"/>
            <a:r>
              <a:rPr lang="en-US" sz="1800"/>
              <a:t>Personal Hygiene</a:t>
            </a:r>
          </a:p>
          <a:p>
            <a:pPr lvl="1"/>
            <a:r>
              <a:rPr lang="en-US" sz="1800"/>
              <a:t>Meal planning and preparation		</a:t>
            </a:r>
          </a:p>
          <a:p>
            <a:pPr lvl="1"/>
            <a:r>
              <a:rPr lang="en-US" sz="1800"/>
              <a:t>Decision making</a:t>
            </a:r>
          </a:p>
          <a:p>
            <a:pPr lvl="1"/>
            <a:r>
              <a:rPr lang="en-US" sz="1800"/>
              <a:t>Maintaining health and fitness</a:t>
            </a:r>
          </a:p>
          <a:p>
            <a:pPr lvl="1"/>
            <a:r>
              <a:rPr lang="en-US" sz="1800"/>
              <a:t>Arranging transportation</a:t>
            </a:r>
          </a:p>
          <a:p>
            <a:pPr lvl="1"/>
            <a:r>
              <a:rPr lang="en-US" sz="1800"/>
              <a:t>Participating in recreation/leisure activities</a:t>
            </a:r>
          </a:p>
          <a:p>
            <a:pPr lvl="1"/>
            <a:r>
              <a:rPr lang="en-US" sz="1800"/>
              <a:t>Involvement in community organizations</a:t>
            </a:r>
          </a:p>
          <a:p>
            <a:pPr lvl="1"/>
            <a:r>
              <a:rPr lang="en-US" sz="1800"/>
              <a:t>Voting </a:t>
            </a:r>
          </a:p>
        </p:txBody>
      </p:sp>
      <p:sp>
        <p:nvSpPr>
          <p:cNvPr id="4" name="Slide Number Placeholder 3"/>
          <p:cNvSpPr>
            <a:spLocks noGrp="1"/>
          </p:cNvSpPr>
          <p:nvPr>
            <p:ph type="sldNum" sz="quarter" idx="12"/>
          </p:nvPr>
        </p:nvSpPr>
        <p:spPr>
          <a:xfrm>
            <a:off x="9096375" y="6356350"/>
            <a:ext cx="2743200" cy="365125"/>
          </a:xfrm>
        </p:spPr>
        <p:txBody>
          <a:bodyPr anchor="ctr">
            <a:normAutofit/>
          </a:bodyPr>
          <a:lstStyle/>
          <a:p>
            <a:pPr>
              <a:spcAft>
                <a:spcPts val="600"/>
              </a:spcAft>
              <a:defRPr/>
            </a:pPr>
            <a:fld id="{B7CB52E3-869D-440C-8136-F4016896FC31}" type="slidenum">
              <a:rPr lang="en-US" altLang="en-US" smtClean="0"/>
              <a:pPr>
                <a:spcAft>
                  <a:spcPts val="600"/>
                </a:spcAft>
                <a:defRPr/>
              </a:pPr>
              <a:t>46</a:t>
            </a:fld>
            <a:endParaRPr lang="en-US" altLang="en-US"/>
          </a:p>
        </p:txBody>
      </p:sp>
    </p:spTree>
    <p:extLst>
      <p:ext uri="{BB962C8B-B14F-4D97-AF65-F5344CB8AC3E}">
        <p14:creationId xmlns:p14="http://schemas.microsoft.com/office/powerpoint/2010/main" val="800517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Indicator 14 (PaPOS) Data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3521076"/>
              </p:ext>
            </p:extLst>
          </p:nvPr>
        </p:nvGraphicFramePr>
        <p:xfrm>
          <a:off x="224118" y="3033734"/>
          <a:ext cx="11601448" cy="3383280"/>
        </p:xfrm>
        <a:graphic>
          <a:graphicData uri="http://schemas.openxmlformats.org/drawingml/2006/table">
            <a:tbl>
              <a:tblPr firstRow="1" bandRow="1">
                <a:tableStyleId>{21E4AEA4-8DFA-4A89-87EB-49C32662AFE0}</a:tableStyleId>
              </a:tblPr>
              <a:tblGrid>
                <a:gridCol w="4303763">
                  <a:extLst>
                    <a:ext uri="{9D8B030D-6E8A-4147-A177-3AD203B41FA5}">
                      <a16:colId xmlns:a16="http://schemas.microsoft.com/office/drawing/2014/main" val="20000"/>
                    </a:ext>
                  </a:extLst>
                </a:gridCol>
                <a:gridCol w="1459537">
                  <a:extLst>
                    <a:ext uri="{9D8B030D-6E8A-4147-A177-3AD203B41FA5}">
                      <a16:colId xmlns:a16="http://schemas.microsoft.com/office/drawing/2014/main" val="20001"/>
                    </a:ext>
                  </a:extLst>
                </a:gridCol>
                <a:gridCol w="1459537">
                  <a:extLst>
                    <a:ext uri="{9D8B030D-6E8A-4147-A177-3AD203B41FA5}">
                      <a16:colId xmlns:a16="http://schemas.microsoft.com/office/drawing/2014/main" val="20002"/>
                    </a:ext>
                  </a:extLst>
                </a:gridCol>
                <a:gridCol w="1459537">
                  <a:extLst>
                    <a:ext uri="{9D8B030D-6E8A-4147-A177-3AD203B41FA5}">
                      <a16:colId xmlns:a16="http://schemas.microsoft.com/office/drawing/2014/main" val="20003"/>
                    </a:ext>
                  </a:extLst>
                </a:gridCol>
                <a:gridCol w="1459537">
                  <a:extLst>
                    <a:ext uri="{9D8B030D-6E8A-4147-A177-3AD203B41FA5}">
                      <a16:colId xmlns:a16="http://schemas.microsoft.com/office/drawing/2014/main" val="20004"/>
                    </a:ext>
                  </a:extLst>
                </a:gridCol>
                <a:gridCol w="1459537">
                  <a:extLst>
                    <a:ext uri="{9D8B030D-6E8A-4147-A177-3AD203B41FA5}">
                      <a16:colId xmlns:a16="http://schemas.microsoft.com/office/drawing/2014/main" val="20005"/>
                    </a:ext>
                  </a:extLst>
                </a:gridCol>
              </a:tblGrid>
              <a:tr h="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dirty="0"/>
                        <a:t>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dirty="0"/>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dirty="0"/>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dirty="0"/>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a:t>2015</a:t>
                      </a:r>
                      <a:r>
                        <a:rPr lang="en-US" baseline="0"/>
                        <a:t> PA Data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D7F"/>
                    </a:solidFill>
                  </a:tcPr>
                </a:tc>
                <a:extLst>
                  <a:ext uri="{0D108BD9-81ED-4DB2-BD59-A6C34878D82A}">
                    <a16:rowId xmlns:a16="http://schemas.microsoft.com/office/drawing/2014/main" val="10000"/>
                  </a:ext>
                </a:extLst>
              </a:tr>
              <a:tr h="0">
                <a:tc>
                  <a:txBody>
                    <a:bodyPr/>
                    <a:lstStyle/>
                    <a:p>
                      <a:r>
                        <a:rPr lang="en-US" dirty="0"/>
                        <a:t>Enrolled in higher education within one year of leaving 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dirty="0"/>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dirty="0"/>
                        <a:t>27.1%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dirty="0"/>
                        <a:t>27.8%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a:t>28.5%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a:t>28.84%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D7F"/>
                    </a:solidFill>
                  </a:tcPr>
                </a:tc>
                <a:extLst>
                  <a:ext uri="{0D108BD9-81ED-4DB2-BD59-A6C34878D82A}">
                    <a16:rowId xmlns:a16="http://schemas.microsoft.com/office/drawing/2014/main" val="10001"/>
                  </a:ext>
                </a:extLst>
              </a:tr>
              <a:tr h="0">
                <a:tc>
                  <a:txBody>
                    <a:bodyPr/>
                    <a:lstStyle/>
                    <a:p>
                      <a:r>
                        <a:rPr lang="en-US"/>
                        <a:t>Enrolled in higher education or competitively employed within one year of leaving high school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dirty="0"/>
                        <a:t>60.8%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dirty="0"/>
                        <a:t>61.0%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dirty="0"/>
                        <a:t>62.0%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a:t>65.0%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a:t>67.32%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D7F"/>
                    </a:solidFill>
                  </a:tcPr>
                </a:tc>
                <a:extLst>
                  <a:ext uri="{0D108BD9-81ED-4DB2-BD59-A6C34878D82A}">
                    <a16:rowId xmlns:a16="http://schemas.microsoft.com/office/drawing/2014/main" val="10002"/>
                  </a:ext>
                </a:extLst>
              </a:tr>
              <a:tr h="0">
                <a:tc>
                  <a:txBody>
                    <a:bodyPr/>
                    <a:lstStyle/>
                    <a:p>
                      <a:r>
                        <a:rPr lang="en-US"/>
                        <a:t>Enrolled in higher education or in some other postsecondary education or training program; or competitively employed or in some other employment within one year of leaving high school.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a:t>68.8%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marL="0" marR="0" lvl="0" indent="0" algn="ctr" defTabSz="914400" rtl="0" eaLnBrk="1" fontAlgn="auto" latinLnBrk="0" hangingPunct="1">
                        <a:lnSpc>
                          <a:spcPct val="100000"/>
                        </a:lnSpc>
                        <a:spcBef>
                          <a:spcPts val="0"/>
                        </a:spcBef>
                        <a:spcAft>
                          <a:spcPts val="0"/>
                        </a:spcAft>
                        <a:buClrTx/>
                        <a:buSzTx/>
                        <a:buFontTx/>
                        <a:buNone/>
                        <a:tabLst/>
                        <a:defRPr/>
                      </a:pPr>
                      <a:r>
                        <a:rPr lang="en-US"/>
                        <a:t>69.9%</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dirty="0"/>
                        <a:t>70.9%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dirty="0"/>
                        <a:t>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DDE"/>
                    </a:solidFill>
                  </a:tcPr>
                </a:tc>
                <a:tc>
                  <a:txBody>
                    <a:bodyPr/>
                    <a:lstStyle/>
                    <a:p>
                      <a:pPr algn="ctr"/>
                      <a:r>
                        <a:rPr lang="en-US" dirty="0"/>
                        <a:t>73.34%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DD7F"/>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47</a:t>
            </a:fld>
            <a:endParaRPr lang="en-US" altLang="en-US" dirty="0"/>
          </a:p>
        </p:txBody>
      </p:sp>
      <p:sp>
        <p:nvSpPr>
          <p:cNvPr id="6" name="TextBox 5"/>
          <p:cNvSpPr txBox="1"/>
          <p:nvPr/>
        </p:nvSpPr>
        <p:spPr>
          <a:xfrm>
            <a:off x="1757642" y="1952627"/>
            <a:ext cx="8534400" cy="954107"/>
          </a:xfrm>
          <a:prstGeom prst="rect">
            <a:avLst/>
          </a:prstGeom>
          <a:noFill/>
        </p:spPr>
        <p:txBody>
          <a:bodyPr wrap="square" rtlCol="0">
            <a:spAutoFit/>
          </a:bodyPr>
          <a:lstStyle/>
          <a:p>
            <a:r>
              <a:rPr lang="en-US" sz="2800" dirty="0">
                <a:solidFill>
                  <a:srgbClr val="4360EF"/>
                </a:solidFill>
              </a:rPr>
              <a:t>Targets (in purple)</a:t>
            </a:r>
            <a:r>
              <a:rPr lang="en-US" sz="2800" dirty="0"/>
              <a:t>	                        </a:t>
            </a:r>
            <a:r>
              <a:rPr lang="en-US" sz="2800" dirty="0">
                <a:solidFill>
                  <a:srgbClr val="00B451"/>
                </a:solidFill>
              </a:rPr>
              <a:t>Actual Data (in green)</a:t>
            </a:r>
          </a:p>
        </p:txBody>
      </p:sp>
    </p:spTree>
    <p:extLst>
      <p:ext uri="{BB962C8B-B14F-4D97-AF65-F5344CB8AC3E}">
        <p14:creationId xmlns:p14="http://schemas.microsoft.com/office/powerpoint/2010/main" val="2883015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algn="ctr" eaLnBrk="1" hangingPunct="1"/>
            <a:r>
              <a:rPr lang="en-US" altLang="en-US" sz="3600" dirty="0"/>
              <a:t>Cyclical Monitoring for Continuous Improvement (CMCI)</a:t>
            </a:r>
          </a:p>
        </p:txBody>
      </p:sp>
      <p:sp>
        <p:nvSpPr>
          <p:cNvPr id="64515" name="Rectangle 3"/>
          <p:cNvSpPr>
            <a:spLocks noGrp="1" noChangeArrowheads="1"/>
          </p:cNvSpPr>
          <p:nvPr>
            <p:ph idx="1"/>
          </p:nvPr>
        </p:nvSpPr>
        <p:spPr>
          <a:xfrm>
            <a:off x="406400" y="2858557"/>
            <a:ext cx="11601450" cy="4530725"/>
          </a:xfrm>
        </p:spPr>
        <p:txBody>
          <a:bodyPr>
            <a:normAutofit/>
          </a:bodyPr>
          <a:lstStyle/>
          <a:p>
            <a:pPr marL="57150" indent="0" algn="ctr">
              <a:buNone/>
              <a:tabLst>
                <a:tab pos="1377950" algn="l"/>
              </a:tabLst>
              <a:defRPr/>
            </a:pPr>
            <a:endParaRPr lang="en-US" altLang="en-US" dirty="0">
              <a:hlinkClick r:id="rId3"/>
            </a:endParaRPr>
          </a:p>
          <a:p>
            <a:pPr marL="57150" indent="0" algn="ctr">
              <a:buNone/>
              <a:tabLst>
                <a:tab pos="1377950" algn="l"/>
              </a:tabLst>
              <a:defRPr/>
            </a:pPr>
            <a:r>
              <a:rPr lang="en-US" altLang="en-US" dirty="0">
                <a:hlinkClick r:id="rId3"/>
              </a:rPr>
              <a:t>https://apps.leaderservices.com/_pde_comp_mon/</a:t>
            </a:r>
            <a:r>
              <a:rPr lang="en-US" altLang="en-US" dirty="0"/>
              <a:t> </a:t>
            </a:r>
          </a:p>
          <a:p>
            <a:pPr marL="0" indent="0" algn="ctr">
              <a:buNone/>
              <a:tabLst>
                <a:tab pos="1377950" algn="l"/>
              </a:tabLst>
              <a:defRPr/>
            </a:pPr>
            <a:endParaRPr lang="en-US" altLang="en-US" sz="1200" dirty="0"/>
          </a:p>
          <a:p>
            <a:pPr marL="0" indent="0" algn="ctr">
              <a:buNone/>
              <a:tabLst>
                <a:tab pos="1377950" algn="l"/>
              </a:tabLst>
              <a:defRPr/>
            </a:pPr>
            <a:r>
              <a:rPr lang="en-US" altLang="en-US" dirty="0"/>
              <a:t>When was your LEA’s last monitoring?</a:t>
            </a:r>
          </a:p>
          <a:p>
            <a:pPr marL="0" indent="0" algn="ctr">
              <a:buNone/>
              <a:tabLst>
                <a:tab pos="1377950" algn="l"/>
              </a:tabLst>
              <a:defRPr/>
            </a:pPr>
            <a:r>
              <a:rPr lang="en-US" altLang="en-US" dirty="0"/>
              <a:t>Does your LEA have an outstanding Corrective Action Verification Plan (CAVP)?</a:t>
            </a:r>
          </a:p>
          <a:p>
            <a:pPr marL="0" indent="0" algn="ctr">
              <a:buNone/>
              <a:tabLst>
                <a:tab pos="1377950" algn="l"/>
              </a:tabLst>
              <a:defRPr/>
            </a:pPr>
            <a:r>
              <a:rPr lang="en-US" altLang="en-US" dirty="0"/>
              <a:t>When is your LEA’s next monitoring?</a:t>
            </a:r>
          </a:p>
          <a:p>
            <a:pPr marL="457200" lvl="1" indent="0">
              <a:buNone/>
              <a:tabLst>
                <a:tab pos="1377950" algn="l"/>
              </a:tabLst>
              <a:defRPr/>
            </a:pPr>
            <a:endParaRPr lang="en-US" altLang="en-US" dirty="0"/>
          </a:p>
        </p:txBody>
      </p:sp>
      <p:sp>
        <p:nvSpPr>
          <p:cNvPr id="522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A4449FB2-CB9A-4074-BB8A-C8868F81F881}" type="slidenum">
              <a:rPr lang="en-US" altLang="en-US" sz="1400">
                <a:solidFill>
                  <a:srgbClr val="000000"/>
                </a:solidFill>
                <a:latin typeface="Arial" panose="020B0604020202020204" pitchFamily="34" charset="0"/>
              </a:rPr>
              <a:pPr>
                <a:spcBef>
                  <a:spcPct val="0"/>
                </a:spcBef>
                <a:buFontTx/>
                <a:buNone/>
              </a:pPr>
              <a:t>48</a:t>
            </a:fld>
            <a:endParaRPr lang="en-US" altLang="en-US" sz="1400" dirty="0">
              <a:solidFill>
                <a:srgbClr val="000000"/>
              </a:solidFill>
              <a:latin typeface="Arial" panose="020B0604020202020204" pitchFamily="34" charset="0"/>
            </a:endParaRPr>
          </a:p>
        </p:txBody>
      </p:sp>
      <p:pic>
        <p:nvPicPr>
          <p:cNvPr id="3" name="Picture 2"/>
          <p:cNvPicPr>
            <a:picLocks noChangeAspect="1"/>
          </p:cNvPicPr>
          <p:nvPr/>
        </p:nvPicPr>
        <p:blipFill>
          <a:blip r:embed="rId4"/>
          <a:stretch>
            <a:fillRect/>
          </a:stretch>
        </p:blipFill>
        <p:spPr>
          <a:xfrm>
            <a:off x="1381125" y="1416050"/>
            <a:ext cx="4181475" cy="1924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7204557" y="1824037"/>
            <a:ext cx="3161335" cy="110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Targeted/Focused Monitoring</a:t>
            </a:r>
          </a:p>
        </p:txBody>
      </p:sp>
      <p:sp>
        <p:nvSpPr>
          <p:cNvPr id="3" name="Content Placeholder 2"/>
          <p:cNvSpPr>
            <a:spLocks noGrp="1"/>
          </p:cNvSpPr>
          <p:nvPr>
            <p:ph idx="1"/>
          </p:nvPr>
        </p:nvSpPr>
        <p:spPr/>
        <p:txBody>
          <a:bodyPr/>
          <a:lstStyle/>
          <a:p>
            <a:r>
              <a:rPr lang="en-US" dirty="0"/>
              <a:t>Suspensions and Expulsions (Indicator 4)</a:t>
            </a:r>
          </a:p>
          <a:p>
            <a:r>
              <a:rPr lang="en-US" dirty="0"/>
              <a:t>Least Restrictive Environment (Indicator 5)</a:t>
            </a:r>
          </a:p>
          <a:p>
            <a:r>
              <a:rPr lang="en-US" dirty="0"/>
              <a:t>Or if </a:t>
            </a:r>
            <a:r>
              <a:rPr lang="en-US" altLang="en-US" dirty="0"/>
              <a:t>particular compliance issues are noted requiring closer review</a:t>
            </a:r>
            <a:r>
              <a:rPr lang="en-US" dirty="0"/>
              <a:t> </a:t>
            </a:r>
          </a:p>
          <a:p>
            <a:pPr marL="0" indent="0">
              <a:buNone/>
            </a:pPr>
            <a:endParaRPr lang="en-US" sz="1400" dirty="0"/>
          </a:p>
          <a:p>
            <a:pPr marL="0" indent="0" algn="ctr">
              <a:buNone/>
            </a:pPr>
            <a:r>
              <a:rPr lang="en-US" dirty="0">
                <a:solidFill>
                  <a:srgbClr val="C00000"/>
                </a:solidFill>
              </a:rPr>
              <a:t>If your rates are significantly discrepant in either of these areas, you may be notified of your LEA being targeted for monitoring</a:t>
            </a:r>
          </a:p>
          <a:p>
            <a:pPr marL="0" indent="0" algn="ctr">
              <a:buNone/>
            </a:pPr>
            <a:endParaRPr lang="en-US" dirty="0">
              <a:solidFill>
                <a:srgbClr val="C00000"/>
              </a:solidFill>
            </a:endParaRP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49</a:t>
            </a:fld>
            <a:endParaRPr lang="en-US" altLang="en-US" dirty="0"/>
          </a:p>
        </p:txBody>
      </p:sp>
      <p:sp>
        <p:nvSpPr>
          <p:cNvPr id="5" name="Rectangle 4"/>
          <p:cNvSpPr/>
          <p:nvPr/>
        </p:nvSpPr>
        <p:spPr>
          <a:xfrm>
            <a:off x="1981200" y="5983616"/>
            <a:ext cx="8382000" cy="954107"/>
          </a:xfrm>
          <a:prstGeom prst="rect">
            <a:avLst/>
          </a:prstGeom>
        </p:spPr>
        <p:txBody>
          <a:bodyPr wrap="square">
            <a:spAutoFit/>
          </a:bodyPr>
          <a:lstStyle/>
          <a:p>
            <a:pPr marL="57150" algn="ctr">
              <a:tabLst>
                <a:tab pos="1377950" algn="l"/>
              </a:tabLst>
              <a:defRPr/>
            </a:pPr>
            <a:r>
              <a:rPr lang="en-US" altLang="en-US" sz="2800" dirty="0">
                <a:hlinkClick r:id="rId3"/>
              </a:rPr>
              <a:t>https://apps.leaderservices.com/_pde_comp_mon/</a:t>
            </a:r>
            <a:r>
              <a:rPr lang="en-US" altLang="en-US" sz="2800" dirty="0"/>
              <a:t> </a:t>
            </a:r>
          </a:p>
        </p:txBody>
      </p:sp>
    </p:spTree>
    <p:extLst>
      <p:ext uri="{BB962C8B-B14F-4D97-AF65-F5344CB8AC3E}">
        <p14:creationId xmlns:p14="http://schemas.microsoft.com/office/powerpoint/2010/main" val="61649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altLang="en-US" dirty="0"/>
              <a:t>Participants will be……</a:t>
            </a:r>
          </a:p>
        </p:txBody>
      </p:sp>
      <p:sp>
        <p:nvSpPr>
          <p:cNvPr id="34819" name="Content Placeholder 3"/>
          <p:cNvSpPr>
            <a:spLocks noGrp="1"/>
          </p:cNvSpPr>
          <p:nvPr>
            <p:ph idx="1"/>
          </p:nvPr>
        </p:nvSpPr>
        <p:spPr>
          <a:xfrm>
            <a:off x="3862028" y="1278731"/>
            <a:ext cx="8484326" cy="5442744"/>
          </a:xfrm>
        </p:spPr>
        <p:txBody>
          <a:bodyPr>
            <a:normAutofit fontScale="85000" lnSpcReduction="10000"/>
          </a:bodyPr>
          <a:lstStyle/>
          <a:p>
            <a:pPr marL="0" indent="0">
              <a:buNone/>
              <a:defRPr/>
            </a:pPr>
            <a:r>
              <a:rPr lang="en-US" altLang="en-US" b="1" dirty="0"/>
              <a:t>Proactive:</a:t>
            </a:r>
          </a:p>
          <a:p>
            <a:pPr marL="0" indent="0">
              <a:buNone/>
              <a:defRPr/>
            </a:pPr>
            <a:r>
              <a:rPr lang="en-US" altLang="en-US" sz="2400" dirty="0"/>
              <a:t>Utilize tools, strategies and activities to proactively prepare for special education mandated data collection and reporting</a:t>
            </a:r>
          </a:p>
          <a:p>
            <a:pPr marL="0" indent="0">
              <a:buNone/>
              <a:defRPr/>
            </a:pPr>
            <a:endParaRPr lang="en-US" altLang="en-US" sz="2400" dirty="0"/>
          </a:p>
          <a:p>
            <a:pPr marL="0" indent="0">
              <a:buNone/>
              <a:defRPr/>
            </a:pPr>
            <a:r>
              <a:rPr lang="en-US" altLang="en-US" b="1" dirty="0"/>
              <a:t>Responsive:</a:t>
            </a:r>
          </a:p>
          <a:p>
            <a:pPr marL="0" indent="0">
              <a:buNone/>
              <a:defRPr/>
            </a:pPr>
            <a:r>
              <a:rPr lang="en-US" altLang="en-US" sz="2400" dirty="0"/>
              <a:t>Identify and respond to needed systemic changes related to special education mandated data collection and reporting</a:t>
            </a:r>
          </a:p>
          <a:p>
            <a:pPr marL="0" indent="0">
              <a:buNone/>
              <a:defRPr/>
            </a:pPr>
            <a:endParaRPr lang="en-US" altLang="en-US" sz="2400" dirty="0"/>
          </a:p>
          <a:p>
            <a:pPr marL="0" indent="0">
              <a:buNone/>
              <a:defRPr/>
            </a:pPr>
            <a:r>
              <a:rPr lang="en-US" altLang="en-US" b="1" dirty="0"/>
              <a:t>Organized:</a:t>
            </a:r>
          </a:p>
          <a:p>
            <a:pPr marL="0" indent="0">
              <a:buNone/>
              <a:defRPr/>
            </a:pPr>
            <a:r>
              <a:rPr lang="en-US" altLang="en-US" sz="2400" dirty="0"/>
              <a:t>Identify work habits to be intentionally organized to prepare for special education mandated data collection and reporting</a:t>
            </a:r>
          </a:p>
          <a:p>
            <a:pPr marL="0" indent="0">
              <a:buNone/>
              <a:defRPr/>
            </a:pPr>
            <a:r>
              <a:rPr lang="en-US" altLang="en-US" sz="2400" dirty="0">
                <a:latin typeface="Arial" panose="020B0604020202020204" pitchFamily="34" charset="0"/>
              </a:rPr>
              <a:t> </a:t>
            </a:r>
          </a:p>
          <a:p>
            <a:pPr marL="0" indent="0">
              <a:buNone/>
              <a:defRPr/>
            </a:pPr>
            <a:endParaRPr lang="en-US" altLang="en-US" sz="2400" dirty="0">
              <a:latin typeface="Arial" panose="020B0604020202020204" pitchFamily="34" charset="0"/>
            </a:endParaRPr>
          </a:p>
          <a:p>
            <a:pPr marL="0" indent="0">
              <a:buNone/>
              <a:defRPr/>
            </a:pPr>
            <a:r>
              <a:rPr lang="en-US" altLang="en-US" sz="2400" dirty="0">
                <a:latin typeface="Arial" panose="020B0604020202020204" pitchFamily="34" charset="0"/>
              </a:rPr>
              <a:t> </a:t>
            </a:r>
          </a:p>
          <a:p>
            <a:pPr marL="0" indent="0">
              <a:buNone/>
              <a:defRPr/>
            </a:pPr>
            <a:endParaRPr lang="en-US" altLang="en-US" sz="2400" dirty="0">
              <a:latin typeface="Arial" panose="020B0604020202020204" pitchFamily="34" charset="0"/>
            </a:endParaRPr>
          </a:p>
          <a:p>
            <a:pPr marL="457200" indent="-457200">
              <a:buFont typeface="Gill Sans MT" panose="020B0502020104020203" pitchFamily="34" charset="0"/>
              <a:buAutoNum type="arabicPeriod"/>
              <a:defRPr/>
            </a:pPr>
            <a:endParaRPr lang="en-US" altLang="en-US" sz="2400" dirty="0"/>
          </a:p>
        </p:txBody>
      </p:sp>
      <p:sp>
        <p:nvSpPr>
          <p:cNvPr id="2355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5FCF4CA6-4CB9-4932-8F2A-FD6859955B47}" type="slidenum">
              <a:rPr lang="en-US" altLang="en-US" sz="1400">
                <a:solidFill>
                  <a:schemeClr val="tx1"/>
                </a:solidFill>
                <a:latin typeface="Arial" panose="020B0604020202020204" pitchFamily="34" charset="0"/>
              </a:rPr>
              <a:pPr>
                <a:spcBef>
                  <a:spcPct val="0"/>
                </a:spcBef>
                <a:buFontTx/>
                <a:buNone/>
              </a:pPr>
              <a:t>5</a:t>
            </a:fld>
            <a:endParaRPr lang="en-US" altLang="en-US" sz="1400" dirty="0">
              <a:solidFill>
                <a:schemeClr val="tx1"/>
              </a:solidFill>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r>
              <a:rPr lang="en-US" altLang="en-US" sz="3600" dirty="0"/>
              <a:t>  </a:t>
            </a:r>
          </a:p>
        </p:txBody>
      </p:sp>
      <p:sp>
        <p:nvSpPr>
          <p:cNvPr id="46083" name="Rectangle 3"/>
          <p:cNvSpPr>
            <a:spLocks noGrp="1" noChangeArrowheads="1"/>
          </p:cNvSpPr>
          <p:nvPr>
            <p:ph idx="1"/>
          </p:nvPr>
        </p:nvSpPr>
        <p:spPr/>
        <p:txBody>
          <a:bodyPr/>
          <a:lstStyle/>
          <a:p>
            <a:pPr>
              <a:tabLst>
                <a:tab pos="1377950" algn="l"/>
              </a:tabLst>
            </a:pPr>
            <a:r>
              <a:rPr lang="en-US" altLang="en-US" dirty="0"/>
              <a:t>Do you have your username and password for Leader Services website?</a:t>
            </a:r>
          </a:p>
          <a:p>
            <a:pPr>
              <a:tabLst>
                <a:tab pos="1377950" algn="l"/>
              </a:tabLst>
            </a:pPr>
            <a:r>
              <a:rPr lang="en-US" altLang="en-US" dirty="0"/>
              <a:t>If so, can you locate RISC, Special Education Students @Home, etc?</a:t>
            </a:r>
          </a:p>
          <a:p>
            <a:pPr>
              <a:tabLst>
                <a:tab pos="1377950" algn="l"/>
              </a:tabLst>
            </a:pPr>
            <a:r>
              <a:rPr lang="en-US" altLang="en-US" dirty="0"/>
              <a:t>Do you know how to complete a restraint report? </a:t>
            </a:r>
          </a:p>
          <a:p>
            <a:pPr marL="0" indent="0" algn="ctr">
              <a:buNone/>
              <a:tabLst>
                <a:tab pos="1377950" algn="l"/>
              </a:tabLst>
            </a:pPr>
            <a:endParaRPr lang="en-US" altLang="en-US" sz="1400" dirty="0"/>
          </a:p>
          <a:p>
            <a:pPr marL="0" indent="0" algn="ctr">
              <a:buNone/>
              <a:tabLst>
                <a:tab pos="1377950" algn="l"/>
              </a:tabLst>
            </a:pPr>
            <a:r>
              <a:rPr lang="en-US" altLang="en-US" sz="3600" dirty="0">
                <a:solidFill>
                  <a:srgbClr val="FF0000"/>
                </a:solidFill>
              </a:rPr>
              <a:t>If you answered NO to any of these questions, please contact your BSE Adviser!</a:t>
            </a:r>
          </a:p>
          <a:p>
            <a:pPr marL="457200" lvl="1" indent="0">
              <a:buNone/>
              <a:tabLst>
                <a:tab pos="1377950" algn="l"/>
              </a:tabLst>
            </a:pPr>
            <a:endParaRPr lang="en-US" altLang="en-US" dirty="0"/>
          </a:p>
        </p:txBody>
      </p:sp>
      <p:sp>
        <p:nvSpPr>
          <p:cNvPr id="4608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F6B9DDE7-4874-47D3-832C-81505F667DD4}" type="slidenum">
              <a:rPr lang="en-US" altLang="en-US" sz="1400">
                <a:solidFill>
                  <a:srgbClr val="000000"/>
                </a:solidFill>
                <a:latin typeface="Arial" panose="020B0604020202020204" pitchFamily="34" charset="0"/>
              </a:rPr>
              <a:pPr>
                <a:spcBef>
                  <a:spcPct val="0"/>
                </a:spcBef>
                <a:buFontTx/>
                <a:buNone/>
              </a:pPr>
              <a:t>50</a:t>
            </a:fld>
            <a:endParaRPr lang="en-US" altLang="en-US" sz="1400" dirty="0">
              <a:solidFill>
                <a:srgbClr val="000000"/>
              </a:solidFill>
              <a:latin typeface="Arial" panose="020B0604020202020204" pitchFamily="34" charset="0"/>
            </a:endParaRPr>
          </a:p>
        </p:txBody>
      </p:sp>
      <p:sp>
        <p:nvSpPr>
          <p:cNvPr id="6" name="Rectangle 2"/>
          <p:cNvSpPr txBox="1">
            <a:spLocks noChangeArrowheads="1"/>
          </p:cNvSpPr>
          <p:nvPr/>
        </p:nvSpPr>
        <p:spPr bwMode="auto">
          <a:xfrm>
            <a:off x="1676400" y="577516"/>
            <a:ext cx="9144000" cy="83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accent2"/>
                </a:solidFill>
                <a:latin typeface="+mj-lt"/>
                <a:ea typeface="+mj-ea"/>
                <a:cs typeface="+mj-cs"/>
              </a:defRPr>
            </a:lvl1pPr>
            <a:lvl2pPr algn="l" rtl="0" eaLnBrk="0" fontAlgn="base" hangingPunct="0">
              <a:spcBef>
                <a:spcPct val="0"/>
              </a:spcBef>
              <a:spcAft>
                <a:spcPct val="0"/>
              </a:spcAft>
              <a:defRPr sz="4000">
                <a:solidFill>
                  <a:schemeClr val="accent2"/>
                </a:solidFill>
                <a:latin typeface="Gill Sans MT" pitchFamily="34" charset="0"/>
              </a:defRPr>
            </a:lvl2pPr>
            <a:lvl3pPr algn="l" rtl="0" eaLnBrk="0" fontAlgn="base" hangingPunct="0">
              <a:spcBef>
                <a:spcPct val="0"/>
              </a:spcBef>
              <a:spcAft>
                <a:spcPct val="0"/>
              </a:spcAft>
              <a:defRPr sz="4000">
                <a:solidFill>
                  <a:schemeClr val="accent2"/>
                </a:solidFill>
                <a:latin typeface="Gill Sans MT" pitchFamily="34" charset="0"/>
              </a:defRPr>
            </a:lvl3pPr>
            <a:lvl4pPr algn="l" rtl="0" eaLnBrk="0" fontAlgn="base" hangingPunct="0">
              <a:spcBef>
                <a:spcPct val="0"/>
              </a:spcBef>
              <a:spcAft>
                <a:spcPct val="0"/>
              </a:spcAft>
              <a:defRPr sz="4000">
                <a:solidFill>
                  <a:schemeClr val="accent2"/>
                </a:solidFill>
                <a:latin typeface="Gill Sans MT" pitchFamily="34" charset="0"/>
              </a:defRPr>
            </a:lvl4pPr>
            <a:lvl5pPr algn="l" rtl="0" eaLnBrk="0" fontAlgn="base" hangingPunct="0">
              <a:spcBef>
                <a:spcPct val="0"/>
              </a:spcBef>
              <a:spcAft>
                <a:spcPct val="0"/>
              </a:spcAft>
              <a:defRPr sz="4000">
                <a:solidFill>
                  <a:schemeClr val="accent2"/>
                </a:solidFill>
                <a:latin typeface="Gill Sans MT" pitchFamily="34" charset="0"/>
              </a:defRPr>
            </a:lvl5pPr>
            <a:lvl6pPr marL="457200" algn="l" rtl="0" fontAlgn="base">
              <a:spcBef>
                <a:spcPct val="0"/>
              </a:spcBef>
              <a:spcAft>
                <a:spcPct val="0"/>
              </a:spcAft>
              <a:defRPr sz="4000">
                <a:solidFill>
                  <a:schemeClr val="accent2"/>
                </a:solidFill>
                <a:latin typeface="Gill Sans MT" pitchFamily="34" charset="0"/>
              </a:defRPr>
            </a:lvl6pPr>
            <a:lvl7pPr marL="914400" algn="l" rtl="0" fontAlgn="base">
              <a:spcBef>
                <a:spcPct val="0"/>
              </a:spcBef>
              <a:spcAft>
                <a:spcPct val="0"/>
              </a:spcAft>
              <a:defRPr sz="4000">
                <a:solidFill>
                  <a:schemeClr val="accent2"/>
                </a:solidFill>
                <a:latin typeface="Gill Sans MT" pitchFamily="34" charset="0"/>
              </a:defRPr>
            </a:lvl7pPr>
            <a:lvl8pPr marL="1371600" algn="l" rtl="0" fontAlgn="base">
              <a:spcBef>
                <a:spcPct val="0"/>
              </a:spcBef>
              <a:spcAft>
                <a:spcPct val="0"/>
              </a:spcAft>
              <a:defRPr sz="4000">
                <a:solidFill>
                  <a:schemeClr val="accent2"/>
                </a:solidFill>
                <a:latin typeface="Gill Sans MT" pitchFamily="34" charset="0"/>
              </a:defRPr>
            </a:lvl8pPr>
            <a:lvl9pPr marL="1828800" algn="l" rtl="0" fontAlgn="base">
              <a:spcBef>
                <a:spcPct val="0"/>
              </a:spcBef>
              <a:spcAft>
                <a:spcPct val="0"/>
              </a:spcAft>
              <a:defRPr sz="4000">
                <a:solidFill>
                  <a:schemeClr val="accent2"/>
                </a:solidFill>
                <a:latin typeface="Gill Sans MT" pitchFamily="34" charset="0"/>
              </a:defRPr>
            </a:lvl9pPr>
          </a:lstStyle>
          <a:p>
            <a:pPr algn="ctr" eaLnBrk="1" hangingPunct="1"/>
            <a:r>
              <a:rPr lang="en-US" altLang="en-US" kern="0" dirty="0"/>
              <a:t>Leader Services: </a:t>
            </a:r>
            <a:r>
              <a:rPr lang="en-US" altLang="en-US" kern="0" dirty="0">
                <a:solidFill>
                  <a:schemeClr val="bg1"/>
                </a:solidFill>
                <a:hlinkClick r:id="rId3">
                  <a:extLst>
                    <a:ext uri="{A12FA001-AC4F-418D-AE19-62706E023703}">
                      <ahyp:hlinkClr xmlns:ahyp="http://schemas.microsoft.com/office/drawing/2018/hyperlinkcolor" val="tx"/>
                    </a:ext>
                  </a:extLst>
                </a:hlinkClick>
              </a:rPr>
              <a:t>www.leaderservice.com</a:t>
            </a:r>
            <a:r>
              <a:rPr lang="en-US" altLang="en-US" kern="0" dirty="0">
                <a:solidFill>
                  <a:schemeClr val="bg1"/>
                </a:solidFill>
              </a:rPr>
              <a:t> </a:t>
            </a:r>
          </a:p>
        </p:txBody>
      </p:sp>
    </p:spTree>
    <p:extLst>
      <p:ext uri="{BB962C8B-B14F-4D97-AF65-F5344CB8AC3E}">
        <p14:creationId xmlns:p14="http://schemas.microsoft.com/office/powerpoint/2010/main" val="1068727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p>
            <a:r>
              <a:rPr lang="en-US" dirty="0"/>
              <a:t>Reporting Matching Activity</a:t>
            </a:r>
          </a:p>
        </p:txBody>
      </p:sp>
      <p:pic>
        <p:nvPicPr>
          <p:cNvPr id="4098" name="Picture 2" descr="0e6f28e7-fec9-42aa-afd8-7a85df9c49f6@namprd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6200000">
            <a:off x="5703967" y="73026"/>
            <a:ext cx="5130641" cy="6172200"/>
          </a:xfrm>
          <a:prstGeom prst="rect">
            <a:avLst/>
          </a:prstGeom>
          <a:solidFill>
            <a:srgbClr val="FFFFFF"/>
          </a:solidFill>
          <a:ln w="88900" cap="sq" cmpd="thickThin">
            <a:solidFill>
              <a:srgbClr val="000000"/>
            </a:solidFill>
            <a:prstDash val="solid"/>
            <a:miter lim="800000"/>
          </a:ln>
          <a:effectLst>
            <a:innerShdw blurRad="76200">
              <a:srgbClr val="000000"/>
            </a:innerShdw>
          </a:effectLst>
        </p:spPr>
      </p:pic>
      <p:sp>
        <p:nvSpPr>
          <p:cNvPr id="71" name="Text Placeholder 3">
            <a:extLst>
              <a:ext uri="{FF2B5EF4-FFF2-40B4-BE49-F238E27FC236}">
                <a16:creationId xmlns:a16="http://schemas.microsoft.com/office/drawing/2014/main" id="{856054DD-5EC4-42D7-954D-CF6D58EE017D}"/>
              </a:ext>
            </a:extLst>
          </p:cNvPr>
          <p:cNvSpPr>
            <a:spLocks noGrp="1"/>
          </p:cNvSpPr>
          <p:nvPr>
            <p:ph type="body" sz="half" idx="2"/>
          </p:nvPr>
        </p:nvSpPr>
        <p:spPr>
          <a:xfrm>
            <a:off x="839788" y="2057400"/>
            <a:ext cx="3932237" cy="3811588"/>
          </a:xfrm>
        </p:spPr>
        <p:txBody>
          <a:bodyPr>
            <a:normAutofit/>
          </a:bodyPr>
          <a:lstStyle/>
          <a:p>
            <a:r>
              <a:rPr lang="en-US" sz="2400" dirty="0"/>
              <a:t>game.educaplay.com</a:t>
            </a:r>
          </a:p>
          <a:p>
            <a:endParaRPr lang="en-US" sz="2400" dirty="0"/>
          </a:p>
          <a:p>
            <a:r>
              <a:rPr lang="en-US" sz="2400" dirty="0"/>
              <a:t>PIN – 838817</a:t>
            </a:r>
          </a:p>
          <a:p>
            <a:endParaRPr lang="en-US" sz="2400" dirty="0"/>
          </a:p>
          <a:p>
            <a:endParaRPr lang="en-US" sz="2400" dirty="0"/>
          </a:p>
          <a:p>
            <a:r>
              <a:rPr lang="en-US" sz="2400" dirty="0">
                <a:solidFill>
                  <a:srgbClr val="FFFF00"/>
                </a:solidFill>
              </a:rPr>
              <a:t>Breakout </a:t>
            </a:r>
          </a:p>
          <a:p>
            <a:r>
              <a:rPr lang="en-US" sz="2400" dirty="0">
                <a:solidFill>
                  <a:srgbClr val="FFFF00"/>
                </a:solidFill>
              </a:rPr>
              <a:t>&amp; </a:t>
            </a:r>
          </a:p>
          <a:p>
            <a:r>
              <a:rPr lang="en-US" sz="2400" dirty="0">
                <a:solidFill>
                  <a:srgbClr val="FFFF00"/>
                </a:solidFill>
              </a:rPr>
              <a:t>Challenge</a:t>
            </a:r>
          </a:p>
        </p:txBody>
      </p:sp>
      <p:sp>
        <p:nvSpPr>
          <p:cNvPr id="4" name="Slide Number Placeholder 3"/>
          <p:cNvSpPr>
            <a:spLocks noGrp="1"/>
          </p:cNvSpPr>
          <p:nvPr>
            <p:ph type="sldNum" sz="quarter" idx="12"/>
          </p:nvPr>
        </p:nvSpPr>
        <p:spPr>
          <a:xfrm>
            <a:off x="9096375" y="6356350"/>
            <a:ext cx="2743200" cy="365125"/>
          </a:xfrm>
        </p:spPr>
        <p:txBody>
          <a:bodyPr anchor="ctr">
            <a:normAutofit/>
          </a:bodyPr>
          <a:lstStyle/>
          <a:p>
            <a:pPr>
              <a:spcAft>
                <a:spcPts val="600"/>
              </a:spcAft>
              <a:defRPr/>
            </a:pPr>
            <a:fld id="{B7CB52E3-869D-440C-8136-F4016896FC31}" type="slidenum">
              <a:rPr lang="en-US" altLang="en-US" smtClean="0"/>
              <a:pPr>
                <a:spcAft>
                  <a:spcPts val="600"/>
                </a:spcAft>
                <a:defRPr/>
              </a:pPr>
              <a:t>51</a:t>
            </a:fld>
            <a:endParaRPr lang="en-US" altLang="en-US"/>
          </a:p>
        </p:txBody>
      </p:sp>
    </p:spTree>
    <p:extLst>
      <p:ext uri="{BB962C8B-B14F-4D97-AF65-F5344CB8AC3E}">
        <p14:creationId xmlns:p14="http://schemas.microsoft.com/office/powerpoint/2010/main" val="3951902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p>
            <a:r>
              <a:rPr lang="en-US" dirty="0"/>
              <a:t>Reporting Matching Activity (HBG)</a:t>
            </a:r>
          </a:p>
        </p:txBody>
      </p:sp>
      <p:pic>
        <p:nvPicPr>
          <p:cNvPr id="4098" name="Picture 2" descr="0e6f28e7-fec9-42aa-afd8-7a85df9c49f6@namprd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6200000">
            <a:off x="5703967" y="73026"/>
            <a:ext cx="5130641" cy="6172200"/>
          </a:xfrm>
          <a:prstGeom prst="rect">
            <a:avLst/>
          </a:prstGeom>
          <a:solidFill>
            <a:srgbClr val="FFFFFF"/>
          </a:solidFill>
          <a:ln w="88900" cap="sq" cmpd="thickThin">
            <a:solidFill>
              <a:srgbClr val="000000"/>
            </a:solidFill>
            <a:prstDash val="solid"/>
            <a:miter lim="800000"/>
          </a:ln>
          <a:effectLst>
            <a:innerShdw blurRad="76200">
              <a:srgbClr val="000000"/>
            </a:innerShdw>
          </a:effectLst>
        </p:spPr>
      </p:pic>
      <p:sp>
        <p:nvSpPr>
          <p:cNvPr id="71" name="Text Placeholder 3">
            <a:extLst>
              <a:ext uri="{FF2B5EF4-FFF2-40B4-BE49-F238E27FC236}">
                <a16:creationId xmlns:a16="http://schemas.microsoft.com/office/drawing/2014/main" id="{856054DD-5EC4-42D7-954D-CF6D58EE017D}"/>
              </a:ext>
            </a:extLst>
          </p:cNvPr>
          <p:cNvSpPr>
            <a:spLocks noGrp="1"/>
          </p:cNvSpPr>
          <p:nvPr>
            <p:ph type="body" sz="half" idx="2"/>
          </p:nvPr>
        </p:nvSpPr>
        <p:spPr>
          <a:xfrm>
            <a:off x="839788" y="2057400"/>
            <a:ext cx="3932237" cy="3811588"/>
          </a:xfrm>
        </p:spPr>
        <p:txBody>
          <a:bodyPr>
            <a:normAutofit/>
          </a:bodyPr>
          <a:lstStyle/>
          <a:p>
            <a:r>
              <a:rPr lang="en-US" sz="2400" dirty="0"/>
              <a:t>game.educaplay.com</a:t>
            </a:r>
          </a:p>
          <a:p>
            <a:endParaRPr lang="en-US" sz="2400" dirty="0"/>
          </a:p>
          <a:p>
            <a:r>
              <a:rPr lang="en-US" sz="2400" dirty="0"/>
              <a:t>PIN – </a:t>
            </a:r>
            <a:r>
              <a:rPr lang="en-US" sz="2400" dirty="0" err="1"/>
              <a:t>xxxxxx</a:t>
            </a:r>
            <a:endParaRPr lang="en-US" sz="2400" dirty="0"/>
          </a:p>
          <a:p>
            <a:endParaRPr lang="en-US" sz="2400" dirty="0"/>
          </a:p>
          <a:p>
            <a:endParaRPr lang="en-US" sz="2400" dirty="0"/>
          </a:p>
          <a:p>
            <a:r>
              <a:rPr lang="en-US" sz="2400" dirty="0">
                <a:solidFill>
                  <a:srgbClr val="FFFF00"/>
                </a:solidFill>
              </a:rPr>
              <a:t>Breakout </a:t>
            </a:r>
          </a:p>
          <a:p>
            <a:r>
              <a:rPr lang="en-US" sz="2400" dirty="0">
                <a:solidFill>
                  <a:srgbClr val="FFFF00"/>
                </a:solidFill>
              </a:rPr>
              <a:t>&amp; </a:t>
            </a:r>
          </a:p>
          <a:p>
            <a:r>
              <a:rPr lang="en-US" sz="2400" dirty="0">
                <a:solidFill>
                  <a:srgbClr val="FFFF00"/>
                </a:solidFill>
              </a:rPr>
              <a:t>Challenge</a:t>
            </a:r>
          </a:p>
        </p:txBody>
      </p:sp>
      <p:sp>
        <p:nvSpPr>
          <p:cNvPr id="4" name="Slide Number Placeholder 3"/>
          <p:cNvSpPr>
            <a:spLocks noGrp="1"/>
          </p:cNvSpPr>
          <p:nvPr>
            <p:ph type="sldNum" sz="quarter" idx="12"/>
          </p:nvPr>
        </p:nvSpPr>
        <p:spPr>
          <a:xfrm>
            <a:off x="9096375" y="6356350"/>
            <a:ext cx="2743200" cy="365125"/>
          </a:xfrm>
        </p:spPr>
        <p:txBody>
          <a:bodyPr anchor="ctr">
            <a:normAutofit/>
          </a:bodyPr>
          <a:lstStyle/>
          <a:p>
            <a:pPr>
              <a:spcAft>
                <a:spcPts val="600"/>
              </a:spcAft>
              <a:defRPr/>
            </a:pPr>
            <a:fld id="{B7CB52E3-869D-440C-8136-F4016896FC31}" type="slidenum">
              <a:rPr lang="en-US" altLang="en-US" smtClean="0"/>
              <a:pPr>
                <a:spcAft>
                  <a:spcPts val="600"/>
                </a:spcAft>
                <a:defRPr/>
              </a:pPr>
              <a:t>52</a:t>
            </a:fld>
            <a:endParaRPr lang="en-US" altLang="en-US"/>
          </a:p>
        </p:txBody>
      </p:sp>
    </p:spTree>
    <p:extLst>
      <p:ext uri="{BB962C8B-B14F-4D97-AF65-F5344CB8AC3E}">
        <p14:creationId xmlns:p14="http://schemas.microsoft.com/office/powerpoint/2010/main" val="2993383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p>
            <a:r>
              <a:rPr lang="en-US" dirty="0"/>
              <a:t>Reporting Matching Activity (East)</a:t>
            </a:r>
          </a:p>
        </p:txBody>
      </p:sp>
      <p:pic>
        <p:nvPicPr>
          <p:cNvPr id="4098" name="Picture 2" descr="0e6f28e7-fec9-42aa-afd8-7a85df9c49f6@namprd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6200000">
            <a:off x="5703967" y="73026"/>
            <a:ext cx="5130641" cy="6172200"/>
          </a:xfrm>
          <a:prstGeom prst="rect">
            <a:avLst/>
          </a:prstGeom>
          <a:solidFill>
            <a:srgbClr val="FFFFFF"/>
          </a:solidFill>
          <a:ln w="88900" cap="sq" cmpd="thickThin">
            <a:solidFill>
              <a:srgbClr val="000000"/>
            </a:solidFill>
            <a:prstDash val="solid"/>
            <a:miter lim="800000"/>
          </a:ln>
          <a:effectLst>
            <a:innerShdw blurRad="76200">
              <a:srgbClr val="000000"/>
            </a:innerShdw>
          </a:effectLst>
        </p:spPr>
      </p:pic>
      <p:sp>
        <p:nvSpPr>
          <p:cNvPr id="71" name="Text Placeholder 3">
            <a:extLst>
              <a:ext uri="{FF2B5EF4-FFF2-40B4-BE49-F238E27FC236}">
                <a16:creationId xmlns:a16="http://schemas.microsoft.com/office/drawing/2014/main" id="{856054DD-5EC4-42D7-954D-CF6D58EE017D}"/>
              </a:ext>
            </a:extLst>
          </p:cNvPr>
          <p:cNvSpPr>
            <a:spLocks noGrp="1"/>
          </p:cNvSpPr>
          <p:nvPr>
            <p:ph type="body" sz="half" idx="2"/>
          </p:nvPr>
        </p:nvSpPr>
        <p:spPr>
          <a:xfrm>
            <a:off x="839788" y="2057400"/>
            <a:ext cx="3932237" cy="3811588"/>
          </a:xfrm>
        </p:spPr>
        <p:txBody>
          <a:bodyPr>
            <a:normAutofit/>
          </a:bodyPr>
          <a:lstStyle/>
          <a:p>
            <a:r>
              <a:rPr lang="en-US" sz="2400" dirty="0"/>
              <a:t>game.educaplay.com</a:t>
            </a:r>
          </a:p>
          <a:p>
            <a:endParaRPr lang="en-US" sz="2400" dirty="0"/>
          </a:p>
          <a:p>
            <a:r>
              <a:rPr lang="en-US" sz="2400" dirty="0"/>
              <a:t>PIN – </a:t>
            </a:r>
            <a:r>
              <a:rPr lang="en-US" sz="2400" dirty="0" err="1"/>
              <a:t>xxxxxx</a:t>
            </a:r>
            <a:endParaRPr lang="en-US" sz="2400" dirty="0"/>
          </a:p>
          <a:p>
            <a:endParaRPr lang="en-US" sz="2400" dirty="0"/>
          </a:p>
          <a:p>
            <a:endParaRPr lang="en-US" sz="2400" dirty="0"/>
          </a:p>
          <a:p>
            <a:r>
              <a:rPr lang="en-US" sz="2400" dirty="0">
                <a:solidFill>
                  <a:srgbClr val="FFFF00"/>
                </a:solidFill>
              </a:rPr>
              <a:t>Breakout </a:t>
            </a:r>
          </a:p>
          <a:p>
            <a:r>
              <a:rPr lang="en-US" sz="2400" dirty="0">
                <a:solidFill>
                  <a:srgbClr val="FFFF00"/>
                </a:solidFill>
              </a:rPr>
              <a:t>&amp; </a:t>
            </a:r>
          </a:p>
          <a:p>
            <a:r>
              <a:rPr lang="en-US" sz="2400" dirty="0">
                <a:solidFill>
                  <a:srgbClr val="FFFF00"/>
                </a:solidFill>
              </a:rPr>
              <a:t>Challenge</a:t>
            </a:r>
          </a:p>
        </p:txBody>
      </p:sp>
      <p:sp>
        <p:nvSpPr>
          <p:cNvPr id="4" name="Slide Number Placeholder 3"/>
          <p:cNvSpPr>
            <a:spLocks noGrp="1"/>
          </p:cNvSpPr>
          <p:nvPr>
            <p:ph type="sldNum" sz="quarter" idx="12"/>
          </p:nvPr>
        </p:nvSpPr>
        <p:spPr>
          <a:xfrm>
            <a:off x="9096375" y="6356350"/>
            <a:ext cx="2743200" cy="365125"/>
          </a:xfrm>
        </p:spPr>
        <p:txBody>
          <a:bodyPr anchor="ctr">
            <a:normAutofit/>
          </a:bodyPr>
          <a:lstStyle/>
          <a:p>
            <a:pPr>
              <a:spcAft>
                <a:spcPts val="600"/>
              </a:spcAft>
              <a:defRPr/>
            </a:pPr>
            <a:fld id="{B7CB52E3-869D-440C-8136-F4016896FC31}" type="slidenum">
              <a:rPr lang="en-US" altLang="en-US" smtClean="0"/>
              <a:pPr>
                <a:spcAft>
                  <a:spcPts val="600"/>
                </a:spcAft>
                <a:defRPr/>
              </a:pPr>
              <a:t>53</a:t>
            </a:fld>
            <a:endParaRPr lang="en-US" altLang="en-US"/>
          </a:p>
        </p:txBody>
      </p:sp>
    </p:spTree>
    <p:extLst>
      <p:ext uri="{BB962C8B-B14F-4D97-AF65-F5344CB8AC3E}">
        <p14:creationId xmlns:p14="http://schemas.microsoft.com/office/powerpoint/2010/main" val="3657506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normAutofit/>
          </a:bodyPr>
          <a:lstStyle/>
          <a:p>
            <a:pPr algn="ctr"/>
            <a:r>
              <a:rPr lang="en-US" altLang="en-US" dirty="0"/>
              <a:t>Components of</a:t>
            </a:r>
            <a:br>
              <a:rPr lang="en-US" altLang="en-US" dirty="0"/>
            </a:br>
            <a:r>
              <a:rPr lang="en-US" altLang="en-US" dirty="0"/>
              <a:t>Cyclical Monitoring for Continuous Improvement (CMCI)</a:t>
            </a:r>
          </a:p>
        </p:txBody>
      </p:sp>
      <p:sp>
        <p:nvSpPr>
          <p:cNvPr id="2" name="Text Placeholder 1">
            <a:extLst>
              <a:ext uri="{FF2B5EF4-FFF2-40B4-BE49-F238E27FC236}">
                <a16:creationId xmlns:a16="http://schemas.microsoft.com/office/drawing/2014/main" id="{CEFECDC1-6896-46ED-977C-4664D18C7740}"/>
              </a:ext>
            </a:extLst>
          </p:cNvPr>
          <p:cNvSpPr>
            <a:spLocks noGrp="1"/>
          </p:cNvSpPr>
          <p:nvPr>
            <p:ph type="body" idx="1"/>
          </p:nvPr>
        </p:nvSpPr>
        <p:spPr>
          <a:xfrm>
            <a:off x="3886200" y="5541264"/>
            <a:ext cx="7315200" cy="45719"/>
          </a:xfrm>
        </p:spPr>
        <p:txBody>
          <a:bodyPr>
            <a:normAutofit fontScale="25000" lnSpcReduction="20000"/>
          </a:bodyPr>
          <a:lstStyle/>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lgn="ctr"/>
            <a:r>
              <a:rPr lang="en-US" altLang="en-US" dirty="0"/>
              <a:t>Cyclical Monitoring</a:t>
            </a:r>
          </a:p>
        </p:txBody>
      </p:sp>
      <p:sp>
        <p:nvSpPr>
          <p:cNvPr id="89091" name="Content Placeholder 2"/>
          <p:cNvSpPr>
            <a:spLocks noGrp="1"/>
          </p:cNvSpPr>
          <p:nvPr>
            <p:ph idx="1"/>
          </p:nvPr>
        </p:nvSpPr>
        <p:spPr/>
        <p:txBody>
          <a:bodyPr/>
          <a:lstStyle/>
          <a:p>
            <a:pPr marL="0" indent="0" algn="ctr">
              <a:buNone/>
            </a:pPr>
            <a:r>
              <a:rPr lang="en-US" altLang="en-US" dirty="0"/>
              <a:t>“…PDE provides general supervision over all public schools, school districts, and other public education agencies within the state to </a:t>
            </a:r>
            <a:r>
              <a:rPr lang="en-US" altLang="en-US" b="1" dirty="0"/>
              <a:t>ensure that each student with a disability receives a Free Appropriate Public Education (FAPE) and that each family has the benefits of a system of procedural safeguards.”  </a:t>
            </a:r>
          </a:p>
        </p:txBody>
      </p:sp>
      <p:sp>
        <p:nvSpPr>
          <p:cNvPr id="890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F4F4F08C-38D7-4D76-ADBD-86F437715FF7}" type="slidenum">
              <a:rPr lang="en-US" altLang="en-US" sz="1400">
                <a:solidFill>
                  <a:schemeClr val="tx1"/>
                </a:solidFill>
                <a:latin typeface="Arial" panose="020B0604020202020204" pitchFamily="34" charset="0"/>
              </a:rPr>
              <a:pPr>
                <a:spcBef>
                  <a:spcPct val="0"/>
                </a:spcBef>
                <a:buFontTx/>
                <a:buNone/>
              </a:pPr>
              <a:t>55</a:t>
            </a:fld>
            <a:endParaRPr lang="en-US" altLang="en-US" sz="1400" dirty="0">
              <a:solidFill>
                <a:schemeClr val="tx1"/>
              </a:solidFill>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dirty="0"/>
              <a:t>CMCI</a:t>
            </a:r>
          </a:p>
        </p:txBody>
      </p:sp>
      <p:sp>
        <p:nvSpPr>
          <p:cNvPr id="93187" name="Content Placeholder 2"/>
          <p:cNvSpPr>
            <a:spLocks noGrp="1"/>
          </p:cNvSpPr>
          <p:nvPr>
            <p:ph idx="1"/>
          </p:nvPr>
        </p:nvSpPr>
        <p:spPr/>
        <p:txBody>
          <a:bodyPr/>
          <a:lstStyle/>
          <a:p>
            <a:pPr marL="0" indent="0" algn="ctr">
              <a:buNone/>
            </a:pPr>
            <a:r>
              <a:rPr lang="en-US" altLang="en-US" sz="4000" dirty="0"/>
              <a:t>Cyclical Monitoring for Continuous Improvement (CMCI)</a:t>
            </a:r>
          </a:p>
          <a:p>
            <a:pPr marL="0" indent="0" algn="ctr">
              <a:buNone/>
            </a:pPr>
            <a:endParaRPr lang="en-US" altLang="en-US" dirty="0"/>
          </a:p>
          <a:p>
            <a:pPr marL="0" indent="0" algn="ctr">
              <a:buNone/>
            </a:pPr>
            <a:endParaRPr lang="en-US" altLang="en-US" dirty="0"/>
          </a:p>
        </p:txBody>
      </p:sp>
      <p:sp>
        <p:nvSpPr>
          <p:cNvPr id="931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E431BA2A-C6DC-4D78-ABC3-08E9B9402956}" type="slidenum">
              <a:rPr lang="en-US" altLang="en-US" sz="1400">
                <a:solidFill>
                  <a:schemeClr val="tx1"/>
                </a:solidFill>
                <a:latin typeface="Arial" panose="020B0604020202020204" pitchFamily="34" charset="0"/>
              </a:rPr>
              <a:pPr>
                <a:spcBef>
                  <a:spcPct val="0"/>
                </a:spcBef>
                <a:buFontTx/>
                <a:buNone/>
              </a:pPr>
              <a:t>56</a:t>
            </a:fld>
            <a:endParaRPr lang="en-US" altLang="en-US" sz="1400" dirty="0">
              <a:solidFill>
                <a:schemeClr val="tx1"/>
              </a:solidFill>
              <a:latin typeface="Arial" panose="020B0604020202020204" pitchFamily="34" charset="0"/>
            </a:endParaRPr>
          </a:p>
        </p:txBody>
      </p:sp>
      <p:sp>
        <p:nvSpPr>
          <p:cNvPr id="5" name="Rounded Rectangle 4"/>
          <p:cNvSpPr/>
          <p:nvPr/>
        </p:nvSpPr>
        <p:spPr>
          <a:xfrm>
            <a:off x="2438400" y="3429001"/>
            <a:ext cx="7543800" cy="1211263"/>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accent1">
                    <a:lumMod val="25000"/>
                  </a:schemeClr>
                </a:solidFill>
              </a:rPr>
              <a:t>Don’t be afraid – this is formative. </a:t>
            </a:r>
          </a:p>
          <a:p>
            <a:pPr algn="ctr">
              <a:defRPr/>
            </a:pPr>
            <a:r>
              <a:rPr lang="en-US" sz="3200" dirty="0">
                <a:solidFill>
                  <a:schemeClr val="accent1">
                    <a:lumMod val="25000"/>
                  </a:schemeClr>
                </a:solidFill>
              </a:rPr>
              <a:t>Learn and apply.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gn="ctr"/>
            <a:r>
              <a:rPr lang="en-US" altLang="en-US" dirty="0"/>
              <a:t>Embrace the Journey of CMCI</a:t>
            </a:r>
          </a:p>
        </p:txBody>
      </p:sp>
      <p:sp>
        <p:nvSpPr>
          <p:cNvPr id="119811" name="Content Placeholder 2"/>
          <p:cNvSpPr>
            <a:spLocks noGrp="1"/>
          </p:cNvSpPr>
          <p:nvPr>
            <p:ph idx="1"/>
          </p:nvPr>
        </p:nvSpPr>
        <p:spPr/>
        <p:txBody>
          <a:bodyPr/>
          <a:lstStyle/>
          <a:p>
            <a:r>
              <a:rPr lang="en-US" altLang="en-US" dirty="0"/>
              <a:t>For those who have been through CMCI…</a:t>
            </a:r>
          </a:p>
          <a:p>
            <a:pPr lvl="1"/>
            <a:r>
              <a:rPr lang="en-US" altLang="en-US" dirty="0"/>
              <a:t>What advice do you have to offer?</a:t>
            </a:r>
          </a:p>
          <a:p>
            <a:r>
              <a:rPr lang="en-US" altLang="en-US" dirty="0"/>
              <a:t>For those who have NOT been through CMCI…</a:t>
            </a:r>
          </a:p>
          <a:p>
            <a:pPr lvl="1"/>
            <a:r>
              <a:rPr lang="en-US" altLang="en-US" dirty="0"/>
              <a:t>What questions do you still have?</a:t>
            </a:r>
          </a:p>
          <a:p>
            <a:pPr lvl="1"/>
            <a:endParaRPr lang="en-US" altLang="en-US" dirty="0"/>
          </a:p>
          <a:p>
            <a:pPr marL="457200" lvl="1" indent="0">
              <a:buNone/>
            </a:pPr>
            <a:endParaRPr lang="en-US" altLang="en-US" dirty="0"/>
          </a:p>
        </p:txBody>
      </p:sp>
      <p:sp>
        <p:nvSpPr>
          <p:cNvPr id="1198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7B4A316B-D639-4502-B66D-991F7B312FA7}" type="slidenum">
              <a:rPr lang="en-US" altLang="en-US" sz="1400">
                <a:solidFill>
                  <a:schemeClr val="tx1"/>
                </a:solidFill>
                <a:latin typeface="Arial" panose="020B0604020202020204" pitchFamily="34" charset="0"/>
              </a:rPr>
              <a:pPr>
                <a:spcBef>
                  <a:spcPct val="0"/>
                </a:spcBef>
                <a:buFontTx/>
                <a:buNone/>
              </a:pPr>
              <a:t>57</a:t>
            </a:fld>
            <a:endParaRPr lang="en-US" altLang="en-US" sz="1400" dirty="0">
              <a:solidFill>
                <a:schemeClr val="tx1"/>
              </a:solidFill>
              <a:latin typeface="Arial" panose="020B0604020202020204" pitchFamily="34" charset="0"/>
            </a:endParaRPr>
          </a:p>
        </p:txBody>
      </p:sp>
      <p:sp>
        <p:nvSpPr>
          <p:cNvPr id="4" name="AutoShape 8" descr="Image result for embrace the journe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2" descr="Image result for embrace the journe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2" name="Picture 18" descr="Image result for embrace the jour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4487863"/>
            <a:ext cx="7048500" cy="2133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lgn="ctr"/>
            <a:r>
              <a:rPr lang="en-US" altLang="en-US" sz="3600" dirty="0"/>
              <a:t>Major Document Components of CMCI</a:t>
            </a:r>
          </a:p>
        </p:txBody>
      </p:sp>
      <p:sp>
        <p:nvSpPr>
          <p:cNvPr id="97283" name="Content Placeholder 2"/>
          <p:cNvSpPr>
            <a:spLocks noGrp="1"/>
          </p:cNvSpPr>
          <p:nvPr>
            <p:ph idx="1"/>
          </p:nvPr>
        </p:nvSpPr>
        <p:spPr/>
        <p:txBody>
          <a:bodyPr/>
          <a:lstStyle/>
          <a:p>
            <a:pPr marL="514350" indent="-514350">
              <a:buFont typeface="+mj-lt"/>
              <a:buAutoNum type="arabicPeriod"/>
            </a:pPr>
            <a:r>
              <a:rPr lang="en-US" altLang="en-US" dirty="0"/>
              <a:t>Facilitated Self Assessment (online)</a:t>
            </a:r>
          </a:p>
          <a:p>
            <a:pPr marL="514350" indent="-514350">
              <a:buFont typeface="+mj-lt"/>
              <a:buAutoNum type="arabicPeriod"/>
            </a:pPr>
            <a:r>
              <a:rPr lang="en-US" altLang="en-US" dirty="0"/>
              <a:t>Student, Parent and Teacher Surveys (online)</a:t>
            </a:r>
          </a:p>
          <a:p>
            <a:pPr marL="514350" indent="-514350">
              <a:buFont typeface="+mj-lt"/>
              <a:buAutoNum type="arabicPeriod"/>
            </a:pPr>
            <a:r>
              <a:rPr lang="en-US" altLang="en-US" dirty="0"/>
              <a:t>Administrative Interview (on site)</a:t>
            </a:r>
          </a:p>
          <a:p>
            <a:pPr marL="514350" indent="-514350">
              <a:buFont typeface="+mj-lt"/>
              <a:buAutoNum type="arabicPeriod"/>
            </a:pPr>
            <a:r>
              <a:rPr lang="en-US" altLang="en-US" dirty="0"/>
              <a:t>File Reviews (on site)</a:t>
            </a:r>
          </a:p>
          <a:p>
            <a:pPr marL="514350" indent="-514350">
              <a:buFont typeface="+mj-lt"/>
              <a:buAutoNum type="arabicPeriod"/>
            </a:pPr>
            <a:r>
              <a:rPr lang="en-US" altLang="en-US" dirty="0"/>
              <a:t>Classroom Observations (on site)</a:t>
            </a:r>
          </a:p>
          <a:p>
            <a:pPr marL="514350" indent="-514350">
              <a:buFont typeface="+mj-lt"/>
              <a:buAutoNum type="arabicPeriod"/>
            </a:pPr>
            <a:r>
              <a:rPr lang="en-US" altLang="en-US" dirty="0"/>
              <a:t>Parent and Teacher Interviews (on site) </a:t>
            </a:r>
          </a:p>
          <a:p>
            <a:pPr marL="514350" indent="-514350">
              <a:buFont typeface="+mj-lt"/>
              <a:buAutoNum type="arabicPeriod"/>
            </a:pPr>
            <a:r>
              <a:rPr lang="en-US" altLang="en-US" dirty="0"/>
              <a:t>Educational Benefit Review</a:t>
            </a:r>
          </a:p>
          <a:p>
            <a:endParaRPr lang="en-US" altLang="en-US" dirty="0"/>
          </a:p>
        </p:txBody>
      </p:sp>
      <p:sp>
        <p:nvSpPr>
          <p:cNvPr id="972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8B9B2C8B-04F3-41BA-B3E2-F650B371CF2E}" type="slidenum">
              <a:rPr lang="en-US" altLang="en-US" sz="1400">
                <a:solidFill>
                  <a:schemeClr val="tx1"/>
                </a:solidFill>
                <a:latin typeface="Arial" panose="020B0604020202020204" pitchFamily="34" charset="0"/>
              </a:rPr>
              <a:pPr>
                <a:spcBef>
                  <a:spcPct val="0"/>
                </a:spcBef>
                <a:buFontTx/>
                <a:buNone/>
              </a:pPr>
              <a:t>58</a:t>
            </a:fld>
            <a:endParaRPr lang="en-US" altLang="en-US" sz="1400" dirty="0">
              <a:solidFill>
                <a:schemeClr val="tx1"/>
              </a:solidFill>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 Facilitated Self-Assessment (FSA)</a:t>
            </a:r>
          </a:p>
        </p:txBody>
      </p:sp>
      <p:sp>
        <p:nvSpPr>
          <p:cNvPr id="3" name="Content Placeholder 2"/>
          <p:cNvSpPr>
            <a:spLocks noGrp="1"/>
          </p:cNvSpPr>
          <p:nvPr>
            <p:ph idx="1"/>
          </p:nvPr>
        </p:nvSpPr>
        <p:spPr/>
        <p:txBody>
          <a:bodyPr/>
          <a:lstStyle/>
          <a:p>
            <a:r>
              <a:rPr lang="en-US" dirty="0"/>
              <a:t>Trained by BSE prior to start of the school year</a:t>
            </a:r>
          </a:p>
          <a:p>
            <a:r>
              <a:rPr lang="en-US" dirty="0"/>
              <a:t>All topics require documentation and explanations</a:t>
            </a:r>
          </a:p>
          <a:p>
            <a:r>
              <a:rPr lang="en-US" dirty="0"/>
              <a:t>Pre-populated data needs to be reviewed to include most recent data for accuracy and addressed in the narrative</a:t>
            </a:r>
          </a:p>
          <a:p>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59</a:t>
            </a:fld>
            <a:endParaRPr lang="en-US" altLang="en-US" dirty="0"/>
          </a:p>
        </p:txBody>
      </p:sp>
    </p:spTree>
    <p:extLst>
      <p:ext uri="{BB962C8B-B14F-4D97-AF65-F5344CB8AC3E}">
        <p14:creationId xmlns:p14="http://schemas.microsoft.com/office/powerpoint/2010/main" val="93200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54" y="2744300"/>
            <a:ext cx="2416908" cy="563562"/>
          </a:xfrm>
        </p:spPr>
        <p:txBody>
          <a:bodyPr>
            <a:normAutofit fontScale="90000"/>
          </a:bodyPr>
          <a:lstStyle/>
          <a:p>
            <a:pPr algn="ctr"/>
            <a:r>
              <a:rPr lang="en-US" sz="3500" dirty="0">
                <a:solidFill>
                  <a:schemeClr val="bg1"/>
                </a:solidFill>
              </a:rPr>
              <a:t>P</a:t>
            </a:r>
            <a:r>
              <a:rPr lang="en-US" sz="3500" dirty="0"/>
              <a:t>roactive </a:t>
            </a:r>
            <a:r>
              <a:rPr lang="en-US" sz="3500" dirty="0">
                <a:solidFill>
                  <a:schemeClr val="bg1"/>
                </a:solidFill>
              </a:rPr>
              <a:t>R</a:t>
            </a:r>
            <a:r>
              <a:rPr lang="en-US" sz="3500" dirty="0"/>
              <a:t>esponsive </a:t>
            </a:r>
            <a:r>
              <a:rPr lang="en-US" sz="3500" dirty="0">
                <a:solidFill>
                  <a:schemeClr val="bg1"/>
                </a:solidFill>
              </a:rPr>
              <a:t>O</a:t>
            </a:r>
            <a:r>
              <a:rPr lang="en-US" sz="3500" dirty="0"/>
              <a:t>rganized</a:t>
            </a:r>
            <a:br>
              <a:rPr lang="en-US" sz="3500" dirty="0"/>
            </a:br>
            <a:br>
              <a:rPr lang="en-US" sz="3500" dirty="0"/>
            </a:br>
            <a:br>
              <a:rPr lang="en-US" sz="3500" dirty="0"/>
            </a:br>
            <a:r>
              <a:rPr lang="en-US" sz="3500" dirty="0"/>
              <a:t>Agenda</a:t>
            </a:r>
          </a:p>
        </p:txBody>
      </p:sp>
      <p:sp>
        <p:nvSpPr>
          <p:cNvPr id="3" name="Content Placeholder 2"/>
          <p:cNvSpPr>
            <a:spLocks noGrp="1"/>
          </p:cNvSpPr>
          <p:nvPr>
            <p:ph idx="1"/>
          </p:nvPr>
        </p:nvSpPr>
        <p:spPr>
          <a:xfrm>
            <a:off x="3869267" y="864108"/>
            <a:ext cx="7586611" cy="5120640"/>
          </a:xfrm>
        </p:spPr>
        <p:txBody>
          <a:bodyPr/>
          <a:lstStyle/>
          <a:p>
            <a:r>
              <a:rPr lang="en-US" sz="2400" dirty="0"/>
              <a:t>Special Education Reporting Requirements</a:t>
            </a:r>
          </a:p>
          <a:p>
            <a:pPr lvl="1"/>
            <a:r>
              <a:rPr lang="en-US" dirty="0"/>
              <a:t>PDE Website</a:t>
            </a:r>
          </a:p>
          <a:p>
            <a:pPr lvl="1"/>
            <a:r>
              <a:rPr lang="en-US" dirty="0"/>
              <a:t>Leader Services</a:t>
            </a:r>
          </a:p>
          <a:p>
            <a:pPr marL="502920" lvl="1" indent="0">
              <a:buNone/>
            </a:pPr>
            <a:endParaRPr lang="en-US" dirty="0"/>
          </a:p>
          <a:p>
            <a:r>
              <a:rPr lang="en-US" sz="2400" dirty="0"/>
              <a:t>Cyclical Monitoring</a:t>
            </a:r>
          </a:p>
          <a:p>
            <a:pPr lvl="1"/>
            <a:r>
              <a:rPr lang="en-US" dirty="0"/>
              <a:t>Components</a:t>
            </a:r>
          </a:p>
          <a:p>
            <a:pPr lvl="1"/>
            <a:r>
              <a:rPr lang="en-US" dirty="0"/>
              <a:t>Process</a:t>
            </a:r>
          </a:p>
          <a:p>
            <a:pPr lvl="1"/>
            <a:r>
              <a:rPr lang="en-US" dirty="0"/>
              <a:t>Policies/Procedures</a:t>
            </a:r>
          </a:p>
          <a:p>
            <a:pPr lvl="1"/>
            <a:r>
              <a:rPr lang="en-US" dirty="0"/>
              <a:t>Getting Ready for the Big Day</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6</a:t>
            </a:fld>
            <a:endParaRPr lang="en-US" altLang="en-US" dirty="0"/>
          </a:p>
        </p:txBody>
      </p:sp>
    </p:spTree>
    <p:extLst>
      <p:ext uri="{BB962C8B-B14F-4D97-AF65-F5344CB8AC3E}">
        <p14:creationId xmlns:p14="http://schemas.microsoft.com/office/powerpoint/2010/main" val="342759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Search and Share</a:t>
            </a:r>
          </a:p>
        </p:txBody>
      </p:sp>
      <p:sp>
        <p:nvSpPr>
          <p:cNvPr id="3" name="Content Placeholder 2"/>
          <p:cNvSpPr>
            <a:spLocks noGrp="1"/>
          </p:cNvSpPr>
          <p:nvPr>
            <p:ph idx="1"/>
          </p:nvPr>
        </p:nvSpPr>
        <p:spPr/>
        <p:txBody>
          <a:bodyPr/>
          <a:lstStyle/>
          <a:p>
            <a:r>
              <a:rPr lang="en-US" sz="3600" dirty="0"/>
              <a:t>PDE Website: </a:t>
            </a:r>
          </a:p>
          <a:p>
            <a:r>
              <a:rPr lang="en-US" sz="3600" dirty="0"/>
              <a:t>School District Facilitated Self Assessment</a:t>
            </a:r>
          </a:p>
          <a:p>
            <a:pPr lvl="1"/>
            <a:r>
              <a:rPr lang="en-US" sz="3200" dirty="0"/>
              <a:t>How many topics are there in the FSA?  </a:t>
            </a:r>
          </a:p>
          <a:p>
            <a:pPr lvl="1"/>
            <a:r>
              <a:rPr lang="en-US" sz="3200" dirty="0"/>
              <a:t>What are some of these?</a:t>
            </a:r>
            <a:endParaRPr lang="en-US" sz="3600" dirty="0"/>
          </a:p>
          <a:p>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60</a:t>
            </a:fld>
            <a:endParaRPr lang="en-US" altLang="en-US" dirty="0"/>
          </a:p>
        </p:txBody>
      </p:sp>
      <p:pic>
        <p:nvPicPr>
          <p:cNvPr id="1028"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886" y="501651"/>
            <a:ext cx="1038631" cy="104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531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4601183"/>
          </a:xfrm>
        </p:spPr>
        <p:txBody>
          <a:bodyPr anchor="ctr">
            <a:normAutofit/>
          </a:bodyPr>
          <a:lstStyle/>
          <a:p>
            <a:pPr algn="ctr"/>
            <a:r>
              <a:rPr lang="en-US" dirty="0"/>
              <a:t>23 </a:t>
            </a:r>
            <a:br>
              <a:rPr lang="en-US" dirty="0"/>
            </a:br>
            <a:r>
              <a:rPr lang="en-US" dirty="0"/>
              <a:t>Topics </a:t>
            </a:r>
            <a:br>
              <a:rPr lang="en-US" dirty="0"/>
            </a:br>
            <a:r>
              <a:rPr lang="en-US" dirty="0"/>
              <a:t>for </a:t>
            </a:r>
            <a:br>
              <a:rPr lang="en-US" dirty="0"/>
            </a:br>
            <a:r>
              <a:rPr lang="en-US" dirty="0"/>
              <a:t>FSA</a:t>
            </a:r>
          </a:p>
        </p:txBody>
      </p:sp>
      <p:pic>
        <p:nvPicPr>
          <p:cNvPr id="5" name="Picture 4"/>
          <p:cNvPicPr>
            <a:picLocks noChangeAspect="1"/>
          </p:cNvPicPr>
          <p:nvPr/>
        </p:nvPicPr>
        <p:blipFill>
          <a:blip r:embed="rId3"/>
          <a:stretch>
            <a:fillRect/>
          </a:stretch>
        </p:blipFill>
        <p:spPr>
          <a:xfrm>
            <a:off x="3869268" y="873252"/>
            <a:ext cx="7315200" cy="5102351"/>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hidden="1"/>
          <p:cNvSpPr>
            <a:spLocks noGrp="1"/>
          </p:cNvSpPr>
          <p:nvPr>
            <p:ph type="sldNum" sz="quarter" idx="12"/>
          </p:nvPr>
        </p:nvSpPr>
        <p:spPr/>
        <p:txBody>
          <a:bodyPr/>
          <a:lstStyle/>
          <a:p>
            <a:pPr>
              <a:spcAft>
                <a:spcPts val="600"/>
              </a:spcAft>
              <a:defRPr/>
            </a:pPr>
            <a:fld id="{B7CB52E3-869D-440C-8136-F4016896FC31}" type="slidenum">
              <a:rPr lang="en-US" altLang="en-US" smtClean="0"/>
              <a:pPr>
                <a:spcAft>
                  <a:spcPts val="600"/>
                </a:spcAft>
                <a:defRPr/>
              </a:pPr>
              <a:t>61</a:t>
            </a:fld>
            <a:endParaRPr lang="en-US" altLang="en-US"/>
          </a:p>
        </p:txBody>
      </p:sp>
    </p:spTree>
    <p:extLst>
      <p:ext uri="{BB962C8B-B14F-4D97-AF65-F5344CB8AC3E}">
        <p14:creationId xmlns:p14="http://schemas.microsoft.com/office/powerpoint/2010/main" val="2982588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2. Student, Parent and Teacher Surveys</a:t>
            </a:r>
            <a:endParaRPr lang="en-US" dirty="0"/>
          </a:p>
        </p:txBody>
      </p:sp>
      <p:sp>
        <p:nvSpPr>
          <p:cNvPr id="3" name="Content Placeholder 2"/>
          <p:cNvSpPr>
            <a:spLocks noGrp="1"/>
          </p:cNvSpPr>
          <p:nvPr>
            <p:ph idx="1"/>
          </p:nvPr>
        </p:nvSpPr>
        <p:spPr/>
        <p:txBody>
          <a:bodyPr/>
          <a:lstStyle/>
          <a:p>
            <a:r>
              <a:rPr lang="en-US" dirty="0"/>
              <a:t>LEA is responsible for disseminating the surveys to all parties</a:t>
            </a:r>
          </a:p>
          <a:p>
            <a:r>
              <a:rPr lang="en-US" dirty="0"/>
              <a:t>Surveys are on-line</a:t>
            </a:r>
          </a:p>
          <a:p>
            <a:r>
              <a:rPr lang="en-US" dirty="0"/>
              <a:t>Hard copies are available in English and Spanish – must then be submitted into the database</a:t>
            </a:r>
          </a:p>
          <a:p>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62</a:t>
            </a:fld>
            <a:endParaRPr lang="en-US" altLang="en-US" dirty="0"/>
          </a:p>
        </p:txBody>
      </p:sp>
    </p:spTree>
    <p:extLst>
      <p:ext uri="{BB962C8B-B14F-4D97-AF65-F5344CB8AC3E}">
        <p14:creationId xmlns:p14="http://schemas.microsoft.com/office/powerpoint/2010/main" val="405416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Administrative Interview</a:t>
            </a:r>
          </a:p>
        </p:txBody>
      </p:sp>
      <p:sp>
        <p:nvSpPr>
          <p:cNvPr id="3" name="Content Placeholder 2"/>
          <p:cNvSpPr>
            <a:spLocks noGrp="1"/>
          </p:cNvSpPr>
          <p:nvPr>
            <p:ph idx="1"/>
          </p:nvPr>
        </p:nvSpPr>
        <p:spPr/>
        <p:txBody>
          <a:bodyPr>
            <a:normAutofit lnSpcReduction="10000"/>
          </a:bodyPr>
          <a:lstStyle/>
          <a:p>
            <a:r>
              <a:rPr lang="en-US" dirty="0"/>
              <a:t>LEA may provide interview questions prior to the interview so administrators can prepare</a:t>
            </a:r>
          </a:p>
          <a:p>
            <a:r>
              <a:rPr lang="en-US" dirty="0"/>
              <a:t>The more administrators that participate, the better</a:t>
            </a:r>
          </a:p>
          <a:p>
            <a:r>
              <a:rPr lang="en-US" dirty="0"/>
              <a:t>5 sections </a:t>
            </a:r>
          </a:p>
          <a:p>
            <a:pPr lvl="1"/>
            <a:r>
              <a:rPr lang="en-US" dirty="0"/>
              <a:t>Demographics</a:t>
            </a:r>
          </a:p>
          <a:p>
            <a:pPr lvl="1"/>
            <a:r>
              <a:rPr lang="en-US" dirty="0"/>
              <a:t>Administrative structure</a:t>
            </a:r>
          </a:p>
          <a:p>
            <a:pPr lvl="1"/>
            <a:r>
              <a:rPr lang="en-US" dirty="0"/>
              <a:t>Collaboration with families</a:t>
            </a:r>
          </a:p>
          <a:p>
            <a:pPr lvl="1"/>
            <a:r>
              <a:rPr lang="en-US" dirty="0"/>
              <a:t>Provision of Services in the LRE</a:t>
            </a:r>
          </a:p>
          <a:p>
            <a:pPr lvl="1"/>
            <a:r>
              <a:rPr lang="en-US" dirty="0"/>
              <a:t>Strengths and Needs</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63</a:t>
            </a:fld>
            <a:endParaRPr lang="en-US" altLang="en-US" dirty="0"/>
          </a:p>
        </p:txBody>
      </p:sp>
    </p:spTree>
    <p:extLst>
      <p:ext uri="{BB962C8B-B14F-4D97-AF65-F5344CB8AC3E}">
        <p14:creationId xmlns:p14="http://schemas.microsoft.com/office/powerpoint/2010/main" val="423230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gn="ctr"/>
            <a:r>
              <a:rPr lang="en-US" altLang="en-US" dirty="0"/>
              <a:t> 4. File Review (for students selected)</a:t>
            </a:r>
          </a:p>
        </p:txBody>
      </p:sp>
      <p:sp>
        <p:nvSpPr>
          <p:cNvPr id="101379" name="Content Placeholder 2"/>
          <p:cNvSpPr>
            <a:spLocks noGrp="1"/>
          </p:cNvSpPr>
          <p:nvPr>
            <p:ph idx="1"/>
          </p:nvPr>
        </p:nvSpPr>
        <p:spPr/>
        <p:txBody>
          <a:bodyPr>
            <a:normAutofit fontScale="92500" lnSpcReduction="10000"/>
          </a:bodyPr>
          <a:lstStyle/>
          <a:p>
            <a:r>
              <a:rPr lang="en-US" altLang="en-US" dirty="0"/>
              <a:t>Most Recent Documents needed:</a:t>
            </a:r>
          </a:p>
          <a:p>
            <a:pPr lvl="1">
              <a:buFont typeface="Calibri" panose="020F0502020204030204" pitchFamily="34" charset="0"/>
              <a:buChar char="—"/>
            </a:pPr>
            <a:r>
              <a:rPr lang="en-US" altLang="en-US" dirty="0"/>
              <a:t>Permission to Evaluate/Reevaluate</a:t>
            </a:r>
          </a:p>
          <a:p>
            <a:pPr marL="457200" lvl="1" indent="0">
              <a:buNone/>
            </a:pPr>
            <a:r>
              <a:rPr lang="en-US" altLang="en-US" dirty="0"/>
              <a:t>		* ER/RR document</a:t>
            </a:r>
          </a:p>
          <a:p>
            <a:pPr lvl="1">
              <a:buFont typeface="Calibri" panose="020F0502020204030204" pitchFamily="34" charset="0"/>
              <a:buChar char="―"/>
            </a:pPr>
            <a:r>
              <a:rPr lang="en-US" altLang="en-US" dirty="0"/>
              <a:t>Invitation</a:t>
            </a:r>
          </a:p>
          <a:p>
            <a:pPr lvl="1">
              <a:buFont typeface="Calibri" panose="020F0502020204030204" pitchFamily="34" charset="0"/>
              <a:buChar char="―"/>
            </a:pPr>
            <a:r>
              <a:rPr lang="en-US" altLang="en-US" dirty="0"/>
              <a:t>Consent to Excuse (if required)</a:t>
            </a:r>
          </a:p>
          <a:p>
            <a:pPr lvl="1">
              <a:buFont typeface="Calibri" panose="020F0502020204030204" pitchFamily="34" charset="0"/>
              <a:buChar char="―"/>
            </a:pPr>
            <a:r>
              <a:rPr lang="en-US" altLang="en-US" dirty="0"/>
              <a:t>IEP (including documentation related to FBA and Progress Monitoring)</a:t>
            </a:r>
          </a:p>
          <a:p>
            <a:pPr lvl="1">
              <a:buFont typeface="Calibri" panose="020F0502020204030204" pitchFamily="34" charset="0"/>
              <a:buChar char="―"/>
            </a:pPr>
            <a:r>
              <a:rPr lang="en-US" altLang="en-US" dirty="0"/>
              <a:t>NOREP/PWN</a:t>
            </a:r>
            <a:endParaRPr lang="en-US" altLang="en-US" sz="1800" dirty="0"/>
          </a:p>
          <a:p>
            <a:r>
              <a:rPr lang="en-US" altLang="en-US" dirty="0"/>
              <a:t>10 additional student files are reviewed for students of transition-age as well</a:t>
            </a:r>
          </a:p>
          <a:p>
            <a:pPr lvl="1"/>
            <a:endParaRPr lang="en-US" altLang="en-US" dirty="0"/>
          </a:p>
        </p:txBody>
      </p:sp>
      <p:sp>
        <p:nvSpPr>
          <p:cNvPr id="1013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454B1393-03AE-4CF0-BAF8-9C440EF6A3AD}" type="slidenum">
              <a:rPr lang="en-US" altLang="en-US" sz="1400">
                <a:solidFill>
                  <a:schemeClr val="tx1"/>
                </a:solidFill>
                <a:latin typeface="Arial" panose="020B0604020202020204" pitchFamily="34" charset="0"/>
              </a:rPr>
              <a:pPr>
                <a:spcBef>
                  <a:spcPct val="0"/>
                </a:spcBef>
                <a:buFontTx/>
                <a:buNone/>
              </a:pPr>
              <a:t>64</a:t>
            </a:fld>
            <a:endParaRPr lang="en-US" altLang="en-US" sz="1400" dirty="0">
              <a:solidFill>
                <a:schemeClr val="tx1"/>
              </a:solidFill>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5. Classroom Observations</a:t>
            </a:r>
          </a:p>
        </p:txBody>
      </p:sp>
      <p:sp>
        <p:nvSpPr>
          <p:cNvPr id="3" name="Content Placeholder 2"/>
          <p:cNvSpPr>
            <a:spLocks noGrp="1"/>
          </p:cNvSpPr>
          <p:nvPr>
            <p:ph idx="1"/>
          </p:nvPr>
        </p:nvSpPr>
        <p:spPr/>
        <p:txBody>
          <a:bodyPr/>
          <a:lstStyle/>
          <a:p>
            <a:r>
              <a:rPr lang="en-US" dirty="0"/>
              <a:t>Only applies to school districts/not cyber charter schools</a:t>
            </a:r>
          </a:p>
          <a:p>
            <a:r>
              <a:rPr lang="en-US" dirty="0"/>
              <a:t>Single Point of Contact (SPoC) will provide guidance on how many observations will be needed</a:t>
            </a:r>
          </a:p>
          <a:p>
            <a:r>
              <a:rPr lang="en-US" dirty="0"/>
              <a:t>Observations are completed for students who have been chosen for the file review</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65</a:t>
            </a:fld>
            <a:endParaRPr lang="en-US" altLang="en-US" dirty="0"/>
          </a:p>
        </p:txBody>
      </p:sp>
    </p:spTree>
    <p:extLst>
      <p:ext uri="{BB962C8B-B14F-4D97-AF65-F5344CB8AC3E}">
        <p14:creationId xmlns:p14="http://schemas.microsoft.com/office/powerpoint/2010/main" val="652270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 Parent and Teacher Interviews </a:t>
            </a:r>
          </a:p>
        </p:txBody>
      </p:sp>
      <p:sp>
        <p:nvSpPr>
          <p:cNvPr id="3" name="Content Placeholder 2"/>
          <p:cNvSpPr>
            <a:spLocks noGrp="1"/>
          </p:cNvSpPr>
          <p:nvPr>
            <p:ph idx="1"/>
          </p:nvPr>
        </p:nvSpPr>
        <p:spPr/>
        <p:txBody>
          <a:bodyPr/>
          <a:lstStyle/>
          <a:p>
            <a:r>
              <a:rPr lang="en-US" dirty="0"/>
              <a:t>LEA may provide interview questions prior to the interview</a:t>
            </a:r>
          </a:p>
          <a:p>
            <a:r>
              <a:rPr lang="en-US" dirty="0"/>
              <a:t>Interviews are completed for students who have been chosen for the file review</a:t>
            </a:r>
          </a:p>
          <a:p>
            <a:r>
              <a:rPr lang="en-US" dirty="0"/>
              <a:t>LEA should provide a quiet environment with a phone in order to contact parents for the interview</a:t>
            </a:r>
          </a:p>
          <a:p>
            <a:r>
              <a:rPr lang="en-US" dirty="0"/>
              <a:t>LEA is responsible for interview schedule</a:t>
            </a:r>
          </a:p>
          <a:p>
            <a:endParaRPr lang="en-US" dirty="0"/>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66</a:t>
            </a:fld>
            <a:endParaRPr lang="en-US" altLang="en-US" dirty="0"/>
          </a:p>
        </p:txBody>
      </p:sp>
    </p:spTree>
    <p:extLst>
      <p:ext uri="{BB962C8B-B14F-4D97-AF65-F5344CB8AC3E}">
        <p14:creationId xmlns:p14="http://schemas.microsoft.com/office/powerpoint/2010/main" val="3588602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601450" cy="1325563"/>
          </a:xfrm>
        </p:spPr>
        <p:txBody>
          <a:bodyPr vert="horz" lIns="91440" tIns="45720" rIns="91440" bIns="45720" rtlCol="0" anchor="ctr">
            <a:normAutofit/>
          </a:bodyPr>
          <a:lstStyle/>
          <a:p>
            <a:pPr algn="ctr"/>
            <a:r>
              <a:rPr lang="en-US" kern="1200" dirty="0">
                <a:latin typeface="+mj-lt"/>
                <a:ea typeface="+mj-ea"/>
                <a:cs typeface="+mj-cs"/>
              </a:rPr>
              <a:t>7. Educational Benefit Review (EBR)</a:t>
            </a:r>
          </a:p>
        </p:txBody>
      </p:sp>
      <p:sp>
        <p:nvSpPr>
          <p:cNvPr id="5" name="TextBox 4"/>
          <p:cNvSpPr txBox="1"/>
          <p:nvPr/>
        </p:nvSpPr>
        <p:spPr>
          <a:xfrm>
            <a:off x="352425" y="1825625"/>
            <a:ext cx="5667375" cy="4351338"/>
          </a:xfrm>
          <a:prstGeom prst="rect">
            <a:avLst/>
          </a:prstGeom>
          <a:solidFill>
            <a:srgbClr val="007681"/>
          </a:solidFill>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dirty="0">
                <a:solidFill>
                  <a:schemeClr val="bg1"/>
                </a:solidFill>
              </a:rPr>
              <a:t>Educational Benefit Review (EBR)                             and the Law</a:t>
            </a:r>
          </a:p>
          <a:p>
            <a:pPr indent="-228600" defTabSz="914400">
              <a:lnSpc>
                <a:spcPct val="90000"/>
              </a:lnSpc>
              <a:spcAft>
                <a:spcPts val="600"/>
              </a:spcAft>
              <a:buFont typeface="Arial" panose="020B0604020202020204" pitchFamily="34" charset="0"/>
              <a:buChar char="•"/>
            </a:pPr>
            <a:endParaRPr lang="en-US" sz="2000" dirty="0">
              <a:solidFill>
                <a:schemeClr val="bg1"/>
              </a:solidFill>
            </a:endParaRPr>
          </a:p>
          <a:p>
            <a:pPr defTabSz="914400">
              <a:lnSpc>
                <a:spcPct val="90000"/>
              </a:lnSpc>
              <a:spcAft>
                <a:spcPts val="600"/>
              </a:spcAft>
            </a:pPr>
            <a:r>
              <a:rPr lang="en-US" sz="2000" dirty="0">
                <a:solidFill>
                  <a:schemeClr val="bg1"/>
                </a:solidFill>
              </a:rPr>
              <a:t>The basis for the EBR is found in §300.324 of the IDEA 2006 Regulations, which states that “each public agency must ensure that the IEP team:</a:t>
            </a:r>
          </a:p>
          <a:p>
            <a:pPr marL="400050" indent="-228600" defTabSz="914400">
              <a:lnSpc>
                <a:spcPct val="90000"/>
              </a:lnSpc>
              <a:spcAft>
                <a:spcPts val="600"/>
              </a:spcAft>
              <a:buFont typeface="Arial" panose="020B0604020202020204" pitchFamily="34" charset="0"/>
              <a:buChar char="•"/>
            </a:pPr>
            <a:r>
              <a:rPr lang="en-US" sz="2000" dirty="0">
                <a:solidFill>
                  <a:schemeClr val="bg1"/>
                </a:solidFill>
              </a:rPr>
              <a:t>Reviews the IEP periodically, but not less than annually to determine whether the annual goals for the child are being achieved;</a:t>
            </a:r>
          </a:p>
          <a:p>
            <a:pPr marL="400050" indent="-228600" defTabSz="914400">
              <a:lnSpc>
                <a:spcPct val="90000"/>
              </a:lnSpc>
              <a:spcAft>
                <a:spcPts val="600"/>
              </a:spcAft>
              <a:buFont typeface="Arial" panose="020B0604020202020204" pitchFamily="34" charset="0"/>
              <a:buChar char="•"/>
            </a:pPr>
            <a:r>
              <a:rPr lang="en-US" sz="2000" dirty="0">
                <a:solidFill>
                  <a:schemeClr val="bg1"/>
                </a:solidFill>
              </a:rPr>
              <a:t>Revises the IEP, as appropriate, to address any lack of expected progress toward the annual goals, and in the general education curriculum, if appropriate.”  </a:t>
            </a:r>
          </a:p>
        </p:txBody>
      </p:sp>
      <p:pic>
        <p:nvPicPr>
          <p:cNvPr id="6" name="Picture 5"/>
          <p:cNvPicPr>
            <a:picLocks noChangeAspect="1"/>
          </p:cNvPicPr>
          <p:nvPr/>
        </p:nvPicPr>
        <p:blipFill>
          <a:blip r:embed="rId3"/>
          <a:stretch>
            <a:fillRect/>
          </a:stretch>
        </p:blipFill>
        <p:spPr>
          <a:xfrm>
            <a:off x="7368696" y="1825625"/>
            <a:ext cx="3274381" cy="4351338"/>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a:xfrm>
            <a:off x="9096375" y="6356350"/>
            <a:ext cx="2743200" cy="365125"/>
          </a:xfrm>
        </p:spPr>
        <p:txBody>
          <a:bodyPr vert="horz" lIns="91440" tIns="45720" rIns="91440" bIns="45720" rtlCol="0" anchor="ctr">
            <a:normAutofit/>
          </a:bodyPr>
          <a:lstStyle/>
          <a:p>
            <a:pPr>
              <a:spcAft>
                <a:spcPts val="600"/>
              </a:spcAft>
              <a:defRPr/>
            </a:pPr>
            <a:fld id="{B7CB52E3-869D-440C-8136-F4016896FC31}" type="slidenum">
              <a:rPr lang="en-US" altLang="en-US" smtClean="0"/>
              <a:pPr>
                <a:spcAft>
                  <a:spcPts val="600"/>
                </a:spcAft>
                <a:defRPr/>
              </a:pPr>
              <a:t>67</a:t>
            </a:fld>
            <a:endParaRPr lang="en-US" altLang="en-US"/>
          </a:p>
        </p:txBody>
      </p:sp>
    </p:spTree>
    <p:extLst>
      <p:ext uri="{BB962C8B-B14F-4D97-AF65-F5344CB8AC3E}">
        <p14:creationId xmlns:p14="http://schemas.microsoft.com/office/powerpoint/2010/main" val="2819603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CMCI </a:t>
            </a:r>
            <a:br>
              <a:rPr lang="en-US" dirty="0"/>
            </a:br>
            <a:r>
              <a:rPr lang="en-US" dirty="0"/>
              <a:t>Process</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68</a:t>
            </a:fld>
            <a:endParaRPr lang="en-US" altLang="en-US" dirty="0"/>
          </a:p>
        </p:txBody>
      </p:sp>
      <p:pic>
        <p:nvPicPr>
          <p:cNvPr id="5" name="Picture 4"/>
          <p:cNvPicPr>
            <a:picLocks noChangeAspect="1"/>
          </p:cNvPicPr>
          <p:nvPr/>
        </p:nvPicPr>
        <p:blipFill>
          <a:blip r:embed="rId3"/>
          <a:stretch>
            <a:fillRect/>
          </a:stretch>
        </p:blipFill>
        <p:spPr>
          <a:xfrm>
            <a:off x="5175953" y="616632"/>
            <a:ext cx="4938712" cy="5477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File:User-student.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3532" y="-181215"/>
            <a:ext cx="801871" cy="113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04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rotWithShape="1">
          <a:blip r:embed="rId4"/>
          <a:srcRect r="9644" b="2"/>
          <a:stretch/>
        </p:blipFill>
        <p:spPr>
          <a:xfrm>
            <a:off x="3869268" y="864108"/>
            <a:ext cx="7315200" cy="5120640"/>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56032" y="1143000"/>
            <a:ext cx="2834640" cy="2286000"/>
          </a:xfrm>
        </p:spPr>
        <p:txBody>
          <a:bodyPr vert="horz" lIns="91440" tIns="45720" rIns="91440" bIns="45720" rtlCol="0" anchor="b">
            <a:normAutofit/>
          </a:bodyPr>
          <a:lstStyle/>
          <a:p>
            <a:pPr algn="ctr"/>
            <a:br>
              <a:rPr lang="en-US" b="0" kern="1200" spc="-60" baseline="0" dirty="0">
                <a:latin typeface="+mj-lt"/>
                <a:ea typeface="+mj-ea"/>
                <a:cs typeface="+mj-cs"/>
              </a:rPr>
            </a:br>
            <a:br>
              <a:rPr lang="en-US" b="0" kern="1200" spc="-60" baseline="0" dirty="0">
                <a:latin typeface="+mj-lt"/>
                <a:ea typeface="+mj-ea"/>
                <a:cs typeface="+mj-cs"/>
              </a:rPr>
            </a:br>
            <a:br>
              <a:rPr lang="en-US" b="0" kern="1200" spc="-60" baseline="0" dirty="0">
                <a:latin typeface="+mj-lt"/>
                <a:ea typeface="+mj-ea"/>
                <a:cs typeface="+mj-cs"/>
              </a:rPr>
            </a:br>
            <a:r>
              <a:rPr lang="en-US" b="0" kern="1200" spc="-60" baseline="0" dirty="0">
                <a:latin typeface="+mj-lt"/>
                <a:ea typeface="+mj-ea"/>
                <a:cs typeface="+mj-cs"/>
              </a:rPr>
              <a:t>PDE </a:t>
            </a:r>
            <a:br>
              <a:rPr lang="en-US" b="0" kern="1200" spc="-60" baseline="0" dirty="0">
                <a:latin typeface="+mj-lt"/>
                <a:ea typeface="+mj-ea"/>
                <a:cs typeface="+mj-cs"/>
              </a:rPr>
            </a:br>
            <a:r>
              <a:rPr lang="en-US" b="0" kern="1200" spc="-60" baseline="0" dirty="0">
                <a:latin typeface="+mj-lt"/>
                <a:ea typeface="+mj-ea"/>
                <a:cs typeface="+mj-cs"/>
              </a:rPr>
              <a:t>Website</a:t>
            </a:r>
          </a:p>
        </p:txBody>
      </p:sp>
      <p:sp>
        <p:nvSpPr>
          <p:cNvPr id="6" name="TextBox 5"/>
          <p:cNvSpPr txBox="1"/>
          <p:nvPr/>
        </p:nvSpPr>
        <p:spPr>
          <a:xfrm>
            <a:off x="256032" y="3724977"/>
            <a:ext cx="2834640" cy="1029903"/>
          </a:xfrm>
          <a:prstGeom prst="rect">
            <a:avLst/>
          </a:prstGeom>
        </p:spPr>
        <p:txBody>
          <a:bodyPr vert="horz" lIns="91440" tIns="45720" rIns="91440" bIns="45720" rtlCol="0" anchor="t">
            <a:normAutofit/>
          </a:bodyPr>
          <a:lstStyle/>
          <a:p>
            <a:pPr algn="ctr" defTabSz="914400">
              <a:spcBef>
                <a:spcPts val="1200"/>
              </a:spcBef>
              <a:buClr>
                <a:schemeClr val="bg1"/>
              </a:buClr>
            </a:pPr>
            <a:r>
              <a:rPr lang="en-US" sz="2000" kern="1200" dirty="0">
                <a:solidFill>
                  <a:srgbClr val="FFFFFF"/>
                </a:solidFill>
                <a:latin typeface="+mn-lt"/>
                <a:ea typeface="+mn-ea"/>
                <a:cs typeface="+mn-cs"/>
              </a:rPr>
              <a:t>Simply Google: </a:t>
            </a:r>
          </a:p>
          <a:p>
            <a:pPr algn="ctr" defTabSz="914400">
              <a:spcBef>
                <a:spcPts val="1200"/>
              </a:spcBef>
              <a:buClr>
                <a:schemeClr val="bg1"/>
              </a:buClr>
            </a:pPr>
            <a:r>
              <a:rPr lang="en-US" sz="2000" kern="1200" dirty="0">
                <a:solidFill>
                  <a:srgbClr val="FFFFFF"/>
                </a:solidFill>
                <a:latin typeface="+mn-lt"/>
                <a:ea typeface="+mn-ea"/>
                <a:cs typeface="+mn-cs"/>
              </a:rPr>
              <a:t>PDE and CMCI</a:t>
            </a:r>
          </a:p>
        </p:txBody>
      </p:sp>
      <p:sp>
        <p:nvSpPr>
          <p:cNvPr id="4" name="Slide Number Placeholder 3" hidden="1"/>
          <p:cNvSpPr>
            <a:spLocks noGrp="1"/>
          </p:cNvSpPr>
          <p:nvPr>
            <p:ph type="sldNum" sz="quarter" idx="12"/>
          </p:nvPr>
        </p:nvSpPr>
        <p:spPr/>
        <p:txBody>
          <a:bodyPr/>
          <a:lstStyle/>
          <a:p>
            <a:pPr>
              <a:spcAft>
                <a:spcPts val="600"/>
              </a:spcAft>
              <a:defRPr/>
            </a:pPr>
            <a:fld id="{B7CB52E3-869D-440C-8136-F4016896FC31}" type="slidenum">
              <a:rPr lang="en-US" altLang="en-US" smtClean="0"/>
              <a:pPr>
                <a:spcAft>
                  <a:spcPts val="600"/>
                </a:spcAft>
                <a:defRPr/>
              </a:pPr>
              <a:t>69</a:t>
            </a:fld>
            <a:endParaRPr lang="en-US" altLang="en-US"/>
          </a:p>
        </p:txBody>
      </p:sp>
    </p:spTree>
    <p:extLst>
      <p:ext uri="{BB962C8B-B14F-4D97-AF65-F5344CB8AC3E}">
        <p14:creationId xmlns:p14="http://schemas.microsoft.com/office/powerpoint/2010/main" val="370777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923CA-FB20-4F24-8611-D134278657E4}"/>
              </a:ext>
            </a:extLst>
          </p:cNvPr>
          <p:cNvSpPr>
            <a:spLocks noGrp="1"/>
          </p:cNvSpPr>
          <p:nvPr>
            <p:ph type="title"/>
          </p:nvPr>
        </p:nvSpPr>
        <p:spPr>
          <a:xfrm>
            <a:off x="3867912" y="1298448"/>
            <a:ext cx="7315200" cy="2253274"/>
          </a:xfrm>
        </p:spPr>
        <p:txBody>
          <a:bodyPr/>
          <a:lstStyle/>
          <a:p>
            <a:r>
              <a:rPr lang="en-US" dirty="0"/>
              <a:t>Timelines &amp; Reporting</a:t>
            </a:r>
          </a:p>
        </p:txBody>
      </p:sp>
      <p:sp>
        <p:nvSpPr>
          <p:cNvPr id="5" name="Text Placeholder 4">
            <a:extLst>
              <a:ext uri="{FF2B5EF4-FFF2-40B4-BE49-F238E27FC236}">
                <a16:creationId xmlns:a16="http://schemas.microsoft.com/office/drawing/2014/main" id="{75287953-6189-4048-B4DB-EFBD47C96831}"/>
              </a:ext>
            </a:extLst>
          </p:cNvPr>
          <p:cNvSpPr>
            <a:spLocks noGrp="1"/>
          </p:cNvSpPr>
          <p:nvPr>
            <p:ph type="body" idx="1"/>
          </p:nvPr>
        </p:nvSpPr>
        <p:spPr>
          <a:xfrm>
            <a:off x="3886200" y="5541264"/>
            <a:ext cx="73152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149273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a:r>
              <a:rPr lang="en-US" altLang="en-US" dirty="0"/>
              <a:t>What is a POLICY/PROCEDURE?</a:t>
            </a:r>
          </a:p>
        </p:txBody>
      </p:sp>
      <p:sp>
        <p:nvSpPr>
          <p:cNvPr id="68611" name="Content Placeholder 2"/>
          <p:cNvSpPr>
            <a:spLocks noGrp="1"/>
          </p:cNvSpPr>
          <p:nvPr>
            <p:ph idx="1"/>
          </p:nvPr>
        </p:nvSpPr>
        <p:spPr/>
        <p:txBody>
          <a:bodyPr>
            <a:normAutofit fontScale="92500" lnSpcReduction="20000"/>
          </a:bodyPr>
          <a:lstStyle/>
          <a:p>
            <a:pPr marL="0" indent="0">
              <a:buNone/>
              <a:defRPr/>
            </a:pPr>
            <a:r>
              <a:rPr lang="en-US" altLang="en-US" sz="3000" u="sng" dirty="0"/>
              <a:t>Policies</a:t>
            </a:r>
            <a:r>
              <a:rPr lang="en-US" altLang="en-US" sz="3000" dirty="0"/>
              <a:t> are written documents that reflect  local specifications as well as</a:t>
            </a:r>
            <a:r>
              <a:rPr lang="en-US" altLang="en-US" sz="3000" i="1" dirty="0"/>
              <a:t> current </a:t>
            </a:r>
            <a:r>
              <a:rPr lang="en-US" altLang="en-US" sz="3000" dirty="0"/>
              <a:t>state and federal laws and regulations. </a:t>
            </a:r>
          </a:p>
          <a:p>
            <a:pPr lvl="1">
              <a:defRPr/>
            </a:pPr>
            <a:r>
              <a:rPr lang="en-US" altLang="en-US" sz="3000" dirty="0"/>
              <a:t>States how an organization must operate in light of relevant governing bodies.  </a:t>
            </a:r>
          </a:p>
          <a:p>
            <a:pPr lvl="1">
              <a:defRPr/>
            </a:pPr>
            <a:r>
              <a:rPr lang="en-US" altLang="en-US" sz="3000" dirty="0"/>
              <a:t>States where the organization stands </a:t>
            </a:r>
          </a:p>
          <a:p>
            <a:pPr lvl="1">
              <a:defRPr/>
            </a:pPr>
            <a:r>
              <a:rPr lang="en-US" altLang="en-US" sz="3000" dirty="0"/>
              <a:t>Generally written and approved by upper management and governing bodies</a:t>
            </a:r>
          </a:p>
          <a:p>
            <a:pPr marL="457200" lvl="1" indent="0">
              <a:buNone/>
              <a:defRPr/>
            </a:pPr>
            <a:endParaRPr lang="en-US" altLang="en-US" sz="3000" dirty="0"/>
          </a:p>
          <a:p>
            <a:pPr marL="0" indent="0">
              <a:buNone/>
              <a:defRPr/>
            </a:pPr>
            <a:r>
              <a:rPr lang="en-US" altLang="en-US" sz="3000" u="sng" dirty="0"/>
              <a:t>Procedures</a:t>
            </a:r>
            <a:r>
              <a:rPr lang="en-US" altLang="en-US" sz="3000" dirty="0"/>
              <a:t> define implemented protocol that fulfill or endorse the policies it is supporting.</a:t>
            </a:r>
          </a:p>
          <a:p>
            <a:pPr lvl="1">
              <a:defRPr/>
            </a:pPr>
            <a:r>
              <a:rPr lang="en-US" altLang="en-US" sz="3000" dirty="0"/>
              <a:t>Step by step actions written by leaders at the operations level of the organization. </a:t>
            </a:r>
          </a:p>
          <a:p>
            <a:pPr marL="457200" lvl="1" indent="0">
              <a:buNone/>
              <a:defRPr/>
            </a:pPr>
            <a:endParaRPr lang="en-US" altLang="en-US" dirty="0"/>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AD5293E0-E0A2-491E-897D-36739817FC53}" type="slidenum">
              <a:rPr lang="en-US" altLang="en-US" sz="1400">
                <a:solidFill>
                  <a:schemeClr val="tx1"/>
                </a:solidFill>
                <a:latin typeface="Arial" panose="020B0604020202020204" pitchFamily="34" charset="0"/>
              </a:rPr>
              <a:pPr>
                <a:spcBef>
                  <a:spcPct val="0"/>
                </a:spcBef>
                <a:buFontTx/>
                <a:buNone/>
              </a:pPr>
              <a:t>70</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2563167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04800" y="365125"/>
            <a:ext cx="11601450" cy="1325563"/>
          </a:xfrm>
        </p:spPr>
        <p:txBody>
          <a:bodyPr anchor="ctr">
            <a:normAutofit/>
          </a:bodyPr>
          <a:lstStyle/>
          <a:p>
            <a:pPr algn="ctr"/>
            <a:r>
              <a:rPr lang="en-US" altLang="en-US" dirty="0"/>
              <a:t>Policy Standard Sequence </a:t>
            </a:r>
          </a:p>
        </p:txBody>
      </p:sp>
      <p:sp>
        <p:nvSpPr>
          <p:cNvPr id="68612" name="Slide Number Placeholder 3"/>
          <p:cNvSpPr>
            <a:spLocks noGrp="1"/>
          </p:cNvSpPr>
          <p:nvPr>
            <p:ph type="sldNum" sz="quarter" idx="12"/>
          </p:nvPr>
        </p:nvSpPr>
        <p:spPr>
          <a:xfrm>
            <a:off x="94488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spcAft>
                <a:spcPts val="600"/>
              </a:spcAft>
              <a:buFontTx/>
              <a:buNone/>
            </a:pPr>
            <a:fld id="{9F34952F-0711-4347-A561-945E45359B88}" type="slidenum">
              <a:rPr lang="en-US" altLang="en-US" sz="1200">
                <a:solidFill>
                  <a:srgbClr val="004976"/>
                </a:solidFill>
              </a:rPr>
              <a:pPr>
                <a:spcBef>
                  <a:spcPct val="0"/>
                </a:spcBef>
                <a:spcAft>
                  <a:spcPts val="600"/>
                </a:spcAft>
                <a:buFontTx/>
                <a:buNone/>
              </a:pPr>
              <a:t>71</a:t>
            </a:fld>
            <a:endParaRPr lang="en-US" altLang="en-US" sz="1200">
              <a:solidFill>
                <a:srgbClr val="004976"/>
              </a:solidFill>
            </a:endParaRPr>
          </a:p>
        </p:txBody>
      </p:sp>
      <p:graphicFrame>
        <p:nvGraphicFramePr>
          <p:cNvPr id="68616" name="Content Placeholder 2">
            <a:extLst>
              <a:ext uri="{FF2B5EF4-FFF2-40B4-BE49-F238E27FC236}">
                <a16:creationId xmlns:a16="http://schemas.microsoft.com/office/drawing/2014/main" id="{C580D0A8-E2E2-4C30-9B26-F14E32067AAA}"/>
              </a:ext>
            </a:extLst>
          </p:cNvPr>
          <p:cNvGraphicFramePr>
            <a:graphicFrameLocks noGrp="1"/>
          </p:cNvGraphicFramePr>
          <p:nvPr>
            <p:ph idx="1"/>
            <p:extLst>
              <p:ext uri="{D42A27DB-BD31-4B8C-83A1-F6EECF244321}">
                <p14:modId xmlns:p14="http://schemas.microsoft.com/office/powerpoint/2010/main" val="1669600986"/>
              </p:ext>
            </p:extLst>
          </p:nvPr>
        </p:nvGraphicFramePr>
        <p:xfrm>
          <a:off x="304800" y="1825624"/>
          <a:ext cx="1160145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450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eaLnBrk="1" hangingPunct="1"/>
            <a:r>
              <a:rPr lang="en-US" altLang="en-US" sz="3600" dirty="0"/>
              <a:t>Know</a:t>
            </a:r>
            <a:br>
              <a:rPr lang="en-US" altLang="en-US" sz="3600" dirty="0"/>
            </a:br>
            <a:r>
              <a:rPr lang="en-US" altLang="en-US" sz="3600" dirty="0"/>
              <a:t> Your </a:t>
            </a:r>
            <a:br>
              <a:rPr lang="en-US" altLang="en-US" sz="3600" dirty="0"/>
            </a:br>
            <a:r>
              <a:rPr lang="en-US" altLang="en-US" sz="3600" dirty="0"/>
              <a:t>District </a:t>
            </a:r>
            <a:br>
              <a:rPr lang="en-US" altLang="en-US" sz="3600" dirty="0"/>
            </a:br>
            <a:r>
              <a:rPr lang="en-US" altLang="en-US" sz="3600" dirty="0"/>
              <a:t>Policies</a:t>
            </a:r>
            <a:br>
              <a:rPr lang="en-US" altLang="en-US" sz="3600" dirty="0"/>
            </a:br>
            <a:r>
              <a:rPr lang="en-US" altLang="en-US" sz="3600" dirty="0"/>
              <a:t>and Practices !</a:t>
            </a:r>
          </a:p>
        </p:txBody>
      </p:sp>
      <p:sp>
        <p:nvSpPr>
          <p:cNvPr id="34819" name="Rectangle 3"/>
          <p:cNvSpPr>
            <a:spLocks noGrp="1" noChangeArrowheads="1"/>
          </p:cNvSpPr>
          <p:nvPr>
            <p:ph type="body" idx="1"/>
          </p:nvPr>
        </p:nvSpPr>
        <p:spPr/>
        <p:txBody>
          <a:bodyPr/>
          <a:lstStyle/>
          <a:p>
            <a:pPr marL="0" indent="0">
              <a:buNone/>
              <a:tabLst>
                <a:tab pos="1377950" algn="l"/>
              </a:tabLst>
              <a:defRPr/>
            </a:pPr>
            <a:r>
              <a:rPr lang="en-US" altLang="en-US" dirty="0"/>
              <a:t>Review</a:t>
            </a:r>
          </a:p>
          <a:p>
            <a:pPr lvl="1">
              <a:tabLst>
                <a:tab pos="1377950" algn="l"/>
              </a:tabLst>
              <a:defRPr/>
            </a:pPr>
            <a:r>
              <a:rPr lang="en-US" altLang="en-US" dirty="0"/>
              <a:t>How are district policies cycled throughout regularly scheduled board meetings?</a:t>
            </a:r>
          </a:p>
          <a:p>
            <a:pPr lvl="1">
              <a:tabLst>
                <a:tab pos="1377950" algn="l"/>
              </a:tabLst>
              <a:defRPr/>
            </a:pPr>
            <a:r>
              <a:rPr lang="en-US" altLang="en-US" dirty="0"/>
              <a:t>Who updates policies as federal and state laws evolve? </a:t>
            </a:r>
          </a:p>
          <a:p>
            <a:pPr lvl="1">
              <a:tabLst>
                <a:tab pos="1377950" algn="l"/>
              </a:tabLst>
              <a:defRPr/>
            </a:pPr>
            <a:r>
              <a:rPr lang="en-US" altLang="en-US" dirty="0"/>
              <a:t>If you were to recommend an update, do you know who to talk to?</a:t>
            </a:r>
          </a:p>
          <a:p>
            <a:pPr lvl="1">
              <a:tabLst>
                <a:tab pos="1377950" algn="l"/>
              </a:tabLst>
              <a:defRPr/>
            </a:pPr>
            <a:r>
              <a:rPr lang="en-US" altLang="en-US" dirty="0"/>
              <a:t>Where can you go to review sample policies? </a:t>
            </a:r>
          </a:p>
          <a:p>
            <a:pPr marL="457200" lvl="1" indent="0">
              <a:buNone/>
              <a:tabLst>
                <a:tab pos="1377950" algn="l"/>
              </a:tabLst>
              <a:defRPr/>
            </a:pPr>
            <a:endParaRPr lang="en-US" altLang="en-US" dirty="0"/>
          </a:p>
          <a:p>
            <a:pPr lvl="1">
              <a:tabLst>
                <a:tab pos="1377950" algn="l"/>
              </a:tabLst>
              <a:defRPr/>
            </a:pPr>
            <a:endParaRPr lang="en-US" altLang="en-US" dirty="0"/>
          </a:p>
          <a:p>
            <a:pPr lvl="1">
              <a:buNone/>
              <a:tabLst>
                <a:tab pos="1377950" algn="l"/>
              </a:tabLst>
              <a:defRPr/>
            </a:pPr>
            <a:endParaRPr lang="en-US" altLang="en-US" dirty="0"/>
          </a:p>
        </p:txBody>
      </p:sp>
      <p:sp>
        <p:nvSpPr>
          <p:cNvPr id="7066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F3D891F0-0A18-47D1-B030-536B89C1D354}" type="slidenum">
              <a:rPr lang="en-US" altLang="en-US" sz="1400">
                <a:solidFill>
                  <a:schemeClr val="tx1"/>
                </a:solidFill>
                <a:latin typeface="Arial" panose="020B0604020202020204" pitchFamily="34" charset="0"/>
              </a:rPr>
              <a:pPr>
                <a:spcBef>
                  <a:spcPct val="0"/>
                </a:spcBef>
                <a:buFontTx/>
                <a:buNone/>
              </a:pPr>
              <a:t>72</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514785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52919" y="1123837"/>
            <a:ext cx="2947482" cy="4601183"/>
          </a:xfrm>
        </p:spPr>
        <p:txBody>
          <a:bodyPr anchor="ctr">
            <a:normAutofit/>
          </a:bodyPr>
          <a:lstStyle/>
          <a:p>
            <a:pPr algn="ctr"/>
            <a:r>
              <a:rPr lang="en-US" altLang="en-US" dirty="0"/>
              <a:t>Required </a:t>
            </a:r>
            <a:r>
              <a:rPr lang="en-US" altLang="en-US" u="sng" dirty="0"/>
              <a:t>Policies</a:t>
            </a:r>
            <a:r>
              <a:rPr lang="en-US" altLang="en-US" dirty="0"/>
              <a:t> </a:t>
            </a:r>
            <a:br>
              <a:rPr lang="en-US" altLang="en-US" dirty="0"/>
            </a:br>
            <a:r>
              <a:rPr lang="en-US" altLang="en-US" dirty="0"/>
              <a:t>for </a:t>
            </a:r>
            <a:br>
              <a:rPr lang="en-US" altLang="en-US" dirty="0"/>
            </a:br>
            <a:r>
              <a:rPr lang="en-US" altLang="en-US" dirty="0"/>
              <a:t>CMCI</a:t>
            </a:r>
          </a:p>
        </p:txBody>
      </p:sp>
      <p:sp>
        <p:nvSpPr>
          <p:cNvPr id="72730" name="Slide Number Placeholder 3" hidden="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spcAft>
                <a:spcPts val="600"/>
              </a:spcAft>
              <a:buFontTx/>
              <a:buNone/>
            </a:pPr>
            <a:fld id="{01D412D4-3735-41DB-BA69-06A11736AE97}" type="slidenum">
              <a:rPr lang="en-US" altLang="en-US" sz="1400">
                <a:solidFill>
                  <a:schemeClr val="tx1"/>
                </a:solidFill>
                <a:latin typeface="Arial" panose="020B0604020202020204" pitchFamily="34" charset="0"/>
              </a:rPr>
              <a:pPr>
                <a:spcBef>
                  <a:spcPct val="0"/>
                </a:spcBef>
                <a:spcAft>
                  <a:spcPts val="600"/>
                </a:spcAft>
                <a:buFontTx/>
                <a:buNone/>
              </a:pPr>
              <a:t>73</a:t>
            </a:fld>
            <a:endParaRPr lang="en-US" altLang="en-US" sz="1400">
              <a:solidFill>
                <a:schemeClr val="tx1"/>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50481009"/>
              </p:ext>
            </p:extLst>
          </p:nvPr>
        </p:nvGraphicFramePr>
        <p:xfrm>
          <a:off x="4012703" y="946559"/>
          <a:ext cx="7315201" cy="4955738"/>
        </p:xfrm>
        <a:graphic>
          <a:graphicData uri="http://schemas.openxmlformats.org/drawingml/2006/table">
            <a:tbl>
              <a:tblPr firstRow="1" bandRow="1">
                <a:tableStyleId>{10A1B5D5-9B99-4C35-A422-299274C87663}</a:tableStyleId>
              </a:tblPr>
              <a:tblGrid>
                <a:gridCol w="2661446">
                  <a:extLst>
                    <a:ext uri="{9D8B030D-6E8A-4147-A177-3AD203B41FA5}">
                      <a16:colId xmlns:a16="http://schemas.microsoft.com/office/drawing/2014/main" val="20000"/>
                    </a:ext>
                  </a:extLst>
                </a:gridCol>
                <a:gridCol w="4653755">
                  <a:extLst>
                    <a:ext uri="{9D8B030D-6E8A-4147-A177-3AD203B41FA5}">
                      <a16:colId xmlns:a16="http://schemas.microsoft.com/office/drawing/2014/main" val="20001"/>
                    </a:ext>
                  </a:extLst>
                </a:gridCol>
              </a:tblGrid>
              <a:tr h="449200">
                <a:tc>
                  <a:txBody>
                    <a:bodyPr/>
                    <a:lstStyle/>
                    <a:p>
                      <a:pPr marL="0" marR="0" algn="ctr">
                        <a:lnSpc>
                          <a:spcPct val="107000"/>
                        </a:lnSpc>
                        <a:spcBef>
                          <a:spcPts val="0"/>
                        </a:spcBef>
                        <a:spcAft>
                          <a:spcPts val="800"/>
                        </a:spcAft>
                      </a:pPr>
                      <a:r>
                        <a:rPr lang="en-US" sz="2200" u="sng">
                          <a:effectLst/>
                        </a:rPr>
                        <a:t>Required Policies</a:t>
                      </a:r>
                      <a:endParaRPr lang="en-US" sz="2200" u="sng">
                        <a:effectLst/>
                        <a:latin typeface="Calibri" panose="020F0502020204030204" pitchFamily="34" charset="0"/>
                        <a:ea typeface="Calibri" panose="020F0502020204030204" pitchFamily="34" charset="0"/>
                        <a:cs typeface="Times New Roman" panose="02020603050405020304" pitchFamily="18" charset="0"/>
                      </a:endParaRPr>
                    </a:p>
                  </a:txBody>
                  <a:tcPr marL="69124" marR="69124" marT="34562" marB="34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A602"/>
                    </a:solidFill>
                  </a:tcPr>
                </a:tc>
                <a:tc>
                  <a:txBody>
                    <a:bodyPr/>
                    <a:lstStyle/>
                    <a:p>
                      <a:pPr marL="0" marR="0" algn="ctr">
                        <a:lnSpc>
                          <a:spcPct val="107000"/>
                        </a:lnSpc>
                        <a:spcBef>
                          <a:spcPts val="0"/>
                        </a:spcBef>
                        <a:spcAft>
                          <a:spcPts val="800"/>
                        </a:spcAft>
                      </a:pPr>
                      <a:r>
                        <a:rPr lang="en-US" sz="2200">
                          <a:effectLst/>
                        </a:rPr>
                        <a:t>Legal</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9124" marR="69124" marT="34562" marB="34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A602"/>
                    </a:solidFill>
                  </a:tcPr>
                </a:tc>
                <a:extLst>
                  <a:ext uri="{0D108BD9-81ED-4DB2-BD59-A6C34878D82A}">
                    <a16:rowId xmlns:a16="http://schemas.microsoft.com/office/drawing/2014/main" val="10000"/>
                  </a:ext>
                </a:extLst>
              </a:tr>
              <a:tr h="813550">
                <a:tc>
                  <a:txBody>
                    <a:bodyPr/>
                    <a:lstStyle/>
                    <a:p>
                      <a:pPr marL="0" marR="0" algn="ctr">
                        <a:lnSpc>
                          <a:spcPct val="107000"/>
                        </a:lnSpc>
                        <a:spcBef>
                          <a:spcPts val="0"/>
                        </a:spcBef>
                        <a:spcAft>
                          <a:spcPts val="800"/>
                        </a:spcAft>
                      </a:pPr>
                      <a:r>
                        <a:rPr lang="en-US" sz="2200" b="1">
                          <a:effectLst/>
                        </a:rPr>
                        <a:t>Positive Behavior Support</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marL="69124" marR="69124" marT="34562" marB="34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l">
                        <a:lnSpc>
                          <a:spcPct val="100000"/>
                        </a:lnSpc>
                        <a:spcBef>
                          <a:spcPts val="0"/>
                        </a:spcBef>
                        <a:spcAft>
                          <a:spcPts val="0"/>
                        </a:spcAft>
                      </a:pPr>
                      <a:r>
                        <a:rPr lang="en-US" sz="1900" dirty="0">
                          <a:effectLst/>
                        </a:rPr>
                        <a:t>22 Pa. Code 14.133</a:t>
                      </a:r>
                    </a:p>
                    <a:p>
                      <a:pPr marL="0" marR="0" algn="l">
                        <a:lnSpc>
                          <a:spcPct val="100000"/>
                        </a:lnSpc>
                        <a:spcBef>
                          <a:spcPts val="0"/>
                        </a:spcBef>
                        <a:spcAft>
                          <a:spcPts val="0"/>
                        </a:spcAft>
                      </a:pPr>
                      <a:r>
                        <a:rPr lang="en-US" sz="1900" dirty="0">
                          <a:effectLst/>
                        </a:rPr>
                        <a:t>BEC</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9124" marR="69124" marT="34562" marB="34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r h="1238260">
                <a:tc>
                  <a:txBody>
                    <a:bodyPr/>
                    <a:lstStyle/>
                    <a:p>
                      <a:pPr marL="0" marR="0" algn="ctr">
                        <a:lnSpc>
                          <a:spcPct val="107000"/>
                        </a:lnSpc>
                        <a:spcBef>
                          <a:spcPts val="0"/>
                        </a:spcBef>
                        <a:spcAft>
                          <a:spcPts val="800"/>
                        </a:spcAft>
                      </a:pPr>
                      <a:r>
                        <a:rPr lang="en-US" sz="2200" b="1">
                          <a:effectLst/>
                        </a:rPr>
                        <a:t>Confidentiality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marL="69124" marR="69124" marT="34562" marB="34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lvl="0" indent="0" algn="l">
                        <a:lnSpc>
                          <a:spcPct val="100000"/>
                        </a:lnSpc>
                        <a:spcBef>
                          <a:spcPts val="0"/>
                        </a:spcBef>
                        <a:spcAft>
                          <a:spcPts val="0"/>
                        </a:spcAft>
                        <a:buFont typeface="Arial" panose="020B0604020202020204" pitchFamily="34" charset="0"/>
                        <a:buNone/>
                        <a:tabLst>
                          <a:tab pos="457200" algn="l"/>
                        </a:tabLst>
                      </a:pPr>
                      <a:r>
                        <a:rPr lang="en-US" sz="1900">
                          <a:effectLst/>
                        </a:rPr>
                        <a:t>34 CFR 300.610 through 300.627 &amp; 300.535(b)(1)(2) </a:t>
                      </a:r>
                    </a:p>
                    <a:p>
                      <a:pPr marL="0" marR="0" lvl="0" indent="0" algn="l">
                        <a:lnSpc>
                          <a:spcPct val="100000"/>
                        </a:lnSpc>
                        <a:spcBef>
                          <a:spcPts val="0"/>
                        </a:spcBef>
                        <a:spcAft>
                          <a:spcPts val="0"/>
                        </a:spcAft>
                        <a:buFont typeface="Arial" panose="020B0604020202020204" pitchFamily="34" charset="0"/>
                        <a:buNone/>
                        <a:tabLst>
                          <a:tab pos="457200" algn="l"/>
                        </a:tabLst>
                      </a:pPr>
                      <a:r>
                        <a:rPr lang="en-US" sz="1900">
                          <a:effectLst/>
                        </a:rPr>
                        <a:t>444 of GEPA  </a:t>
                      </a:r>
                    </a:p>
                    <a:p>
                      <a:pPr marL="0" marR="0" lvl="0" indent="0" algn="l">
                        <a:lnSpc>
                          <a:spcPct val="100000"/>
                        </a:lnSpc>
                        <a:spcBef>
                          <a:spcPts val="0"/>
                        </a:spcBef>
                        <a:spcAft>
                          <a:spcPts val="0"/>
                        </a:spcAft>
                        <a:buFont typeface="Arial" panose="020B0604020202020204" pitchFamily="34" charset="0"/>
                        <a:buNone/>
                        <a:tabLst>
                          <a:tab pos="457200" algn="l"/>
                        </a:tabLst>
                      </a:pPr>
                      <a:r>
                        <a:rPr lang="en-US" sz="1900">
                          <a:effectLst/>
                        </a:rPr>
                        <a:t>FERPA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9124" marR="69124" marT="34562" marB="34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813550">
                <a:tc>
                  <a:txBody>
                    <a:bodyPr/>
                    <a:lstStyle/>
                    <a:p>
                      <a:pPr marL="0" marR="0" algn="ctr">
                        <a:lnSpc>
                          <a:spcPct val="107000"/>
                        </a:lnSpc>
                        <a:spcBef>
                          <a:spcPts val="0"/>
                        </a:spcBef>
                        <a:spcAft>
                          <a:spcPts val="800"/>
                        </a:spcAft>
                      </a:pPr>
                      <a:r>
                        <a:rPr lang="en-US" sz="2200" b="1">
                          <a:effectLst/>
                        </a:rPr>
                        <a:t>Public School Enrollment</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marL="69124" marR="69124" marT="34562" marB="34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l">
                        <a:lnSpc>
                          <a:spcPct val="100000"/>
                        </a:lnSpc>
                        <a:spcBef>
                          <a:spcPts val="0"/>
                        </a:spcBef>
                        <a:spcAft>
                          <a:spcPts val="0"/>
                        </a:spcAft>
                      </a:pPr>
                      <a:r>
                        <a:rPr lang="en-US" sz="1900">
                          <a:effectLst/>
                        </a:rPr>
                        <a:t>22 Pa.Code 11.41</a:t>
                      </a:r>
                    </a:p>
                    <a:p>
                      <a:pPr marL="0" marR="0" algn="l">
                        <a:lnSpc>
                          <a:spcPct val="100000"/>
                        </a:lnSpc>
                        <a:spcBef>
                          <a:spcPts val="0"/>
                        </a:spcBef>
                        <a:spcAft>
                          <a:spcPts val="0"/>
                        </a:spcAft>
                      </a:pPr>
                      <a:r>
                        <a:rPr lang="en-US" sz="1900">
                          <a:effectLst/>
                        </a:rPr>
                        <a:t>BEC Enrollment of Students Jan 22, 2009</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9124" marR="69124" marT="34562" marB="34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1238260">
                <a:tc>
                  <a:txBody>
                    <a:bodyPr/>
                    <a:lstStyle/>
                    <a:p>
                      <a:pPr marL="0" marR="0" algn="ctr">
                        <a:lnSpc>
                          <a:spcPct val="107000"/>
                        </a:lnSpc>
                        <a:spcBef>
                          <a:spcPts val="0"/>
                        </a:spcBef>
                        <a:spcAft>
                          <a:spcPts val="800"/>
                        </a:spcAft>
                      </a:pPr>
                      <a:r>
                        <a:rPr lang="en-US" sz="2200" b="1">
                          <a:effectLst/>
                        </a:rPr>
                        <a:t>School Visitor Policy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marL="69124" marR="69124" marT="34562" marB="34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l">
                        <a:lnSpc>
                          <a:spcPct val="100000"/>
                        </a:lnSpc>
                        <a:spcBef>
                          <a:spcPts val="0"/>
                        </a:spcBef>
                        <a:spcAft>
                          <a:spcPts val="0"/>
                        </a:spcAft>
                      </a:pPr>
                      <a:r>
                        <a:rPr lang="en-US" sz="1900" dirty="0"/>
                        <a:t>34 CFR 300.34(c)(8)(</a:t>
                      </a:r>
                      <a:r>
                        <a:rPr lang="en-US" sz="1900" dirty="0" err="1"/>
                        <a:t>i</a:t>
                      </a:r>
                      <a:r>
                        <a:rPr lang="en-US" sz="1900" dirty="0"/>
                        <a:t>)(ii)(iii) (8)(</a:t>
                      </a:r>
                      <a:r>
                        <a:rPr lang="en-US" sz="1900" dirty="0" err="1"/>
                        <a:t>i</a:t>
                      </a:r>
                      <a:r>
                        <a:rPr lang="en-US" sz="1900" dirty="0"/>
                        <a:t>) </a:t>
                      </a:r>
                    </a:p>
                    <a:p>
                      <a:pPr marL="0" marR="0" algn="l">
                        <a:lnSpc>
                          <a:spcPct val="100000"/>
                        </a:lnSpc>
                        <a:spcBef>
                          <a:spcPts val="0"/>
                        </a:spcBef>
                        <a:spcAft>
                          <a:spcPts val="0"/>
                        </a:spcAft>
                      </a:pPr>
                      <a:r>
                        <a:rPr lang="en-US" sz="1900" dirty="0">
                          <a:effectLst/>
                        </a:rPr>
                        <a:t>Ensures reasonable classroom access for parents</a:t>
                      </a:r>
                    </a:p>
                    <a:p>
                      <a:pPr marL="0" marR="0" algn="l">
                        <a:lnSpc>
                          <a:spcPct val="100000"/>
                        </a:lnSpc>
                        <a:spcBef>
                          <a:spcPts val="0"/>
                        </a:spcBef>
                        <a:spcAft>
                          <a:spcPts val="0"/>
                        </a:spcAft>
                      </a:pPr>
                      <a:r>
                        <a:rPr lang="en-US" sz="1900" dirty="0">
                          <a:effectLst/>
                        </a:rPr>
                        <a:t>Under Topic 15 Parent Training in the FSA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9124" marR="69124" marT="34562" marB="34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2362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52919" y="1123837"/>
            <a:ext cx="2947482" cy="4601183"/>
          </a:xfrm>
        </p:spPr>
        <p:txBody>
          <a:bodyPr anchor="ctr">
            <a:normAutofit/>
          </a:bodyPr>
          <a:lstStyle/>
          <a:p>
            <a:pPr algn="ctr"/>
            <a:r>
              <a:rPr lang="en-US" altLang="en-US" dirty="0"/>
              <a:t>Positive Behavior Support </a:t>
            </a:r>
            <a:br>
              <a:rPr lang="en-US" altLang="en-US" dirty="0"/>
            </a:br>
            <a:r>
              <a:rPr lang="en-US" altLang="en-US" dirty="0"/>
              <a:t>Look </a:t>
            </a:r>
            <a:br>
              <a:rPr lang="en-US" altLang="en-US" dirty="0"/>
            </a:br>
            <a:r>
              <a:rPr lang="en-US" altLang="en-US" dirty="0" err="1"/>
              <a:t>Fors</a:t>
            </a:r>
            <a:endParaRPr lang="en-US" altLang="en-US" dirty="0"/>
          </a:p>
        </p:txBody>
      </p:sp>
      <p:sp>
        <p:nvSpPr>
          <p:cNvPr id="74756" name="Slide Number Placeholder 3" hidden="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spcAft>
                <a:spcPts val="600"/>
              </a:spcAft>
              <a:buFontTx/>
              <a:buNone/>
            </a:pPr>
            <a:fld id="{C2028E2C-9F86-4EAB-B775-D2C4DF8E080E}" type="slidenum">
              <a:rPr lang="en-US" altLang="en-US" sz="1400">
                <a:solidFill>
                  <a:schemeClr val="tx1"/>
                </a:solidFill>
                <a:latin typeface="Arial" panose="020B0604020202020204" pitchFamily="34" charset="0"/>
              </a:rPr>
              <a:pPr>
                <a:spcBef>
                  <a:spcPct val="0"/>
                </a:spcBef>
                <a:spcAft>
                  <a:spcPts val="600"/>
                </a:spcAft>
                <a:buFontTx/>
                <a:buNone/>
              </a:pPr>
              <a:t>74</a:t>
            </a:fld>
            <a:endParaRPr lang="en-US" altLang="en-US" sz="1400">
              <a:solidFill>
                <a:schemeClr val="tx1"/>
              </a:solidFill>
              <a:latin typeface="Arial" panose="020B0604020202020204" pitchFamily="34" charset="0"/>
            </a:endParaRPr>
          </a:p>
        </p:txBody>
      </p:sp>
      <p:graphicFrame>
        <p:nvGraphicFramePr>
          <p:cNvPr id="74758" name="Content Placeholder 2">
            <a:extLst>
              <a:ext uri="{FF2B5EF4-FFF2-40B4-BE49-F238E27FC236}">
                <a16:creationId xmlns:a16="http://schemas.microsoft.com/office/drawing/2014/main" id="{631A7CF5-E231-484D-B42B-C64F0AF89D3A}"/>
              </a:ext>
            </a:extLst>
          </p:cNvPr>
          <p:cNvGraphicFramePr>
            <a:graphicFrameLocks noGrp="1"/>
          </p:cNvGraphicFramePr>
          <p:nvPr>
            <p:ph idx="1"/>
            <p:extLst>
              <p:ext uri="{D42A27DB-BD31-4B8C-83A1-F6EECF244321}">
                <p14:modId xmlns:p14="http://schemas.microsoft.com/office/powerpoint/2010/main" val="1651978630"/>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a:r>
              <a:rPr lang="en-US" altLang="en-US" dirty="0"/>
              <a:t>Confidentiality Look </a:t>
            </a:r>
            <a:br>
              <a:rPr lang="en-US" altLang="en-US" dirty="0"/>
            </a:br>
            <a:r>
              <a:rPr lang="en-US" altLang="en-US" dirty="0" err="1"/>
              <a:t>Fors</a:t>
            </a:r>
            <a:endParaRPr lang="en-US" altLang="en-US" dirty="0"/>
          </a:p>
        </p:txBody>
      </p:sp>
      <p:sp>
        <p:nvSpPr>
          <p:cNvPr id="74755" name="Content Placeholder 2"/>
          <p:cNvSpPr>
            <a:spLocks noGrp="1"/>
          </p:cNvSpPr>
          <p:nvPr>
            <p:ph idx="1"/>
          </p:nvPr>
        </p:nvSpPr>
        <p:spPr/>
        <p:txBody>
          <a:bodyPr/>
          <a:lstStyle/>
          <a:p>
            <a:r>
              <a:rPr lang="en-US" dirty="0"/>
              <a:t> LEA’s Confidentiality Policy includes all required components</a:t>
            </a:r>
          </a:p>
          <a:p>
            <a:r>
              <a:rPr lang="en-US" dirty="0"/>
              <a:t> LEA personnel receive adequate training regarding confidentiality</a:t>
            </a:r>
          </a:p>
          <a:p>
            <a:r>
              <a:rPr lang="en-US" dirty="0"/>
              <a:t>Personnel are familiar with requirements for transfer of records to appropriate authorities for students with disabilities who commit a crime</a:t>
            </a:r>
            <a:endParaRPr lang="en-US" altLang="en-US" dirty="0"/>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C2028E2C-9F86-4EAB-B775-D2C4DF8E080E}" type="slidenum">
              <a:rPr lang="en-US" altLang="en-US" sz="1400">
                <a:solidFill>
                  <a:schemeClr val="tx1"/>
                </a:solidFill>
                <a:latin typeface="Arial" panose="020B0604020202020204" pitchFamily="34" charset="0"/>
              </a:rPr>
              <a:pPr>
                <a:spcBef>
                  <a:spcPct val="0"/>
                </a:spcBef>
                <a:buFontTx/>
                <a:buNone/>
              </a:pPr>
              <a:t>75</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2291160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a:r>
              <a:rPr lang="en-US" altLang="en-US" dirty="0"/>
              <a:t>Public </a:t>
            </a:r>
            <a:br>
              <a:rPr lang="en-US" altLang="en-US" dirty="0"/>
            </a:br>
            <a:r>
              <a:rPr lang="en-US" altLang="en-US" dirty="0"/>
              <a:t>School Enrollment Look </a:t>
            </a:r>
            <a:br>
              <a:rPr lang="en-US" altLang="en-US" dirty="0"/>
            </a:br>
            <a:r>
              <a:rPr lang="en-US" altLang="en-US" dirty="0" err="1"/>
              <a:t>Fors</a:t>
            </a:r>
            <a:endParaRPr lang="en-US" altLang="en-US" dirty="0"/>
          </a:p>
        </p:txBody>
      </p:sp>
      <p:sp>
        <p:nvSpPr>
          <p:cNvPr id="74755" name="Content Placeholder 2"/>
          <p:cNvSpPr>
            <a:spLocks noGrp="1"/>
          </p:cNvSpPr>
          <p:nvPr>
            <p:ph idx="1"/>
          </p:nvPr>
        </p:nvSpPr>
        <p:spPr/>
        <p:txBody>
          <a:bodyPr/>
          <a:lstStyle/>
          <a:p>
            <a:r>
              <a:rPr lang="en-US" altLang="en-US" dirty="0"/>
              <a:t>Staff responsible for enrollment are aware of the regulatory requirements</a:t>
            </a:r>
          </a:p>
          <a:p>
            <a:pPr lvl="1"/>
            <a:r>
              <a:rPr lang="en-US" altLang="en-US" dirty="0"/>
              <a:t>Written procedures exist  to address these requirements</a:t>
            </a:r>
          </a:p>
          <a:p>
            <a:pPr lvl="1"/>
            <a:r>
              <a:rPr lang="en-US" altLang="en-US" dirty="0"/>
              <a:t>Timely provision of FAPE </a:t>
            </a:r>
          </a:p>
          <a:p>
            <a:r>
              <a:rPr lang="en-US" altLang="en-US" dirty="0"/>
              <a:t>Compare LEA enrollment of students with disabilities with those of the state</a:t>
            </a:r>
          </a:p>
          <a:p>
            <a:r>
              <a:rPr lang="en-US" altLang="en-US" dirty="0"/>
              <a:t>Review disability categories for proportionality</a:t>
            </a:r>
          </a:p>
          <a:p>
            <a:endParaRPr lang="en-US" altLang="en-US" dirty="0"/>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C2028E2C-9F86-4EAB-B775-D2C4DF8E080E}" type="slidenum">
              <a:rPr lang="en-US" altLang="en-US" sz="1400" smtClean="0">
                <a:solidFill>
                  <a:schemeClr val="tx1"/>
                </a:solidFill>
                <a:latin typeface="Arial" panose="020B0604020202020204" pitchFamily="34" charset="0"/>
              </a:rPr>
              <a:pPr>
                <a:spcBef>
                  <a:spcPct val="0"/>
                </a:spcBef>
                <a:buFontTx/>
                <a:buNone/>
              </a:pPr>
              <a:t>76</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38641059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a:r>
              <a:rPr lang="en-US" altLang="en-US" dirty="0"/>
              <a:t>School </a:t>
            </a:r>
            <a:br>
              <a:rPr lang="en-US" altLang="en-US" dirty="0"/>
            </a:br>
            <a:r>
              <a:rPr lang="en-US" altLang="en-US" dirty="0"/>
              <a:t>Visitor </a:t>
            </a:r>
            <a:br>
              <a:rPr lang="en-US" altLang="en-US" dirty="0"/>
            </a:br>
            <a:r>
              <a:rPr lang="en-US" altLang="en-US" dirty="0"/>
              <a:t>Policy </a:t>
            </a:r>
            <a:br>
              <a:rPr lang="en-US" altLang="en-US" dirty="0"/>
            </a:br>
            <a:r>
              <a:rPr lang="en-US" altLang="en-US" dirty="0"/>
              <a:t>Look</a:t>
            </a:r>
            <a:br>
              <a:rPr lang="en-US" altLang="en-US" dirty="0"/>
            </a:br>
            <a:r>
              <a:rPr lang="en-US" altLang="en-US" dirty="0"/>
              <a:t> Fors</a:t>
            </a:r>
          </a:p>
        </p:txBody>
      </p:sp>
      <p:sp>
        <p:nvSpPr>
          <p:cNvPr id="74755" name="Content Placeholder 2"/>
          <p:cNvSpPr>
            <a:spLocks noGrp="1"/>
          </p:cNvSpPr>
          <p:nvPr>
            <p:ph idx="1"/>
          </p:nvPr>
        </p:nvSpPr>
        <p:spPr/>
        <p:txBody>
          <a:bodyPr/>
          <a:lstStyle/>
          <a:p>
            <a:r>
              <a:rPr lang="en-US" altLang="en-US" dirty="0"/>
              <a:t>Topic 15 of the FSA</a:t>
            </a:r>
          </a:p>
          <a:p>
            <a:pPr lvl="1"/>
            <a:r>
              <a:rPr lang="en-US" altLang="en-US" dirty="0"/>
              <a:t>Review of parent survey </a:t>
            </a:r>
          </a:p>
          <a:p>
            <a:pPr lvl="1"/>
            <a:r>
              <a:rPr lang="en-US" altLang="en-US" dirty="0"/>
              <a:t>Plan to address concerns</a:t>
            </a:r>
          </a:p>
          <a:p>
            <a:pPr lvl="1"/>
            <a:r>
              <a:rPr lang="en-US" altLang="en-US" dirty="0"/>
              <a:t>Review trainings offered in the past 2 years</a:t>
            </a:r>
          </a:p>
          <a:p>
            <a:pPr lvl="1"/>
            <a:endParaRPr lang="en-US" altLang="en-US" dirty="0"/>
          </a:p>
          <a:p>
            <a:r>
              <a:rPr lang="en-US" altLang="en-US" dirty="0"/>
              <a:t>Ensures reasonable classroom access</a:t>
            </a:r>
          </a:p>
          <a:p>
            <a:endParaRPr lang="en-US" altLang="en-US" dirty="0"/>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C2028E2C-9F86-4EAB-B775-D2C4DF8E080E}" type="slidenum">
              <a:rPr lang="en-US" altLang="en-US" sz="1400">
                <a:solidFill>
                  <a:schemeClr val="tx1"/>
                </a:solidFill>
                <a:latin typeface="Arial" panose="020B0604020202020204" pitchFamily="34" charset="0"/>
              </a:rPr>
              <a:pPr>
                <a:spcBef>
                  <a:spcPct val="0"/>
                </a:spcBef>
                <a:buFontTx/>
                <a:buNone/>
              </a:pPr>
              <a:t>77</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42372941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chor="ctr">
            <a:normAutofit/>
          </a:bodyPr>
          <a:lstStyle/>
          <a:p>
            <a:pPr algn="ctr"/>
            <a:r>
              <a:rPr lang="en-US" altLang="en-US" dirty="0"/>
              <a:t>Required </a:t>
            </a:r>
            <a:r>
              <a:rPr lang="en-US" altLang="en-US" u="sng" dirty="0"/>
              <a:t>Procedures</a:t>
            </a:r>
            <a:r>
              <a:rPr lang="en-US" altLang="en-US" dirty="0"/>
              <a:t> </a:t>
            </a:r>
            <a:br>
              <a:rPr lang="en-US" altLang="en-US" dirty="0"/>
            </a:br>
            <a:r>
              <a:rPr lang="en-US" altLang="en-US" dirty="0"/>
              <a:t>for </a:t>
            </a:r>
            <a:br>
              <a:rPr lang="en-US" altLang="en-US" dirty="0"/>
            </a:br>
            <a:r>
              <a:rPr lang="en-US" altLang="en-US" dirty="0"/>
              <a:t>CMCI </a:t>
            </a:r>
          </a:p>
        </p:txBody>
      </p:sp>
      <p:sp>
        <p:nvSpPr>
          <p:cNvPr id="2" name="Content Placeholder 1">
            <a:extLst>
              <a:ext uri="{FF2B5EF4-FFF2-40B4-BE49-F238E27FC236}">
                <a16:creationId xmlns:a16="http://schemas.microsoft.com/office/drawing/2014/main" id="{1DA48DA7-BB85-4C25-8371-A8E2F466A4E6}"/>
              </a:ext>
            </a:extLst>
          </p:cNvPr>
          <p:cNvSpPr>
            <a:spLocks noGrp="1"/>
          </p:cNvSpPr>
          <p:nvPr>
            <p:ph idx="1"/>
          </p:nvPr>
        </p:nvSpPr>
        <p:spPr/>
        <p:txBody>
          <a:bodyPr/>
          <a:lstStyle/>
          <a:p>
            <a:endParaRPr lang="en-US"/>
          </a:p>
        </p:txBody>
      </p:sp>
      <p:sp>
        <p:nvSpPr>
          <p:cNvPr id="72730" name="Slide Number Placeholder 3" hidden="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spcAft>
                <a:spcPts val="600"/>
              </a:spcAft>
              <a:buFontTx/>
              <a:buNone/>
            </a:pPr>
            <a:fld id="{01D412D4-3735-41DB-BA69-06A11736AE97}" type="slidenum">
              <a:rPr lang="en-US" altLang="en-US" sz="1400">
                <a:solidFill>
                  <a:schemeClr val="tx1"/>
                </a:solidFill>
                <a:latin typeface="Arial" panose="020B0604020202020204" pitchFamily="34" charset="0"/>
              </a:rPr>
              <a:pPr>
                <a:spcBef>
                  <a:spcPct val="0"/>
                </a:spcBef>
                <a:spcAft>
                  <a:spcPts val="600"/>
                </a:spcAft>
                <a:buFontTx/>
                <a:buNone/>
              </a:pPr>
              <a:t>78</a:t>
            </a:fld>
            <a:endParaRPr lang="en-US" altLang="en-US" sz="1400">
              <a:solidFill>
                <a:schemeClr val="tx1"/>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92500075"/>
              </p:ext>
            </p:extLst>
          </p:nvPr>
        </p:nvGraphicFramePr>
        <p:xfrm>
          <a:off x="3869268" y="1006983"/>
          <a:ext cx="7315201" cy="5037462"/>
        </p:xfrm>
        <a:graphic>
          <a:graphicData uri="http://schemas.openxmlformats.org/drawingml/2006/table">
            <a:tbl>
              <a:tblPr firstRow="1" bandRow="1">
                <a:tableStyleId>{5C22544A-7EE6-4342-B048-85BDC9FD1C3A}</a:tableStyleId>
              </a:tblPr>
              <a:tblGrid>
                <a:gridCol w="2552578">
                  <a:extLst>
                    <a:ext uri="{9D8B030D-6E8A-4147-A177-3AD203B41FA5}">
                      <a16:colId xmlns:a16="http://schemas.microsoft.com/office/drawing/2014/main" val="20000"/>
                    </a:ext>
                  </a:extLst>
                </a:gridCol>
                <a:gridCol w="4762623">
                  <a:extLst>
                    <a:ext uri="{9D8B030D-6E8A-4147-A177-3AD203B41FA5}">
                      <a16:colId xmlns:a16="http://schemas.microsoft.com/office/drawing/2014/main" val="20001"/>
                    </a:ext>
                  </a:extLst>
                </a:gridCol>
              </a:tblGrid>
              <a:tr h="1205757">
                <a:tc>
                  <a:txBody>
                    <a:bodyPr/>
                    <a:lstStyle/>
                    <a:p>
                      <a:pPr marL="0" marR="0" algn="ctr">
                        <a:lnSpc>
                          <a:spcPct val="107000"/>
                        </a:lnSpc>
                        <a:spcBef>
                          <a:spcPts val="0"/>
                        </a:spcBef>
                        <a:spcAft>
                          <a:spcPts val="800"/>
                        </a:spcAft>
                      </a:pPr>
                      <a:r>
                        <a:rPr lang="en-US" sz="3300">
                          <a:effectLst/>
                        </a:rPr>
                        <a:t>Required Procedures</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03075" marR="103075" marT="51538" marB="51538" anchor="ctr">
                    <a:lnB w="12700" cap="flat" cmpd="sng" algn="ctr">
                      <a:solidFill>
                        <a:schemeClr val="tx1"/>
                      </a:solidFill>
                      <a:prstDash val="solid"/>
                      <a:round/>
                      <a:headEnd type="none" w="med" len="med"/>
                      <a:tailEnd type="none" w="med" len="med"/>
                    </a:lnB>
                    <a:solidFill>
                      <a:srgbClr val="47A4AB"/>
                    </a:solidFill>
                  </a:tcPr>
                </a:tc>
                <a:tc>
                  <a:txBody>
                    <a:bodyPr/>
                    <a:lstStyle/>
                    <a:p>
                      <a:pPr marL="0" marR="0" algn="ctr">
                        <a:lnSpc>
                          <a:spcPct val="107000"/>
                        </a:lnSpc>
                        <a:spcBef>
                          <a:spcPts val="0"/>
                        </a:spcBef>
                        <a:spcAft>
                          <a:spcPts val="800"/>
                        </a:spcAft>
                      </a:pPr>
                      <a:r>
                        <a:rPr lang="en-US" sz="3300">
                          <a:effectLst/>
                        </a:rPr>
                        <a:t> Legal</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103075" marR="103075" marT="51538" marB="51538" anchor="ctr">
                    <a:lnB w="12700" cap="flat" cmpd="sng" algn="ctr">
                      <a:solidFill>
                        <a:schemeClr val="tx1"/>
                      </a:solidFill>
                      <a:prstDash val="solid"/>
                      <a:round/>
                      <a:headEnd type="none" w="med" len="med"/>
                      <a:tailEnd type="none" w="med" len="med"/>
                    </a:lnB>
                    <a:solidFill>
                      <a:srgbClr val="47A4AB"/>
                    </a:solidFill>
                  </a:tcPr>
                </a:tc>
                <a:extLst>
                  <a:ext uri="{0D108BD9-81ED-4DB2-BD59-A6C34878D82A}">
                    <a16:rowId xmlns:a16="http://schemas.microsoft.com/office/drawing/2014/main" val="10000"/>
                  </a:ext>
                </a:extLst>
              </a:tr>
              <a:tr h="1054492">
                <a:tc>
                  <a:txBody>
                    <a:bodyPr/>
                    <a:lstStyle/>
                    <a:p>
                      <a:pPr marL="0" marR="0" algn="ctr">
                        <a:lnSpc>
                          <a:spcPct val="107000"/>
                        </a:lnSpc>
                        <a:spcBef>
                          <a:spcPts val="0"/>
                        </a:spcBef>
                        <a:spcAft>
                          <a:spcPts val="800"/>
                        </a:spcAft>
                      </a:pPr>
                      <a:r>
                        <a:rPr lang="en-US" sz="2900" b="1">
                          <a:effectLst/>
                        </a:rPr>
                        <a:t>Assistive Technology</a:t>
                      </a:r>
                      <a:endParaRPr lang="en-US" sz="2900" b="1">
                        <a:effectLst/>
                        <a:latin typeface="Calibri" panose="020F0502020204030204" pitchFamily="34" charset="0"/>
                        <a:ea typeface="Calibri" panose="020F0502020204030204" pitchFamily="34" charset="0"/>
                        <a:cs typeface="Times New Roman" panose="02020603050405020304" pitchFamily="18" charset="0"/>
                      </a:endParaRPr>
                    </a:p>
                  </a:txBody>
                  <a:tcPr marL="103075" marR="103075" marT="51538" marB="515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E7E5"/>
                    </a:solidFill>
                  </a:tcPr>
                </a:tc>
                <a:tc>
                  <a:txBody>
                    <a:bodyPr/>
                    <a:lstStyle/>
                    <a:p>
                      <a:pPr marL="0" marR="0" algn="l">
                        <a:lnSpc>
                          <a:spcPct val="107000"/>
                        </a:lnSpc>
                        <a:spcBef>
                          <a:spcPts val="0"/>
                        </a:spcBef>
                        <a:spcAft>
                          <a:spcPts val="800"/>
                        </a:spcAft>
                      </a:pPr>
                      <a:r>
                        <a:rPr lang="en-US" sz="2400">
                          <a:effectLst/>
                        </a:rPr>
                        <a:t>34 CFR 300.5, 300.6, 300.105, 300.113 &amp; 300.324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3075" marR="103075" marT="51538" marB="515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E7E5"/>
                    </a:solidFill>
                  </a:tcPr>
                </a:tc>
                <a:extLst>
                  <a:ext uri="{0D108BD9-81ED-4DB2-BD59-A6C34878D82A}">
                    <a16:rowId xmlns:a16="http://schemas.microsoft.com/office/drawing/2014/main" val="10001"/>
                  </a:ext>
                </a:extLst>
              </a:tr>
              <a:tr h="1520151">
                <a:tc>
                  <a:txBody>
                    <a:bodyPr/>
                    <a:lstStyle/>
                    <a:p>
                      <a:pPr marL="0" marR="0" algn="ctr">
                        <a:lnSpc>
                          <a:spcPct val="107000"/>
                        </a:lnSpc>
                        <a:spcBef>
                          <a:spcPts val="0"/>
                        </a:spcBef>
                        <a:spcAft>
                          <a:spcPts val="800"/>
                        </a:spcAft>
                      </a:pPr>
                      <a:r>
                        <a:rPr lang="en-US" sz="2900" b="1">
                          <a:effectLst/>
                        </a:rPr>
                        <a:t>Independent Education Evaluation </a:t>
                      </a:r>
                      <a:endParaRPr lang="en-US" sz="2900" b="1">
                        <a:effectLst/>
                        <a:latin typeface="Calibri" panose="020F0502020204030204" pitchFamily="34" charset="0"/>
                        <a:ea typeface="Calibri" panose="020F0502020204030204" pitchFamily="34" charset="0"/>
                        <a:cs typeface="Times New Roman" panose="02020603050405020304" pitchFamily="18" charset="0"/>
                      </a:endParaRPr>
                    </a:p>
                  </a:txBody>
                  <a:tcPr marL="103075" marR="103075" marT="51538" marB="515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E7E5"/>
                    </a:solidFill>
                  </a:tcPr>
                </a:tc>
                <a:tc>
                  <a:txBody>
                    <a:bodyPr/>
                    <a:lstStyle/>
                    <a:p>
                      <a:pPr marL="0" marR="0" algn="l">
                        <a:lnSpc>
                          <a:spcPct val="107000"/>
                        </a:lnSpc>
                        <a:spcBef>
                          <a:spcPts val="0"/>
                        </a:spcBef>
                        <a:spcAft>
                          <a:spcPts val="800"/>
                        </a:spcAft>
                      </a:pPr>
                      <a:r>
                        <a:rPr lang="en-US" sz="2400">
                          <a:effectLst/>
                        </a:rPr>
                        <a:t> 34 CFR 300.502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3075" marR="103075" marT="51538" marB="515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E7E5"/>
                    </a:solidFill>
                  </a:tcPr>
                </a:tc>
                <a:extLst>
                  <a:ext uri="{0D108BD9-81ED-4DB2-BD59-A6C34878D82A}">
                    <a16:rowId xmlns:a16="http://schemas.microsoft.com/office/drawing/2014/main" val="10002"/>
                  </a:ext>
                </a:extLst>
              </a:tr>
              <a:tr h="1054492">
                <a:tc>
                  <a:txBody>
                    <a:bodyPr/>
                    <a:lstStyle/>
                    <a:p>
                      <a:pPr marL="0" marR="0" algn="ctr">
                        <a:lnSpc>
                          <a:spcPct val="107000"/>
                        </a:lnSpc>
                        <a:spcBef>
                          <a:spcPts val="0"/>
                        </a:spcBef>
                        <a:spcAft>
                          <a:spcPts val="800"/>
                        </a:spcAft>
                      </a:pPr>
                      <a:r>
                        <a:rPr lang="en-US" sz="2900" b="1">
                          <a:effectLst/>
                        </a:rPr>
                        <a:t>Surrogate Parents </a:t>
                      </a:r>
                      <a:endParaRPr lang="en-US" sz="2900" b="1">
                        <a:effectLst/>
                        <a:latin typeface="Calibri" panose="020F0502020204030204" pitchFamily="34" charset="0"/>
                        <a:ea typeface="Calibri" panose="020F0502020204030204" pitchFamily="34" charset="0"/>
                        <a:cs typeface="Times New Roman" panose="02020603050405020304" pitchFamily="18" charset="0"/>
                      </a:endParaRPr>
                    </a:p>
                  </a:txBody>
                  <a:tcPr marL="103075" marR="103075" marT="51538" marB="515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E7E5"/>
                    </a:solidFill>
                  </a:tcPr>
                </a:tc>
                <a:tc>
                  <a:txBody>
                    <a:bodyPr/>
                    <a:lstStyle/>
                    <a:p>
                      <a:pPr marL="0" marR="0" algn="l">
                        <a:lnSpc>
                          <a:spcPct val="107000"/>
                        </a:lnSpc>
                        <a:spcBef>
                          <a:spcPts val="0"/>
                        </a:spcBef>
                        <a:spcAft>
                          <a:spcPts val="800"/>
                        </a:spcAft>
                      </a:pPr>
                      <a:r>
                        <a:rPr lang="en-US" sz="2400">
                          <a:effectLst/>
                        </a:rPr>
                        <a:t>34 CFR 300.519(a)(1)(2)(3)(4)(b)(1)(2)(h)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3075" marR="103075" marT="51538" marB="515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E7E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60554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a:r>
              <a:rPr lang="en-US" altLang="en-US" dirty="0"/>
              <a:t>Assistive Technology Procedure Look Fors</a:t>
            </a:r>
          </a:p>
        </p:txBody>
      </p:sp>
      <p:sp>
        <p:nvSpPr>
          <p:cNvPr id="74755" name="Content Placeholder 2"/>
          <p:cNvSpPr>
            <a:spLocks noGrp="1"/>
          </p:cNvSpPr>
          <p:nvPr>
            <p:ph idx="1"/>
          </p:nvPr>
        </p:nvSpPr>
        <p:spPr/>
        <p:txBody>
          <a:bodyPr>
            <a:normAutofit lnSpcReduction="10000"/>
          </a:bodyPr>
          <a:lstStyle/>
          <a:p>
            <a:r>
              <a:rPr lang="en-US" altLang="en-US" dirty="0"/>
              <a:t>Topic 1 of FSA</a:t>
            </a:r>
          </a:p>
          <a:p>
            <a:endParaRPr lang="en-US" altLang="en-US" dirty="0"/>
          </a:p>
          <a:p>
            <a:r>
              <a:rPr lang="en-US" altLang="en-US" dirty="0"/>
              <a:t>LEA has procedure for addressing AT</a:t>
            </a:r>
          </a:p>
          <a:p>
            <a:endParaRPr lang="en-US" altLang="en-US" dirty="0"/>
          </a:p>
          <a:p>
            <a:r>
              <a:rPr lang="en-US" altLang="en-US" dirty="0"/>
              <a:t>Made available at no cost to parents</a:t>
            </a:r>
          </a:p>
          <a:p>
            <a:endParaRPr lang="en-US" altLang="en-US" dirty="0"/>
          </a:p>
          <a:p>
            <a:r>
              <a:rPr lang="en-US" altLang="en-US" dirty="0"/>
              <a:t>Must insure proper functioning and maintenance of hearing aids</a:t>
            </a:r>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C2028E2C-9F86-4EAB-B775-D2C4DF8E080E}" type="slidenum">
              <a:rPr lang="en-US" altLang="en-US" sz="1400">
                <a:solidFill>
                  <a:schemeClr val="tx1"/>
                </a:solidFill>
                <a:latin typeface="Arial" panose="020B0604020202020204" pitchFamily="34" charset="0"/>
              </a:rPr>
              <a:pPr>
                <a:spcBef>
                  <a:spcPct val="0"/>
                </a:spcBef>
                <a:buFontTx/>
                <a:buNone/>
              </a:pPr>
              <a:t>79</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1162985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Self Assessment for </a:t>
            </a:r>
            <a:br>
              <a:rPr lang="en-US" sz="3600" dirty="0"/>
            </a:br>
            <a:r>
              <a:rPr lang="en-US" sz="3600" dirty="0"/>
              <a:t>FUN! </a:t>
            </a:r>
            <a:endParaRPr lang="en-US" sz="3600" dirty="0">
              <a:solidFill>
                <a:srgbClr val="002060"/>
              </a:solidFill>
            </a:endParaRPr>
          </a:p>
        </p:txBody>
      </p:sp>
      <p:sp>
        <p:nvSpPr>
          <p:cNvPr id="3" name="Content Placeholder 2"/>
          <p:cNvSpPr>
            <a:spLocks noGrp="1"/>
          </p:cNvSpPr>
          <p:nvPr>
            <p:ph idx="1"/>
          </p:nvPr>
        </p:nvSpPr>
        <p:spPr>
          <a:xfrm>
            <a:off x="3869268" y="864108"/>
            <a:ext cx="5458819" cy="5120640"/>
          </a:xfrm>
        </p:spPr>
        <p:txBody>
          <a:bodyPr>
            <a:noAutofit/>
          </a:bodyPr>
          <a:lstStyle/>
          <a:p>
            <a:pPr marL="0" indent="0">
              <a:buNone/>
            </a:pPr>
            <a:r>
              <a:rPr lang="en-US" dirty="0"/>
              <a:t>1. Rate your FUN experience for all 10 items on this handout. </a:t>
            </a:r>
          </a:p>
          <a:p>
            <a:pPr marL="0" indent="0">
              <a:buNone/>
            </a:pPr>
            <a:endParaRPr lang="en-US" dirty="0"/>
          </a:p>
          <a:p>
            <a:pPr marL="0" indent="0">
              <a:buNone/>
            </a:pPr>
            <a:r>
              <a:rPr lang="en-US" dirty="0"/>
              <a:t>2. Type in URL or Scan QR in and transfer your answers so we can formatively assess today’s learners. </a:t>
            </a:r>
          </a:p>
        </p:txBody>
      </p:sp>
      <p:pic>
        <p:nvPicPr>
          <p:cNvPr id="4" name="Picture 3"/>
          <p:cNvPicPr>
            <a:picLocks noChangeAspect="1"/>
          </p:cNvPicPr>
          <p:nvPr/>
        </p:nvPicPr>
        <p:blipFill>
          <a:blip r:embed="rId3"/>
          <a:stretch>
            <a:fillRect/>
          </a:stretch>
        </p:blipFill>
        <p:spPr>
          <a:xfrm>
            <a:off x="9038838" y="1150596"/>
            <a:ext cx="2644994" cy="1734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Connector 9"/>
          <p:cNvCxnSpPr/>
          <p:nvPr/>
        </p:nvCxnSpPr>
        <p:spPr>
          <a:xfrm>
            <a:off x="3869268" y="3257254"/>
            <a:ext cx="5368823" cy="14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82728" y="5580424"/>
            <a:ext cx="7685703" cy="461665"/>
          </a:xfrm>
          <a:prstGeom prst="rect">
            <a:avLst/>
          </a:prstGeom>
          <a:solidFill>
            <a:schemeClr val="accent1">
              <a:lumMod val="60000"/>
              <a:lumOff val="40000"/>
            </a:schemeClr>
          </a:solidFill>
          <a:ln>
            <a:solidFill>
              <a:schemeClr val="tx1"/>
            </a:solidFill>
          </a:ln>
        </p:spPr>
        <p:txBody>
          <a:bodyPr wrap="square">
            <a:spAutoFit/>
          </a:bodyPr>
          <a:lstStyle/>
          <a:p>
            <a:pPr algn="ctr"/>
            <a:r>
              <a:rPr lang="en-US" sz="2400" b="1" dirty="0"/>
              <a:t>https://tinyurl.com/selfassessmentfunpfp</a:t>
            </a:r>
            <a:endParaRPr lang="en-US" sz="2400" dirty="0"/>
          </a:p>
        </p:txBody>
      </p:sp>
      <p:pic>
        <p:nvPicPr>
          <p:cNvPr id="6" name="Picture 5"/>
          <p:cNvPicPr>
            <a:picLocks noChangeAspect="1"/>
          </p:cNvPicPr>
          <p:nvPr/>
        </p:nvPicPr>
        <p:blipFill>
          <a:blip r:embed="rId4"/>
          <a:stretch>
            <a:fillRect/>
          </a:stretch>
        </p:blipFill>
        <p:spPr>
          <a:xfrm>
            <a:off x="9507273" y="3461237"/>
            <a:ext cx="1941115" cy="2006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File:User-student.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1831" y="-148064"/>
            <a:ext cx="825169" cy="11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644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a:bodyPr>
          <a:lstStyle/>
          <a:p>
            <a:pPr algn="ctr"/>
            <a:r>
              <a:rPr lang="en-US" altLang="en-US" sz="4000" dirty="0"/>
              <a:t>Independent Educational Evaluation (IEE) Look Fors</a:t>
            </a:r>
          </a:p>
        </p:txBody>
      </p:sp>
      <p:sp>
        <p:nvSpPr>
          <p:cNvPr id="76803" name="Content Placeholder 2"/>
          <p:cNvSpPr>
            <a:spLocks noGrp="1"/>
          </p:cNvSpPr>
          <p:nvPr>
            <p:ph idx="1"/>
          </p:nvPr>
        </p:nvSpPr>
        <p:spPr/>
        <p:txBody>
          <a:bodyPr/>
          <a:lstStyle/>
          <a:p>
            <a:r>
              <a:rPr lang="en-US" altLang="en-US" dirty="0"/>
              <a:t>Topic 10 of FSA</a:t>
            </a:r>
          </a:p>
          <a:p>
            <a:endParaRPr lang="en-US" altLang="en-US" dirty="0"/>
          </a:p>
          <a:p>
            <a:r>
              <a:rPr lang="en-US" altLang="en-US" dirty="0"/>
              <a:t>Information how and where to obtain</a:t>
            </a:r>
          </a:p>
          <a:p>
            <a:endParaRPr lang="en-US" altLang="en-US" dirty="0"/>
          </a:p>
          <a:p>
            <a:r>
              <a:rPr lang="en-US" altLang="en-US" dirty="0"/>
              <a:t>NOREPs issued with LEA Decision</a:t>
            </a:r>
          </a:p>
          <a:p>
            <a:endParaRPr lang="en-US" altLang="en-US" dirty="0"/>
          </a:p>
          <a:p>
            <a:r>
              <a:rPr lang="en-US" altLang="en-US" dirty="0"/>
              <a:t>Evidence of consideration</a:t>
            </a:r>
          </a:p>
          <a:p>
            <a:endParaRPr lang="en-US" altLang="en-US" dirty="0"/>
          </a:p>
        </p:txBody>
      </p:sp>
      <p:sp>
        <p:nvSpPr>
          <p:cNvPr id="768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93EDCC78-A04E-4945-8B85-CD8B3A0B2D6E}" type="slidenum">
              <a:rPr lang="en-US" altLang="en-US" sz="1400">
                <a:solidFill>
                  <a:schemeClr val="tx1"/>
                </a:solidFill>
                <a:latin typeface="Arial" panose="020B0604020202020204" pitchFamily="34" charset="0"/>
              </a:rPr>
              <a:pPr>
                <a:spcBef>
                  <a:spcPct val="0"/>
                </a:spcBef>
                <a:buFontTx/>
                <a:buNone/>
              </a:pPr>
              <a:t>80</a:t>
            </a:fld>
            <a:endParaRPr lang="en-US" altLang="en-US" sz="1400" dirty="0">
              <a:solidFill>
                <a:schemeClr val="tx1"/>
              </a:solidFill>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52919" y="1123837"/>
            <a:ext cx="2947482" cy="4601183"/>
          </a:xfrm>
        </p:spPr>
        <p:txBody>
          <a:bodyPr anchor="ctr">
            <a:normAutofit/>
          </a:bodyPr>
          <a:lstStyle/>
          <a:p>
            <a:pPr algn="ctr"/>
            <a:r>
              <a:rPr lang="en-US" altLang="en-US" dirty="0"/>
              <a:t>Surrogate Parent Procedure Look</a:t>
            </a:r>
            <a:br>
              <a:rPr lang="en-US" altLang="en-US" dirty="0"/>
            </a:br>
            <a:r>
              <a:rPr lang="en-US" altLang="en-US" dirty="0"/>
              <a:t> </a:t>
            </a:r>
            <a:r>
              <a:rPr lang="en-US" altLang="en-US" dirty="0" err="1"/>
              <a:t>Fors</a:t>
            </a:r>
            <a:endParaRPr lang="en-US" altLang="en-US" dirty="0"/>
          </a:p>
        </p:txBody>
      </p:sp>
      <p:sp>
        <p:nvSpPr>
          <p:cNvPr id="74755" name="Content Placeholder 2"/>
          <p:cNvSpPr>
            <a:spLocks noGrp="1"/>
          </p:cNvSpPr>
          <p:nvPr>
            <p:ph sz="half" idx="1"/>
          </p:nvPr>
        </p:nvSpPr>
        <p:spPr>
          <a:xfrm>
            <a:off x="3867912" y="868680"/>
            <a:ext cx="3474720" cy="5120640"/>
          </a:xfrm>
        </p:spPr>
        <p:txBody>
          <a:bodyPr anchor="ctr">
            <a:normAutofit/>
          </a:bodyPr>
          <a:lstStyle/>
          <a:p>
            <a:r>
              <a:rPr lang="en-US" altLang="en-US" dirty="0"/>
              <a:t>Topic 18 of FSA</a:t>
            </a:r>
          </a:p>
          <a:p>
            <a:endParaRPr lang="en-US" altLang="en-US" dirty="0"/>
          </a:p>
          <a:p>
            <a:r>
              <a:rPr lang="en-US" altLang="en-US" dirty="0"/>
              <a:t>Show evidence of recruitment, selection, training and assignment of surrogate parents when needed</a:t>
            </a:r>
          </a:p>
          <a:p>
            <a:endParaRPr lang="en-US" altLang="en-US" dirty="0"/>
          </a:p>
        </p:txBody>
      </p:sp>
      <p:pic>
        <p:nvPicPr>
          <p:cNvPr id="4" name="Picture 3">
            <a:extLst>
              <a:ext uri="{FF2B5EF4-FFF2-40B4-BE49-F238E27FC236}">
                <a16:creationId xmlns:a16="http://schemas.microsoft.com/office/drawing/2014/main" id="{A7A4129E-A4AD-4395-A1E3-9D2B63879850}"/>
              </a:ext>
            </a:extLst>
          </p:cNvPr>
          <p:cNvPicPr>
            <a:picLocks noChangeAspect="1"/>
          </p:cNvPicPr>
          <p:nvPr/>
        </p:nvPicPr>
        <p:blipFill rotWithShape="1">
          <a:blip r:embed="rId3"/>
          <a:srcRect l="14374" r="3378" b="3"/>
          <a:stretch/>
        </p:blipFill>
        <p:spPr>
          <a:xfrm>
            <a:off x="7818120" y="868680"/>
            <a:ext cx="3474720" cy="5120640"/>
          </a:xfrm>
          <a:prstGeom prst="rect">
            <a:avLst/>
          </a:prstGeom>
          <a:noFill/>
          <a:ln w="19050">
            <a:solidFill>
              <a:schemeClr val="tx1">
                <a:lumMod val="85000"/>
                <a:lumOff val="15000"/>
              </a:schemeClr>
            </a:solidFill>
          </a:ln>
        </p:spPr>
      </p:pic>
      <p:sp>
        <p:nvSpPr>
          <p:cNvPr id="74756" name="Slide Number Placeholder 3" hidden="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spcAft>
                <a:spcPts val="600"/>
              </a:spcAft>
              <a:buFontTx/>
              <a:buNone/>
            </a:pPr>
            <a:fld id="{C2028E2C-9F86-4EAB-B775-D2C4DF8E080E}" type="slidenum">
              <a:rPr lang="en-US" altLang="en-US" sz="1400" smtClean="0">
                <a:solidFill>
                  <a:schemeClr val="tx1"/>
                </a:solidFill>
                <a:latin typeface="Arial" panose="020B0604020202020204" pitchFamily="34" charset="0"/>
              </a:rPr>
              <a:pPr>
                <a:spcBef>
                  <a:spcPct val="0"/>
                </a:spcBef>
                <a:spcAft>
                  <a:spcPts val="600"/>
                </a:spcAft>
                <a:buFontTx/>
                <a:buNone/>
              </a:pPr>
              <a:t>81</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36753800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52919" y="1123837"/>
            <a:ext cx="2947482" cy="4601183"/>
          </a:xfrm>
        </p:spPr>
        <p:txBody>
          <a:bodyPr anchor="ctr">
            <a:normAutofit/>
          </a:bodyPr>
          <a:lstStyle/>
          <a:p>
            <a:pPr algn="ctr"/>
            <a:r>
              <a:rPr lang="en-US" altLang="en-US" dirty="0"/>
              <a:t>Other </a:t>
            </a:r>
            <a:br>
              <a:rPr lang="en-US" altLang="en-US" dirty="0"/>
            </a:br>
            <a:r>
              <a:rPr lang="en-US" altLang="en-US" dirty="0"/>
              <a:t>Written Documents Needed </a:t>
            </a:r>
            <a:br>
              <a:rPr lang="en-US" altLang="en-US" dirty="0"/>
            </a:br>
            <a:r>
              <a:rPr lang="en-US" altLang="en-US" dirty="0"/>
              <a:t>for </a:t>
            </a:r>
            <a:br>
              <a:rPr lang="en-US" altLang="en-US" dirty="0"/>
            </a:br>
            <a:r>
              <a:rPr lang="en-US" altLang="en-US" dirty="0"/>
              <a:t>CMCI</a:t>
            </a:r>
          </a:p>
        </p:txBody>
      </p:sp>
      <p:sp>
        <p:nvSpPr>
          <p:cNvPr id="72730" name="Slide Number Placeholder 3" hidden="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spcAft>
                <a:spcPts val="600"/>
              </a:spcAft>
              <a:buFontTx/>
              <a:buNone/>
            </a:pPr>
            <a:fld id="{01D412D4-3735-41DB-BA69-06A11736AE97}" type="slidenum">
              <a:rPr lang="en-US" altLang="en-US" sz="1400">
                <a:solidFill>
                  <a:schemeClr val="tx1"/>
                </a:solidFill>
                <a:latin typeface="Arial" panose="020B0604020202020204" pitchFamily="34" charset="0"/>
              </a:rPr>
              <a:pPr>
                <a:spcBef>
                  <a:spcPct val="0"/>
                </a:spcBef>
                <a:spcAft>
                  <a:spcPts val="600"/>
                </a:spcAft>
                <a:buFontTx/>
                <a:buNone/>
              </a:pPr>
              <a:t>82</a:t>
            </a:fld>
            <a:endParaRPr lang="en-US" altLang="en-US" sz="1400">
              <a:solidFill>
                <a:schemeClr val="tx1"/>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53900413"/>
              </p:ext>
            </p:extLst>
          </p:nvPr>
        </p:nvGraphicFramePr>
        <p:xfrm>
          <a:off x="3908060" y="864110"/>
          <a:ext cx="7459187" cy="5141103"/>
        </p:xfrm>
        <a:graphic>
          <a:graphicData uri="http://schemas.openxmlformats.org/drawingml/2006/table">
            <a:tbl>
              <a:tblPr firstRow="1" bandRow="1">
                <a:tableStyleId>{5C22544A-7EE6-4342-B048-85BDC9FD1C3A}</a:tableStyleId>
              </a:tblPr>
              <a:tblGrid>
                <a:gridCol w="2561370">
                  <a:extLst>
                    <a:ext uri="{9D8B030D-6E8A-4147-A177-3AD203B41FA5}">
                      <a16:colId xmlns:a16="http://schemas.microsoft.com/office/drawing/2014/main" val="20000"/>
                    </a:ext>
                  </a:extLst>
                </a:gridCol>
                <a:gridCol w="4897817">
                  <a:extLst>
                    <a:ext uri="{9D8B030D-6E8A-4147-A177-3AD203B41FA5}">
                      <a16:colId xmlns:a16="http://schemas.microsoft.com/office/drawing/2014/main" val="20001"/>
                    </a:ext>
                  </a:extLst>
                </a:gridCol>
              </a:tblGrid>
              <a:tr h="1251168">
                <a:tc>
                  <a:txBody>
                    <a:bodyPr/>
                    <a:lstStyle/>
                    <a:p>
                      <a:pPr marL="0" marR="0" algn="ctr">
                        <a:lnSpc>
                          <a:spcPct val="107000"/>
                        </a:lnSpc>
                        <a:spcBef>
                          <a:spcPts val="0"/>
                        </a:spcBef>
                        <a:spcAft>
                          <a:spcPts val="800"/>
                        </a:spcAft>
                      </a:pPr>
                      <a:r>
                        <a:rPr lang="en-US" sz="2500">
                          <a:effectLst/>
                        </a:rPr>
                        <a:t>Other Documents Needed</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85940" marR="85940" marT="42970" marB="42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4CF2"/>
                    </a:solidFill>
                  </a:tcPr>
                </a:tc>
                <a:tc>
                  <a:txBody>
                    <a:bodyPr/>
                    <a:lstStyle/>
                    <a:p>
                      <a:pPr marL="0" marR="0" algn="ctr">
                        <a:lnSpc>
                          <a:spcPct val="107000"/>
                        </a:lnSpc>
                        <a:spcBef>
                          <a:spcPts val="0"/>
                        </a:spcBef>
                        <a:spcAft>
                          <a:spcPts val="800"/>
                        </a:spcAft>
                      </a:pPr>
                      <a:r>
                        <a:rPr lang="en-US" sz="2500">
                          <a:effectLst/>
                        </a:rPr>
                        <a:t>Legal</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85940" marR="85940" marT="42970" marB="42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4CF2"/>
                    </a:solidFill>
                  </a:tcPr>
                </a:tc>
                <a:extLst>
                  <a:ext uri="{0D108BD9-81ED-4DB2-BD59-A6C34878D82A}">
                    <a16:rowId xmlns:a16="http://schemas.microsoft.com/office/drawing/2014/main" val="10000"/>
                  </a:ext>
                </a:extLst>
              </a:tr>
              <a:tr h="1163313">
                <a:tc>
                  <a:txBody>
                    <a:bodyPr/>
                    <a:lstStyle/>
                    <a:p>
                      <a:pPr marL="0" marR="0" algn="ctr">
                        <a:lnSpc>
                          <a:spcPct val="107000"/>
                        </a:lnSpc>
                        <a:spcBef>
                          <a:spcPts val="0"/>
                        </a:spcBef>
                        <a:spcAft>
                          <a:spcPts val="800"/>
                        </a:spcAft>
                      </a:pPr>
                      <a:r>
                        <a:rPr lang="en-US" sz="2500" b="1" dirty="0">
                          <a:effectLst/>
                        </a:rPr>
                        <a:t>Child Find</a:t>
                      </a:r>
                      <a:endParaRPr lang="en-US" sz="25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940" marR="85940" marT="42970" marB="42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4FA"/>
                    </a:solidFill>
                  </a:tcPr>
                </a:tc>
                <a:tc>
                  <a:txBody>
                    <a:bodyPr/>
                    <a:lstStyle/>
                    <a:p>
                      <a:pPr marL="0" marR="0" algn="l">
                        <a:lnSpc>
                          <a:spcPct val="107000"/>
                        </a:lnSpc>
                        <a:spcBef>
                          <a:spcPts val="0"/>
                        </a:spcBef>
                        <a:spcAft>
                          <a:spcPts val="800"/>
                        </a:spcAft>
                      </a:pPr>
                      <a:r>
                        <a:rPr lang="en-US" sz="2100">
                          <a:effectLst/>
                        </a:rPr>
                        <a:t>Requires Annual Notice</a:t>
                      </a:r>
                    </a:p>
                    <a:p>
                      <a:pPr marL="0" marR="0" algn="l">
                        <a:lnSpc>
                          <a:spcPct val="107000"/>
                        </a:lnSpc>
                        <a:spcBef>
                          <a:spcPts val="0"/>
                        </a:spcBef>
                        <a:spcAft>
                          <a:spcPts val="800"/>
                        </a:spcAft>
                      </a:pPr>
                      <a:r>
                        <a:rPr lang="en-US" sz="2100">
                          <a:effectLst/>
                        </a:rPr>
                        <a:t>34 CFR 300.111(a)(1) (i)(ii)(c)(1)(2) &amp;  Chapter 14.121(a)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85940" marR="85940" marT="42970" marB="42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4FA"/>
                    </a:solidFill>
                  </a:tcPr>
                </a:tc>
                <a:extLst>
                  <a:ext uri="{0D108BD9-81ED-4DB2-BD59-A6C34878D82A}">
                    <a16:rowId xmlns:a16="http://schemas.microsoft.com/office/drawing/2014/main" val="10001"/>
                  </a:ext>
                </a:extLst>
              </a:tr>
              <a:tr h="2656045">
                <a:tc>
                  <a:txBody>
                    <a:bodyPr/>
                    <a:lstStyle/>
                    <a:p>
                      <a:pPr marL="0" marR="0" algn="ctr">
                        <a:lnSpc>
                          <a:spcPct val="107000"/>
                        </a:lnSpc>
                        <a:spcBef>
                          <a:spcPts val="0"/>
                        </a:spcBef>
                        <a:spcAft>
                          <a:spcPts val="800"/>
                        </a:spcAft>
                      </a:pPr>
                      <a:r>
                        <a:rPr lang="en-US" sz="2500" b="1">
                          <a:effectLst/>
                        </a:rPr>
                        <a:t>Psychological Counseling as Related Services</a:t>
                      </a:r>
                      <a:endParaRPr lang="en-US" sz="2500" b="1">
                        <a:effectLst/>
                        <a:latin typeface="Calibri" panose="020F0502020204030204" pitchFamily="34" charset="0"/>
                        <a:ea typeface="Calibri" panose="020F0502020204030204" pitchFamily="34" charset="0"/>
                        <a:cs typeface="Times New Roman" panose="02020603050405020304" pitchFamily="18" charset="0"/>
                      </a:endParaRPr>
                    </a:p>
                  </a:txBody>
                  <a:tcPr marL="85940" marR="85940" marT="42970" marB="42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4FA"/>
                    </a:solidFill>
                  </a:tcPr>
                </a:tc>
                <a:tc>
                  <a:txBody>
                    <a:bodyPr/>
                    <a:lstStyle/>
                    <a:p>
                      <a:pPr marL="0" marR="0" algn="l">
                        <a:lnSpc>
                          <a:spcPct val="107000"/>
                        </a:lnSpc>
                        <a:spcBef>
                          <a:spcPts val="0"/>
                        </a:spcBef>
                        <a:spcAft>
                          <a:spcPts val="800"/>
                        </a:spcAft>
                      </a:pPr>
                      <a:r>
                        <a:rPr lang="en-US" sz="2100" dirty="0">
                          <a:effectLst/>
                        </a:rPr>
                        <a:t>Requires a Written Assurance (or other documentation) that if Psychological Counseling is required by the IEP Team, as a related service,  it is provided at no charge</a:t>
                      </a:r>
                    </a:p>
                    <a:p>
                      <a:pPr marL="0" marR="0" algn="l">
                        <a:lnSpc>
                          <a:spcPct val="107000"/>
                        </a:lnSpc>
                        <a:spcBef>
                          <a:spcPts val="0"/>
                        </a:spcBef>
                        <a:spcAft>
                          <a:spcPts val="800"/>
                        </a:spcAft>
                      </a:pPr>
                      <a:r>
                        <a:rPr lang="en-US" sz="2100" dirty="0">
                          <a:effectLst/>
                        </a:rPr>
                        <a:t>34 CFR 300.111(a)(1) (</a:t>
                      </a:r>
                      <a:r>
                        <a:rPr lang="en-US" sz="2100" dirty="0" err="1">
                          <a:effectLst/>
                        </a:rPr>
                        <a:t>i</a:t>
                      </a:r>
                      <a:r>
                        <a:rPr lang="en-US" sz="2100" dirty="0">
                          <a:effectLst/>
                        </a:rPr>
                        <a:t>)(ii)(c)(1)(2) &amp;  Chapter 14.121(a)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85940" marR="85940" marT="42970" marB="42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4F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82615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a:r>
              <a:rPr lang="en-US" altLang="en-US" dirty="0"/>
              <a:t>Child </a:t>
            </a:r>
            <a:br>
              <a:rPr lang="en-US" altLang="en-US" dirty="0"/>
            </a:br>
            <a:r>
              <a:rPr lang="en-US" altLang="en-US" dirty="0"/>
              <a:t>Find Procedure Look</a:t>
            </a:r>
            <a:br>
              <a:rPr lang="en-US" altLang="en-US" dirty="0"/>
            </a:br>
            <a:r>
              <a:rPr lang="en-US" altLang="en-US" dirty="0"/>
              <a:t> Fors</a:t>
            </a:r>
          </a:p>
        </p:txBody>
      </p:sp>
      <p:sp>
        <p:nvSpPr>
          <p:cNvPr id="74755" name="Content Placeholder 2"/>
          <p:cNvSpPr>
            <a:spLocks noGrp="1"/>
          </p:cNvSpPr>
          <p:nvPr>
            <p:ph idx="1"/>
          </p:nvPr>
        </p:nvSpPr>
        <p:spPr/>
        <p:txBody>
          <a:bodyPr/>
          <a:lstStyle/>
          <a:p>
            <a:r>
              <a:rPr lang="en-US" altLang="en-US" dirty="0"/>
              <a:t>Topic 3 of FSA</a:t>
            </a:r>
          </a:p>
          <a:p>
            <a:r>
              <a:rPr lang="en-US" altLang="en-US" dirty="0"/>
              <a:t>Annual Notice and General Dissemination Materials</a:t>
            </a:r>
          </a:p>
          <a:p>
            <a:pPr lvl="1"/>
            <a:r>
              <a:rPr lang="en-US" altLang="en-US" sz="3200" dirty="0"/>
              <a:t>Print media</a:t>
            </a:r>
          </a:p>
          <a:p>
            <a:pPr lvl="1"/>
            <a:r>
              <a:rPr lang="en-US" altLang="en-US" sz="3200" dirty="0"/>
              <a:t>On-line resources</a:t>
            </a:r>
          </a:p>
          <a:p>
            <a:pPr lvl="1"/>
            <a:r>
              <a:rPr lang="en-US" altLang="en-US" sz="3200" dirty="0"/>
              <a:t>Other electronic media</a:t>
            </a:r>
          </a:p>
          <a:p>
            <a:r>
              <a:rPr lang="en-US" altLang="en-US" dirty="0"/>
              <a:t>Public Outreach Awareness</a:t>
            </a:r>
          </a:p>
          <a:p>
            <a:pPr lvl="1"/>
            <a:r>
              <a:rPr lang="en-US" altLang="en-US" sz="3200" dirty="0"/>
              <a:t>Inform parents</a:t>
            </a:r>
          </a:p>
          <a:p>
            <a:pPr lvl="1"/>
            <a:r>
              <a:rPr lang="en-US" altLang="en-US" sz="3200" dirty="0"/>
              <a:t>Describe contact procedures</a:t>
            </a:r>
          </a:p>
          <a:p>
            <a:endParaRPr lang="en-US" altLang="en-US" dirty="0"/>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C2028E2C-9F86-4EAB-B775-D2C4DF8E080E}" type="slidenum">
              <a:rPr lang="en-US" altLang="en-US" sz="1400">
                <a:solidFill>
                  <a:schemeClr val="tx1"/>
                </a:solidFill>
                <a:latin typeface="Arial" panose="020B0604020202020204" pitchFamily="34" charset="0"/>
              </a:rPr>
              <a:pPr>
                <a:spcBef>
                  <a:spcPct val="0"/>
                </a:spcBef>
                <a:buFontTx/>
                <a:buNone/>
              </a:pPr>
              <a:t>83</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5110705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52919" y="1123837"/>
            <a:ext cx="2947482" cy="4601183"/>
          </a:xfrm>
        </p:spPr>
        <p:txBody>
          <a:bodyPr anchor="ctr">
            <a:normAutofit/>
          </a:bodyPr>
          <a:lstStyle/>
          <a:p>
            <a:pPr algn="ctr"/>
            <a:r>
              <a:rPr lang="en-US" altLang="en-US" dirty="0"/>
              <a:t>Psychological Counseling Look </a:t>
            </a:r>
            <a:br>
              <a:rPr lang="en-US" altLang="en-US" dirty="0"/>
            </a:br>
            <a:r>
              <a:rPr lang="en-US" altLang="en-US" dirty="0" err="1"/>
              <a:t>Fors</a:t>
            </a:r>
            <a:endParaRPr lang="en-US" altLang="en-US" dirty="0"/>
          </a:p>
        </p:txBody>
      </p:sp>
      <p:sp>
        <p:nvSpPr>
          <p:cNvPr id="74755" name="Content Placeholder 2"/>
          <p:cNvSpPr>
            <a:spLocks noGrp="1"/>
          </p:cNvSpPr>
          <p:nvPr>
            <p:ph sz="half" idx="1"/>
          </p:nvPr>
        </p:nvSpPr>
        <p:spPr>
          <a:xfrm>
            <a:off x="3867912" y="868680"/>
            <a:ext cx="3474720" cy="5120640"/>
          </a:xfrm>
        </p:spPr>
        <p:txBody>
          <a:bodyPr anchor="ctr">
            <a:normAutofit/>
          </a:bodyPr>
          <a:lstStyle/>
          <a:p>
            <a:r>
              <a:rPr lang="en-US" altLang="en-US" dirty="0"/>
              <a:t>Topic 13 of FSA</a:t>
            </a:r>
          </a:p>
          <a:p>
            <a:endParaRPr lang="en-US" altLang="en-US" dirty="0"/>
          </a:p>
          <a:p>
            <a:r>
              <a:rPr lang="en-US" altLang="en-US" dirty="0"/>
              <a:t>Written assurance that if student with a disability is in need of Psychological Counseling, it is provided to the student with no cost to parents</a:t>
            </a:r>
          </a:p>
          <a:p>
            <a:endParaRPr lang="en-US" altLang="en-US" dirty="0"/>
          </a:p>
          <a:p>
            <a:endParaRPr lang="en-US" altLang="en-US" dirty="0"/>
          </a:p>
        </p:txBody>
      </p:sp>
      <p:pic>
        <p:nvPicPr>
          <p:cNvPr id="4" name="Picture 3" descr="A group of people around each other&#10;&#10;Description automatically generated">
            <a:extLst>
              <a:ext uri="{FF2B5EF4-FFF2-40B4-BE49-F238E27FC236}">
                <a16:creationId xmlns:a16="http://schemas.microsoft.com/office/drawing/2014/main" id="{A1F0DB85-CC47-481A-A4A7-5B7F83D0F0B4}"/>
              </a:ext>
            </a:extLst>
          </p:cNvPr>
          <p:cNvPicPr>
            <a:picLocks noChangeAspect="1"/>
          </p:cNvPicPr>
          <p:nvPr/>
        </p:nvPicPr>
        <p:blipFill>
          <a:blip r:embed="rId3"/>
          <a:stretch>
            <a:fillRect/>
          </a:stretch>
        </p:blipFill>
        <p:spPr>
          <a:xfrm>
            <a:off x="7818120" y="1323109"/>
            <a:ext cx="3474720" cy="4211781"/>
          </a:xfrm>
          <a:prstGeom prst="rect">
            <a:avLst/>
          </a:prstGeom>
          <a:noFill/>
          <a:ln w="12700">
            <a:solidFill>
              <a:schemeClr val="tx1">
                <a:lumMod val="85000"/>
                <a:lumOff val="15000"/>
              </a:schemeClr>
            </a:solidFill>
          </a:ln>
        </p:spPr>
      </p:pic>
      <p:sp>
        <p:nvSpPr>
          <p:cNvPr id="74756" name="Slide Number Placeholder 3" hidden="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spcAft>
                <a:spcPts val="600"/>
              </a:spcAft>
              <a:buFontTx/>
              <a:buNone/>
            </a:pPr>
            <a:fld id="{C2028E2C-9F86-4EAB-B775-D2C4DF8E080E}" type="slidenum">
              <a:rPr lang="en-US" altLang="en-US" sz="1400">
                <a:solidFill>
                  <a:schemeClr val="tx1"/>
                </a:solidFill>
                <a:latin typeface="Arial" panose="020B0604020202020204" pitchFamily="34" charset="0"/>
              </a:rPr>
              <a:pPr>
                <a:spcBef>
                  <a:spcPct val="0"/>
                </a:spcBef>
                <a:spcAft>
                  <a:spcPts val="600"/>
                </a:spcAft>
                <a:buFontTx/>
                <a:buNone/>
              </a:pPr>
              <a:t>84</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19940204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85</a:t>
            </a:fld>
            <a:endParaRPr lang="en-US" altLang="en-US" dirty="0"/>
          </a:p>
        </p:txBody>
      </p:sp>
      <p:sp>
        <p:nvSpPr>
          <p:cNvPr id="5" name="Rectangle 4"/>
          <p:cNvSpPr/>
          <p:nvPr/>
        </p:nvSpPr>
        <p:spPr>
          <a:xfrm>
            <a:off x="1676400" y="152400"/>
            <a:ext cx="9677400" cy="4856956"/>
          </a:xfrm>
          <a:prstGeom prst="rect">
            <a:avLst/>
          </a:prstGeom>
          <a:noFill/>
        </p:spPr>
        <p:txBody>
          <a:bodyPr wrap="none" lIns="91440" tIns="45720" rIns="91440" bIns="45720" numCol="1">
            <a:prstTxWarp prst="textChevron">
              <a:avLst/>
            </a:prstTxWarp>
            <a:spAutoFit/>
            <a:scene3d>
              <a:camera prst="perspectiveContrastingRightFacing"/>
              <a:lightRig rig="threePt" dir="t"/>
            </a:scene3d>
            <a:sp3d/>
          </a:bodyPr>
          <a:lstStyle/>
          <a:p>
            <a:pPr algn="ctr"/>
            <a:r>
              <a:rPr lang="en-US" sz="5400" b="1" dirty="0">
                <a:ln w="12700">
                  <a:solidFill>
                    <a:schemeClr val="tx1"/>
                  </a:solidFill>
                  <a:prstDash val="solid"/>
                </a:ln>
                <a:solidFill>
                  <a:srgbClr val="FF0000"/>
                </a:solidFill>
                <a:effectLst>
                  <a:glow rad="228600">
                    <a:schemeClr val="accent6">
                      <a:satMod val="175000"/>
                      <a:alpha val="40000"/>
                    </a:schemeClr>
                  </a:glow>
                  <a:outerShdw dist="38100" dir="2640000" algn="bl" rotWithShape="0">
                    <a:schemeClr val="tx2">
                      <a:lumMod val="75000"/>
                    </a:schemeClr>
                  </a:outerShdw>
                </a:effectLst>
                <a:latin typeface="Cooper Black" panose="0208090404030B020404" pitchFamily="18" charset="0"/>
              </a:rPr>
              <a:t>Don’t Fear CMCI</a:t>
            </a:r>
          </a:p>
        </p:txBody>
      </p:sp>
      <p:pic>
        <p:nvPicPr>
          <p:cNvPr id="4098" name="Picture 2" descr="Image result for f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4187" y="4080951"/>
            <a:ext cx="2282825" cy="1712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56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pPr algn="ctr" eaLnBrk="1" hangingPunct="1"/>
            <a:r>
              <a:rPr lang="en-US" altLang="en-US" dirty="0"/>
              <a:t>Getting Ready for the BIG DAY!</a:t>
            </a:r>
          </a:p>
        </p:txBody>
      </p:sp>
      <p:sp>
        <p:nvSpPr>
          <p:cNvPr id="107523" name="Rectangle 3"/>
          <p:cNvSpPr>
            <a:spLocks noGrp="1" noChangeArrowheads="1"/>
          </p:cNvSpPr>
          <p:nvPr>
            <p:ph idx="1"/>
          </p:nvPr>
        </p:nvSpPr>
        <p:spPr/>
        <p:txBody>
          <a:bodyPr>
            <a:normAutofit lnSpcReduction="10000"/>
          </a:bodyPr>
          <a:lstStyle/>
          <a:p>
            <a:pPr>
              <a:tabLst>
                <a:tab pos="1377950" algn="l"/>
              </a:tabLst>
            </a:pPr>
            <a:r>
              <a:rPr lang="en-US" altLang="en-US" dirty="0"/>
              <a:t>Who is in charge of organizing your folders for the CMCI file review?</a:t>
            </a:r>
          </a:p>
          <a:p>
            <a:pPr>
              <a:tabLst>
                <a:tab pos="1377950" algn="l"/>
              </a:tabLst>
            </a:pPr>
            <a:r>
              <a:rPr lang="en-US" altLang="en-US" dirty="0"/>
              <a:t>Do you have a checklist for organizing the files? </a:t>
            </a:r>
          </a:p>
          <a:p>
            <a:pPr>
              <a:tabLst>
                <a:tab pos="1377950" algn="l"/>
              </a:tabLst>
            </a:pPr>
            <a:r>
              <a:rPr lang="en-US" altLang="en-US" dirty="0"/>
              <a:t>How do you measure quality of record management and record content? </a:t>
            </a:r>
          </a:p>
          <a:p>
            <a:pPr>
              <a:tabLst>
                <a:tab pos="1377950" algn="l"/>
              </a:tabLst>
            </a:pPr>
            <a:r>
              <a:rPr lang="en-US" altLang="en-US" dirty="0"/>
              <a:t>What is your internal communication to prepare</a:t>
            </a:r>
          </a:p>
          <a:p>
            <a:pPr lvl="1">
              <a:tabLst>
                <a:tab pos="1377950" algn="l"/>
              </a:tabLst>
            </a:pPr>
            <a:r>
              <a:rPr lang="en-US" altLang="en-US" dirty="0"/>
              <a:t>your principals?</a:t>
            </a:r>
          </a:p>
          <a:p>
            <a:pPr lvl="1">
              <a:tabLst>
                <a:tab pos="1377950" algn="l"/>
              </a:tabLst>
            </a:pPr>
            <a:r>
              <a:rPr lang="en-US" altLang="en-US" dirty="0"/>
              <a:t>your teachers?</a:t>
            </a:r>
          </a:p>
          <a:p>
            <a:pPr lvl="1">
              <a:tabLst>
                <a:tab pos="1377950" algn="l"/>
              </a:tabLst>
            </a:pPr>
            <a:r>
              <a:rPr lang="en-US" altLang="en-US" dirty="0"/>
              <a:t>your parents?</a:t>
            </a:r>
          </a:p>
          <a:p>
            <a:pPr lvl="1">
              <a:tabLst>
                <a:tab pos="1377950" algn="l"/>
              </a:tabLst>
            </a:pPr>
            <a:endParaRPr lang="en-US" altLang="en-US" dirty="0"/>
          </a:p>
          <a:p>
            <a:pPr lvl="1">
              <a:tabLst>
                <a:tab pos="1377950" algn="l"/>
              </a:tabLst>
            </a:pPr>
            <a:endParaRPr lang="en-US" altLang="en-US" dirty="0"/>
          </a:p>
          <a:p>
            <a:pPr lvl="1">
              <a:buNone/>
              <a:tabLst>
                <a:tab pos="1377950" algn="l"/>
              </a:tabLst>
            </a:pPr>
            <a:endParaRPr lang="en-US" altLang="en-US" dirty="0"/>
          </a:p>
        </p:txBody>
      </p:sp>
      <p:sp>
        <p:nvSpPr>
          <p:cNvPr id="1075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1D6E3F4E-84D6-44D4-9C8A-F48957CAD242}" type="slidenum">
              <a:rPr lang="en-US" altLang="en-US" sz="1400">
                <a:solidFill>
                  <a:schemeClr val="tx1"/>
                </a:solidFill>
                <a:latin typeface="Arial" panose="020B0604020202020204" pitchFamily="34" charset="0"/>
              </a:rPr>
              <a:pPr>
                <a:spcBef>
                  <a:spcPct val="0"/>
                </a:spcBef>
                <a:buFontTx/>
                <a:buNone/>
              </a:pPr>
              <a:t>86</a:t>
            </a:fld>
            <a:endParaRPr lang="en-US" altLang="en-US" sz="1400" dirty="0">
              <a:solidFill>
                <a:schemeClr val="tx1"/>
              </a:solidFill>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eaLnBrk="1" hangingPunct="1"/>
            <a:r>
              <a:rPr lang="en-US" altLang="en-US" dirty="0"/>
              <a:t>What Happens Before?</a:t>
            </a:r>
          </a:p>
        </p:txBody>
      </p:sp>
      <p:sp>
        <p:nvSpPr>
          <p:cNvPr id="109571" name="Rectangle 3"/>
          <p:cNvSpPr>
            <a:spLocks noGrp="1" noChangeArrowheads="1"/>
          </p:cNvSpPr>
          <p:nvPr>
            <p:ph idx="1"/>
          </p:nvPr>
        </p:nvSpPr>
        <p:spPr/>
        <p:txBody>
          <a:bodyPr/>
          <a:lstStyle/>
          <a:p>
            <a:pPr marL="0" indent="0">
              <a:buNone/>
              <a:tabLst>
                <a:tab pos="1377950" algn="l"/>
              </a:tabLst>
            </a:pPr>
            <a:r>
              <a:rPr lang="en-US" altLang="en-US" sz="3600" dirty="0"/>
              <a:t>4 Important Items to support your incoming  Monitoring Team:</a:t>
            </a:r>
          </a:p>
          <a:p>
            <a:pPr marL="0" indent="0">
              <a:buNone/>
              <a:tabLst>
                <a:tab pos="1377950" algn="l"/>
              </a:tabLst>
            </a:pPr>
            <a:endParaRPr lang="en-US" altLang="en-US" sz="3600" dirty="0"/>
          </a:p>
          <a:p>
            <a:pPr lvl="1">
              <a:buFont typeface="Wingdings" panose="05000000000000000000" pitchFamily="2" charset="2"/>
              <a:buChar char="ü"/>
              <a:tabLst>
                <a:tab pos="1377950" algn="l"/>
              </a:tabLst>
            </a:pPr>
            <a:r>
              <a:rPr lang="en-US" altLang="en-US" sz="3200" dirty="0"/>
              <a:t>Directions to buildings</a:t>
            </a:r>
          </a:p>
          <a:p>
            <a:pPr lvl="1">
              <a:buFont typeface="Wingdings" panose="05000000000000000000" pitchFamily="2" charset="2"/>
              <a:buChar char="ü"/>
              <a:tabLst>
                <a:tab pos="1377950" algn="l"/>
              </a:tabLst>
            </a:pPr>
            <a:r>
              <a:rPr lang="en-US" altLang="en-US" sz="3200" dirty="0"/>
              <a:t>Take out menus of local places, or places nearby</a:t>
            </a:r>
          </a:p>
          <a:p>
            <a:pPr lvl="1">
              <a:buFont typeface="Wingdings" panose="05000000000000000000" pitchFamily="2" charset="2"/>
              <a:buChar char="ü"/>
              <a:tabLst>
                <a:tab pos="1377950" algn="l"/>
              </a:tabLst>
            </a:pPr>
            <a:r>
              <a:rPr lang="en-US" altLang="en-US" sz="3200" dirty="0"/>
              <a:t>Student &amp; Teacher Schedules</a:t>
            </a:r>
          </a:p>
          <a:p>
            <a:pPr lvl="1">
              <a:buFont typeface="Wingdings" panose="05000000000000000000" pitchFamily="2" charset="2"/>
              <a:buChar char="ü"/>
              <a:tabLst>
                <a:tab pos="1377950" algn="l"/>
              </a:tabLst>
            </a:pPr>
            <a:r>
              <a:rPr lang="en-US" altLang="en-US" sz="3200" dirty="0"/>
              <a:t>Parent Contact Information</a:t>
            </a:r>
          </a:p>
        </p:txBody>
      </p:sp>
      <p:sp>
        <p:nvSpPr>
          <p:cNvPr id="1095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DA02C68F-1287-4CBB-90A7-02DDB0547AC6}" type="slidenum">
              <a:rPr lang="en-US" altLang="en-US" sz="1400">
                <a:solidFill>
                  <a:schemeClr val="tx1"/>
                </a:solidFill>
                <a:latin typeface="Arial" panose="020B0604020202020204" pitchFamily="34" charset="0"/>
              </a:rPr>
              <a:pPr>
                <a:spcBef>
                  <a:spcPct val="0"/>
                </a:spcBef>
                <a:buFontTx/>
                <a:buNone/>
              </a:pPr>
              <a:t>87</a:t>
            </a:fld>
            <a:endParaRPr lang="en-US" altLang="en-US" sz="1400" dirty="0">
              <a:solidFill>
                <a:schemeClr val="tx1"/>
              </a:solidFill>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eaLnBrk="1" hangingPunct="1"/>
            <a:r>
              <a:rPr lang="en-US" altLang="en-US" dirty="0"/>
              <a:t>What Happens After? </a:t>
            </a:r>
          </a:p>
        </p:txBody>
      </p:sp>
      <p:sp>
        <p:nvSpPr>
          <p:cNvPr id="113667" name="Rectangle 3"/>
          <p:cNvSpPr>
            <a:spLocks noGrp="1" noChangeArrowheads="1"/>
          </p:cNvSpPr>
          <p:nvPr>
            <p:ph idx="1"/>
          </p:nvPr>
        </p:nvSpPr>
        <p:spPr/>
        <p:txBody>
          <a:bodyPr/>
          <a:lstStyle/>
          <a:p>
            <a:pPr marL="514350" indent="-514350">
              <a:buFont typeface="Gill Sans MT" panose="020B0502020104020203" pitchFamily="34" charset="0"/>
              <a:buAutoNum type="arabicPeriod"/>
              <a:tabLst>
                <a:tab pos="1377950" algn="l"/>
              </a:tabLst>
            </a:pPr>
            <a:r>
              <a:rPr lang="en-US" altLang="en-US" dirty="0"/>
              <a:t>Exit Interview (on the last day of the onsite visit)</a:t>
            </a:r>
          </a:p>
          <a:p>
            <a:pPr marL="514350" indent="-514350">
              <a:buFont typeface="Gill Sans MT" panose="020B0502020104020203" pitchFamily="34" charset="0"/>
              <a:buAutoNum type="arabicPeriod"/>
              <a:tabLst>
                <a:tab pos="1377950" algn="l"/>
              </a:tabLst>
            </a:pPr>
            <a:r>
              <a:rPr lang="en-US" altLang="en-US" dirty="0"/>
              <a:t>Monitoring Data (submitted to Leader Services through SPoC) </a:t>
            </a:r>
          </a:p>
          <a:p>
            <a:pPr marL="514350" indent="-514350">
              <a:buFont typeface="Gill Sans MT" panose="020B0502020104020203" pitchFamily="34" charset="0"/>
              <a:buAutoNum type="arabicPeriod"/>
              <a:tabLst>
                <a:tab pos="1377950" algn="l"/>
              </a:tabLst>
            </a:pPr>
            <a:r>
              <a:rPr lang="en-US" altLang="en-US" dirty="0"/>
              <a:t>Monitoring Report issued (by Leader Services)</a:t>
            </a:r>
          </a:p>
          <a:p>
            <a:pPr marL="514350" indent="-514350">
              <a:buFont typeface="Gill Sans MT" panose="020B0502020104020203" pitchFamily="34" charset="0"/>
              <a:buAutoNum type="arabicPeriod"/>
              <a:tabLst>
                <a:tab pos="1377950" algn="l"/>
              </a:tabLst>
            </a:pPr>
            <a:r>
              <a:rPr lang="en-US" altLang="en-US" dirty="0"/>
              <a:t>Corrective Action Verification Plan (CAVP) Meeting (within 60 days of the report being issued)</a:t>
            </a:r>
          </a:p>
          <a:p>
            <a:pPr marL="514350" indent="-514350">
              <a:buFont typeface="Gill Sans MT" panose="020B0502020104020203" pitchFamily="34" charset="0"/>
              <a:buAutoNum type="arabicPeriod"/>
              <a:tabLst>
                <a:tab pos="1377950" algn="l"/>
              </a:tabLst>
            </a:pPr>
            <a:r>
              <a:rPr lang="en-US" altLang="en-US" dirty="0"/>
              <a:t>Corrective Action proceeds </a:t>
            </a:r>
          </a:p>
          <a:p>
            <a:pPr lvl="1">
              <a:tabLst>
                <a:tab pos="1377950" algn="l"/>
              </a:tabLst>
            </a:pPr>
            <a:endParaRPr lang="en-US" altLang="en-US" dirty="0"/>
          </a:p>
          <a:p>
            <a:pPr lvl="1">
              <a:buNone/>
              <a:tabLst>
                <a:tab pos="1377950" algn="l"/>
              </a:tabLst>
            </a:pPr>
            <a:endParaRPr lang="en-US" altLang="en-US" dirty="0"/>
          </a:p>
        </p:txBody>
      </p:sp>
      <p:sp>
        <p:nvSpPr>
          <p:cNvPr id="1136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C4C1E611-1ABD-43A0-B668-8A434423CCA3}" type="slidenum">
              <a:rPr lang="en-US" altLang="en-US" sz="1400">
                <a:solidFill>
                  <a:schemeClr val="tx1"/>
                </a:solidFill>
                <a:latin typeface="Arial" panose="020B0604020202020204" pitchFamily="34" charset="0"/>
              </a:rPr>
              <a:pPr>
                <a:spcBef>
                  <a:spcPct val="0"/>
                </a:spcBef>
                <a:buFontTx/>
                <a:buNone/>
              </a:pPr>
              <a:t>88</a:t>
            </a:fld>
            <a:endParaRPr lang="en-US" altLang="en-US" sz="1400" dirty="0">
              <a:solidFill>
                <a:schemeClr val="tx1"/>
              </a:solidFill>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Recommendations for Improvement Plans</a:t>
            </a:r>
          </a:p>
        </p:txBody>
      </p:sp>
      <p:sp>
        <p:nvSpPr>
          <p:cNvPr id="3" name="Content Placeholder 2"/>
          <p:cNvSpPr>
            <a:spLocks noGrp="1"/>
          </p:cNvSpPr>
          <p:nvPr>
            <p:ph idx="1"/>
          </p:nvPr>
        </p:nvSpPr>
        <p:spPr/>
        <p:txBody>
          <a:bodyPr/>
          <a:lstStyle/>
          <a:p>
            <a:r>
              <a:rPr lang="en-US" dirty="0"/>
              <a:t>Address all targeted area(s) for improvement</a:t>
            </a:r>
          </a:p>
          <a:p>
            <a:r>
              <a:rPr lang="en-US" dirty="0"/>
              <a:t>Work with your IU TaC and PaTTAN staff on developing the improvement plan</a:t>
            </a:r>
          </a:p>
          <a:p>
            <a:r>
              <a:rPr lang="en-US" dirty="0"/>
              <a:t>Forecast and document timelines</a:t>
            </a:r>
          </a:p>
          <a:p>
            <a:r>
              <a:rPr lang="en-US" dirty="0"/>
              <a:t>Schedule appropriate personnel to provide training and technical assistance</a:t>
            </a:r>
          </a:p>
          <a:p>
            <a:r>
              <a:rPr lang="en-US" dirty="0"/>
              <a:t>Follow up with BSE Adviser as needed</a:t>
            </a:r>
          </a:p>
        </p:txBody>
      </p:sp>
      <p:sp>
        <p:nvSpPr>
          <p:cNvPr id="4" name="Slide Number Placeholder 3"/>
          <p:cNvSpPr>
            <a:spLocks noGrp="1"/>
          </p:cNvSpPr>
          <p:nvPr>
            <p:ph type="sldNum" sz="quarter" idx="12"/>
          </p:nvPr>
        </p:nvSpPr>
        <p:spPr/>
        <p:txBody>
          <a:bodyPr/>
          <a:lstStyle/>
          <a:p>
            <a:pPr>
              <a:defRPr/>
            </a:pPr>
            <a:fld id="{B7CB52E3-869D-440C-8136-F4016896FC31}" type="slidenum">
              <a:rPr lang="en-US" altLang="en-US" smtClean="0"/>
              <a:pPr>
                <a:defRPr/>
              </a:pPr>
              <a:t>89</a:t>
            </a:fld>
            <a:endParaRPr lang="en-US" altLang="en-US" dirty="0"/>
          </a:p>
        </p:txBody>
      </p:sp>
    </p:spTree>
    <p:extLst>
      <p:ext uri="{BB962C8B-B14F-4D97-AF65-F5344CB8AC3E}">
        <p14:creationId xmlns:p14="http://schemas.microsoft.com/office/powerpoint/2010/main" val="17306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Self Assessment for FUN! </a:t>
            </a:r>
            <a:r>
              <a:rPr lang="en-US" sz="3600" dirty="0">
                <a:solidFill>
                  <a:srgbClr val="FF0000"/>
                </a:solidFill>
              </a:rPr>
              <a:t>(WEST)</a:t>
            </a:r>
          </a:p>
        </p:txBody>
      </p:sp>
      <p:sp>
        <p:nvSpPr>
          <p:cNvPr id="3" name="Content Placeholder 2"/>
          <p:cNvSpPr>
            <a:spLocks noGrp="1"/>
          </p:cNvSpPr>
          <p:nvPr>
            <p:ph idx="1"/>
          </p:nvPr>
        </p:nvSpPr>
        <p:spPr>
          <a:xfrm>
            <a:off x="3869268" y="864108"/>
            <a:ext cx="5321385" cy="5120640"/>
          </a:xfrm>
        </p:spPr>
        <p:txBody>
          <a:bodyPr>
            <a:noAutofit/>
          </a:bodyPr>
          <a:lstStyle/>
          <a:p>
            <a:pPr marL="0" indent="0">
              <a:buNone/>
            </a:pPr>
            <a:r>
              <a:rPr lang="en-US" dirty="0"/>
              <a:t>1. Independently:  Rate your FUN experience for all 10 items on this handout. </a:t>
            </a:r>
          </a:p>
          <a:p>
            <a:pPr marL="0" indent="0">
              <a:buNone/>
            </a:pPr>
            <a:endParaRPr lang="en-US" dirty="0"/>
          </a:p>
          <a:p>
            <a:pPr marL="0" indent="0">
              <a:buNone/>
            </a:pPr>
            <a:r>
              <a:rPr lang="en-US" dirty="0"/>
              <a:t>2. Collectively: Click or               QR in and transfer your answers so we can formatively assess today’s learners. </a:t>
            </a:r>
          </a:p>
        </p:txBody>
      </p:sp>
      <p:pic>
        <p:nvPicPr>
          <p:cNvPr id="4" name="Picture 3"/>
          <p:cNvPicPr>
            <a:picLocks noChangeAspect="1"/>
          </p:cNvPicPr>
          <p:nvPr/>
        </p:nvPicPr>
        <p:blipFill>
          <a:blip r:embed="rId3"/>
          <a:stretch>
            <a:fillRect/>
          </a:stretch>
        </p:blipFill>
        <p:spPr>
          <a:xfrm>
            <a:off x="9065811" y="1123837"/>
            <a:ext cx="2450154" cy="1606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Connector 9"/>
          <p:cNvCxnSpPr/>
          <p:nvPr/>
        </p:nvCxnSpPr>
        <p:spPr>
          <a:xfrm>
            <a:off x="3869268" y="3187006"/>
            <a:ext cx="7158431" cy="195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63408" y="5324910"/>
            <a:ext cx="4893999" cy="400110"/>
          </a:xfrm>
          <a:prstGeom prst="rect">
            <a:avLst/>
          </a:prstGeom>
          <a:solidFill>
            <a:schemeClr val="accent1">
              <a:lumMod val="60000"/>
              <a:lumOff val="40000"/>
            </a:schemeClr>
          </a:solidFill>
          <a:ln>
            <a:solidFill>
              <a:schemeClr val="tx1"/>
            </a:solidFill>
          </a:ln>
        </p:spPr>
        <p:txBody>
          <a:bodyPr wrap="square">
            <a:spAutoFit/>
          </a:bodyPr>
          <a:lstStyle/>
          <a:p>
            <a:r>
              <a:rPr lang="en-US" sz="2000" dirty="0">
                <a:solidFill>
                  <a:srgbClr val="000000"/>
                </a:solidFill>
              </a:rPr>
              <a:t>http://tinyurl.com/selfassessmentfun</a:t>
            </a:r>
          </a:p>
        </p:txBody>
      </p:sp>
      <p:pic>
        <p:nvPicPr>
          <p:cNvPr id="11" name="Picture 10"/>
          <p:cNvPicPr>
            <a:picLocks noChangeAspect="1"/>
          </p:cNvPicPr>
          <p:nvPr/>
        </p:nvPicPr>
        <p:blipFill>
          <a:blip r:embed="rId4"/>
          <a:stretch>
            <a:fillRect/>
          </a:stretch>
        </p:blipFill>
        <p:spPr>
          <a:xfrm>
            <a:off x="9623854" y="3661220"/>
            <a:ext cx="1458909" cy="1505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File:User-student.svg">
            <a:extLst>
              <a:ext uri="{FF2B5EF4-FFF2-40B4-BE49-F238E27FC236}">
                <a16:creationId xmlns:a16="http://schemas.microsoft.com/office/drawing/2014/main" id="{B60FA3F7-7C3A-44C3-8084-1FDD025C21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1831" y="-148064"/>
            <a:ext cx="825169" cy="11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67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0E87-1E31-4AB8-A2EA-4875794DE7E9}"/>
              </a:ext>
            </a:extLst>
          </p:cNvPr>
          <p:cNvSpPr>
            <a:spLocks noGrp="1"/>
          </p:cNvSpPr>
          <p:nvPr>
            <p:ph type="title"/>
          </p:nvPr>
        </p:nvSpPr>
        <p:spPr/>
        <p:txBody>
          <a:bodyPr/>
          <a:lstStyle/>
          <a:p>
            <a:r>
              <a:rPr lang="en-US" dirty="0"/>
              <a:t>When will your district be monitored?</a:t>
            </a:r>
          </a:p>
        </p:txBody>
      </p:sp>
      <p:sp>
        <p:nvSpPr>
          <p:cNvPr id="3" name="Content Placeholder 2">
            <a:extLst>
              <a:ext uri="{FF2B5EF4-FFF2-40B4-BE49-F238E27FC236}">
                <a16:creationId xmlns:a16="http://schemas.microsoft.com/office/drawing/2014/main" id="{66A66B0C-3521-4E43-AF4B-9884F44C22AC}"/>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If you are unaware of where your district is in the cycle, contact your BSE Adviser.</a:t>
            </a:r>
          </a:p>
          <a:p>
            <a:pPr marL="0" indent="0" algn="ctr">
              <a:buNone/>
            </a:pPr>
            <a:endParaRPr lang="en-US" dirty="0"/>
          </a:p>
          <a:p>
            <a:pPr marL="0" indent="0" algn="ctr">
              <a:buNone/>
            </a:pPr>
            <a:endParaRPr lang="en-US" dirty="0"/>
          </a:p>
          <a:p>
            <a:pPr marL="0" indent="0" algn="ctr">
              <a:buNone/>
            </a:pPr>
            <a:endParaRPr lang="en-US" sz="2000" dirty="0"/>
          </a:p>
        </p:txBody>
      </p:sp>
      <p:sp>
        <p:nvSpPr>
          <p:cNvPr id="4" name="Slide Number Placeholder 3">
            <a:extLst>
              <a:ext uri="{FF2B5EF4-FFF2-40B4-BE49-F238E27FC236}">
                <a16:creationId xmlns:a16="http://schemas.microsoft.com/office/drawing/2014/main" id="{A7D62138-565A-4F2B-91FB-013CBE0DB56C}"/>
              </a:ext>
            </a:extLst>
          </p:cNvPr>
          <p:cNvSpPr>
            <a:spLocks noGrp="1"/>
          </p:cNvSpPr>
          <p:nvPr>
            <p:ph type="sldNum" sz="quarter" idx="12"/>
          </p:nvPr>
        </p:nvSpPr>
        <p:spPr/>
        <p:txBody>
          <a:bodyPr/>
          <a:lstStyle/>
          <a:p>
            <a:pPr>
              <a:defRPr/>
            </a:pPr>
            <a:fld id="{B7CB52E3-869D-440C-8136-F4016896FC31}" type="slidenum">
              <a:rPr lang="en-US" altLang="en-US" smtClean="0"/>
              <a:pPr>
                <a:defRPr/>
              </a:pPr>
              <a:t>90</a:t>
            </a:fld>
            <a:endParaRPr lang="en-US" altLang="en-US" dirty="0"/>
          </a:p>
        </p:txBody>
      </p:sp>
    </p:spTree>
    <p:extLst>
      <p:ext uri="{BB962C8B-B14F-4D97-AF65-F5344CB8AC3E}">
        <p14:creationId xmlns:p14="http://schemas.microsoft.com/office/powerpoint/2010/main" val="716159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a:bodyPr>
          <a:lstStyle/>
          <a:p>
            <a:pPr algn="ctr" eaLnBrk="1" hangingPunct="1"/>
            <a:r>
              <a:rPr lang="en-US" altLang="en-US" sz="3600" dirty="0"/>
              <a:t> </a:t>
            </a:r>
            <a:r>
              <a:rPr lang="en-US" altLang="en-US" sz="4000" dirty="0"/>
              <a:t>Remember: Formative, not Summative</a:t>
            </a:r>
          </a:p>
        </p:txBody>
      </p:sp>
      <p:sp>
        <p:nvSpPr>
          <p:cNvPr id="2" name="Content Placeholder 1">
            <a:extLst>
              <a:ext uri="{FF2B5EF4-FFF2-40B4-BE49-F238E27FC236}">
                <a16:creationId xmlns:a16="http://schemas.microsoft.com/office/drawing/2014/main" id="{3E777347-89BF-47B6-974A-A69678E21E77}"/>
              </a:ext>
            </a:extLst>
          </p:cNvPr>
          <p:cNvSpPr>
            <a:spLocks noGrp="1"/>
          </p:cNvSpPr>
          <p:nvPr>
            <p:ph idx="1"/>
          </p:nvPr>
        </p:nvSpPr>
        <p:spPr/>
        <p:txBody>
          <a:bodyPr/>
          <a:lstStyle/>
          <a:p>
            <a:pPr marL="0" indent="0">
              <a:buNone/>
            </a:pPr>
            <a:endParaRPr lang="en-US" dirty="0"/>
          </a:p>
        </p:txBody>
      </p:sp>
      <p:sp>
        <p:nvSpPr>
          <p:cNvPr id="12390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EBE22DC9-3A4C-483E-B9AC-7B7512B86D67}" type="slidenum">
              <a:rPr lang="en-US" altLang="en-US" sz="1400">
                <a:solidFill>
                  <a:schemeClr val="tx1"/>
                </a:solidFill>
                <a:latin typeface="Arial" panose="020B0604020202020204" pitchFamily="34" charset="0"/>
              </a:rPr>
              <a:pPr>
                <a:spcBef>
                  <a:spcPct val="0"/>
                </a:spcBef>
                <a:buFontTx/>
                <a:buNone/>
              </a:pPr>
              <a:t>91</a:t>
            </a:fld>
            <a:endParaRPr lang="en-US" altLang="en-US" sz="1400" dirty="0">
              <a:solidFill>
                <a:schemeClr val="tx1"/>
              </a:solidFill>
              <a:latin typeface="Arial" panose="020B0604020202020204" pitchFamily="34" charset="0"/>
            </a:endParaRPr>
          </a:p>
        </p:txBody>
      </p:sp>
      <p:sp>
        <p:nvSpPr>
          <p:cNvPr id="5" name="Rounded Rectangle 4"/>
          <p:cNvSpPr/>
          <p:nvPr/>
        </p:nvSpPr>
        <p:spPr>
          <a:xfrm>
            <a:off x="1993106" y="2470150"/>
            <a:ext cx="8224837" cy="2590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600" dirty="0">
                <a:latin typeface="Arial" panose="020B0604020202020204" pitchFamily="34" charset="0"/>
              </a:rPr>
              <a:t>Success is not final, failure is not fatal: it is the courage to continue that counts.</a:t>
            </a:r>
          </a:p>
          <a:p>
            <a:pPr algn="r">
              <a:defRPr/>
            </a:pPr>
            <a:r>
              <a:rPr lang="en-US" altLang="en-US" sz="2000" dirty="0">
                <a:latin typeface="Arial" panose="020B0604020202020204" pitchFamily="34" charset="0"/>
              </a:rPr>
              <a:t>~Winston Churchill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gn="ctr" eaLnBrk="1" hangingPunct="1"/>
            <a:r>
              <a:rPr lang="en-US" altLang="en-US" sz="3600" dirty="0"/>
              <a:t>Resources</a:t>
            </a:r>
          </a:p>
        </p:txBody>
      </p:sp>
      <p:sp>
        <p:nvSpPr>
          <p:cNvPr id="125955" name="Rectangle 3"/>
          <p:cNvSpPr>
            <a:spLocks noGrp="1" noChangeArrowheads="1"/>
          </p:cNvSpPr>
          <p:nvPr>
            <p:ph idx="1"/>
          </p:nvPr>
        </p:nvSpPr>
        <p:spPr/>
        <p:txBody>
          <a:bodyPr/>
          <a:lstStyle/>
          <a:p>
            <a:pPr>
              <a:tabLst>
                <a:tab pos="1377950" algn="l"/>
              </a:tabLst>
            </a:pPr>
            <a:r>
              <a:rPr lang="en-US" altLang="en-US" dirty="0"/>
              <a:t>PaTTAN – all offices</a:t>
            </a:r>
          </a:p>
          <a:p>
            <a:pPr>
              <a:tabLst>
                <a:tab pos="1377950" algn="l"/>
              </a:tabLst>
            </a:pPr>
            <a:endParaRPr lang="en-US" altLang="en-US" dirty="0"/>
          </a:p>
          <a:p>
            <a:pPr>
              <a:tabLst>
                <a:tab pos="1377950" algn="l"/>
              </a:tabLst>
            </a:pPr>
            <a:r>
              <a:rPr lang="en-US" altLang="en-US" dirty="0"/>
              <a:t>Local IU </a:t>
            </a:r>
          </a:p>
          <a:p>
            <a:pPr>
              <a:tabLst>
                <a:tab pos="1377950" algn="l"/>
              </a:tabLst>
            </a:pPr>
            <a:endParaRPr lang="en-US" altLang="en-US" dirty="0"/>
          </a:p>
          <a:p>
            <a:pPr>
              <a:tabLst>
                <a:tab pos="1377950" algn="l"/>
              </a:tabLst>
            </a:pPr>
            <a:r>
              <a:rPr lang="en-US" altLang="en-US" dirty="0"/>
              <a:t>Bureau of Special Education Adviser</a:t>
            </a:r>
          </a:p>
          <a:p>
            <a:pPr lvl="1">
              <a:buNone/>
              <a:tabLst>
                <a:tab pos="1377950" algn="l"/>
              </a:tabLst>
            </a:pPr>
            <a:endParaRPr lang="en-US" altLang="en-US" dirty="0"/>
          </a:p>
        </p:txBody>
      </p:sp>
      <p:sp>
        <p:nvSpPr>
          <p:cNvPr id="12595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fld id="{D3E2AA71-F214-43BB-BF08-F55F500BEFAC}" type="slidenum">
              <a:rPr lang="en-US" altLang="en-US" sz="1400">
                <a:solidFill>
                  <a:schemeClr val="tx1"/>
                </a:solidFill>
                <a:latin typeface="Arial" panose="020B0604020202020204" pitchFamily="34" charset="0"/>
              </a:rPr>
              <a:pPr>
                <a:spcBef>
                  <a:spcPct val="0"/>
                </a:spcBef>
                <a:buFontTx/>
                <a:buNone/>
              </a:pPr>
              <a:t>92</a:t>
            </a:fld>
            <a:endParaRPr lang="en-US" altLang="en-US" sz="1400" dirty="0">
              <a:solidFill>
                <a:schemeClr val="tx1"/>
              </a:solidFill>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D80F-FC1C-489F-9705-0004DC114BB6}"/>
              </a:ext>
            </a:extLst>
          </p:cNvPr>
          <p:cNvSpPr>
            <a:spLocks noGrp="1"/>
          </p:cNvSpPr>
          <p:nvPr>
            <p:ph type="title"/>
          </p:nvPr>
        </p:nvSpPr>
        <p:spPr/>
        <p:txBody>
          <a:bodyPr/>
          <a:lstStyle/>
          <a:p>
            <a:pPr algn="ctr"/>
            <a:r>
              <a:rPr lang="en-US" dirty="0"/>
              <a:t>Act 48 Survey</a:t>
            </a:r>
          </a:p>
        </p:txBody>
      </p:sp>
      <p:sp>
        <p:nvSpPr>
          <p:cNvPr id="3" name="Content Placeholder 2">
            <a:extLst>
              <a:ext uri="{FF2B5EF4-FFF2-40B4-BE49-F238E27FC236}">
                <a16:creationId xmlns:a16="http://schemas.microsoft.com/office/drawing/2014/main" id="{32FA012B-D387-4C95-A5B2-C9E0EB60EFD7}"/>
              </a:ext>
            </a:extLst>
          </p:cNvPr>
          <p:cNvSpPr>
            <a:spLocks noGrp="1"/>
          </p:cNvSpPr>
          <p:nvPr>
            <p:ph idx="1"/>
          </p:nvPr>
        </p:nvSpPr>
        <p:spPr/>
        <p:txBody>
          <a:bodyPr/>
          <a:lstStyle/>
          <a:p>
            <a:pPr marL="0" indent="0" algn="ctr">
              <a:buNone/>
            </a:pPr>
            <a:r>
              <a:rPr lang="en-US" dirty="0"/>
              <a:t>Participants must complete the survey by </a:t>
            </a:r>
            <a:r>
              <a:rPr lang="en-US" dirty="0">
                <a:solidFill>
                  <a:srgbClr val="FF0000"/>
                </a:solidFill>
              </a:rPr>
              <a:t>3/31/21</a:t>
            </a:r>
            <a:r>
              <a:rPr lang="en-US" dirty="0"/>
              <a:t> at the following QR code or link in order to obtain Act 48 credit:</a:t>
            </a:r>
          </a:p>
          <a:p>
            <a:pPr marL="0" indent="0" algn="ctr">
              <a:buNone/>
            </a:pPr>
            <a:r>
              <a:rPr lang="en-US" dirty="0"/>
              <a:t> </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u="sng" dirty="0">
                <a:solidFill>
                  <a:srgbClr val="0563C1"/>
                </a:solidFill>
                <a:effectLst/>
                <a:latin typeface="Arial Narrow" panose="020B0606020202030204" pitchFamily="34" charset="0"/>
                <a:ea typeface="Calibri" panose="020F0502020204030204" pitchFamily="34" charset="0"/>
                <a:cs typeface="Calibri" panose="020F0502020204030204" pitchFamily="34" charset="0"/>
                <a:hlinkClick r:id="rId3"/>
              </a:rPr>
              <a:t>https://www.surveymonkey.com/r/PROSpring2021</a:t>
            </a:r>
            <a:r>
              <a:rPr lang="en-US" sz="3200" dirty="0">
                <a:effectLst/>
                <a:latin typeface="Arial Narrow" panose="020B0606020202030204" pitchFamily="34" charset="0"/>
                <a:ea typeface="Calibri" panose="020F0502020204030204" pitchFamily="34" charset="0"/>
                <a:cs typeface="Calibri" panose="020F0502020204030204" pitchFamily="34" charset="0"/>
              </a:rPr>
              <a:t> </a:t>
            </a:r>
            <a:endParaRPr lang="en-US" sz="3200" dirty="0"/>
          </a:p>
        </p:txBody>
      </p:sp>
      <p:sp>
        <p:nvSpPr>
          <p:cNvPr id="4" name="Slide Number Placeholder 3">
            <a:extLst>
              <a:ext uri="{FF2B5EF4-FFF2-40B4-BE49-F238E27FC236}">
                <a16:creationId xmlns:a16="http://schemas.microsoft.com/office/drawing/2014/main" id="{3A248C5D-10D2-4F92-BE83-979FF7C18D11}"/>
              </a:ext>
            </a:extLst>
          </p:cNvPr>
          <p:cNvSpPr>
            <a:spLocks noGrp="1"/>
          </p:cNvSpPr>
          <p:nvPr>
            <p:ph type="sldNum" sz="quarter" idx="12"/>
          </p:nvPr>
        </p:nvSpPr>
        <p:spPr/>
        <p:txBody>
          <a:bodyPr/>
          <a:lstStyle/>
          <a:p>
            <a:fld id="{4816ABBC-2C78-40D2-9E80-3A2AA67EEC6F}" type="slidenum">
              <a:rPr lang="en-US" smtClean="0"/>
              <a:pPr/>
              <a:t>93</a:t>
            </a:fld>
            <a:endParaRPr lang="en-US" dirty="0"/>
          </a:p>
        </p:txBody>
      </p:sp>
      <p:pic>
        <p:nvPicPr>
          <p:cNvPr id="7" name="Picture 6" descr="Qr code&#10;&#10;Description automatically generated">
            <a:extLst>
              <a:ext uri="{FF2B5EF4-FFF2-40B4-BE49-F238E27FC236}">
                <a16:creationId xmlns:a16="http://schemas.microsoft.com/office/drawing/2014/main" id="{884223CE-D0DB-49DF-B471-343DED3A6FAB}"/>
              </a:ext>
            </a:extLst>
          </p:cNvPr>
          <p:cNvPicPr>
            <a:picLocks noChangeAspect="1"/>
          </p:cNvPicPr>
          <p:nvPr/>
        </p:nvPicPr>
        <p:blipFill>
          <a:blip r:embed="rId4"/>
          <a:stretch>
            <a:fillRect/>
          </a:stretch>
        </p:blipFill>
        <p:spPr>
          <a:xfrm>
            <a:off x="4992094" y="3083482"/>
            <a:ext cx="2207811" cy="2207811"/>
          </a:xfrm>
          <a:prstGeom prst="rect">
            <a:avLst/>
          </a:prstGeom>
        </p:spPr>
      </p:pic>
    </p:spTree>
    <p:extLst>
      <p:ext uri="{BB962C8B-B14F-4D97-AF65-F5344CB8AC3E}">
        <p14:creationId xmlns:p14="http://schemas.microsoft.com/office/powerpoint/2010/main" val="3126211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F594-CC08-4763-B440-DC325476E557}"/>
              </a:ext>
            </a:extLst>
          </p:cNvPr>
          <p:cNvSpPr>
            <a:spLocks noGrp="1"/>
          </p:cNvSpPr>
          <p:nvPr>
            <p:ph type="ctrTitle"/>
          </p:nvPr>
        </p:nvSpPr>
        <p:spPr/>
        <p:txBody>
          <a:bodyPr anchor="t">
            <a:noAutofit/>
          </a:bodyPr>
          <a:lstStyle/>
          <a:p>
            <a:pPr algn="ctr"/>
            <a:br>
              <a:rPr lang="en-US" sz="2400" b="0" dirty="0"/>
            </a:br>
            <a:r>
              <a:rPr lang="en-US" sz="2400" b="0" dirty="0"/>
              <a:t>Jeffery Coover, Educational Consultant</a:t>
            </a:r>
            <a:br>
              <a:rPr lang="en-US" sz="2400" b="0" dirty="0"/>
            </a:br>
            <a:r>
              <a:rPr lang="en-US" sz="2400" b="0" dirty="0" err="1"/>
              <a:t>PaTTAN</a:t>
            </a:r>
            <a:r>
              <a:rPr lang="en-US" sz="2400" b="0" dirty="0"/>
              <a:t> Pittsburgh</a:t>
            </a:r>
            <a:br>
              <a:rPr lang="en-US" sz="2400" b="0" dirty="0"/>
            </a:br>
            <a:r>
              <a:rPr lang="en-US" sz="2400" b="0" dirty="0">
                <a:hlinkClick r:id="rId3"/>
              </a:rPr>
              <a:t>jcoover@pattan.net</a:t>
            </a:r>
            <a:br>
              <a:rPr lang="en-US" sz="2400" b="0" dirty="0"/>
            </a:br>
            <a:br>
              <a:rPr lang="en-US" sz="2400" b="0" dirty="0"/>
            </a:br>
            <a:r>
              <a:rPr lang="en-US" sz="2400" b="0" dirty="0"/>
              <a:t>Kim Jenkins, Educational Consultant</a:t>
            </a:r>
            <a:br>
              <a:rPr lang="en-US" sz="2400" b="0" dirty="0"/>
            </a:br>
            <a:r>
              <a:rPr lang="en-US" sz="2400" b="0" dirty="0" err="1"/>
              <a:t>PaTTAN</a:t>
            </a:r>
            <a:r>
              <a:rPr lang="en-US" sz="2400" b="0" dirty="0"/>
              <a:t> East</a:t>
            </a:r>
            <a:br>
              <a:rPr lang="en-US" sz="2400" b="0" dirty="0"/>
            </a:br>
            <a:r>
              <a:rPr lang="en-US" sz="2400" b="0" dirty="0">
                <a:hlinkClick r:id="rId4"/>
              </a:rPr>
              <a:t>kjenkins@pattan.net</a:t>
            </a:r>
            <a:br>
              <a:rPr lang="en-US" sz="2400" b="0" dirty="0"/>
            </a:br>
            <a:br>
              <a:rPr lang="en-US" sz="2400" b="0" dirty="0"/>
            </a:br>
            <a:r>
              <a:rPr lang="en-US" sz="2400" b="0" dirty="0"/>
              <a:t>Nichole Kopco, Educational Consultant</a:t>
            </a:r>
            <a:br>
              <a:rPr lang="en-US" sz="2400" b="0" dirty="0"/>
            </a:br>
            <a:r>
              <a:rPr lang="en-US" sz="2400" b="0" dirty="0" err="1"/>
              <a:t>PaTTAN</a:t>
            </a:r>
            <a:r>
              <a:rPr lang="en-US" sz="2400" b="0" dirty="0"/>
              <a:t> Harrisburg</a:t>
            </a:r>
            <a:br>
              <a:rPr lang="en-US" sz="2400" b="0" dirty="0"/>
            </a:br>
            <a:r>
              <a:rPr lang="en-US" sz="2400" b="0" dirty="0">
                <a:hlinkClick r:id="rId5"/>
              </a:rPr>
              <a:t>nkopco@pattan.net</a:t>
            </a:r>
            <a:br>
              <a:rPr lang="en-US" sz="2400" b="0" dirty="0"/>
            </a:br>
            <a:br>
              <a:rPr lang="en-US" sz="2400" b="0" dirty="0"/>
            </a:br>
            <a:endParaRPr lang="en-US" sz="2400" b="0" dirty="0"/>
          </a:p>
        </p:txBody>
      </p:sp>
    </p:spTree>
    <p:extLst>
      <p:ext uri="{BB962C8B-B14F-4D97-AF65-F5344CB8AC3E}">
        <p14:creationId xmlns:p14="http://schemas.microsoft.com/office/powerpoint/2010/main" val="2803678362"/>
      </p:ext>
    </p:extLst>
  </p:cSld>
  <p:clrMapOvr>
    <a:masterClrMapping/>
  </p:clrMapOvr>
</p:sld>
</file>

<file path=ppt/theme/theme1.xml><?xml version="1.0" encoding="utf-8"?>
<a:theme xmlns:a="http://schemas.openxmlformats.org/drawingml/2006/main" name="Frame">
  <a:themeElements>
    <a:clrScheme name="PaTTAN 2018">
      <a:dk1>
        <a:srgbClr val="000000"/>
      </a:dk1>
      <a:lt1>
        <a:srgbClr val="FFFFFF"/>
      </a:lt1>
      <a:dk2>
        <a:srgbClr val="545454"/>
      </a:dk2>
      <a:lt2>
        <a:srgbClr val="D9D9D6"/>
      </a:lt2>
      <a:accent1>
        <a:srgbClr val="004976"/>
      </a:accent1>
      <a:accent2>
        <a:srgbClr val="007681"/>
      </a:accent2>
      <a:accent3>
        <a:srgbClr val="007A3E"/>
      </a:accent3>
      <a:accent4>
        <a:srgbClr val="897A27"/>
      </a:accent4>
      <a:accent5>
        <a:srgbClr val="7A2F8A"/>
      </a:accent5>
      <a:accent6>
        <a:srgbClr val="AF272F"/>
      </a:accent6>
      <a:hlink>
        <a:srgbClr val="D9D9D6"/>
      </a:hlink>
      <a:folHlink>
        <a:srgbClr val="007681"/>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aTTAN 2018 Widescreen.potx" id="{04CF1AA6-0B4A-49A8-9EDF-46310582768D}" vid="{A85EE171-37B3-42EE-855B-1F0BCC762EA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TAN 2018 Widescreen SC adjust" id="{33A8B736-FB5B-4C83-9314-EE11EBB577FC}" vid="{83A4326E-F1DF-403F-A92B-2EA097630C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C1F795AA1CC42901F8F70BF0F3B3F" ma:contentTypeVersion="0" ma:contentTypeDescription="Create a new document." ma:contentTypeScope="" ma:versionID="ba58837e91bc62af7b7b63151d9b727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EDAE9DA-71D6-41CE-B270-9601E614FB7D}">
  <ds:schemaRefs>
    <ds:schemaRef ds:uri="http://schemas.microsoft.com/sharepoint/v3/contenttype/forms"/>
  </ds:schemaRefs>
</ds:datastoreItem>
</file>

<file path=customXml/itemProps2.xml><?xml version="1.0" encoding="utf-8"?>
<ds:datastoreItem xmlns:ds="http://schemas.openxmlformats.org/officeDocument/2006/customXml" ds:itemID="{C1AD8B6A-72BE-4B1D-8A4A-C99ED8DC8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1AA5462-393F-450D-A4B6-303CFB19A6BC}">
  <ds:schemaRefs>
    <ds:schemaRef ds:uri="http://purl.org/dc/elements/1.1/"/>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279</TotalTime>
  <Words>14624</Words>
  <Application>Microsoft Office PowerPoint</Application>
  <PresentationFormat>Widescreen</PresentationFormat>
  <Paragraphs>1266</Paragraphs>
  <Slides>94</Slides>
  <Notes>94</Notes>
  <HiddenSlides>5</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94</vt:i4>
      </vt:variant>
    </vt:vector>
  </HeadingPairs>
  <TitlesOfParts>
    <vt:vector size="108" baseType="lpstr">
      <vt:lpstr>-apple-system</vt:lpstr>
      <vt:lpstr>Arial</vt:lpstr>
      <vt:lpstr>Arial Narrow</vt:lpstr>
      <vt:lpstr>Calibri</vt:lpstr>
      <vt:lpstr>Calibri Light</vt:lpstr>
      <vt:lpstr>Century Gothic</vt:lpstr>
      <vt:lpstr>Cooper Black</vt:lpstr>
      <vt:lpstr>Gill Sans MT</vt:lpstr>
      <vt:lpstr>Symbol</vt:lpstr>
      <vt:lpstr>Times New Roman</vt:lpstr>
      <vt:lpstr>Wingdings</vt:lpstr>
      <vt:lpstr>Wingdings 2</vt:lpstr>
      <vt:lpstr>Frame</vt:lpstr>
      <vt:lpstr>Custom Design</vt:lpstr>
      <vt:lpstr>How to Be a Special Education PRO:  Proactive, Responsive &amp; Organized </vt:lpstr>
      <vt:lpstr>PowerPoint Presentation</vt:lpstr>
      <vt:lpstr>PowerPoint Presentation</vt:lpstr>
      <vt:lpstr>Icons Used in PRO</vt:lpstr>
      <vt:lpstr>Participants will be……</vt:lpstr>
      <vt:lpstr>Proactive Responsive Organized   Agenda</vt:lpstr>
      <vt:lpstr>Timelines &amp; Reporting</vt:lpstr>
      <vt:lpstr>Self Assessment for  FUN! </vt:lpstr>
      <vt:lpstr>Self Assessment for FUN! (WEST)</vt:lpstr>
      <vt:lpstr>Self Assessment for FUN! (CENTRAL)</vt:lpstr>
      <vt:lpstr>Self Assessment for FUN! (EAST)</vt:lpstr>
      <vt:lpstr>Purpose  of  Reporting </vt:lpstr>
      <vt:lpstr>Annual Checklist  &amp;  Reporting </vt:lpstr>
      <vt:lpstr>Typical Timeline of PDE Reporting</vt:lpstr>
      <vt:lpstr>Reporting  by  Location</vt:lpstr>
      <vt:lpstr>Professional Follow-Up</vt:lpstr>
      <vt:lpstr>Reporting by Location (PDE Website)</vt:lpstr>
      <vt:lpstr>Comprehensive Plan </vt:lpstr>
      <vt:lpstr>Search  and  Share</vt:lpstr>
      <vt:lpstr>Comprehensive Planning Components</vt:lpstr>
      <vt:lpstr>Special Education Plan </vt:lpstr>
      <vt:lpstr>PowerPoint Presentation</vt:lpstr>
      <vt:lpstr>Special Education Plan Revision Notice</vt:lpstr>
      <vt:lpstr>4010/4011 (Applications for Approved Private Schools)</vt:lpstr>
      <vt:lpstr>List of Approved Private Schools (APS)</vt:lpstr>
      <vt:lpstr>  PDE Website – www.education.pa.gov</vt:lpstr>
      <vt:lpstr>Reporting by Location (Leader Services)</vt:lpstr>
      <vt:lpstr>Restraint Information System Collection (RISC) Reporting Windows</vt:lpstr>
      <vt:lpstr>Documentation  Needed  for  RISC</vt:lpstr>
      <vt:lpstr>Additional Documentation Needed  for  RISC</vt:lpstr>
      <vt:lpstr>For more RISC Information . . . </vt:lpstr>
      <vt:lpstr>Restraint Conversation</vt:lpstr>
      <vt:lpstr>Special Education Students @ Home</vt:lpstr>
      <vt:lpstr>Homebound Instruction &amp;  Instruction Conducted in the Home</vt:lpstr>
      <vt:lpstr>HBI  or  ICITH  Activity</vt:lpstr>
      <vt:lpstr>Procedures for Initial Placement</vt:lpstr>
      <vt:lpstr>Procedures for Follow-Up Reporting</vt:lpstr>
      <vt:lpstr>Procedures for Extended Reporting</vt:lpstr>
      <vt:lpstr>Act 16 Expenditures Per Student Report </vt:lpstr>
      <vt:lpstr>Special Education Contingency Fund</vt:lpstr>
      <vt:lpstr>Search  and  Share</vt:lpstr>
      <vt:lpstr>Contingency Fund  Activity</vt:lpstr>
      <vt:lpstr>PA Post School Outcomes (Indicator 14)</vt:lpstr>
      <vt:lpstr>Education/Training Questions</vt:lpstr>
      <vt:lpstr>Employment Questions</vt:lpstr>
      <vt:lpstr>Independent Living Questions</vt:lpstr>
      <vt:lpstr>Indicator 14 (PaPOS) Data</vt:lpstr>
      <vt:lpstr>Cyclical Monitoring for Continuous Improvement (CMCI)</vt:lpstr>
      <vt:lpstr>Targeted/Focused Monitoring</vt:lpstr>
      <vt:lpstr>  </vt:lpstr>
      <vt:lpstr>Reporting Matching Activity</vt:lpstr>
      <vt:lpstr>Reporting Matching Activity (HBG)</vt:lpstr>
      <vt:lpstr>Reporting Matching Activity (East)</vt:lpstr>
      <vt:lpstr>Components of Cyclical Monitoring for Continuous Improvement (CMCI)</vt:lpstr>
      <vt:lpstr>Cyclical Monitoring</vt:lpstr>
      <vt:lpstr>CMCI</vt:lpstr>
      <vt:lpstr>Embrace the Journey of CMCI</vt:lpstr>
      <vt:lpstr>Major Document Components of CMCI</vt:lpstr>
      <vt:lpstr>1. Facilitated Self-Assessment (FSA)</vt:lpstr>
      <vt:lpstr>Search and Share</vt:lpstr>
      <vt:lpstr>23  Topics  for  FSA</vt:lpstr>
      <vt:lpstr>2. Student, Parent and Teacher Surveys</vt:lpstr>
      <vt:lpstr>3. Administrative Interview</vt:lpstr>
      <vt:lpstr> 4. File Review (for students selected)</vt:lpstr>
      <vt:lpstr>5. Classroom Observations</vt:lpstr>
      <vt:lpstr>6. Parent and Teacher Interviews </vt:lpstr>
      <vt:lpstr>7. Educational Benefit Review (EBR)</vt:lpstr>
      <vt:lpstr>CMCI  Process</vt:lpstr>
      <vt:lpstr>   PDE  Website</vt:lpstr>
      <vt:lpstr>What is a POLICY/PROCEDURE?</vt:lpstr>
      <vt:lpstr>Policy Standard Sequence </vt:lpstr>
      <vt:lpstr>Know  Your  District  Policies and Practices !</vt:lpstr>
      <vt:lpstr>Required Policies  for  CMCI</vt:lpstr>
      <vt:lpstr>Positive Behavior Support  Look  Fors</vt:lpstr>
      <vt:lpstr>Confidentiality Look  Fors</vt:lpstr>
      <vt:lpstr>Public  School Enrollment Look  Fors</vt:lpstr>
      <vt:lpstr>School  Visitor  Policy  Look  Fors</vt:lpstr>
      <vt:lpstr>Required Procedures  for  CMCI </vt:lpstr>
      <vt:lpstr>Assistive Technology Procedure Look Fors</vt:lpstr>
      <vt:lpstr>Independent Educational Evaluation (IEE) Look Fors</vt:lpstr>
      <vt:lpstr>Surrogate Parent Procedure Look  Fors</vt:lpstr>
      <vt:lpstr>Other  Written Documents Needed  for  CMCI</vt:lpstr>
      <vt:lpstr>Child  Find Procedure Look  Fors</vt:lpstr>
      <vt:lpstr>Psychological Counseling Look  Fors</vt:lpstr>
      <vt:lpstr>PowerPoint Presentation</vt:lpstr>
      <vt:lpstr>Getting Ready for the BIG DAY!</vt:lpstr>
      <vt:lpstr>What Happens Before?</vt:lpstr>
      <vt:lpstr>What Happens After? </vt:lpstr>
      <vt:lpstr>Recommendations for Improvement Plans</vt:lpstr>
      <vt:lpstr>When will your district be monitored?</vt:lpstr>
      <vt:lpstr> Remember: Formative, not Summative</vt:lpstr>
      <vt:lpstr>Resources</vt:lpstr>
      <vt:lpstr>Act 48 Survey</vt:lpstr>
      <vt:lpstr> Jeffery Coover, Educational Consultant PaTTAN Pittsburgh jcoover@pattan.net  Kim Jenkins, Educational Consultant PaTTAN East kjenkins@pattan.net  Nichole Kopco, Educational Consultant PaTTAN Harrisburg nkopco@pattan.net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Special Education PRO: Proactive, Responsive &amp; Organized </dc:title>
  <dc:creator>Sielke Caparelli</dc:creator>
  <cp:lastModifiedBy>Jeffery Coover</cp:lastModifiedBy>
  <cp:revision>67</cp:revision>
  <cp:lastPrinted>2020-10-05T17:12:32Z</cp:lastPrinted>
  <dcterms:created xsi:type="dcterms:W3CDTF">2020-09-03T21:10:26Z</dcterms:created>
  <dcterms:modified xsi:type="dcterms:W3CDTF">2021-02-12T15:06:25Z</dcterms:modified>
</cp:coreProperties>
</file>