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5" r:id="rId2"/>
  </p:sldMasterIdLst>
  <p:notesMasterIdLst>
    <p:notesMasterId r:id="rId33"/>
  </p:notesMasterIdLst>
  <p:handoutMasterIdLst>
    <p:handoutMasterId r:id="rId34"/>
  </p:handoutMasterIdLst>
  <p:sldIdLst>
    <p:sldId id="256" r:id="rId3"/>
    <p:sldId id="304" r:id="rId4"/>
    <p:sldId id="258" r:id="rId5"/>
    <p:sldId id="259" r:id="rId6"/>
    <p:sldId id="281" r:id="rId7"/>
    <p:sldId id="260" r:id="rId8"/>
    <p:sldId id="264" r:id="rId9"/>
    <p:sldId id="282" r:id="rId10"/>
    <p:sldId id="283" r:id="rId11"/>
    <p:sldId id="284" r:id="rId12"/>
    <p:sldId id="286" r:id="rId13"/>
    <p:sldId id="287" r:id="rId14"/>
    <p:sldId id="285"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280" r:id="rId31"/>
    <p:sldId id="27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ery Coover" initials="JC" lastIdx="1" clrIdx="0">
    <p:extLst>
      <p:ext uri="{19B8F6BF-5375-455C-9EA6-DF929625EA0E}">
        <p15:presenceInfo xmlns:p15="http://schemas.microsoft.com/office/powerpoint/2012/main" userId="S::jCoover@pattanpgh.net::b0c03f64-0630-4256-a5aa-46e7d2b2b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976"/>
    <a:srgbClr val="007681"/>
    <a:srgbClr val="7578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B0006-0491-4C3F-AB9C-78A7E279F48B}" v="192" dt="2018-09-05T18:51:58.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75374" autoAdjust="0"/>
  </p:normalViewPr>
  <p:slideViewPr>
    <p:cSldViewPr snapToGrid="0" showGuides="1">
      <p:cViewPr varScale="1">
        <p:scale>
          <a:sx n="86" d="100"/>
          <a:sy n="86" d="100"/>
        </p:scale>
        <p:origin x="1482" y="78"/>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229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6B4A6E-2DD9-45AF-83CE-9DDADA46D3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1B9860-1686-4232-BC66-15F70F41A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4142D3-0758-490F-AC60-ACD488C0438D}" type="datetimeFigureOut">
              <a:rPr lang="en-US" smtClean="0"/>
              <a:t>7/28/2020</a:t>
            </a:fld>
            <a:endParaRPr lang="en-US" dirty="0"/>
          </a:p>
        </p:txBody>
      </p:sp>
      <p:sp>
        <p:nvSpPr>
          <p:cNvPr id="4" name="Footer Placeholder 3">
            <a:extLst>
              <a:ext uri="{FF2B5EF4-FFF2-40B4-BE49-F238E27FC236}">
                <a16:creationId xmlns:a16="http://schemas.microsoft.com/office/drawing/2014/main" id="{D58BFAA8-C786-4FC3-B64A-40158844A2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898F788-533D-478A-9DB1-8DC13F90EE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93A7B-5EC1-4486-8872-9752786CD70E}" type="slidenum">
              <a:rPr lang="en-US" smtClean="0"/>
              <a:t>‹#›</a:t>
            </a:fld>
            <a:endParaRPr lang="en-US" dirty="0"/>
          </a:p>
        </p:txBody>
      </p:sp>
    </p:spTree>
    <p:extLst>
      <p:ext uri="{BB962C8B-B14F-4D97-AF65-F5344CB8AC3E}">
        <p14:creationId xmlns:p14="http://schemas.microsoft.com/office/powerpoint/2010/main" val="194955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EEE3C-8D69-4182-8B8F-898A2FD7B0EF}" type="datetimeFigureOut">
              <a:rPr lang="en-US" smtClean="0"/>
              <a:t>7/28/2020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506A2-AB10-4E60-9311-06260AB48025}" type="slidenum">
              <a:rPr lang="en-US" smtClean="0"/>
              <a:t>‹#›</a:t>
            </a:fld>
            <a:endParaRPr lang="en-US" dirty="0"/>
          </a:p>
        </p:txBody>
      </p:sp>
    </p:spTree>
    <p:extLst>
      <p:ext uri="{BB962C8B-B14F-4D97-AF65-F5344CB8AC3E}">
        <p14:creationId xmlns:p14="http://schemas.microsoft.com/office/powerpoint/2010/main" val="3700341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1</a:t>
            </a:fld>
            <a:endParaRPr lang="en-US" dirty="0"/>
          </a:p>
        </p:txBody>
      </p:sp>
    </p:spTree>
    <p:extLst>
      <p:ext uri="{BB962C8B-B14F-4D97-AF65-F5344CB8AC3E}">
        <p14:creationId xmlns:p14="http://schemas.microsoft.com/office/powerpoint/2010/main" val="68830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18</a:t>
            </a:fld>
            <a:endParaRPr lang="en-US" dirty="0"/>
          </a:p>
        </p:txBody>
      </p:sp>
    </p:spTree>
    <p:extLst>
      <p:ext uri="{BB962C8B-B14F-4D97-AF65-F5344CB8AC3E}">
        <p14:creationId xmlns:p14="http://schemas.microsoft.com/office/powerpoint/2010/main" val="210173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20</a:t>
            </a:fld>
            <a:endParaRPr lang="en-US" dirty="0"/>
          </a:p>
        </p:txBody>
      </p:sp>
    </p:spTree>
    <p:extLst>
      <p:ext uri="{BB962C8B-B14F-4D97-AF65-F5344CB8AC3E}">
        <p14:creationId xmlns:p14="http://schemas.microsoft.com/office/powerpoint/2010/main" val="342179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21</a:t>
            </a:fld>
            <a:endParaRPr lang="en-US" dirty="0"/>
          </a:p>
        </p:txBody>
      </p:sp>
    </p:spTree>
    <p:extLst>
      <p:ext uri="{BB962C8B-B14F-4D97-AF65-F5344CB8AC3E}">
        <p14:creationId xmlns:p14="http://schemas.microsoft.com/office/powerpoint/2010/main" val="86665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22</a:t>
            </a:fld>
            <a:endParaRPr lang="en-US" dirty="0"/>
          </a:p>
        </p:txBody>
      </p:sp>
    </p:spTree>
    <p:extLst>
      <p:ext uri="{BB962C8B-B14F-4D97-AF65-F5344CB8AC3E}">
        <p14:creationId xmlns:p14="http://schemas.microsoft.com/office/powerpoint/2010/main" val="3598026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23</a:t>
            </a:fld>
            <a:endParaRPr lang="en-US" dirty="0"/>
          </a:p>
        </p:txBody>
      </p:sp>
    </p:spTree>
    <p:extLst>
      <p:ext uri="{BB962C8B-B14F-4D97-AF65-F5344CB8AC3E}">
        <p14:creationId xmlns:p14="http://schemas.microsoft.com/office/powerpoint/2010/main" val="2309607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24</a:t>
            </a:fld>
            <a:endParaRPr lang="en-US" dirty="0"/>
          </a:p>
        </p:txBody>
      </p:sp>
    </p:spTree>
    <p:extLst>
      <p:ext uri="{BB962C8B-B14F-4D97-AF65-F5344CB8AC3E}">
        <p14:creationId xmlns:p14="http://schemas.microsoft.com/office/powerpoint/2010/main" val="194523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25</a:t>
            </a:fld>
            <a:endParaRPr lang="en-US" dirty="0"/>
          </a:p>
        </p:txBody>
      </p:sp>
    </p:spTree>
    <p:extLst>
      <p:ext uri="{BB962C8B-B14F-4D97-AF65-F5344CB8AC3E}">
        <p14:creationId xmlns:p14="http://schemas.microsoft.com/office/powerpoint/2010/main" val="2406537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26</a:t>
            </a:fld>
            <a:endParaRPr lang="en-US" dirty="0"/>
          </a:p>
        </p:txBody>
      </p:sp>
    </p:spTree>
    <p:extLst>
      <p:ext uri="{BB962C8B-B14F-4D97-AF65-F5344CB8AC3E}">
        <p14:creationId xmlns:p14="http://schemas.microsoft.com/office/powerpoint/2010/main" val="213857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27</a:t>
            </a:fld>
            <a:endParaRPr lang="en-US" dirty="0"/>
          </a:p>
        </p:txBody>
      </p:sp>
    </p:spTree>
    <p:extLst>
      <p:ext uri="{BB962C8B-B14F-4D97-AF65-F5344CB8AC3E}">
        <p14:creationId xmlns:p14="http://schemas.microsoft.com/office/powerpoint/2010/main" val="1770556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28</a:t>
            </a:fld>
            <a:endParaRPr lang="en-US" dirty="0"/>
          </a:p>
        </p:txBody>
      </p:sp>
    </p:spTree>
    <p:extLst>
      <p:ext uri="{BB962C8B-B14F-4D97-AF65-F5344CB8AC3E}">
        <p14:creationId xmlns:p14="http://schemas.microsoft.com/office/powerpoint/2010/main" val="200127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2</a:t>
            </a:fld>
            <a:endParaRPr lang="en-US" dirty="0"/>
          </a:p>
        </p:txBody>
      </p:sp>
    </p:spTree>
    <p:extLst>
      <p:ext uri="{BB962C8B-B14F-4D97-AF65-F5344CB8AC3E}">
        <p14:creationId xmlns:p14="http://schemas.microsoft.com/office/powerpoint/2010/main" val="1453042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30</a:t>
            </a:fld>
            <a:endParaRPr lang="en-US" altLang="en-US" dirty="0"/>
          </a:p>
        </p:txBody>
      </p:sp>
    </p:spTree>
    <p:extLst>
      <p:ext uri="{BB962C8B-B14F-4D97-AF65-F5344CB8AC3E}">
        <p14:creationId xmlns:p14="http://schemas.microsoft.com/office/powerpoint/2010/main" val="218760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506A2-AB10-4E60-9311-06260AB48025}" type="slidenum">
              <a:rPr lang="en-US" smtClean="0"/>
              <a:t>3</a:t>
            </a:fld>
            <a:endParaRPr lang="en-US" dirty="0"/>
          </a:p>
        </p:txBody>
      </p:sp>
    </p:spTree>
    <p:extLst>
      <p:ext uri="{BB962C8B-B14F-4D97-AF65-F5344CB8AC3E}">
        <p14:creationId xmlns:p14="http://schemas.microsoft.com/office/powerpoint/2010/main" val="251842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5</a:t>
            </a:fld>
            <a:endParaRPr lang="en-US" dirty="0"/>
          </a:p>
        </p:txBody>
      </p:sp>
    </p:spTree>
    <p:extLst>
      <p:ext uri="{BB962C8B-B14F-4D97-AF65-F5344CB8AC3E}">
        <p14:creationId xmlns:p14="http://schemas.microsoft.com/office/powerpoint/2010/main" val="56083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discussion regarding the flexibility of the 2019-2020 grantees and how they successfully implemented virtual components.  Refer to recordings of poster presentations. </a:t>
            </a:r>
          </a:p>
        </p:txBody>
      </p:sp>
      <p:sp>
        <p:nvSpPr>
          <p:cNvPr id="4" name="Slide Number Placeholder 3"/>
          <p:cNvSpPr>
            <a:spLocks noGrp="1"/>
          </p:cNvSpPr>
          <p:nvPr>
            <p:ph type="sldNum" sz="quarter" idx="5"/>
          </p:nvPr>
        </p:nvSpPr>
        <p:spPr/>
        <p:txBody>
          <a:bodyPr/>
          <a:lstStyle/>
          <a:p>
            <a:fld id="{216506A2-AB10-4E60-9311-06260AB48025}" type="slidenum">
              <a:rPr lang="en-US" smtClean="0"/>
              <a:t>8</a:t>
            </a:fld>
            <a:endParaRPr lang="en-US" dirty="0"/>
          </a:p>
        </p:txBody>
      </p:sp>
    </p:spTree>
    <p:extLst>
      <p:ext uri="{BB962C8B-B14F-4D97-AF65-F5344CB8AC3E}">
        <p14:creationId xmlns:p14="http://schemas.microsoft.com/office/powerpoint/2010/main" val="105977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9</a:t>
            </a:fld>
            <a:endParaRPr lang="en-US" dirty="0"/>
          </a:p>
        </p:txBody>
      </p:sp>
    </p:spTree>
    <p:extLst>
      <p:ext uri="{BB962C8B-B14F-4D97-AF65-F5344CB8AC3E}">
        <p14:creationId xmlns:p14="http://schemas.microsoft.com/office/powerpoint/2010/main" val="313839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10</a:t>
            </a:fld>
            <a:endParaRPr lang="en-US" dirty="0"/>
          </a:p>
        </p:txBody>
      </p:sp>
    </p:spTree>
    <p:extLst>
      <p:ext uri="{BB962C8B-B14F-4D97-AF65-F5344CB8AC3E}">
        <p14:creationId xmlns:p14="http://schemas.microsoft.com/office/powerpoint/2010/main" val="227140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12</a:t>
            </a:fld>
            <a:endParaRPr lang="en-US" dirty="0"/>
          </a:p>
        </p:txBody>
      </p:sp>
    </p:spTree>
    <p:extLst>
      <p:ext uri="{BB962C8B-B14F-4D97-AF65-F5344CB8AC3E}">
        <p14:creationId xmlns:p14="http://schemas.microsoft.com/office/powerpoint/2010/main" val="196705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506A2-AB10-4E60-9311-06260AB48025}" type="slidenum">
              <a:rPr lang="en-US" smtClean="0"/>
              <a:t>13</a:t>
            </a:fld>
            <a:endParaRPr lang="en-US" dirty="0"/>
          </a:p>
        </p:txBody>
      </p:sp>
    </p:spTree>
    <p:extLst>
      <p:ext uri="{BB962C8B-B14F-4D97-AF65-F5344CB8AC3E}">
        <p14:creationId xmlns:p14="http://schemas.microsoft.com/office/powerpoint/2010/main" val="3574380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69848" y="1298448"/>
            <a:ext cx="7315200" cy="3255264"/>
          </a:xfrm>
        </p:spPr>
        <p:txBody>
          <a:bodyPr anchor="b">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bg1"/>
                </a:solidFill>
                <a:latin typeface="Century Gothic" panose="020B0502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E2BD5083-0809-4761-8252-224A1B8E44A5}"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200" b="1">
                <a:latin typeface="Century Gothic" panose="020B0502020202020204" pitchFamily="34" charset="0"/>
              </a:defRPr>
            </a:lvl1pPr>
          </a:lstStyle>
          <a:p>
            <a:fld id="{4FAB73BC-B049-4115-A692-8D63A059BFB8}" type="slidenum">
              <a:rPr lang="en-US" smtClean="0"/>
              <a:pPr/>
              <a:t>‹#›</a:t>
            </a:fld>
            <a:endParaRPr lang="en-US" dirty="0"/>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BEC65A-7BD5-428D-A077-BD2145CCA881}" type="datetime1">
              <a:rPr lang="en-US" smtClean="0"/>
              <a:t>7/28/2020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1003E8-8476-4C8A-A32F-3FEE7CA49EE0}" type="datetime1">
              <a:rPr lang="en-US" smtClean="0"/>
              <a:t>7/28/2020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EEF7BD-7AAE-4F32-A263-A369491B92BD}"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TextBox 6">
            <a:extLst>
              <a:ext uri="{FF2B5EF4-FFF2-40B4-BE49-F238E27FC236}">
                <a16:creationId xmlns:a16="http://schemas.microsoft.com/office/drawing/2014/main" id="{112F5AB2-28CE-4E45-83F7-56D564052963}"/>
              </a:ext>
            </a:extLst>
          </p:cNvPr>
          <p:cNvSpPr txBox="1"/>
          <p:nvPr userDrawn="1"/>
        </p:nvSpPr>
        <p:spPr>
          <a:xfrm>
            <a:off x="262465" y="2885819"/>
            <a:ext cx="1905650" cy="1077218"/>
          </a:xfrm>
          <a:prstGeom prst="rect">
            <a:avLst/>
          </a:prstGeom>
          <a:noFill/>
        </p:spPr>
        <p:txBody>
          <a:bodyPr wrap="none" rtlCol="0">
            <a:spAutoFit/>
          </a:bodyPr>
          <a:lstStyle/>
          <a:p>
            <a:r>
              <a:rPr kumimoji="0" lang="en-US" sz="3200" b="0" i="0" u="none" strike="noStrike" kern="1200" cap="none" spc="-60" normalizeH="0" baseline="0" noProof="0" dirty="0">
                <a:ln>
                  <a:noFill/>
                </a:ln>
                <a:solidFill>
                  <a:srgbClr val="FFFFFF"/>
                </a:solidFill>
                <a:effectLst/>
                <a:uLnTx/>
                <a:uFillTx/>
                <a:latin typeface="+mn-lt"/>
                <a:ea typeface="+mj-ea"/>
                <a:cs typeface="+mj-cs"/>
              </a:rPr>
              <a:t>PaTTAN’s</a:t>
            </a:r>
            <a:br>
              <a:rPr kumimoji="0" lang="en-US" sz="3200" b="0" i="0" u="none" strike="noStrike" kern="1200" cap="none" spc="-60" normalizeH="0" baseline="0" noProof="0" dirty="0">
                <a:ln>
                  <a:noFill/>
                </a:ln>
                <a:solidFill>
                  <a:srgbClr val="FFFFFF"/>
                </a:solidFill>
                <a:effectLst/>
                <a:uLnTx/>
                <a:uFillTx/>
                <a:latin typeface="+mn-lt"/>
                <a:ea typeface="+mj-ea"/>
                <a:cs typeface="+mj-cs"/>
              </a:rPr>
            </a:br>
            <a:r>
              <a:rPr kumimoji="0" lang="en-US" sz="3200" b="0" i="0" u="none" strike="noStrike" kern="1200" cap="none" spc="-60" normalizeH="0" baseline="0" noProof="0" dirty="0">
                <a:ln>
                  <a:noFill/>
                </a:ln>
                <a:solidFill>
                  <a:srgbClr val="FFFFFF"/>
                </a:solidFill>
                <a:effectLst/>
                <a:uLnTx/>
                <a:uFillTx/>
                <a:latin typeface="+mn-lt"/>
                <a:ea typeface="+mj-ea"/>
                <a:cs typeface="+mj-cs"/>
              </a:rPr>
              <a:t>Mission</a:t>
            </a:r>
            <a:endParaRPr lang="en-US" b="0" dirty="0"/>
          </a:p>
        </p:txBody>
      </p:sp>
      <p:sp>
        <p:nvSpPr>
          <p:cNvPr id="8" name="TextBox 7">
            <a:extLst>
              <a:ext uri="{FF2B5EF4-FFF2-40B4-BE49-F238E27FC236}">
                <a16:creationId xmlns:a16="http://schemas.microsoft.com/office/drawing/2014/main" id="{2A7369D2-8BDB-44CA-BC2E-76FCFBA75705}"/>
              </a:ext>
            </a:extLst>
          </p:cNvPr>
          <p:cNvSpPr txBox="1"/>
          <p:nvPr userDrawn="1"/>
        </p:nvSpPr>
        <p:spPr>
          <a:xfrm>
            <a:off x="3869268" y="1101896"/>
            <a:ext cx="7315200" cy="5120640"/>
          </a:xfrm>
          <a:prstGeom prst="rect">
            <a:avLst/>
          </a:prstGeom>
          <a:noFill/>
        </p:spPr>
        <p:txBody>
          <a:bodyPr wrap="square" rtlCol="0">
            <a:spAutoFit/>
          </a:bodyPr>
          <a:lstStyle/>
          <a:p>
            <a:pPr marL="0" marR="0" lvl="0" indent="0" algn="l" defTabSz="914400" rtl="0" eaLnBrk="1" fontAlgn="auto" latinLnBrk="0" hangingPunct="1">
              <a:lnSpc>
                <a:spcPct val="160000"/>
              </a:lnSpc>
              <a:spcBef>
                <a:spcPts val="0"/>
              </a:spcBef>
              <a:spcAft>
                <a:spcPts val="0"/>
              </a:spcAft>
              <a:buClr>
                <a:srgbClr val="004976"/>
              </a:buClr>
              <a:buSzTx/>
              <a:buFont typeface="Wingdings 2" pitchFamily="18" charset="2"/>
              <a:buNone/>
              <a:tabLst/>
              <a:defRPr/>
            </a:pPr>
            <a:r>
              <a:rPr kumimoji="0" lang="en-US" altLang="en-US" sz="2600" b="0" i="0" u="none" strike="noStrike" kern="1200" cap="none" spc="0" normalizeH="0" baseline="0" noProof="0" dirty="0">
                <a:ln>
                  <a:noFill/>
                </a:ln>
                <a:solidFill>
                  <a:srgbClr val="FFFFFF"/>
                </a:solidFill>
                <a:effectLst/>
                <a:uLnTx/>
                <a:uFillTx/>
                <a:latin typeface="+mn-lt"/>
                <a:ea typeface="+mn-ea"/>
                <a:cs typeface="+mn-cs"/>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165515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912482-5D6B-4FCB-B32C-113261F068FE}"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TextBox 6">
            <a:extLst>
              <a:ext uri="{FF2B5EF4-FFF2-40B4-BE49-F238E27FC236}">
                <a16:creationId xmlns:a16="http://schemas.microsoft.com/office/drawing/2014/main" id="{8FC22372-0F30-459E-93F0-3777D531F055}"/>
              </a:ext>
            </a:extLst>
          </p:cNvPr>
          <p:cNvSpPr txBox="1"/>
          <p:nvPr userDrawn="1"/>
        </p:nvSpPr>
        <p:spPr>
          <a:xfrm>
            <a:off x="262465" y="1900934"/>
            <a:ext cx="2949086" cy="3046988"/>
          </a:xfrm>
          <a:prstGeom prst="rect">
            <a:avLst/>
          </a:prstGeom>
          <a:noFill/>
        </p:spPr>
        <p:txBody>
          <a:bodyPr wrap="square" rtlCol="0">
            <a:spAutoFit/>
          </a:bodyPr>
          <a:lstStyle/>
          <a:p>
            <a:r>
              <a:rPr kumimoji="0" lang="en-US" altLang="en-US" sz="3200" b="0" i="0" u="none" strike="noStrike" kern="1200" cap="none" spc="-60" normalizeH="0" baseline="0" noProof="0" dirty="0">
                <a:ln>
                  <a:noFill/>
                </a:ln>
                <a:solidFill>
                  <a:srgbClr val="FFFFFF"/>
                </a:solidFill>
                <a:effectLst/>
                <a:uLnTx/>
                <a:uFillTx/>
                <a:latin typeface="+mn-lt"/>
                <a:ea typeface="+mj-ea"/>
                <a:cs typeface="+mj-cs"/>
              </a:rPr>
              <a:t>PDE’s Commitment to Least Restrictive Environment (LRE)</a:t>
            </a:r>
            <a:endParaRPr lang="en-US" b="0" dirty="0"/>
          </a:p>
        </p:txBody>
      </p:sp>
      <p:sp>
        <p:nvSpPr>
          <p:cNvPr id="8" name="TextBox 7">
            <a:extLst>
              <a:ext uri="{FF2B5EF4-FFF2-40B4-BE49-F238E27FC236}">
                <a16:creationId xmlns:a16="http://schemas.microsoft.com/office/drawing/2014/main" id="{ED27006E-F2A7-45C4-A249-05690EDDF29A}"/>
              </a:ext>
            </a:extLst>
          </p:cNvPr>
          <p:cNvSpPr txBox="1"/>
          <p:nvPr userDrawn="1"/>
        </p:nvSpPr>
        <p:spPr>
          <a:xfrm>
            <a:off x="3869268" y="1418272"/>
            <a:ext cx="7315200" cy="51206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4976"/>
              </a:buClr>
              <a:buSzTx/>
              <a:buFont typeface="Wingdings 2" pitchFamily="18" charset="2"/>
              <a:buNone/>
              <a:tabLst/>
              <a:defRPr/>
            </a:pPr>
            <a:r>
              <a:rPr kumimoji="0" lang="en-US" altLang="en-US" sz="2800" b="0" i="0" u="none" strike="noStrike" kern="1200" cap="none" spc="0" normalizeH="0" baseline="0" noProof="0" dirty="0">
                <a:ln>
                  <a:noFill/>
                </a:ln>
                <a:solidFill>
                  <a:srgbClr val="FFFFFF"/>
                </a:solidFill>
                <a:effectLst/>
                <a:uLnTx/>
                <a:uFillTx/>
                <a:latin typeface="+mn-lt"/>
                <a:ea typeface="+mn-ea"/>
                <a:cs typeface="+mn-cs"/>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416827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0" y="664007"/>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23875" y="942975"/>
            <a:ext cx="8324849" cy="4799767"/>
          </a:xfrm>
        </p:spPr>
        <p:txBody>
          <a:bodyPr anchor="t">
            <a:normAutofit/>
          </a:bodyPr>
          <a:lstStyle>
            <a:lvl1pPr algn="l">
              <a:defRPr sz="4800" b="1" spc="-100" baseline="0">
                <a:solidFill>
                  <a:srgbClr val="FFFFFF"/>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9AE778AC-DAD5-4BBF-8742-BB2FD19BFF08}"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200" b="1"/>
            </a:lvl1pPr>
          </a:lstStyle>
          <a:p>
            <a:fld id="{4FAB73BC-B049-4115-A692-8D63A059BFB8}" type="slidenum">
              <a:rPr lang="en-US" smtClean="0"/>
              <a:pPr/>
              <a:t>‹#›</a:t>
            </a:fld>
            <a:endParaRPr lang="en-US" dirty="0"/>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
        <p:nvSpPr>
          <p:cNvPr id="10" name="TextBox 9">
            <a:extLst>
              <a:ext uri="{FF2B5EF4-FFF2-40B4-BE49-F238E27FC236}">
                <a16:creationId xmlns:a16="http://schemas.microsoft.com/office/drawing/2014/main" id="{570E8281-1349-4710-8DB8-B16F7878D3F8}"/>
              </a:ext>
            </a:extLst>
          </p:cNvPr>
          <p:cNvSpPr txBox="1"/>
          <p:nvPr userDrawn="1"/>
        </p:nvSpPr>
        <p:spPr>
          <a:xfrm>
            <a:off x="9417402" y="1022186"/>
            <a:ext cx="2747660" cy="481362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400" b="1"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Commonwealth of Pennsylvania</a:t>
            </a:r>
            <a:endParaRPr kumimoji="0" lang="en-US" sz="24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Tom Wolf, Governor</a:t>
            </a: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endParaRPr kumimoji="0" lang="en-US" sz="20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endParaRPr kumimoji="0" lang="en-US" sz="7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400" b="1"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Pennsylvania Department of Education</a:t>
            </a:r>
            <a:endParaRPr kumimoji="0" lang="en-US" sz="24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80000"/>
              </a:lnSpc>
              <a:spcBef>
                <a:spcPts val="0"/>
              </a:spcBef>
              <a:spcAft>
                <a:spcPts val="0"/>
              </a:spcAft>
              <a:buClr>
                <a:srgbClr val="004976"/>
              </a:buClr>
              <a:buSzTx/>
              <a:buFont typeface="Arial" panose="020B0604020202020204" pitchFamily="34" charset="0"/>
              <a:buNone/>
              <a:tabLst/>
              <a:defRPr/>
            </a:pPr>
            <a:r>
              <a:rPr kumimoji="0" lang="en-US" sz="20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Pedro A. Rivera, Secretary</a:t>
            </a:r>
          </a:p>
          <a:p>
            <a:pPr marL="0" marR="0" lvl="0" indent="0" algn="l" defTabSz="914400" rtl="0" eaLnBrk="1" fontAlgn="auto" latinLnBrk="0" hangingPunct="1">
              <a:lnSpc>
                <a:spcPct val="80000"/>
              </a:lnSpc>
              <a:spcBef>
                <a:spcPts val="0"/>
              </a:spcBef>
              <a:spcAft>
                <a:spcPts val="0"/>
              </a:spcAft>
              <a:buClr>
                <a:srgbClr val="004976"/>
              </a:buClr>
              <a:buSzTx/>
              <a:buFont typeface="Arial" panose="020B0604020202020204" pitchFamily="34" charset="0"/>
              <a:buNone/>
              <a:tabLst/>
              <a:defRPr/>
            </a:pPr>
            <a:endParaRPr kumimoji="0" lang="en-US" sz="7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80000"/>
              </a:lnSpc>
              <a:spcBef>
                <a:spcPts val="0"/>
              </a:spcBef>
              <a:spcAft>
                <a:spcPts val="0"/>
              </a:spcAft>
              <a:buClr>
                <a:srgbClr val="004976"/>
              </a:buClr>
              <a:buSzTx/>
              <a:buFont typeface="Arial" panose="020B0604020202020204" pitchFamily="34" charset="0"/>
              <a:buNone/>
              <a:tabLst/>
              <a:defRPr/>
            </a:pPr>
            <a:endParaRPr kumimoji="0" lang="en-US" sz="20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80000"/>
              </a:lnSpc>
              <a:spcBef>
                <a:spcPts val="0"/>
              </a:spcBef>
              <a:spcAft>
                <a:spcPts val="0"/>
              </a:spcAft>
              <a:buClr>
                <a:srgbClr val="004976"/>
              </a:buClr>
              <a:buSzTx/>
              <a:buFont typeface="Arial" panose="020B0604020202020204" pitchFamily="34" charset="0"/>
              <a:buNone/>
              <a:tabLst/>
              <a:defRPr/>
            </a:pPr>
            <a:r>
              <a:rPr kumimoji="0" lang="en-US" sz="20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Matthew Stem, Deputy Secretary, Elementary and Secondary Education</a:t>
            </a:r>
          </a:p>
          <a:p>
            <a:pPr marL="0" marR="0" lvl="0" indent="0" algn="l" defTabSz="914400" rtl="0" eaLnBrk="1" fontAlgn="auto" latinLnBrk="0" hangingPunct="1">
              <a:lnSpc>
                <a:spcPct val="80000"/>
              </a:lnSpc>
              <a:spcBef>
                <a:spcPts val="0"/>
              </a:spcBef>
              <a:spcAft>
                <a:spcPts val="0"/>
              </a:spcAft>
              <a:buClr>
                <a:srgbClr val="004976"/>
              </a:buClr>
              <a:buSzTx/>
              <a:buFont typeface="Arial" panose="020B0604020202020204" pitchFamily="34" charset="0"/>
              <a:buNone/>
              <a:tabLst/>
              <a:defRPr/>
            </a:pPr>
            <a:endParaRPr kumimoji="0" lang="en-US" sz="7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80000"/>
              </a:lnSpc>
              <a:spcBef>
                <a:spcPts val="0"/>
              </a:spcBef>
              <a:spcAft>
                <a:spcPts val="0"/>
              </a:spcAft>
              <a:buClr>
                <a:srgbClr val="004976"/>
              </a:buClr>
              <a:buSzTx/>
              <a:buFont typeface="Arial" panose="020B0604020202020204" pitchFamily="34" charset="0"/>
              <a:buNone/>
              <a:tabLst/>
              <a:defRPr/>
            </a:pPr>
            <a:endParaRPr kumimoji="0" lang="en-US" sz="20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80000"/>
              </a:lnSpc>
              <a:spcBef>
                <a:spcPts val="0"/>
              </a:spcBef>
              <a:spcAft>
                <a:spcPts val="0"/>
              </a:spcAft>
              <a:buClr>
                <a:srgbClr val="004976"/>
              </a:buClr>
              <a:buSzTx/>
              <a:buFont typeface="Arial" panose="020B0604020202020204" pitchFamily="34" charset="0"/>
              <a:buNone/>
              <a:tabLst/>
              <a:defRPr/>
            </a:pPr>
            <a:r>
              <a:rPr kumimoji="0" lang="en-US" sz="2000" b="0" i="0" u="none" strike="noStrike" kern="1200" cap="none" spc="-15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Ann Hinkson-Herrmann, Director, Bureau of Special Education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40471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916818-FF2C-458D-B448-B338C3872C50}"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363075" y="6356349"/>
            <a:ext cx="2743200" cy="365125"/>
          </a:xfrm>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1116818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4B4EC-8A44-45FE-9695-B573A3A68D33}"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448800" y="6356350"/>
            <a:ext cx="2743200" cy="365125"/>
          </a:xfrm>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3124934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normAutofit/>
          </a:bodyPr>
          <a:lstStyle>
            <a:lvl1pPr>
              <a:defRPr sz="3600">
                <a:solidFill>
                  <a:srgbClr val="004976"/>
                </a:solidFill>
              </a:defRPr>
            </a:lvl1pPr>
            <a:lvl2pPr>
              <a:defRPr sz="3200">
                <a:solidFill>
                  <a:srgbClr val="004976"/>
                </a:solidFill>
              </a:defRPr>
            </a:lvl2pPr>
            <a:lvl3pPr>
              <a:defRPr sz="2800">
                <a:solidFill>
                  <a:srgbClr val="004976"/>
                </a:solidFill>
              </a:defRPr>
            </a:lvl3pPr>
            <a:lvl4pPr>
              <a:defRPr sz="2400">
                <a:solidFill>
                  <a:srgbClr val="004976"/>
                </a:solidFill>
              </a:defRPr>
            </a:lvl4pPr>
            <a:lvl5pPr>
              <a:defRPr sz="2400">
                <a:solidFill>
                  <a:srgbClr val="00497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6F4B4EC-8A44-45FE-9695-B573A3A68D33}"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448800" y="6356350"/>
            <a:ext cx="2743200" cy="365125"/>
          </a:xfrm>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73666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68D954E-658F-43A4-9C95-8311362CC9E5}"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337126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2425" y="1825625"/>
            <a:ext cx="56673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5"/>
            <a:ext cx="56673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2FF174F-010A-4A16-B748-F210FEB38835}" type="datetime1">
              <a:rPr lang="en-US" smtClean="0"/>
              <a:t>7/28/2020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312494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2465" y="964465"/>
            <a:ext cx="2947482" cy="4601183"/>
          </a:xfrm>
        </p:spPr>
        <p:txBody>
          <a:bodyPr/>
          <a:lstStyle/>
          <a:p>
            <a:r>
              <a:rPr lang="en-US"/>
              <a:t>Click to edit Master title style</a:t>
            </a:r>
            <a:endParaRPr lang="en-US" dirty="0"/>
          </a:p>
        </p:txBody>
      </p:sp>
      <p:sp>
        <p:nvSpPr>
          <p:cNvPr id="3" name="Content Placeholder 2"/>
          <p:cNvSpPr>
            <a:spLocks noGrp="1"/>
          </p:cNvSpPr>
          <p:nvPr>
            <p:ph idx="1"/>
          </p:nvPr>
        </p:nvSpPr>
        <p:spPr>
          <a:xfrm>
            <a:off x="3974043"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4A4B39-2B23-4850-894E-E932DCE9007D}"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365125"/>
            <a:ext cx="11363325" cy="1325563"/>
          </a:xfrm>
        </p:spPr>
        <p:txBody>
          <a:bodyPr/>
          <a:lstStyle/>
          <a:p>
            <a:r>
              <a:rPr lang="en-US" dirty="0"/>
              <a:t>Click to edit Master title style</a:t>
            </a:r>
          </a:p>
        </p:txBody>
      </p:sp>
      <p:sp>
        <p:nvSpPr>
          <p:cNvPr id="3" name="Text Placeholder 2"/>
          <p:cNvSpPr>
            <a:spLocks noGrp="1"/>
          </p:cNvSpPr>
          <p:nvPr>
            <p:ph type="body" idx="1"/>
          </p:nvPr>
        </p:nvSpPr>
        <p:spPr>
          <a:xfrm>
            <a:off x="476250" y="1681163"/>
            <a:ext cx="5521325"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6250" y="2505075"/>
            <a:ext cx="5521325"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667374"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667374"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89E708B-D823-4016-9535-8BB506B999E4}" type="datetime1">
              <a:rPr lang="en-US" smtClean="0"/>
              <a:t>7/28/2020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837540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p:spPr>
        <p:txBody>
          <a:bodyPr>
            <a:normAutofit/>
          </a:bodyPr>
          <a:lstStyle>
            <a:lvl1pPr>
              <a:defRPr sz="3600">
                <a:latin typeface="+mj-lt"/>
              </a:defRPr>
            </a:lvl1pPr>
            <a:lvl2pPr>
              <a:defRPr sz="3200">
                <a:latin typeface="+mj-lt"/>
              </a:defRPr>
            </a:lvl2pPr>
            <a:lvl3pPr>
              <a:defRPr sz="2800">
                <a:latin typeface="+mj-lt"/>
              </a:defRPr>
            </a:lvl3pPr>
            <a:lvl4pPr>
              <a:defRPr sz="2400">
                <a:latin typeface="+mj-lt"/>
              </a:defRPr>
            </a:lvl4pPr>
            <a:lvl5pPr>
              <a:defRPr sz="24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E86EDBE-B74C-4378-BF95-74FA80149ABA}" type="datetime1">
              <a:rPr lang="en-US" smtClean="0"/>
              <a:t>7/28/2020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2085437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C80E42E-4C7A-46F0-83FE-FFE30FCBFB24}" type="datetime1">
              <a:rPr lang="en-US" smtClean="0"/>
              <a:t>7/28/2020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16ABBC-2C78-40D2-9E80-3A2AA67EEC6F}" type="slidenum">
              <a:rPr lang="en-US" smtClean="0"/>
              <a:t>‹#›</a:t>
            </a:fld>
            <a:endParaRPr lang="en-US" dirty="0"/>
          </a:p>
        </p:txBody>
      </p:sp>
    </p:spTree>
    <p:extLst>
      <p:ext uri="{BB962C8B-B14F-4D97-AF65-F5344CB8AC3E}">
        <p14:creationId xmlns:p14="http://schemas.microsoft.com/office/powerpoint/2010/main" val="1125292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107CBF-37E1-49A4-BA2C-DF40E9FACD4F}"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16ABBC-2C78-40D2-9E80-3A2AA67EEC6F}" type="slidenum">
              <a:rPr lang="en-US" smtClean="0"/>
              <a:t>‹#›</a:t>
            </a:fld>
            <a:endParaRPr lang="en-US" dirty="0"/>
          </a:p>
        </p:txBody>
      </p:sp>
    </p:spTree>
    <p:extLst>
      <p:ext uri="{BB962C8B-B14F-4D97-AF65-F5344CB8AC3E}">
        <p14:creationId xmlns:p14="http://schemas.microsoft.com/office/powerpoint/2010/main" val="3893694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9BBF0A-60D4-4C19-A1C7-E91ACDD92A99}"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16ABBC-2C78-40D2-9E80-3A2AA67EEC6F}" type="slidenum">
              <a:rPr lang="en-US" smtClean="0"/>
              <a:t>‹#›</a:t>
            </a:fld>
            <a:endParaRPr lang="en-US" dirty="0"/>
          </a:p>
        </p:txBody>
      </p:sp>
    </p:spTree>
    <p:extLst>
      <p:ext uri="{BB962C8B-B14F-4D97-AF65-F5344CB8AC3E}">
        <p14:creationId xmlns:p14="http://schemas.microsoft.com/office/powerpoint/2010/main" val="282988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AEE5A8-F7BE-469B-A87A-9A9977FAD64A}" type="datetime1">
              <a:rPr lang="en-US" smtClean="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14EE33E-0E29-4BC7-949E-B161AAD48AF2}" type="datetime1">
              <a:rPr lang="en-US" smtClean="0"/>
              <a:t>7/28/2020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C3DE10A-9135-4404-A881-2DD133D3E0A0}" type="datetime1">
              <a:rPr lang="en-US" smtClean="0"/>
              <a:t>7/28/2020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AE8D810-5479-47A2-B29B-E6E23D84BC45}" type="datetime1">
              <a:rPr lang="en-US" smtClean="0"/>
              <a:t>7/28/2020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42B31F-C2A1-44F4-A8F0-257042EDB5E9}" type="datetime1">
              <a:rPr lang="en-US" smtClean="0"/>
              <a:t>7/28/2020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
        <p:nvSpPr>
          <p:cNvPr id="8" name="Rectangle 7">
            <a:extLst>
              <a:ext uri="{FF2B5EF4-FFF2-40B4-BE49-F238E27FC236}">
                <a16:creationId xmlns:a16="http://schemas.microsoft.com/office/drawing/2014/main" id="{0618DC6B-A64F-41F6-B089-E3EF47BB2DBA}"/>
              </a:ext>
            </a:extLst>
          </p:cNvPr>
          <p:cNvSpPr/>
          <p:nvPr userDrawn="1"/>
        </p:nvSpPr>
        <p:spPr>
          <a:xfrm>
            <a:off x="0"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501128" cy="5120640"/>
          </a:xfrm>
        </p:spPr>
        <p:txBody>
          <a:bodyPr/>
          <a:lstStyle>
            <a:lvl1pPr>
              <a:buClr>
                <a:schemeClr val="bg1"/>
              </a:buClr>
              <a:defRPr sz="2800"/>
            </a:lvl1pPr>
            <a:lvl2pPr>
              <a:buClr>
                <a:schemeClr val="bg1"/>
              </a:buClr>
              <a:defRPr sz="2400"/>
            </a:lvl2pPr>
            <a:lvl3pPr>
              <a:buClr>
                <a:schemeClr val="bg1"/>
              </a:buClr>
              <a:defRPr sz="2000"/>
            </a:lvl3pPr>
            <a:lvl4pPr>
              <a:buClr>
                <a:schemeClr val="bg1"/>
              </a:buClr>
              <a:defRPr sz="1800"/>
            </a:lvl4pPr>
            <a:lvl5pPr>
              <a:buClr>
                <a:schemeClr val="bg1"/>
              </a:buCl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13E308E-4C5B-4C13-B122-275394FBD491}" type="datetime1">
              <a:rPr lang="en-US" smtClean="0"/>
              <a:t>7/28/2020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B938CD-0524-48FD-96CF-9B8AD790AD0F}" type="datetime1">
              <a:rPr lang="en-US" smtClean="0"/>
              <a:t>7/28/2020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Content Placeholder 2">
            <a:extLst>
              <a:ext uri="{FF2B5EF4-FFF2-40B4-BE49-F238E27FC236}">
                <a16:creationId xmlns:a16="http://schemas.microsoft.com/office/drawing/2014/main" id="{92972C32-2F1F-48F1-918A-3744F36CC55B}"/>
              </a:ext>
            </a:extLst>
          </p:cNvPr>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1B018479-FAAB-4FD0-A3A2-C92340C25BC0}"/>
              </a:ext>
            </a:extLst>
          </p:cNvPr>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3B32C9A4-BE87-4FFF-B30D-1040FCFEEF19}"/>
              </a:ext>
            </a:extLst>
          </p:cNvPr>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9D305-8C36-4869-B407-7DD0309438F0}"/>
              </a:ext>
            </a:extLst>
          </p:cNvPr>
          <p:cNvSpPr/>
          <p:nvPr userDrawn="1"/>
        </p:nvSpPr>
        <p:spPr>
          <a:xfrm>
            <a:off x="3696509" y="758952"/>
            <a:ext cx="7876165"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758952"/>
            <a:ext cx="3443590"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0E973A4-C87D-44C6-8694-FF6E34A45A23}" type="datetime1">
              <a:rPr lang="en-US" smtClean="0"/>
              <a:t>7/28/2020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hdr="0" ftr="0" dt="0"/>
  <p:txStyles>
    <p:title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5"/>
            <a:ext cx="11601450" cy="1325563"/>
          </a:xfrm>
          <a:prstGeom prst="rect">
            <a:avLst/>
          </a:prstGeom>
          <a:solidFill>
            <a:srgbClr val="004976"/>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825624"/>
            <a:ext cx="11601450" cy="4530725"/>
          </a:xfrm>
          <a:prstGeom prst="rect">
            <a:avLst/>
          </a:prstGeom>
          <a:solidFill>
            <a:srgbClr val="007681"/>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2425" y="63246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34EEC-F15A-46D1-86ED-4107ECD7F548}" type="datetime1">
              <a:rPr lang="en-US" smtClean="0"/>
              <a:t>7/28/2020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96375" y="6356350"/>
            <a:ext cx="2743200" cy="365125"/>
          </a:xfrm>
          <a:prstGeom prst="rect">
            <a:avLst/>
          </a:prstGeom>
        </p:spPr>
        <p:txBody>
          <a:bodyPr vert="horz" lIns="91440" tIns="45720" rIns="91440" bIns="45720" rtlCol="0" anchor="ctr"/>
          <a:lstStyle>
            <a:lvl1pPr algn="r">
              <a:defRPr sz="1200" b="1">
                <a:solidFill>
                  <a:srgbClr val="004976"/>
                </a:solidFill>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164945221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67" r:id="rId3"/>
    <p:sldLayoutId id="2147483858" r:id="rId4"/>
    <p:sldLayoutId id="2147483859" r:id="rId5"/>
    <p:sldLayoutId id="2147483860" r:id="rId6"/>
    <p:sldLayoutId id="2147483863" r:id="rId7"/>
    <p:sldLayoutId id="2147483864" r:id="rId8"/>
    <p:sldLayoutId id="2147483865" r:id="rId9"/>
    <p:sldLayoutId id="2147483866" r:id="rId10"/>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fs25.formsite.com/3fHiZQ/CIE20-21/form_logi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wynkoop@pattanpgh.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playlist?list=PLCkBP2csbOssts6H77A-_SlViOjeZ4yb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mailto:jcoover@pattan.net"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mailto:kwynkoop@pattan.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pattan.net/Graduation-Post-Secondary-Outcomes/Educational-Initiativ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00015" y="1120894"/>
            <a:ext cx="7315200" cy="2447929"/>
          </a:xfrm>
        </p:spPr>
        <p:txBody>
          <a:bodyPr anchor="ctr">
            <a:normAutofit fontScale="90000"/>
          </a:bodyPr>
          <a:lstStyle/>
          <a:p>
            <a:pPr algn="ctr"/>
            <a:r>
              <a:rPr lang="en-US" sz="3600" dirty="0"/>
              <a:t>2020-2021 </a:t>
            </a:r>
            <a:br>
              <a:rPr lang="en-US" sz="3600" dirty="0"/>
            </a:br>
            <a:r>
              <a:rPr lang="en-US" sz="3600" dirty="0"/>
              <a:t>Competitive Integrated </a:t>
            </a:r>
            <a:br>
              <a:rPr lang="en-US" sz="3600" dirty="0"/>
            </a:br>
            <a:r>
              <a:rPr lang="en-US" sz="3600" dirty="0"/>
              <a:t>Employment Grants</a:t>
            </a:r>
            <a:br>
              <a:rPr lang="en-US" sz="3600" dirty="0"/>
            </a:br>
            <a:br>
              <a:rPr lang="en-US" sz="3600" dirty="0"/>
            </a:br>
            <a:r>
              <a:rPr lang="en-US" sz="3600" b="0" dirty="0"/>
              <a:t>An Overview</a:t>
            </a:r>
            <a:endParaRPr lang="en-US" sz="3600" dirty="0"/>
          </a:p>
        </p:txBody>
      </p:sp>
      <p:sp>
        <p:nvSpPr>
          <p:cNvPr id="5" name="Subtitle 4"/>
          <p:cNvSpPr>
            <a:spLocks noGrp="1"/>
          </p:cNvSpPr>
          <p:nvPr>
            <p:ph type="subTitle" idx="1"/>
          </p:nvPr>
        </p:nvSpPr>
        <p:spPr>
          <a:xfrm>
            <a:off x="1100015" y="3888419"/>
            <a:ext cx="7315200" cy="1696227"/>
          </a:xfrm>
        </p:spPr>
        <p:txBody>
          <a:bodyPr>
            <a:normAutofit/>
          </a:bodyPr>
          <a:lstStyle/>
          <a:p>
            <a:pPr algn="ctr"/>
            <a:r>
              <a:rPr lang="en-US" sz="2000" dirty="0"/>
              <a:t>Jeffery Coover, M. Ed. &amp; Kaylee Wynkoop, Ph. D.  </a:t>
            </a:r>
          </a:p>
          <a:p>
            <a:pPr algn="ctr"/>
            <a:r>
              <a:rPr lang="en-US" sz="2000" dirty="0"/>
              <a:t>Educational Consultants</a:t>
            </a:r>
          </a:p>
          <a:p>
            <a:pPr algn="ctr"/>
            <a:r>
              <a:rPr lang="en-US" sz="2000" dirty="0"/>
              <a:t> PaTTAN Pittsburgh</a:t>
            </a:r>
          </a:p>
        </p:txBody>
      </p:sp>
      <p:sp>
        <p:nvSpPr>
          <p:cNvPr id="6" name="Slide Number Placeholder 5"/>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230905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6E8E-E00C-4A4A-8E4E-FAD217758AD6}"/>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p>
        </p:txBody>
      </p:sp>
      <p:sp>
        <p:nvSpPr>
          <p:cNvPr id="3" name="Content Placeholder 2">
            <a:extLst>
              <a:ext uri="{FF2B5EF4-FFF2-40B4-BE49-F238E27FC236}">
                <a16:creationId xmlns:a16="http://schemas.microsoft.com/office/drawing/2014/main" id="{3EEDC507-FEDB-4749-A6CE-D9FC08AB144B}"/>
              </a:ext>
            </a:extLst>
          </p:cNvPr>
          <p:cNvSpPr>
            <a:spLocks noGrp="1"/>
          </p:cNvSpPr>
          <p:nvPr>
            <p:ph idx="1"/>
          </p:nvPr>
        </p:nvSpPr>
        <p:spPr/>
        <p:txBody>
          <a:bodyPr>
            <a:normAutofit fontScale="77500" lnSpcReduction="20000"/>
          </a:bodyPr>
          <a:lstStyle/>
          <a:p>
            <a:pPr marL="0" indent="0" algn="l">
              <a:buNone/>
            </a:pPr>
            <a:endParaRPr lang="en-US" b="0" i="0" dirty="0">
              <a:effectLst/>
            </a:endParaRPr>
          </a:p>
          <a:p>
            <a:pPr marL="0" indent="0" algn="l">
              <a:buNone/>
            </a:pPr>
            <a:r>
              <a:rPr lang="en-US" b="0" i="0" dirty="0">
                <a:effectLst/>
              </a:rPr>
              <a:t>A. ELIGIBILITY</a:t>
            </a:r>
          </a:p>
          <a:p>
            <a:pPr marL="0" indent="0" algn="l">
              <a:buNone/>
            </a:pPr>
            <a:r>
              <a:rPr lang="en-US" b="0" i="0" dirty="0">
                <a:effectLst/>
              </a:rPr>
              <a:t>Local Education Agencies, including school districts, intermediate units, approved private schools and charter schools and chartered schools for the Deaf and Blind are eligible to apply. Grant monies will be awarded to applicants that:</a:t>
            </a:r>
          </a:p>
          <a:p>
            <a:pPr marL="0" indent="0" algn="l">
              <a:buNone/>
            </a:pPr>
            <a:endParaRPr lang="en-US" b="0" i="0" dirty="0">
              <a:effectLst/>
            </a:endParaRPr>
          </a:p>
          <a:p>
            <a:pPr marL="0" indent="0" algn="l">
              <a:buNone/>
            </a:pPr>
            <a:r>
              <a:rPr lang="en-US" b="0" i="0" dirty="0">
                <a:effectLst/>
              </a:rPr>
              <a:t>1) have the ability to partner with local business(es);</a:t>
            </a:r>
          </a:p>
          <a:p>
            <a:pPr marL="0" indent="0" algn="l">
              <a:buNone/>
            </a:pPr>
            <a:r>
              <a:rPr lang="en-US" b="0" i="0" dirty="0">
                <a:effectLst/>
              </a:rPr>
              <a:t>2) collaborate with one or more of the following: The </a:t>
            </a:r>
            <a:r>
              <a:rPr lang="en-US" dirty="0"/>
              <a:t>     </a:t>
            </a:r>
            <a:r>
              <a:rPr lang="en-US" b="0" i="0" dirty="0">
                <a:effectLst/>
              </a:rPr>
              <a:t>Office of Vocational Rehabilitation, County/Community-Based Behavioral Health, The Office of Intellectual Disabilities, Centers for Independent Living and other disability-specific support organizations; and</a:t>
            </a:r>
          </a:p>
          <a:p>
            <a:pPr marL="0" indent="0" algn="l">
              <a:buNone/>
            </a:pPr>
            <a:r>
              <a:rPr lang="en-US" b="0" i="0" dirty="0">
                <a:effectLst/>
              </a:rPr>
              <a:t>3) are establishing or have an established school-based career readiness program.</a:t>
            </a:r>
          </a:p>
          <a:p>
            <a:endParaRPr lang="en-US" dirty="0"/>
          </a:p>
        </p:txBody>
      </p:sp>
      <p:sp>
        <p:nvSpPr>
          <p:cNvPr id="4" name="Slide Number Placeholder 3">
            <a:extLst>
              <a:ext uri="{FF2B5EF4-FFF2-40B4-BE49-F238E27FC236}">
                <a16:creationId xmlns:a16="http://schemas.microsoft.com/office/drawing/2014/main" id="{A37A5C06-9192-4840-868E-9F414E1B4ADD}"/>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78943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30BF-66BD-4F77-8718-4EB55D08EFEB}"/>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1D1A3EFD-571A-40F1-90C8-978A9938603F}"/>
              </a:ext>
            </a:extLst>
          </p:cNvPr>
          <p:cNvSpPr>
            <a:spLocks noGrp="1"/>
          </p:cNvSpPr>
          <p:nvPr>
            <p:ph idx="1"/>
          </p:nvPr>
        </p:nvSpPr>
        <p:spPr/>
        <p:txBody>
          <a:bodyPr/>
          <a:lstStyle/>
          <a:p>
            <a:pPr marL="0" indent="0" algn="l">
              <a:buNone/>
            </a:pPr>
            <a:r>
              <a:rPr lang="en-US" sz="2400" b="0" i="0" dirty="0">
                <a:effectLst/>
              </a:rPr>
              <a:t>The funding available for each successful grant applicant will be available from the date of the award through August 15, 2021.</a:t>
            </a:r>
          </a:p>
          <a:p>
            <a:pPr marL="0" indent="0" algn="l">
              <a:buNone/>
            </a:pPr>
            <a:endParaRPr lang="en-US" sz="2400" b="0" i="0" dirty="0">
              <a:effectLst/>
            </a:endParaRPr>
          </a:p>
          <a:p>
            <a:pPr algn="l"/>
            <a:r>
              <a:rPr lang="en-US" sz="2400" b="0" i="0" dirty="0">
                <a:effectLst/>
              </a:rPr>
              <a:t>2019-2020 Competitive Integrated Employment grantees are eligible for up to $15,000 to extend current programming.</a:t>
            </a:r>
          </a:p>
          <a:p>
            <a:pPr algn="l"/>
            <a:r>
              <a:rPr lang="en-US" sz="2400" b="0" i="0" dirty="0">
                <a:effectLst/>
              </a:rPr>
              <a:t>All other applicants are eligible for funding up to $30,000.</a:t>
            </a:r>
          </a:p>
          <a:p>
            <a:endParaRPr lang="en-US" dirty="0"/>
          </a:p>
        </p:txBody>
      </p:sp>
      <p:sp>
        <p:nvSpPr>
          <p:cNvPr id="4" name="Slide Number Placeholder 3">
            <a:extLst>
              <a:ext uri="{FF2B5EF4-FFF2-40B4-BE49-F238E27FC236}">
                <a16:creationId xmlns:a16="http://schemas.microsoft.com/office/drawing/2014/main" id="{F7DADD60-F815-4FDB-84E6-9F038E7677C7}"/>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420654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AC13-3A7D-4751-9E34-9CAB9859DDC2}"/>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E2B36ED4-9000-41F3-9514-B2950626A064}"/>
              </a:ext>
            </a:extLst>
          </p:cNvPr>
          <p:cNvSpPr>
            <a:spLocks noGrp="1"/>
          </p:cNvSpPr>
          <p:nvPr>
            <p:ph idx="1"/>
          </p:nvPr>
        </p:nvSpPr>
        <p:spPr/>
        <p:txBody>
          <a:bodyPr>
            <a:normAutofit fontScale="85000" lnSpcReduction="20000"/>
          </a:bodyPr>
          <a:lstStyle/>
          <a:p>
            <a:pPr marL="0" indent="0" algn="l">
              <a:buNone/>
            </a:pPr>
            <a:endParaRPr lang="en-US" sz="2400" b="0" i="0" dirty="0">
              <a:effectLst/>
            </a:endParaRPr>
          </a:p>
          <a:p>
            <a:pPr marL="0" indent="0" algn="l">
              <a:buNone/>
            </a:pPr>
            <a:r>
              <a:rPr lang="en-US" sz="2400" b="0" i="0" dirty="0">
                <a:effectLst/>
              </a:rPr>
              <a:t>B. ASSURANCES</a:t>
            </a:r>
          </a:p>
          <a:p>
            <a:pPr marL="0" indent="0" algn="l">
              <a:buNone/>
            </a:pPr>
            <a:r>
              <a:rPr lang="en-US" sz="2400" b="0" i="0" dirty="0">
                <a:effectLst/>
              </a:rPr>
              <a:t>The grantee must agree to the following assurances:</a:t>
            </a:r>
          </a:p>
          <a:p>
            <a:pPr marL="0" indent="0" algn="l">
              <a:buNone/>
            </a:pPr>
            <a:r>
              <a:rPr lang="en-US" sz="2400" b="0" i="0" dirty="0">
                <a:effectLst/>
              </a:rPr>
              <a:t>1) Assurance that all activities and expenditures of funds conducted in association with the program are in direct compliance with the provisions of the funding authorities.</a:t>
            </a:r>
          </a:p>
          <a:p>
            <a:pPr marL="0" indent="0" algn="l">
              <a:buNone/>
            </a:pPr>
            <a:r>
              <a:rPr lang="en-US" sz="2400" b="0" i="0" dirty="0">
                <a:effectLst/>
              </a:rPr>
              <a:t>2) Assurance that reporting requirements will be submitted in a timely manner. Such reporting includes but is not limited to:</a:t>
            </a:r>
          </a:p>
          <a:p>
            <a:pPr marL="0" indent="0" algn="l">
              <a:buNone/>
            </a:pPr>
            <a:r>
              <a:rPr lang="en-US" sz="2400" b="0" i="0" dirty="0">
                <a:effectLst/>
              </a:rPr>
              <a:t>    a. Efficacy and outcome data as directed by the        	funder and</a:t>
            </a:r>
          </a:p>
          <a:p>
            <a:pPr marL="0" indent="0" algn="l">
              <a:buNone/>
            </a:pPr>
            <a:r>
              <a:rPr lang="en-US" sz="2400" b="0" i="0" dirty="0">
                <a:effectLst/>
              </a:rPr>
              <a:t>    b. Mid-year and summative report on specified 	activities and budget expenditures in a format to 	be provided by the grantor.</a:t>
            </a:r>
          </a:p>
          <a:p>
            <a:pPr marL="0" indent="0" algn="l">
              <a:buNone/>
            </a:pPr>
            <a:r>
              <a:rPr lang="en-US" sz="2400" b="0" i="0" dirty="0">
                <a:effectLst/>
              </a:rPr>
              <a:t>3) Assurance that program staff will participate in all required PaTTAN/PDE training and technical assistance activities.</a:t>
            </a:r>
          </a:p>
          <a:p>
            <a:pPr marL="0" indent="0">
              <a:buNone/>
            </a:pPr>
            <a:endParaRPr lang="en-US" dirty="0"/>
          </a:p>
        </p:txBody>
      </p:sp>
      <p:sp>
        <p:nvSpPr>
          <p:cNvPr id="4" name="Slide Number Placeholder 3">
            <a:extLst>
              <a:ext uri="{FF2B5EF4-FFF2-40B4-BE49-F238E27FC236}">
                <a16:creationId xmlns:a16="http://schemas.microsoft.com/office/drawing/2014/main" id="{58B58435-BC20-4CF0-9329-14076762B469}"/>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117799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D48A-5B5D-4EB7-8A11-09880CDD00B6}"/>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CBEC2D16-9FCB-4594-B453-91B7696FE81C}"/>
              </a:ext>
            </a:extLst>
          </p:cNvPr>
          <p:cNvSpPr>
            <a:spLocks noGrp="1"/>
          </p:cNvSpPr>
          <p:nvPr>
            <p:ph idx="1"/>
          </p:nvPr>
        </p:nvSpPr>
        <p:spPr/>
        <p:txBody>
          <a:bodyPr>
            <a:normAutofit/>
          </a:bodyPr>
          <a:lstStyle/>
          <a:p>
            <a:pPr marL="0" indent="0" algn="l">
              <a:buNone/>
            </a:pPr>
            <a:r>
              <a:rPr lang="en-US" sz="2000" b="0" i="0" dirty="0">
                <a:effectLst/>
              </a:rPr>
              <a:t>4) Assurance to disseminate materials and effective programs/practices as requested by PDE including presenting project outcomes and lessons learned at the 2021 PDE Conference (March 3–5, 2021) and the 2021 Pennsylvania Community on Transition Conference (August 11-12, 2021).</a:t>
            </a:r>
          </a:p>
          <a:p>
            <a:pPr marL="0" indent="0" algn="l">
              <a:buNone/>
            </a:pPr>
            <a:r>
              <a:rPr lang="en-US" sz="2000" b="0" i="0" dirty="0">
                <a:effectLst/>
              </a:rPr>
              <a:t>5) Assurance that collaboration with appropriate partners to strengthen and extend impact will be a priority of the project and will include direct engagement of agency partners as part of grant planning and implementation.</a:t>
            </a:r>
          </a:p>
          <a:p>
            <a:pPr marL="0" indent="0" algn="l">
              <a:buNone/>
            </a:pPr>
            <a:r>
              <a:rPr lang="en-US" sz="2000" b="0" i="0" dirty="0">
                <a:effectLst/>
              </a:rPr>
              <a:t>6) Assurance that the Fair Labor Standards Act will be adhered to within the course of implementing the grant priorities.</a:t>
            </a:r>
          </a:p>
          <a:p>
            <a:pPr marL="0" indent="0">
              <a:buNone/>
            </a:pPr>
            <a:endParaRPr lang="en-US" dirty="0"/>
          </a:p>
        </p:txBody>
      </p:sp>
      <p:sp>
        <p:nvSpPr>
          <p:cNvPr id="4" name="Slide Number Placeholder 3">
            <a:extLst>
              <a:ext uri="{FF2B5EF4-FFF2-40B4-BE49-F238E27FC236}">
                <a16:creationId xmlns:a16="http://schemas.microsoft.com/office/drawing/2014/main" id="{466D09D5-F0BF-46B5-9D8E-720EC49693D5}"/>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209442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F485-FDE4-48AC-BABA-EA2282DC58E7}"/>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0C275FEB-21CC-4072-A33C-F1513BA8A34F}"/>
              </a:ext>
            </a:extLst>
          </p:cNvPr>
          <p:cNvSpPr>
            <a:spLocks noGrp="1"/>
          </p:cNvSpPr>
          <p:nvPr>
            <p:ph idx="1"/>
          </p:nvPr>
        </p:nvSpPr>
        <p:spPr/>
        <p:txBody>
          <a:bodyPr>
            <a:normAutofit/>
          </a:bodyPr>
          <a:lstStyle/>
          <a:p>
            <a:pPr marL="0" indent="0" algn="l">
              <a:buNone/>
            </a:pPr>
            <a:r>
              <a:rPr lang="en-US" sz="2000" b="0" i="0" dirty="0">
                <a:effectLst/>
              </a:rPr>
              <a:t>C. GRANT PRIORITIES</a:t>
            </a:r>
          </a:p>
          <a:p>
            <a:pPr marL="0" indent="0" algn="l">
              <a:buNone/>
            </a:pPr>
            <a:r>
              <a:rPr lang="en-US" sz="2000" b="0" i="0" dirty="0">
                <a:effectLst/>
              </a:rPr>
              <a:t>The following essential program priorities must be addressed in the grant application.</a:t>
            </a:r>
          </a:p>
          <a:p>
            <a:pPr marL="0" indent="0" algn="l">
              <a:buNone/>
            </a:pPr>
            <a:r>
              <a:rPr lang="en-US" sz="2000" b="0" i="0" dirty="0">
                <a:effectLst/>
              </a:rPr>
              <a:t>1) Identify students who will be targeted for this grant: Targeted students need to be identified as youth with disabilities who have a primary post-secondary goal of competitive employment upon exiting high school, with preference for:</a:t>
            </a:r>
          </a:p>
          <a:p>
            <a:pPr marL="0" indent="0" algn="l">
              <a:buNone/>
            </a:pPr>
            <a:r>
              <a:rPr lang="en-US" sz="2000" b="0" i="0" dirty="0">
                <a:effectLst/>
              </a:rPr>
              <a:t>	</a:t>
            </a:r>
            <a:r>
              <a:rPr lang="en-US" sz="2000" b="0" i="0" dirty="0" err="1">
                <a:effectLst/>
              </a:rPr>
              <a:t>i</a:t>
            </a:r>
            <a:r>
              <a:rPr lang="en-US" sz="2000" b="0" i="0" dirty="0">
                <a:effectLst/>
              </a:rPr>
              <a:t>. youth who are at risk of dropping out of school 	as determined by indicators of an early warning 	system</a:t>
            </a:r>
          </a:p>
          <a:p>
            <a:pPr marL="0" indent="0" algn="l">
              <a:buNone/>
            </a:pPr>
            <a:r>
              <a:rPr lang="en-US" sz="2000" b="0" i="0" dirty="0">
                <a:effectLst/>
              </a:rPr>
              <a:t>	ii. youth who have difficulty </a:t>
            </a:r>
            <a:r>
              <a:rPr lang="en-US" sz="2000" b="0" i="0">
                <a:effectLst/>
              </a:rPr>
              <a:t>obtaining 	employment</a:t>
            </a:r>
            <a:r>
              <a:rPr lang="en-US" sz="2000" b="0" i="0" dirty="0">
                <a:effectLst/>
              </a:rPr>
              <a:t>, independently</a:t>
            </a:r>
          </a:p>
          <a:p>
            <a:pPr marL="0" indent="0">
              <a:buNone/>
            </a:pPr>
            <a:endParaRPr lang="en-US" dirty="0"/>
          </a:p>
        </p:txBody>
      </p:sp>
      <p:sp>
        <p:nvSpPr>
          <p:cNvPr id="4" name="Slide Number Placeholder 3">
            <a:extLst>
              <a:ext uri="{FF2B5EF4-FFF2-40B4-BE49-F238E27FC236}">
                <a16:creationId xmlns:a16="http://schemas.microsoft.com/office/drawing/2014/main" id="{E588658D-40EE-498F-ABA3-DBAE41149608}"/>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24752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8743-FD87-4F92-9F7E-9EA940CE4012}"/>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F8FD875A-8841-4DD6-9AE5-D2EB20F02549}"/>
              </a:ext>
            </a:extLst>
          </p:cNvPr>
          <p:cNvSpPr>
            <a:spLocks noGrp="1"/>
          </p:cNvSpPr>
          <p:nvPr>
            <p:ph idx="1"/>
          </p:nvPr>
        </p:nvSpPr>
        <p:spPr/>
        <p:txBody>
          <a:bodyPr/>
          <a:lstStyle/>
          <a:p>
            <a:pPr marL="0" indent="0" algn="l">
              <a:buNone/>
            </a:pPr>
            <a:r>
              <a:rPr lang="en-US" sz="2000" b="0" i="0" dirty="0">
                <a:effectLst/>
              </a:rPr>
              <a:t>2) Implement an effective school-based career development program: The grantee must codify that either:</a:t>
            </a:r>
          </a:p>
          <a:p>
            <a:pPr marL="0" indent="0" algn="l">
              <a:buNone/>
            </a:pPr>
            <a:r>
              <a:rPr lang="en-US" sz="2000" b="0" i="0" dirty="0">
                <a:effectLst/>
              </a:rPr>
              <a:t>	</a:t>
            </a:r>
            <a:r>
              <a:rPr lang="en-US" sz="2000" b="0" i="0" dirty="0" err="1">
                <a:effectLst/>
              </a:rPr>
              <a:t>i</a:t>
            </a:r>
            <a:r>
              <a:rPr lang="en-US" sz="2000" b="0" i="0" dirty="0">
                <a:effectLst/>
              </a:rPr>
              <a:t>. a school-based career development program is 	currently in place and is being utilized to support 	transition planning for youth with disabilities</a:t>
            </a:r>
          </a:p>
          <a:p>
            <a:pPr marL="0" indent="0" algn="l">
              <a:buNone/>
            </a:pPr>
            <a:r>
              <a:rPr lang="en-US" sz="2000" b="0" i="0" dirty="0">
                <a:effectLst/>
              </a:rPr>
              <a:t>	ii. a school-based career development program 	will be developed and utilized to support transition 	planning for youth with disabilities</a:t>
            </a:r>
          </a:p>
          <a:p>
            <a:pPr marL="0" indent="0" algn="l">
              <a:buNone/>
            </a:pPr>
            <a:endParaRPr lang="en-US" sz="2000" dirty="0"/>
          </a:p>
          <a:p>
            <a:pPr marL="0" indent="0" algn="l">
              <a:buNone/>
            </a:pPr>
            <a:r>
              <a:rPr lang="en-US" sz="2000" b="0" i="0" dirty="0">
                <a:effectLst/>
              </a:rPr>
              <a:t>(Please be aware of the components of a school-based career development program as listed in this section of the RFA)</a:t>
            </a:r>
          </a:p>
          <a:p>
            <a:endParaRPr lang="en-US" dirty="0"/>
          </a:p>
        </p:txBody>
      </p:sp>
      <p:sp>
        <p:nvSpPr>
          <p:cNvPr id="4" name="Slide Number Placeholder 3">
            <a:extLst>
              <a:ext uri="{FF2B5EF4-FFF2-40B4-BE49-F238E27FC236}">
                <a16:creationId xmlns:a16="http://schemas.microsoft.com/office/drawing/2014/main" id="{469B43AC-F0BD-41D4-A918-4AB5E0322498}"/>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230834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1451-0338-46E8-89FC-6972A77E34D7}"/>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443322ED-47AB-43DC-ACFA-FA2E425CAD5E}"/>
              </a:ext>
            </a:extLst>
          </p:cNvPr>
          <p:cNvSpPr>
            <a:spLocks noGrp="1"/>
          </p:cNvSpPr>
          <p:nvPr>
            <p:ph idx="1"/>
          </p:nvPr>
        </p:nvSpPr>
        <p:spPr/>
        <p:txBody>
          <a:bodyPr>
            <a:normAutofit fontScale="70000" lnSpcReduction="20000"/>
          </a:bodyPr>
          <a:lstStyle/>
          <a:p>
            <a:pPr marL="0" indent="0" algn="l">
              <a:buNone/>
            </a:pPr>
            <a:r>
              <a:rPr lang="en-US" b="0" i="0" dirty="0">
                <a:effectLst/>
              </a:rPr>
              <a:t>3) Collect student data: The grantee must support each targeted youth’s development of a career portfolio representing the youth’s experience(s) and evidence of data collected during the grant period (consider linkages to career education and work standards).</a:t>
            </a:r>
          </a:p>
          <a:p>
            <a:pPr marL="0" indent="0" algn="l">
              <a:buNone/>
            </a:pPr>
            <a:r>
              <a:rPr lang="en-US" b="0" i="0" dirty="0">
                <a:effectLst/>
              </a:rPr>
              <a:t>4) Virtual Implementation: The grantee must describe how a virtual component will be incorporated into all grant priorities to ensure successful implementation given the impact of the COVID-19 pandemic.</a:t>
            </a:r>
          </a:p>
          <a:p>
            <a:pPr marL="0" indent="0" algn="l">
              <a:buNone/>
            </a:pPr>
            <a:r>
              <a:rPr lang="en-US" b="0" i="0" dirty="0">
                <a:effectLst/>
              </a:rPr>
              <a:t>5) Sustainability: The grantee must describe the vision for sustaining and/or continued expansion of the project at the end of the grant period.</a:t>
            </a:r>
          </a:p>
          <a:p>
            <a:pPr marL="0" indent="0" algn="l">
              <a:buNone/>
            </a:pPr>
            <a:r>
              <a:rPr lang="en-US" b="0" i="0" dirty="0">
                <a:effectLst/>
              </a:rPr>
              <a:t>6) Engage family/caregivers as partners in transition planning: The grantee must engage family/caregivers as participants in the transition process using a variety of activities and resources designed to provide an overview of the grant, strengthen the understanding of secondary transition, and provide an outline of the requirements for competitive, community-integrated employment.</a:t>
            </a:r>
          </a:p>
          <a:p>
            <a:endParaRPr lang="en-US" dirty="0"/>
          </a:p>
        </p:txBody>
      </p:sp>
      <p:sp>
        <p:nvSpPr>
          <p:cNvPr id="4" name="Slide Number Placeholder 3">
            <a:extLst>
              <a:ext uri="{FF2B5EF4-FFF2-40B4-BE49-F238E27FC236}">
                <a16:creationId xmlns:a16="http://schemas.microsoft.com/office/drawing/2014/main" id="{3B851DC2-573E-4E72-96F4-68D4F5CA1A5C}"/>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592996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2575-B6F2-4958-8E45-A078547F449A}"/>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FA6C41A2-07EF-453B-9A7B-C610279724E8}"/>
              </a:ext>
            </a:extLst>
          </p:cNvPr>
          <p:cNvSpPr>
            <a:spLocks noGrp="1"/>
          </p:cNvSpPr>
          <p:nvPr>
            <p:ph idx="1"/>
          </p:nvPr>
        </p:nvSpPr>
        <p:spPr/>
        <p:txBody>
          <a:bodyPr>
            <a:normAutofit fontScale="62500" lnSpcReduction="20000"/>
          </a:bodyPr>
          <a:lstStyle/>
          <a:p>
            <a:pPr marL="0" indent="0" algn="l">
              <a:buNone/>
            </a:pPr>
            <a:r>
              <a:rPr lang="en-US" sz="2900" b="0" i="0" dirty="0">
                <a:effectLst/>
              </a:rPr>
              <a:t>7) Engage relevant LEA personnel: The grantee must engage the following school-based personnel, as appropriate:</a:t>
            </a:r>
          </a:p>
          <a:p>
            <a:pPr marL="0" indent="0" algn="l">
              <a:buNone/>
            </a:pPr>
            <a:r>
              <a:rPr lang="en-US" sz="2900" b="0" i="0" dirty="0">
                <a:effectLst/>
              </a:rPr>
              <a:t>            i. general and special education administrators</a:t>
            </a:r>
          </a:p>
          <a:p>
            <a:pPr marL="0" indent="0" algn="l">
              <a:buNone/>
            </a:pPr>
            <a:r>
              <a:rPr lang="en-US" sz="2900" b="0" i="0" dirty="0">
                <a:effectLst/>
              </a:rPr>
              <a:t>            ii. career and technology education personnel</a:t>
            </a:r>
          </a:p>
          <a:p>
            <a:pPr marL="0" indent="0" algn="l">
              <a:buNone/>
            </a:pPr>
            <a:r>
              <a:rPr lang="en-US" sz="2900" b="0" i="0" dirty="0">
                <a:effectLst/>
              </a:rPr>
              <a:t>           iii. secondary transition coordinator</a:t>
            </a:r>
          </a:p>
          <a:p>
            <a:pPr marL="0" indent="0" algn="l">
              <a:buNone/>
            </a:pPr>
            <a:r>
              <a:rPr lang="en-US" sz="2900" b="0" i="0" dirty="0">
                <a:effectLst/>
              </a:rPr>
              <a:t>           iv. school counselor</a:t>
            </a:r>
          </a:p>
          <a:p>
            <a:pPr marL="0" indent="0" algn="l">
              <a:buNone/>
            </a:pPr>
            <a:r>
              <a:rPr lang="en-US" sz="2900" b="0" i="0" dirty="0">
                <a:effectLst/>
              </a:rPr>
              <a:t>            v. general and special educators</a:t>
            </a:r>
          </a:p>
          <a:p>
            <a:pPr marL="0" indent="0" algn="l">
              <a:buNone/>
            </a:pPr>
            <a:endParaRPr lang="en-US" sz="2900" b="0" i="0" dirty="0">
              <a:effectLst/>
            </a:endParaRPr>
          </a:p>
          <a:p>
            <a:pPr marL="0" indent="0" algn="l">
              <a:buNone/>
            </a:pPr>
            <a:r>
              <a:rPr lang="en-US" sz="2900" b="0" i="0" dirty="0">
                <a:effectLst/>
              </a:rPr>
              <a:t>8) Engage agency and community partners in transition planning: Based upon the needs of the targeted students, the grantee must engage local agency staff such as The Office of Vocational Rehabilitation, County/Community-Based Office of Behavioral Health, County-Based Office of Intellectual Disabilities, and/or the local Center for Independent Living in the development and implementation of the grant project. The grantee must submit one or more letter(s) of support from the local agencies in its grant application.</a:t>
            </a:r>
          </a:p>
          <a:p>
            <a:endParaRPr lang="en-US" dirty="0"/>
          </a:p>
        </p:txBody>
      </p:sp>
      <p:sp>
        <p:nvSpPr>
          <p:cNvPr id="4" name="Slide Number Placeholder 3">
            <a:extLst>
              <a:ext uri="{FF2B5EF4-FFF2-40B4-BE49-F238E27FC236}">
                <a16:creationId xmlns:a16="http://schemas.microsoft.com/office/drawing/2014/main" id="{6D7BA79F-4D3A-4BBA-87E8-164C5284ADA5}"/>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85575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5D69-2A6F-4E7F-8769-49B5E33B7A70}"/>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98BB55DC-0253-482E-AC49-E07C81575E5E}"/>
              </a:ext>
            </a:extLst>
          </p:cNvPr>
          <p:cNvSpPr>
            <a:spLocks noGrp="1"/>
          </p:cNvSpPr>
          <p:nvPr>
            <p:ph idx="1"/>
          </p:nvPr>
        </p:nvSpPr>
        <p:spPr/>
        <p:txBody>
          <a:bodyPr>
            <a:normAutofit/>
          </a:bodyPr>
          <a:lstStyle/>
          <a:p>
            <a:pPr marL="0" indent="0" algn="l">
              <a:buNone/>
            </a:pPr>
            <a:r>
              <a:rPr lang="en-US" sz="2000" b="0" i="0" dirty="0">
                <a:effectLst/>
              </a:rPr>
              <a:t>9) Engage business in transition planning and implementation: The grantee must engage community businesses with the intent to support unpaid and/or paid work experiences that will lead to competitive integrated employment for youth upon completion of high school, with preference given to the following:</a:t>
            </a:r>
          </a:p>
          <a:p>
            <a:pPr marL="0" indent="0" algn="l">
              <a:buNone/>
            </a:pPr>
            <a:r>
              <a:rPr lang="en-US" sz="2000" dirty="0"/>
              <a:t>	</a:t>
            </a:r>
            <a:r>
              <a:rPr lang="en-US" sz="2000" b="0" i="0" dirty="0" err="1">
                <a:effectLst/>
              </a:rPr>
              <a:t>i</a:t>
            </a:r>
            <a:r>
              <a:rPr lang="en-US" sz="2000" b="0" i="0" dirty="0">
                <a:effectLst/>
              </a:rPr>
              <a:t>. Community-based experiences for youth      	   supported by the project that result in 	  	   businesses providing youth with paid work 	  	   experiences while the youth are still in 	 	   school.</a:t>
            </a:r>
          </a:p>
          <a:p>
            <a:pPr marL="0" indent="0">
              <a:buNone/>
            </a:pPr>
            <a:endParaRPr lang="en-US" dirty="0"/>
          </a:p>
        </p:txBody>
      </p:sp>
      <p:sp>
        <p:nvSpPr>
          <p:cNvPr id="4" name="Slide Number Placeholder 3">
            <a:extLst>
              <a:ext uri="{FF2B5EF4-FFF2-40B4-BE49-F238E27FC236}">
                <a16:creationId xmlns:a16="http://schemas.microsoft.com/office/drawing/2014/main" id="{E8BFD6A4-9A76-4D76-9BCB-EFCA786B48E0}"/>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245870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B8D9E-AC78-4C21-8501-6343213470BB}"/>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7155EC3E-C858-485D-A146-6F9D11702DDE}"/>
              </a:ext>
            </a:extLst>
          </p:cNvPr>
          <p:cNvSpPr>
            <a:spLocks noGrp="1"/>
          </p:cNvSpPr>
          <p:nvPr>
            <p:ph idx="1"/>
          </p:nvPr>
        </p:nvSpPr>
        <p:spPr/>
        <p:txBody>
          <a:bodyPr>
            <a:normAutofit fontScale="55000" lnSpcReduction="20000"/>
          </a:bodyPr>
          <a:lstStyle/>
          <a:p>
            <a:pPr marL="0" indent="0" algn="l">
              <a:buNone/>
            </a:pPr>
            <a:r>
              <a:rPr lang="en-US" b="0" i="0" dirty="0">
                <a:effectLst/>
              </a:rPr>
              <a:t>D. ADDITIONAL GRANT REQUIREMENTS</a:t>
            </a:r>
          </a:p>
          <a:p>
            <a:pPr marL="0" indent="0" algn="l">
              <a:buNone/>
            </a:pPr>
            <a:r>
              <a:rPr lang="en-US" b="0" i="0" dirty="0">
                <a:effectLst/>
              </a:rPr>
              <a:t>Beyond the priorities delineated in section II.C, Grant Priorities, funded projects must also demonstrate a commitment to the following activities associated with each of the two (2) work-phases of the Competitive Integrated Employment Grant.</a:t>
            </a:r>
          </a:p>
          <a:p>
            <a:pPr marL="0" indent="0" algn="l">
              <a:buNone/>
            </a:pPr>
            <a:r>
              <a:rPr lang="en-US" b="0" i="0" dirty="0">
                <a:effectLst/>
              </a:rPr>
              <a:t>1) Phase 1 – Planning for Implementation (Timeline: From date of award         through February 26, 2021)</a:t>
            </a:r>
          </a:p>
          <a:p>
            <a:pPr marL="0" indent="0" algn="l">
              <a:buNone/>
            </a:pPr>
            <a:r>
              <a:rPr lang="en-US" b="0" i="0" dirty="0">
                <a:effectLst/>
              </a:rPr>
              <a:t>	a. Identify by name those students who will be supported through 	the grant-funded project.</a:t>
            </a:r>
          </a:p>
          <a:p>
            <a:pPr marL="0" indent="0" algn="l">
              <a:buNone/>
            </a:pPr>
            <a:r>
              <a:rPr lang="en-US" b="0" i="0" dirty="0">
                <a:effectLst/>
              </a:rPr>
              <a:t>	b. Conduct a community-based assessment, using county-based 	job market data from the PA Department of Labor 	https://www.workstats.dli.pa.gov/Pages/default.aspx regarding 	integrated, high-priority jobs with family sustaining wages that are 	within reasonable proximity of the grantee.</a:t>
            </a:r>
          </a:p>
          <a:p>
            <a:pPr marL="0" indent="0" algn="l">
              <a:buNone/>
            </a:pPr>
            <a:r>
              <a:rPr lang="en-US" b="0" i="0" dirty="0">
                <a:effectLst/>
              </a:rPr>
              <a:t>	c. Based on the results of the community-based assessment, 	identify and provide letters of support from employers who are 	willing to provide integrated, community-based, unpaid and/or 	paid work experience for students who will be supported through t	he grant-funded project.</a:t>
            </a:r>
          </a:p>
          <a:p>
            <a:pPr marL="0" indent="0" algn="l">
              <a:buNone/>
            </a:pPr>
            <a:r>
              <a:rPr lang="en-US" b="0" i="0" dirty="0">
                <a:effectLst/>
              </a:rPr>
              <a:t>	d. Match students, based on the learners’ interests, aptitudes, and 	abilities, with employers who are willing to provide integrated, 	community-based, unpaid and/or paid work experiences.</a:t>
            </a:r>
          </a:p>
          <a:p>
            <a:endParaRPr lang="en-US" dirty="0"/>
          </a:p>
        </p:txBody>
      </p:sp>
      <p:sp>
        <p:nvSpPr>
          <p:cNvPr id="4" name="Slide Number Placeholder 3">
            <a:extLst>
              <a:ext uri="{FF2B5EF4-FFF2-40B4-BE49-F238E27FC236}">
                <a16:creationId xmlns:a16="http://schemas.microsoft.com/office/drawing/2014/main" id="{BC350DDD-0BF7-4F79-9B65-CEAD458A78BC}"/>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268699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0568-C2E3-4112-B75D-08CA179F6C3F}"/>
              </a:ext>
            </a:extLst>
          </p:cNvPr>
          <p:cNvSpPr>
            <a:spLocks noGrp="1"/>
          </p:cNvSpPr>
          <p:nvPr>
            <p:ph type="title"/>
          </p:nvPr>
        </p:nvSpPr>
        <p:spPr/>
        <p:txBody>
          <a:bodyPr/>
          <a:lstStyle/>
          <a:p>
            <a:pPr algn="ctr"/>
            <a:r>
              <a:rPr lang="en-US" dirty="0"/>
              <a:t>2020-2021</a:t>
            </a:r>
            <a:br>
              <a:rPr lang="en-US" dirty="0"/>
            </a:br>
            <a:r>
              <a:rPr lang="en-US" dirty="0"/>
              <a:t>Competitive Integrated Employment Grants</a:t>
            </a:r>
            <a:br>
              <a:rPr lang="en-US" dirty="0"/>
            </a:br>
            <a:br>
              <a:rPr lang="en-US" dirty="0"/>
            </a:br>
            <a:r>
              <a:rPr lang="en-US" dirty="0"/>
              <a:t>An</a:t>
            </a:r>
            <a:br>
              <a:rPr lang="en-US" dirty="0"/>
            </a:br>
            <a:r>
              <a:rPr lang="en-US" dirty="0"/>
              <a:t>Overview</a:t>
            </a:r>
          </a:p>
        </p:txBody>
      </p:sp>
      <p:sp>
        <p:nvSpPr>
          <p:cNvPr id="3" name="Content Placeholder 2">
            <a:extLst>
              <a:ext uri="{FF2B5EF4-FFF2-40B4-BE49-F238E27FC236}">
                <a16:creationId xmlns:a16="http://schemas.microsoft.com/office/drawing/2014/main" id="{040ACA5A-7A8A-4A8E-8D70-963E52AA73B6}"/>
              </a:ext>
            </a:extLst>
          </p:cNvPr>
          <p:cNvSpPr>
            <a:spLocks noGrp="1"/>
          </p:cNvSpPr>
          <p:nvPr>
            <p:ph idx="1"/>
          </p:nvPr>
        </p:nvSpPr>
        <p:spPr/>
        <p:txBody>
          <a:bodyPr/>
          <a:lstStyle/>
          <a:p>
            <a:pPr marL="0" indent="0" algn="ctr">
              <a:buNone/>
            </a:pPr>
            <a:r>
              <a:rPr lang="en-US" sz="3600" dirty="0"/>
              <a:t>WELCOME!</a:t>
            </a:r>
          </a:p>
          <a:p>
            <a:pPr marL="0" indent="0" algn="ctr">
              <a:buNone/>
            </a:pPr>
            <a:r>
              <a:rPr lang="en-US" dirty="0"/>
              <a:t>For attendees other than </a:t>
            </a:r>
            <a:r>
              <a:rPr lang="en-US" dirty="0" err="1"/>
              <a:t>PaTTAN</a:t>
            </a:r>
            <a:r>
              <a:rPr lang="en-US" dirty="0"/>
              <a:t> employees, please enter your name with your LEA name in the chat box.  We will utilize this information to track attendance from across the state.  </a:t>
            </a:r>
          </a:p>
          <a:p>
            <a:pPr marL="0" indent="0" algn="ctr">
              <a:buNone/>
            </a:pPr>
            <a:endParaRPr lang="en-US" dirty="0"/>
          </a:p>
          <a:p>
            <a:pPr marL="0" indent="0" algn="ctr">
              <a:buNone/>
            </a:pPr>
            <a:r>
              <a:rPr lang="en-US" dirty="0"/>
              <a:t>Thank you!</a:t>
            </a:r>
          </a:p>
        </p:txBody>
      </p:sp>
      <p:sp>
        <p:nvSpPr>
          <p:cNvPr id="4" name="Slide Number Placeholder 3">
            <a:extLst>
              <a:ext uri="{FF2B5EF4-FFF2-40B4-BE49-F238E27FC236}">
                <a16:creationId xmlns:a16="http://schemas.microsoft.com/office/drawing/2014/main" id="{1DB562AE-4590-4E9B-8A62-A9AC37EFD778}"/>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70137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D1C3-995F-4737-89D7-8E67800932AA}"/>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432DFC4F-C6C1-400E-B996-E117760C11C2}"/>
              </a:ext>
            </a:extLst>
          </p:cNvPr>
          <p:cNvSpPr>
            <a:spLocks noGrp="1"/>
          </p:cNvSpPr>
          <p:nvPr>
            <p:ph idx="1"/>
          </p:nvPr>
        </p:nvSpPr>
        <p:spPr>
          <a:xfrm>
            <a:off x="3806775" y="1126273"/>
            <a:ext cx="7315200" cy="4780416"/>
          </a:xfrm>
        </p:spPr>
        <p:txBody>
          <a:bodyPr>
            <a:normAutofit fontScale="92500" lnSpcReduction="10000"/>
          </a:bodyPr>
          <a:lstStyle/>
          <a:p>
            <a:pPr marL="0" indent="0" algn="l">
              <a:buNone/>
            </a:pPr>
            <a:r>
              <a:rPr lang="en-US" b="0" i="0" dirty="0">
                <a:effectLst/>
              </a:rPr>
              <a:t>	</a:t>
            </a:r>
            <a:r>
              <a:rPr lang="en-US" sz="1700" b="0" i="0" dirty="0">
                <a:effectLst/>
              </a:rPr>
              <a:t>e. Establish Letters of Agreement (LOA) with local 	employers to provide the work experiences for 	students who will be supported through the grant-funded 	project. The LOA must identify how the participating 	students will be paid as a result of the work experience, if 	applicable. Note: Grant funds cannot be used to pay student 	wages.</a:t>
            </a:r>
          </a:p>
          <a:p>
            <a:pPr marL="0" indent="0" algn="l">
              <a:buNone/>
            </a:pPr>
            <a:r>
              <a:rPr lang="en-US" sz="1700" b="0" i="0" dirty="0">
                <a:effectLst/>
              </a:rPr>
              <a:t>	f. Establish methods by which to monitor the performance of 	students in the integrated, community-based work experience.</a:t>
            </a:r>
          </a:p>
          <a:p>
            <a:pPr marL="0" indent="0" algn="l">
              <a:buNone/>
            </a:pPr>
            <a:r>
              <a:rPr lang="en-US" sz="1700" b="0" i="0" dirty="0">
                <a:effectLst/>
              </a:rPr>
              <a:t>	g. Participate in supported and/or customized 	employment training based upon targeted students as 	needed.</a:t>
            </a:r>
          </a:p>
          <a:p>
            <a:pPr marL="0" indent="0" algn="l">
              <a:buNone/>
            </a:pPr>
            <a:r>
              <a:rPr lang="en-US" sz="1700" b="0" i="0" dirty="0">
                <a:effectLst/>
              </a:rPr>
              <a:t>2) Phase 2 - Implementation (Timeline: From completion of Phase 1 through August 15, 2021)</a:t>
            </a:r>
          </a:p>
          <a:p>
            <a:pPr marL="0" indent="0" algn="l">
              <a:buNone/>
            </a:pPr>
            <a:r>
              <a:rPr lang="en-US" sz="1700" b="0" i="0" dirty="0">
                <a:effectLst/>
              </a:rPr>
              <a:t>	a. Assign students to their integrated, community-based 	employment settings.</a:t>
            </a:r>
          </a:p>
          <a:p>
            <a:pPr marL="0" indent="0" algn="l">
              <a:buNone/>
            </a:pPr>
            <a:r>
              <a:rPr lang="en-US" sz="1700" b="0" i="0" dirty="0">
                <a:effectLst/>
              </a:rPr>
              <a:t>	b. Monitor the performance of students in the 	integrated, 	community-based employment settings.</a:t>
            </a:r>
          </a:p>
          <a:p>
            <a:endParaRPr lang="en-US" dirty="0"/>
          </a:p>
        </p:txBody>
      </p:sp>
      <p:sp>
        <p:nvSpPr>
          <p:cNvPr id="4" name="Slide Number Placeholder 3">
            <a:extLst>
              <a:ext uri="{FF2B5EF4-FFF2-40B4-BE49-F238E27FC236}">
                <a16:creationId xmlns:a16="http://schemas.microsoft.com/office/drawing/2014/main" id="{4D7FBADA-9699-4BB7-8883-44B7A59F6EEF}"/>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4282494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ECFE-8572-4EF9-9D80-D1C55F947190}"/>
              </a:ext>
            </a:extLst>
          </p:cNvPr>
          <p:cNvSpPr>
            <a:spLocks noGrp="1"/>
          </p:cNvSpPr>
          <p:nvPr>
            <p:ph type="title"/>
          </p:nvPr>
        </p:nvSpPr>
        <p:spPr/>
        <p:txBody>
          <a:bodyPr/>
          <a:lstStyle/>
          <a:p>
            <a:pPr algn="ctr"/>
            <a:r>
              <a:rPr lang="en-US" dirty="0"/>
              <a:t>II. Application Criteria </a:t>
            </a:r>
            <a:br>
              <a:rPr lang="en-US" dirty="0"/>
            </a:br>
            <a:r>
              <a:rPr lang="en-US" dirty="0"/>
              <a:t>&amp; </a:t>
            </a:r>
            <a:br>
              <a:rPr lang="en-US" dirty="0"/>
            </a:br>
            <a:r>
              <a:rPr lang="en-US" dirty="0"/>
              <a:t>Grant </a:t>
            </a:r>
            <a:br>
              <a:rPr lang="en-US" dirty="0"/>
            </a:br>
            <a:r>
              <a:rPr lang="en-US" dirty="0"/>
              <a:t>Priorities</a:t>
            </a:r>
            <a:br>
              <a:rPr lang="en-US" dirty="0"/>
            </a:br>
            <a:r>
              <a:rPr lang="en-US" dirty="0"/>
              <a:t>(cont’d)</a:t>
            </a:r>
          </a:p>
        </p:txBody>
      </p:sp>
      <p:sp>
        <p:nvSpPr>
          <p:cNvPr id="3" name="Content Placeholder 2">
            <a:extLst>
              <a:ext uri="{FF2B5EF4-FFF2-40B4-BE49-F238E27FC236}">
                <a16:creationId xmlns:a16="http://schemas.microsoft.com/office/drawing/2014/main" id="{0DA60A9E-39B1-4FBA-8502-999D5AE15CD5}"/>
              </a:ext>
            </a:extLst>
          </p:cNvPr>
          <p:cNvSpPr>
            <a:spLocks noGrp="1"/>
          </p:cNvSpPr>
          <p:nvPr>
            <p:ph idx="1"/>
          </p:nvPr>
        </p:nvSpPr>
        <p:spPr/>
        <p:txBody>
          <a:bodyPr>
            <a:normAutofit fontScale="92500" lnSpcReduction="10000"/>
          </a:bodyPr>
          <a:lstStyle/>
          <a:p>
            <a:pPr marL="0" indent="0" algn="l">
              <a:buNone/>
            </a:pPr>
            <a:endParaRPr lang="en-US" sz="1900" b="0" i="0" dirty="0">
              <a:effectLst/>
            </a:endParaRPr>
          </a:p>
          <a:p>
            <a:pPr marL="0" indent="0" algn="l">
              <a:buNone/>
            </a:pPr>
            <a:r>
              <a:rPr lang="en-US" sz="1900" b="0" i="0" dirty="0">
                <a:effectLst/>
              </a:rPr>
              <a:t>E. TRAINING AND TECHNICAL ASSISTANCE</a:t>
            </a:r>
          </a:p>
          <a:p>
            <a:pPr marL="0" indent="0" algn="l">
              <a:buNone/>
            </a:pPr>
            <a:r>
              <a:rPr lang="en-US" sz="1900" b="0" i="0" dirty="0">
                <a:effectLst/>
              </a:rPr>
              <a:t>Grant awardees will receive support as follows:</a:t>
            </a:r>
          </a:p>
          <a:p>
            <a:pPr marL="0" indent="0" algn="l">
              <a:buNone/>
            </a:pPr>
            <a:r>
              <a:rPr lang="en-US" sz="1900" b="0" i="0" dirty="0">
                <a:effectLst/>
              </a:rPr>
              <a:t>1) Technical assistance provided by PaTTAN and Intermediate Unit Training and Consultation (TaC) System personnel.</a:t>
            </a:r>
          </a:p>
          <a:p>
            <a:pPr marL="0" indent="0" algn="l">
              <a:buNone/>
            </a:pPr>
            <a:r>
              <a:rPr lang="en-US" sz="1900" b="0" i="0" dirty="0">
                <a:effectLst/>
              </a:rPr>
              <a:t>2) Technical assistance and networking opportunities supporting the following:</a:t>
            </a:r>
          </a:p>
          <a:p>
            <a:pPr marL="0" indent="0" algn="l">
              <a:buNone/>
            </a:pPr>
            <a:r>
              <a:rPr lang="en-US" sz="1900" b="0" i="0" dirty="0">
                <a:effectLst/>
              </a:rPr>
              <a:t>	i. Initial grant application training on required grant 	elements</a:t>
            </a:r>
          </a:p>
          <a:p>
            <a:pPr marL="0" indent="0" algn="l">
              <a:buNone/>
            </a:pPr>
            <a:r>
              <a:rPr lang="en-US" sz="1900" b="0" i="0" dirty="0">
                <a:effectLst/>
              </a:rPr>
              <a:t>	ii. PaTTAN and PDE trainings and/or meetings 	designed to provide support for funded project 	priorities</a:t>
            </a:r>
          </a:p>
          <a:p>
            <a:pPr marL="0" indent="0" algn="l">
              <a:buNone/>
            </a:pPr>
            <a:r>
              <a:rPr lang="en-US" sz="1900" b="0" i="0" dirty="0">
                <a:effectLst/>
              </a:rPr>
              <a:t>	iii. No less than two (2) onsite visits with PaTTAN and 	Intermediate Unit TaC System staff</a:t>
            </a:r>
          </a:p>
          <a:p>
            <a:pPr marL="0" indent="0" algn="l">
              <a:buNone/>
            </a:pPr>
            <a:r>
              <a:rPr lang="en-US" sz="1900" b="0" i="0" dirty="0">
                <a:effectLst/>
              </a:rPr>
              <a:t>	iv. Other assistance, as determined by the need of 	the grantee</a:t>
            </a:r>
          </a:p>
          <a:p>
            <a:pPr marL="0" indent="0">
              <a:buNone/>
            </a:pPr>
            <a:endParaRPr lang="en-US" dirty="0"/>
          </a:p>
        </p:txBody>
      </p:sp>
      <p:sp>
        <p:nvSpPr>
          <p:cNvPr id="4" name="Slide Number Placeholder 3">
            <a:extLst>
              <a:ext uri="{FF2B5EF4-FFF2-40B4-BE49-F238E27FC236}">
                <a16:creationId xmlns:a16="http://schemas.microsoft.com/office/drawing/2014/main" id="{95A7D4F8-34C4-4445-B29C-AEB4902E3002}"/>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79031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27B7-03B5-4CCB-B6EF-BB442775264A}"/>
              </a:ext>
            </a:extLst>
          </p:cNvPr>
          <p:cNvSpPr>
            <a:spLocks noGrp="1"/>
          </p:cNvSpPr>
          <p:nvPr>
            <p:ph type="title"/>
          </p:nvPr>
        </p:nvSpPr>
        <p:spPr/>
        <p:txBody>
          <a:bodyPr/>
          <a:lstStyle/>
          <a:p>
            <a:pPr algn="ctr"/>
            <a:r>
              <a:rPr lang="en-US" dirty="0"/>
              <a:t>III. Budget</a:t>
            </a:r>
          </a:p>
        </p:txBody>
      </p:sp>
      <p:sp>
        <p:nvSpPr>
          <p:cNvPr id="3" name="Content Placeholder 2">
            <a:extLst>
              <a:ext uri="{FF2B5EF4-FFF2-40B4-BE49-F238E27FC236}">
                <a16:creationId xmlns:a16="http://schemas.microsoft.com/office/drawing/2014/main" id="{585EAE75-DDE5-4556-9566-19DCEBD1A307}"/>
              </a:ext>
            </a:extLst>
          </p:cNvPr>
          <p:cNvSpPr>
            <a:spLocks noGrp="1"/>
          </p:cNvSpPr>
          <p:nvPr>
            <p:ph idx="1"/>
          </p:nvPr>
        </p:nvSpPr>
        <p:spPr/>
        <p:txBody>
          <a:bodyPr/>
          <a:lstStyle/>
          <a:p>
            <a:pPr marL="0" indent="0" algn="ctr">
              <a:buNone/>
            </a:pPr>
            <a:r>
              <a:rPr lang="en-US" b="0" i="0" dirty="0">
                <a:effectLst/>
              </a:rPr>
              <a:t>The funding available to each successful grant application is as follows:</a:t>
            </a:r>
          </a:p>
          <a:p>
            <a:pPr marL="0" indent="0" algn="l">
              <a:buNone/>
            </a:pPr>
            <a:endParaRPr lang="en-US" b="0" i="0" dirty="0">
              <a:effectLst/>
            </a:endParaRPr>
          </a:p>
          <a:p>
            <a:pPr algn="l"/>
            <a:r>
              <a:rPr lang="en-US" sz="2400" b="0" i="0" dirty="0">
                <a:effectLst/>
              </a:rPr>
              <a:t>2019-2020 Competitive Integrated Employment grantees are eligible for up to $15,000 to extend current programming.</a:t>
            </a:r>
          </a:p>
          <a:p>
            <a:pPr algn="l"/>
            <a:r>
              <a:rPr lang="en-US" sz="2400" b="0" i="0" dirty="0">
                <a:effectLst/>
              </a:rPr>
              <a:t>All other applicants are eligible for funding up to $30,000.</a:t>
            </a:r>
          </a:p>
          <a:p>
            <a:pPr marL="0" indent="0">
              <a:buNone/>
            </a:pPr>
            <a:endParaRPr lang="en-US" dirty="0"/>
          </a:p>
        </p:txBody>
      </p:sp>
      <p:sp>
        <p:nvSpPr>
          <p:cNvPr id="4" name="Slide Number Placeholder 3">
            <a:extLst>
              <a:ext uri="{FF2B5EF4-FFF2-40B4-BE49-F238E27FC236}">
                <a16:creationId xmlns:a16="http://schemas.microsoft.com/office/drawing/2014/main" id="{1D450C2E-9CCF-4C1C-B5EE-91D995CE347B}"/>
              </a:ext>
            </a:extLst>
          </p:cNvPr>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2822789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7FA1-4F51-4707-A9BA-9D3C320EDEB7}"/>
              </a:ext>
            </a:extLst>
          </p:cNvPr>
          <p:cNvSpPr>
            <a:spLocks noGrp="1"/>
          </p:cNvSpPr>
          <p:nvPr>
            <p:ph type="title"/>
          </p:nvPr>
        </p:nvSpPr>
        <p:spPr/>
        <p:txBody>
          <a:bodyPr/>
          <a:lstStyle/>
          <a:p>
            <a:pPr algn="ctr"/>
            <a:r>
              <a:rPr lang="en-US" dirty="0"/>
              <a:t>III. Budget</a:t>
            </a:r>
          </a:p>
        </p:txBody>
      </p:sp>
      <p:sp>
        <p:nvSpPr>
          <p:cNvPr id="3" name="Content Placeholder 2">
            <a:extLst>
              <a:ext uri="{FF2B5EF4-FFF2-40B4-BE49-F238E27FC236}">
                <a16:creationId xmlns:a16="http://schemas.microsoft.com/office/drawing/2014/main" id="{08012C83-CD38-459F-A72B-6DDB21B6EB4A}"/>
              </a:ext>
            </a:extLst>
          </p:cNvPr>
          <p:cNvSpPr>
            <a:spLocks noGrp="1"/>
          </p:cNvSpPr>
          <p:nvPr>
            <p:ph idx="1"/>
          </p:nvPr>
        </p:nvSpPr>
        <p:spPr/>
        <p:txBody>
          <a:bodyPr>
            <a:normAutofit fontScale="70000" lnSpcReduction="20000"/>
          </a:bodyPr>
          <a:lstStyle/>
          <a:p>
            <a:pPr marL="0" indent="0" algn="l">
              <a:buNone/>
            </a:pPr>
            <a:endParaRPr lang="en-US" b="0" i="0" dirty="0">
              <a:effectLst/>
            </a:endParaRPr>
          </a:p>
          <a:p>
            <a:pPr marL="0" indent="0" algn="l">
              <a:buNone/>
            </a:pPr>
            <a:r>
              <a:rPr lang="en-US" b="0" i="0" dirty="0">
                <a:effectLst/>
              </a:rPr>
              <a:t>The following terms will apply:</a:t>
            </a:r>
          </a:p>
          <a:p>
            <a:pPr algn="l"/>
            <a:r>
              <a:rPr lang="en-US" b="0" i="0" dirty="0">
                <a:effectLst/>
              </a:rPr>
              <a:t>During Phase 1 (Timeline: From date of award through February 26, 2021) the grantee is eligible to request reimbursements of expenditures attributed to Phase 1 activities for up to half of the overall grantee’s award contingent upon submission of baseline data and participation in onsite visit(s) with PaTTAN consultants.</a:t>
            </a:r>
          </a:p>
          <a:p>
            <a:pPr algn="l"/>
            <a:r>
              <a:rPr lang="en-US" b="0" i="0" dirty="0">
                <a:effectLst/>
              </a:rPr>
              <a:t>During Phase 2 (Timeline: From completion of Phase 1 through August 15, 2021), the grantee is eligible to request reimbursement of expenditures attributed to the whole of the project contingent upon submission of mid-year and end of year data, and participation in the PDE and Transition Conferences.</a:t>
            </a:r>
          </a:p>
          <a:p>
            <a:pPr algn="l"/>
            <a:r>
              <a:rPr lang="en-US" b="0" i="0" dirty="0">
                <a:effectLst/>
              </a:rPr>
              <a:t>Equipment costs, clothing (except work uniforms – not streetwear), gift cards, food and entertainment, and student salaries are not allowable expenses.</a:t>
            </a:r>
          </a:p>
          <a:p>
            <a:pPr algn="l"/>
            <a:r>
              <a:rPr lang="en-US" b="0" i="0" dirty="0">
                <a:effectLst/>
              </a:rPr>
              <a:t>General supplies must be purchased prior to May 31, 2021.</a:t>
            </a:r>
          </a:p>
          <a:p>
            <a:endParaRPr lang="en-US" dirty="0"/>
          </a:p>
        </p:txBody>
      </p:sp>
      <p:sp>
        <p:nvSpPr>
          <p:cNvPr id="4" name="Slide Number Placeholder 3">
            <a:extLst>
              <a:ext uri="{FF2B5EF4-FFF2-40B4-BE49-F238E27FC236}">
                <a16:creationId xmlns:a16="http://schemas.microsoft.com/office/drawing/2014/main" id="{5892BF33-6B28-4675-BF8A-E74B115AE8C7}"/>
              </a:ext>
            </a:extLst>
          </p:cNvPr>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409902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FBD3-4CD2-4CC6-9868-4C0620733B29}"/>
              </a:ext>
            </a:extLst>
          </p:cNvPr>
          <p:cNvSpPr>
            <a:spLocks noGrp="1"/>
          </p:cNvSpPr>
          <p:nvPr>
            <p:ph type="title"/>
          </p:nvPr>
        </p:nvSpPr>
        <p:spPr/>
        <p:txBody>
          <a:bodyPr/>
          <a:lstStyle/>
          <a:p>
            <a:pPr algn="ctr"/>
            <a:r>
              <a:rPr lang="en-US" dirty="0"/>
              <a:t>IV. Application Submission</a:t>
            </a:r>
          </a:p>
        </p:txBody>
      </p:sp>
      <p:sp>
        <p:nvSpPr>
          <p:cNvPr id="3" name="Content Placeholder 2">
            <a:extLst>
              <a:ext uri="{FF2B5EF4-FFF2-40B4-BE49-F238E27FC236}">
                <a16:creationId xmlns:a16="http://schemas.microsoft.com/office/drawing/2014/main" id="{1D0A49A2-C6BF-4CEF-9A56-01FB6F5D62A4}"/>
              </a:ext>
            </a:extLst>
          </p:cNvPr>
          <p:cNvSpPr>
            <a:spLocks noGrp="1"/>
          </p:cNvSpPr>
          <p:nvPr>
            <p:ph idx="1"/>
          </p:nvPr>
        </p:nvSpPr>
        <p:spPr/>
        <p:txBody>
          <a:bodyPr>
            <a:normAutofit fontScale="92500" lnSpcReduction="10000"/>
          </a:bodyPr>
          <a:lstStyle/>
          <a:p>
            <a:pPr marL="0" indent="0" algn="ctr">
              <a:buNone/>
            </a:pPr>
            <a:endParaRPr lang="en-US" sz="2600" b="0" i="0" dirty="0">
              <a:effectLst/>
            </a:endParaRPr>
          </a:p>
          <a:p>
            <a:pPr marL="0" indent="0" algn="ctr">
              <a:buNone/>
            </a:pPr>
            <a:r>
              <a:rPr lang="en-US" sz="2600" b="0" i="0" dirty="0">
                <a:effectLst/>
              </a:rPr>
              <a:t>The application can be accessed from the Secondary Transition webpage of the PaTTAN Website (https://www.pattan.net/Graduation-Post-Secondary-Outcomes/Educational-Initiatives) or using the following link:</a:t>
            </a:r>
          </a:p>
          <a:p>
            <a:pPr marL="0" indent="0" algn="ctr">
              <a:buNone/>
            </a:pPr>
            <a:r>
              <a:rPr lang="en-US" sz="2600" b="0" i="0" dirty="0">
                <a:effectLst/>
                <a:hlinkClick r:id="rId3"/>
              </a:rPr>
              <a:t>https://fs25.formsite.com/3fHiZQ/CIE20-21/form_login.html</a:t>
            </a:r>
            <a:endParaRPr lang="en-US" sz="2600" b="0" i="0" dirty="0">
              <a:effectLst/>
            </a:endParaRPr>
          </a:p>
          <a:p>
            <a:pPr marL="0" indent="0" algn="ctr">
              <a:buNone/>
            </a:pPr>
            <a:r>
              <a:rPr lang="en-US" sz="2600" b="1" i="0" dirty="0">
                <a:effectLst/>
              </a:rPr>
              <a:t>Applications must be submitted by 3:00 p.m. on Friday, August 28, 2020.</a:t>
            </a:r>
          </a:p>
          <a:p>
            <a:pPr marL="0" indent="0" algn="ctr">
              <a:buNone/>
            </a:pPr>
            <a:r>
              <a:rPr lang="en-US" sz="1900" b="0" i="0" dirty="0">
                <a:effectLst/>
              </a:rPr>
              <a:t>Note: Use of the Google Chrome browser will allow for easiest navigation. Applicants have the ability to save and return to the application as needed. The online application platform will enable applicants to upload letters of support and provide electronic signatures.</a:t>
            </a:r>
          </a:p>
          <a:p>
            <a:pPr marL="0" indent="0">
              <a:buNone/>
            </a:pPr>
            <a:endParaRPr lang="en-US" dirty="0"/>
          </a:p>
        </p:txBody>
      </p:sp>
      <p:sp>
        <p:nvSpPr>
          <p:cNvPr id="4" name="Slide Number Placeholder 3">
            <a:extLst>
              <a:ext uri="{FF2B5EF4-FFF2-40B4-BE49-F238E27FC236}">
                <a16:creationId xmlns:a16="http://schemas.microsoft.com/office/drawing/2014/main" id="{C6199429-E134-4379-A0CA-2D829D8FE97D}"/>
              </a:ext>
            </a:extLst>
          </p:cNvPr>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2047883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A292-4CD4-4A58-B8A2-D63441C17687}"/>
              </a:ext>
            </a:extLst>
          </p:cNvPr>
          <p:cNvSpPr>
            <a:spLocks noGrp="1"/>
          </p:cNvSpPr>
          <p:nvPr>
            <p:ph type="title"/>
          </p:nvPr>
        </p:nvSpPr>
        <p:spPr/>
        <p:txBody>
          <a:bodyPr/>
          <a:lstStyle/>
          <a:p>
            <a:pPr algn="ctr"/>
            <a:r>
              <a:rPr lang="en-US" dirty="0"/>
              <a:t>Electronic Application</a:t>
            </a:r>
          </a:p>
        </p:txBody>
      </p:sp>
      <p:sp>
        <p:nvSpPr>
          <p:cNvPr id="3" name="Content Placeholder 2">
            <a:extLst>
              <a:ext uri="{FF2B5EF4-FFF2-40B4-BE49-F238E27FC236}">
                <a16:creationId xmlns:a16="http://schemas.microsoft.com/office/drawing/2014/main" id="{033E0FC3-9E77-4654-B95E-5B0095F500E9}"/>
              </a:ext>
            </a:extLst>
          </p:cNvPr>
          <p:cNvSpPr>
            <a:spLocks noGrp="1"/>
          </p:cNvSpPr>
          <p:nvPr>
            <p:ph idx="1"/>
          </p:nvPr>
        </p:nvSpPr>
        <p:spPr/>
        <p:txBody>
          <a:bodyPr>
            <a:normAutofit fontScale="85000" lnSpcReduction="20000"/>
          </a:bodyPr>
          <a:lstStyle/>
          <a:p>
            <a:pPr marL="0" indent="0">
              <a:buNone/>
            </a:pPr>
            <a:endParaRPr lang="en-US" sz="2400" dirty="0"/>
          </a:p>
          <a:p>
            <a:pPr marL="0" indent="0">
              <a:buNone/>
            </a:pPr>
            <a:endParaRPr lang="en-US" sz="2400" dirty="0"/>
          </a:p>
          <a:p>
            <a:pPr marL="0" indent="0">
              <a:buNone/>
            </a:pPr>
            <a:r>
              <a:rPr lang="en-US" sz="3500" i="1" dirty="0"/>
              <a:t>New this year!</a:t>
            </a:r>
          </a:p>
          <a:p>
            <a:pPr marL="0" indent="0">
              <a:buNone/>
            </a:pPr>
            <a:endParaRPr lang="en-US" sz="2400" dirty="0"/>
          </a:p>
          <a:p>
            <a:pPr>
              <a:buFont typeface="Arial" panose="020B0604020202020204" pitchFamily="34" charset="0"/>
              <a:buChar char="•"/>
            </a:pPr>
            <a:r>
              <a:rPr lang="en-US" sz="2400" dirty="0"/>
              <a:t>All application materials will be submitted via Formsite, a web-based, online form builder. </a:t>
            </a:r>
          </a:p>
          <a:p>
            <a:pPr>
              <a:buFont typeface="Arial" panose="020B0604020202020204" pitchFamily="34" charset="0"/>
              <a:buChar char="•"/>
            </a:pPr>
            <a:r>
              <a:rPr lang="en-US" sz="2400" dirty="0"/>
              <a:t>Grant applicants will be required to create an account with a username &amp; password</a:t>
            </a:r>
          </a:p>
          <a:p>
            <a:pPr>
              <a:buFont typeface="Arial" panose="020B0604020202020204" pitchFamily="34" charset="0"/>
              <a:buChar char="•"/>
            </a:pPr>
            <a:r>
              <a:rPr lang="en-US" sz="2400" dirty="0"/>
              <a:t>Letters of Support &amp; Assurance statements signed by Superintendents/CEO are required for the application to be considered complete.</a:t>
            </a:r>
          </a:p>
          <a:p>
            <a:pPr>
              <a:buFont typeface="Arial" panose="020B0604020202020204" pitchFamily="34" charset="0"/>
              <a:buChar char="•"/>
            </a:pPr>
            <a:r>
              <a:rPr lang="en-US" sz="2400" dirty="0"/>
              <a:t>The grant coordinator will need to share the </a:t>
            </a:r>
            <a:r>
              <a:rPr lang="en-US" sz="2400" dirty="0" err="1"/>
              <a:t>Formsite</a:t>
            </a:r>
            <a:r>
              <a:rPr lang="en-US" sz="2400" dirty="0"/>
              <a:t> username/password with the superintendent/CEO for Assurance signatures. </a:t>
            </a:r>
          </a:p>
          <a:p>
            <a:pPr>
              <a:buFont typeface="Arial" panose="020B0604020202020204" pitchFamily="34" charset="0"/>
              <a:buChar char="•"/>
            </a:pPr>
            <a:r>
              <a:rPr lang="en-US" sz="2400" dirty="0"/>
              <a:t>Technical issues with Formsite should be directed to Kaylee Wynkoop at </a:t>
            </a:r>
            <a:r>
              <a:rPr lang="en-US" sz="2400" dirty="0">
                <a:hlinkClick r:id="rId3"/>
              </a:rPr>
              <a:t>kwynkoop@pattanpgh.net</a:t>
            </a:r>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4E5D0F08-C011-4CB3-873A-7F3F452416AE}"/>
              </a:ext>
            </a:extLst>
          </p:cNvPr>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889953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6891-76F6-45CA-843B-C978FF2D21B2}"/>
              </a:ext>
            </a:extLst>
          </p:cNvPr>
          <p:cNvSpPr>
            <a:spLocks noGrp="1"/>
          </p:cNvSpPr>
          <p:nvPr>
            <p:ph type="title"/>
          </p:nvPr>
        </p:nvSpPr>
        <p:spPr/>
        <p:txBody>
          <a:bodyPr/>
          <a:lstStyle/>
          <a:p>
            <a:pPr algn="ctr"/>
            <a:r>
              <a:rPr lang="en-US" dirty="0"/>
              <a:t>Electronic Application</a:t>
            </a:r>
            <a:br>
              <a:rPr lang="en-US" dirty="0"/>
            </a:br>
            <a:r>
              <a:rPr lang="en-US" dirty="0"/>
              <a:t>(cont’d)</a:t>
            </a:r>
          </a:p>
        </p:txBody>
      </p:sp>
      <p:sp>
        <p:nvSpPr>
          <p:cNvPr id="3" name="Content Placeholder 2">
            <a:extLst>
              <a:ext uri="{FF2B5EF4-FFF2-40B4-BE49-F238E27FC236}">
                <a16:creationId xmlns:a16="http://schemas.microsoft.com/office/drawing/2014/main" id="{5C762907-BFB8-4A82-A7C1-2677850D47FB}"/>
              </a:ext>
            </a:extLst>
          </p:cNvPr>
          <p:cNvSpPr>
            <a:spLocks noGrp="1"/>
          </p:cNvSpPr>
          <p:nvPr>
            <p:ph idx="1"/>
          </p:nvPr>
        </p:nvSpPr>
        <p:spPr/>
        <p:txBody>
          <a:bodyPr>
            <a:normAutofit/>
          </a:bodyPr>
          <a:lstStyle/>
          <a:p>
            <a:pPr marL="0" indent="0">
              <a:buNone/>
            </a:pPr>
            <a:r>
              <a:rPr lang="en-US" sz="2200" dirty="0"/>
              <a:t>Components of the Application</a:t>
            </a:r>
          </a:p>
          <a:p>
            <a:pPr marL="0" indent="0">
              <a:buNone/>
            </a:pPr>
            <a:endParaRPr lang="en-US" sz="2200" dirty="0"/>
          </a:p>
          <a:p>
            <a:pPr lvl="1">
              <a:buFont typeface="Arial" panose="020B0604020202020204" pitchFamily="34" charset="0"/>
              <a:buChar char="•"/>
            </a:pPr>
            <a:r>
              <a:rPr lang="en-US" sz="2000" dirty="0"/>
              <a:t>Type &amp; Title</a:t>
            </a:r>
          </a:p>
          <a:p>
            <a:pPr lvl="1">
              <a:buFont typeface="Arial" panose="020B0604020202020204" pitchFamily="34" charset="0"/>
              <a:buChar char="•"/>
            </a:pPr>
            <a:r>
              <a:rPr lang="en-US" sz="2000" dirty="0"/>
              <a:t>LEA Information</a:t>
            </a:r>
          </a:p>
          <a:p>
            <a:pPr lvl="1">
              <a:buFont typeface="Arial" panose="020B0604020202020204" pitchFamily="34" charset="0"/>
              <a:buChar char="•"/>
            </a:pPr>
            <a:r>
              <a:rPr lang="en-US" sz="2000" dirty="0"/>
              <a:t>Personnel Information</a:t>
            </a:r>
          </a:p>
          <a:p>
            <a:pPr lvl="1">
              <a:buFont typeface="Arial" panose="020B0604020202020204" pitchFamily="34" charset="0"/>
              <a:buChar char="•"/>
            </a:pPr>
            <a:r>
              <a:rPr lang="en-US" sz="2000" dirty="0"/>
              <a:t>Grant Priorities</a:t>
            </a:r>
          </a:p>
          <a:p>
            <a:pPr marL="0" indent="0">
              <a:lnSpc>
                <a:spcPct val="100000"/>
              </a:lnSpc>
              <a:spcBef>
                <a:spcPts val="0"/>
              </a:spcBef>
              <a:buNone/>
            </a:pPr>
            <a:r>
              <a:rPr lang="en-US" sz="2000" dirty="0"/>
              <a:t>		Students</a:t>
            </a:r>
          </a:p>
          <a:p>
            <a:pPr marL="0" indent="0">
              <a:lnSpc>
                <a:spcPct val="100000"/>
              </a:lnSpc>
              <a:spcBef>
                <a:spcPts val="0"/>
              </a:spcBef>
              <a:buNone/>
            </a:pPr>
            <a:r>
              <a:rPr lang="en-US" sz="2000" dirty="0"/>
              <a:t>		Implementation</a:t>
            </a:r>
          </a:p>
          <a:p>
            <a:pPr marL="0" indent="0">
              <a:lnSpc>
                <a:spcPct val="100000"/>
              </a:lnSpc>
              <a:spcBef>
                <a:spcPts val="0"/>
              </a:spcBef>
              <a:buNone/>
            </a:pPr>
            <a:r>
              <a:rPr lang="en-US" sz="2000" dirty="0"/>
              <a:t>		Engaging Stakeholders</a:t>
            </a:r>
          </a:p>
          <a:p>
            <a:pPr lvl="1">
              <a:buFont typeface="Arial" panose="020B0604020202020204" pitchFamily="34" charset="0"/>
              <a:buChar char="•"/>
            </a:pPr>
            <a:r>
              <a:rPr lang="en-US" sz="2000" dirty="0"/>
              <a:t>Budget</a:t>
            </a:r>
          </a:p>
          <a:p>
            <a:pPr lvl="1">
              <a:buFont typeface="Arial" panose="020B0604020202020204" pitchFamily="34" charset="0"/>
              <a:buChar char="•"/>
            </a:pPr>
            <a:r>
              <a:rPr lang="en-US" sz="2000" dirty="0"/>
              <a:t>Letters of Support/Assurance Statements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44B2491-BEFD-487D-8C62-7593EECA7A6F}"/>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2842255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7212-9E54-441B-B32F-24BB2CB7C5B3}"/>
              </a:ext>
            </a:extLst>
          </p:cNvPr>
          <p:cNvSpPr>
            <a:spLocks noGrp="1"/>
          </p:cNvSpPr>
          <p:nvPr>
            <p:ph type="title"/>
          </p:nvPr>
        </p:nvSpPr>
        <p:spPr/>
        <p:txBody>
          <a:bodyPr/>
          <a:lstStyle/>
          <a:p>
            <a:pPr algn="ctr"/>
            <a:r>
              <a:rPr lang="en-US" dirty="0"/>
              <a:t>Electronic Application</a:t>
            </a:r>
            <a:br>
              <a:rPr lang="en-US" dirty="0"/>
            </a:br>
            <a:r>
              <a:rPr lang="en-US" dirty="0"/>
              <a:t>(cont’d)</a:t>
            </a:r>
          </a:p>
        </p:txBody>
      </p:sp>
      <p:sp>
        <p:nvSpPr>
          <p:cNvPr id="3" name="Content Placeholder 2">
            <a:extLst>
              <a:ext uri="{FF2B5EF4-FFF2-40B4-BE49-F238E27FC236}">
                <a16:creationId xmlns:a16="http://schemas.microsoft.com/office/drawing/2014/main" id="{44C9B69E-05DC-4B33-929D-A75A8EAE71F9}"/>
              </a:ext>
            </a:extLst>
          </p:cNvPr>
          <p:cNvSpPr>
            <a:spLocks noGrp="1"/>
          </p:cNvSpPr>
          <p:nvPr>
            <p:ph idx="1"/>
          </p:nvPr>
        </p:nvSpPr>
        <p:spPr/>
        <p:txBody>
          <a:bodyPr/>
          <a:lstStyle/>
          <a:p>
            <a:pPr marL="0" indent="0" algn="ctr">
              <a:buNone/>
            </a:pPr>
            <a:r>
              <a:rPr lang="en-US" dirty="0"/>
              <a:t>Applicants will receive a confirmation email once their completed applications have been submitted successfully.</a:t>
            </a:r>
          </a:p>
        </p:txBody>
      </p:sp>
      <p:sp>
        <p:nvSpPr>
          <p:cNvPr id="4" name="Slide Number Placeholder 3">
            <a:extLst>
              <a:ext uri="{FF2B5EF4-FFF2-40B4-BE49-F238E27FC236}">
                <a16:creationId xmlns:a16="http://schemas.microsoft.com/office/drawing/2014/main" id="{E3E22DEC-2198-465A-AC5F-567AD905EBDC}"/>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3364104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BACF-3606-41B8-8014-17F53EE95467}"/>
              </a:ext>
            </a:extLst>
          </p:cNvPr>
          <p:cNvSpPr>
            <a:spLocks noGrp="1"/>
          </p:cNvSpPr>
          <p:nvPr>
            <p:ph type="title"/>
          </p:nvPr>
        </p:nvSpPr>
        <p:spPr/>
        <p:txBody>
          <a:bodyPr/>
          <a:lstStyle/>
          <a:p>
            <a:pPr algn="ctr"/>
            <a:r>
              <a:rPr lang="en-US" dirty="0">
                <a:solidFill>
                  <a:schemeClr val="bg1"/>
                </a:solidFill>
              </a:rPr>
              <a:t>Past </a:t>
            </a:r>
            <a:br>
              <a:rPr lang="en-US" dirty="0">
                <a:solidFill>
                  <a:schemeClr val="bg1"/>
                </a:solidFill>
              </a:rPr>
            </a:br>
            <a:r>
              <a:rPr lang="en-US" dirty="0">
                <a:solidFill>
                  <a:schemeClr val="bg1"/>
                </a:solidFill>
              </a:rPr>
              <a:t>Grantee Poster </a:t>
            </a:r>
            <a:br>
              <a:rPr lang="en-US" dirty="0">
                <a:solidFill>
                  <a:schemeClr val="bg1"/>
                </a:solidFill>
              </a:rPr>
            </a:br>
            <a:r>
              <a:rPr lang="en-US" dirty="0">
                <a:solidFill>
                  <a:schemeClr val="bg1"/>
                </a:solidFill>
              </a:rPr>
              <a:t>Sessions</a:t>
            </a:r>
          </a:p>
        </p:txBody>
      </p:sp>
      <p:sp>
        <p:nvSpPr>
          <p:cNvPr id="3" name="Content Placeholder 2">
            <a:extLst>
              <a:ext uri="{FF2B5EF4-FFF2-40B4-BE49-F238E27FC236}">
                <a16:creationId xmlns:a16="http://schemas.microsoft.com/office/drawing/2014/main" id="{4B8FA4AC-BA79-4D0E-BE56-A6524BA2B465}"/>
              </a:ext>
            </a:extLst>
          </p:cNvPr>
          <p:cNvSpPr>
            <a:spLocks noGrp="1"/>
          </p:cNvSpPr>
          <p:nvPr>
            <p:ph idx="1"/>
          </p:nvPr>
        </p:nvSpPr>
        <p:spPr/>
        <p:txBody>
          <a:bodyPr/>
          <a:lstStyle/>
          <a:p>
            <a:pPr marL="0" indent="0" algn="ctr">
              <a:buNone/>
            </a:pPr>
            <a:r>
              <a:rPr lang="en-US" dirty="0"/>
              <a:t>To view past grantees discussing their experiences throughout the grant process, cut and paste the following link into your web browser:</a:t>
            </a:r>
          </a:p>
          <a:p>
            <a:pPr marL="0" indent="0">
              <a:buNone/>
            </a:pPr>
            <a:endParaRPr lang="en-US" dirty="0"/>
          </a:p>
          <a:p>
            <a:pPr marL="0" indent="0" algn="ctr">
              <a:buNone/>
            </a:pPr>
            <a:r>
              <a:rPr lang="en-US" sz="1800" u="sng" dirty="0">
                <a:solidFill>
                  <a:srgbClr val="0563C1"/>
                </a:solidFill>
                <a:effectLst/>
                <a:latin typeface="Calibri" panose="020F0502020204030204" pitchFamily="34" charset="0"/>
                <a:ea typeface="Calibri" panose="020F0502020204030204" pitchFamily="34" charset="0"/>
                <a:hlinkClick r:id="rId3"/>
              </a:rPr>
              <a:t>https://www.youtube.com/playlist?list=PLCkBP2csbOssts6H77A-_SlViOjeZ4ybp</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AD86F02-3D63-4D76-A6E5-C8A7F3C6EBF0}"/>
              </a:ext>
            </a:extLst>
          </p:cNvPr>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656654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br>
              <a:rPr lang="en-US" dirty="0"/>
            </a:br>
            <a:r>
              <a:rPr lang="en-US" dirty="0"/>
              <a:t>Comments?</a:t>
            </a:r>
            <a:br>
              <a:rPr lang="en-US" dirty="0"/>
            </a:br>
            <a:r>
              <a:rPr lang="en-US" dirty="0"/>
              <a:t>Concerns?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0983" y="1639329"/>
            <a:ext cx="5099222" cy="3377513"/>
          </a:xfrm>
        </p:spPr>
      </p:pic>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204729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3762785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F594-CC08-4763-B440-DC325476E557}"/>
              </a:ext>
            </a:extLst>
          </p:cNvPr>
          <p:cNvSpPr>
            <a:spLocks noGrp="1"/>
          </p:cNvSpPr>
          <p:nvPr>
            <p:ph type="ctrTitle"/>
          </p:nvPr>
        </p:nvSpPr>
        <p:spPr>
          <a:xfrm>
            <a:off x="792480" y="1021491"/>
            <a:ext cx="6885185" cy="4830669"/>
          </a:xfrm>
        </p:spPr>
        <p:txBody>
          <a:bodyPr anchor="t">
            <a:noAutofit/>
          </a:bodyPr>
          <a:lstStyle/>
          <a:p>
            <a:pPr algn="ctr"/>
            <a:br>
              <a:rPr lang="en-US" sz="2400" b="0" dirty="0"/>
            </a:br>
            <a:r>
              <a:rPr lang="en-US" sz="2400" b="0" dirty="0"/>
              <a:t>For more information or questions on Competitive Employment (CIE) Grants please contact:</a:t>
            </a:r>
            <a:br>
              <a:rPr lang="en-US" sz="2400" b="0" dirty="0"/>
            </a:br>
            <a:br>
              <a:rPr lang="en-US" sz="2800" dirty="0"/>
            </a:br>
            <a:br>
              <a:rPr lang="en-US" sz="2800" dirty="0"/>
            </a:br>
            <a:r>
              <a:rPr lang="en-US" sz="2400" b="0" dirty="0"/>
              <a:t>Jeffery Coover, M. Ed., Educational Consultant</a:t>
            </a:r>
            <a:br>
              <a:rPr lang="en-US" sz="2400" b="0" dirty="0"/>
            </a:br>
            <a:r>
              <a:rPr lang="en-US" sz="2400" b="0" dirty="0">
                <a:hlinkClick r:id="rId3"/>
              </a:rPr>
              <a:t>jcoover@pattan.net</a:t>
            </a:r>
            <a:br>
              <a:rPr lang="en-US" sz="2400" b="0" dirty="0"/>
            </a:br>
            <a:br>
              <a:rPr lang="en-US" sz="2400" b="0" dirty="0"/>
            </a:br>
            <a:r>
              <a:rPr lang="en-US" sz="2400" b="0" dirty="0"/>
              <a:t>Kaylee Wynkoop, Ph. D., Educational Consultant</a:t>
            </a:r>
            <a:br>
              <a:rPr lang="en-US" sz="2400" b="0" dirty="0"/>
            </a:br>
            <a:r>
              <a:rPr lang="en-US" sz="2400" b="0" dirty="0">
                <a:hlinkClick r:id="rId4"/>
              </a:rPr>
              <a:t>kwynkoop@pattan.net</a:t>
            </a:r>
            <a:br>
              <a:rPr lang="en-US" sz="2400" b="0" dirty="0"/>
            </a:br>
            <a:br>
              <a:rPr lang="en-US" sz="2400" b="0" dirty="0"/>
            </a:br>
            <a:br>
              <a:rPr lang="en-US" sz="2400" b="0" dirty="0"/>
            </a:br>
            <a:br>
              <a:rPr lang="en-US" sz="2800" b="0" dirty="0"/>
            </a:br>
            <a:br>
              <a:rPr lang="en-US" sz="2800" dirty="0"/>
            </a:br>
            <a:br>
              <a:rPr lang="en-US" sz="3200" dirty="0"/>
            </a:br>
            <a:br>
              <a:rPr lang="en-US" sz="3200" dirty="0"/>
            </a:br>
            <a:br>
              <a:rPr lang="en-US" sz="3200" dirty="0"/>
            </a:br>
            <a:br>
              <a:rPr lang="en-US" sz="3200" dirty="0"/>
            </a:br>
            <a:br>
              <a:rPr lang="en-US" sz="3200" dirty="0"/>
            </a:br>
            <a:br>
              <a:rPr lang="en-US" sz="3200" dirty="0"/>
            </a:br>
            <a:endParaRPr lang="en-US" sz="3200" dirty="0"/>
          </a:p>
        </p:txBody>
      </p:sp>
      <p:sp>
        <p:nvSpPr>
          <p:cNvPr id="4" name="Text Placeholder 3">
            <a:extLst>
              <a:ext uri="{FF2B5EF4-FFF2-40B4-BE49-F238E27FC236}">
                <a16:creationId xmlns:a16="http://schemas.microsoft.com/office/drawing/2014/main" id="{728D291F-89C2-4DC5-9253-CCCC0E2F29DB}"/>
              </a:ext>
            </a:extLst>
          </p:cNvPr>
          <p:cNvSpPr>
            <a:spLocks noGrp="1"/>
          </p:cNvSpPr>
          <p:nvPr>
            <p:ph type="subTitle" idx="1"/>
          </p:nvPr>
        </p:nvSpPr>
        <p:spPr>
          <a:xfrm>
            <a:off x="9341707" y="848496"/>
            <a:ext cx="2001795" cy="5003663"/>
          </a:xfrm>
        </p:spPr>
        <p:txBody>
          <a:bodyPr>
            <a:noAutofit/>
          </a:bodyPr>
          <a:lstStyle/>
          <a:p>
            <a:pPr>
              <a:lnSpc>
                <a:spcPct val="100000"/>
              </a:lnSpc>
              <a:spcBef>
                <a:spcPts val="0"/>
              </a:spcBef>
            </a:pPr>
            <a:endParaRPr lang="en-US" sz="1600" b="1" dirty="0"/>
          </a:p>
          <a:p>
            <a:pPr>
              <a:lnSpc>
                <a:spcPct val="100000"/>
              </a:lnSpc>
              <a:spcBef>
                <a:spcPts val="0"/>
              </a:spcBef>
            </a:pPr>
            <a:endParaRPr lang="en-US" sz="1600" b="1" dirty="0"/>
          </a:p>
          <a:p>
            <a:pPr>
              <a:lnSpc>
                <a:spcPct val="100000"/>
              </a:lnSpc>
              <a:spcBef>
                <a:spcPts val="0"/>
              </a:spcBef>
            </a:pPr>
            <a:endParaRPr lang="en-US" sz="1600" b="1" dirty="0"/>
          </a:p>
          <a:p>
            <a:pPr>
              <a:lnSpc>
                <a:spcPct val="100000"/>
              </a:lnSpc>
              <a:spcBef>
                <a:spcPts val="0"/>
              </a:spcBef>
            </a:pPr>
            <a:endParaRPr lang="en-US" sz="1600" b="1" dirty="0"/>
          </a:p>
          <a:p>
            <a:pPr>
              <a:lnSpc>
                <a:spcPct val="100000"/>
              </a:lnSpc>
              <a:spcBef>
                <a:spcPts val="0"/>
              </a:spcBef>
            </a:pPr>
            <a:endParaRPr lang="en-US" sz="1600" b="1" dirty="0"/>
          </a:p>
          <a:p>
            <a:pPr>
              <a:lnSpc>
                <a:spcPct val="100000"/>
              </a:lnSpc>
              <a:spcBef>
                <a:spcPts val="0"/>
              </a:spcBef>
            </a:pPr>
            <a:endParaRPr lang="en-US" sz="1600" b="1" dirty="0"/>
          </a:p>
          <a:p>
            <a:pPr>
              <a:lnSpc>
                <a:spcPct val="100000"/>
              </a:lnSpc>
              <a:spcBef>
                <a:spcPts val="0"/>
              </a:spcBef>
            </a:pPr>
            <a:endParaRPr lang="en-US" sz="1600" b="1" dirty="0"/>
          </a:p>
          <a:p>
            <a:pPr>
              <a:lnSpc>
                <a:spcPct val="100000"/>
              </a:lnSpc>
              <a:spcBef>
                <a:spcPts val="0"/>
              </a:spcBef>
            </a:pPr>
            <a:endParaRPr lang="en-US" sz="1600" b="1" dirty="0"/>
          </a:p>
          <a:p>
            <a:pPr>
              <a:lnSpc>
                <a:spcPct val="100000"/>
              </a:lnSpc>
              <a:spcBef>
                <a:spcPts val="0"/>
              </a:spcBef>
            </a:pPr>
            <a:r>
              <a:rPr lang="en-US" sz="1600" b="1" dirty="0"/>
              <a:t>Commonwealth of Pennsylvania</a:t>
            </a:r>
            <a:endParaRPr lang="en-US" sz="1600" dirty="0"/>
          </a:p>
          <a:p>
            <a:pPr>
              <a:lnSpc>
                <a:spcPct val="100000"/>
              </a:lnSpc>
              <a:spcBef>
                <a:spcPts val="0"/>
              </a:spcBef>
            </a:pPr>
            <a:r>
              <a:rPr lang="en-US" sz="1400" dirty="0"/>
              <a:t>Tom Wolf, Governor</a:t>
            </a:r>
          </a:p>
          <a:p>
            <a:pPr>
              <a:lnSpc>
                <a:spcPct val="100000"/>
              </a:lnSpc>
              <a:spcBef>
                <a:spcPts val="0"/>
              </a:spcBef>
            </a:pPr>
            <a:endParaRPr lang="en-US" sz="700" dirty="0"/>
          </a:p>
          <a:p>
            <a:pPr>
              <a:lnSpc>
                <a:spcPct val="100000"/>
              </a:lnSpc>
              <a:spcBef>
                <a:spcPts val="0"/>
              </a:spcBef>
            </a:pPr>
            <a:endParaRPr lang="en-US" sz="1400" dirty="0"/>
          </a:p>
          <a:p>
            <a:pPr>
              <a:lnSpc>
                <a:spcPct val="100000"/>
              </a:lnSpc>
              <a:spcBef>
                <a:spcPts val="0"/>
              </a:spcBef>
            </a:pPr>
            <a:endParaRPr lang="en-US" sz="800" dirty="0"/>
          </a:p>
          <a:p>
            <a:pPr>
              <a:lnSpc>
                <a:spcPct val="100000"/>
              </a:lnSpc>
              <a:spcBef>
                <a:spcPts val="0"/>
              </a:spcBef>
            </a:pPr>
            <a:endParaRPr lang="en-US" sz="1400" dirty="0"/>
          </a:p>
          <a:p>
            <a:pPr>
              <a:lnSpc>
                <a:spcPct val="100000"/>
              </a:lnSpc>
              <a:spcBef>
                <a:spcPts val="0"/>
              </a:spcBef>
            </a:pPr>
            <a:r>
              <a:rPr lang="en-US" sz="1400" dirty="0"/>
              <a:t> </a:t>
            </a:r>
            <a:endParaRPr lang="en-US" sz="1350" dirty="0"/>
          </a:p>
        </p:txBody>
      </p:sp>
    </p:spTree>
    <p:extLst>
      <p:ext uri="{BB962C8B-B14F-4D97-AF65-F5344CB8AC3E}">
        <p14:creationId xmlns:p14="http://schemas.microsoft.com/office/powerpoint/2010/main" val="200495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295266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A3AB-E085-41F2-985B-45B4DF8105B4}"/>
              </a:ext>
            </a:extLst>
          </p:cNvPr>
          <p:cNvSpPr>
            <a:spLocks noGrp="1"/>
          </p:cNvSpPr>
          <p:nvPr>
            <p:ph type="title"/>
          </p:nvPr>
        </p:nvSpPr>
        <p:spPr/>
        <p:txBody>
          <a:bodyPr/>
          <a:lstStyle/>
          <a:p>
            <a:pPr algn="ctr"/>
            <a:r>
              <a:rPr lang="en-US" dirty="0"/>
              <a:t>Recorded Session</a:t>
            </a:r>
          </a:p>
        </p:txBody>
      </p:sp>
      <p:sp>
        <p:nvSpPr>
          <p:cNvPr id="4" name="Slide Number Placeholder 3">
            <a:extLst>
              <a:ext uri="{FF2B5EF4-FFF2-40B4-BE49-F238E27FC236}">
                <a16:creationId xmlns:a16="http://schemas.microsoft.com/office/drawing/2014/main" id="{38C3624A-12D6-4819-AF0D-F68CAE874E60}"/>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
        <p:nvSpPr>
          <p:cNvPr id="8" name="Content Placeholder 7">
            <a:extLst>
              <a:ext uri="{FF2B5EF4-FFF2-40B4-BE49-F238E27FC236}">
                <a16:creationId xmlns:a16="http://schemas.microsoft.com/office/drawing/2014/main" id="{6410FDCA-6E9C-4D3A-9AE4-1E49698C19D3}"/>
              </a:ext>
            </a:extLst>
          </p:cNvPr>
          <p:cNvSpPr>
            <a:spLocks noGrp="1"/>
          </p:cNvSpPr>
          <p:nvPr>
            <p:ph idx="1"/>
          </p:nvPr>
        </p:nvSpPr>
        <p:spPr/>
        <p:txBody>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This recorded session will be posted on the Transition page of the PaTTAN website. </a:t>
            </a:r>
          </a:p>
          <a:p>
            <a:pPr marL="0" indent="0" algn="ctr">
              <a:buNone/>
            </a:pPr>
            <a:r>
              <a:rPr lang="en-US" sz="1600" dirty="0">
                <a:hlinkClick r:id="rId3"/>
              </a:rPr>
              <a:t>https://www.pattan.net/Graduation-Post-Secondary-Outcomes/Educational-Initiatives</a:t>
            </a:r>
            <a:endParaRPr lang="en-US" sz="1600" dirty="0"/>
          </a:p>
          <a:p>
            <a:pPr marL="0" indent="0">
              <a:buNone/>
            </a:pPr>
            <a:endParaRPr lang="en-US" sz="1600" dirty="0"/>
          </a:p>
        </p:txBody>
      </p:sp>
      <p:pic>
        <p:nvPicPr>
          <p:cNvPr id="10" name="Picture 9">
            <a:extLst>
              <a:ext uri="{FF2B5EF4-FFF2-40B4-BE49-F238E27FC236}">
                <a16:creationId xmlns:a16="http://schemas.microsoft.com/office/drawing/2014/main" id="{5FA3693D-4C40-4163-9BF4-0A40D1B8C19C}"/>
              </a:ext>
            </a:extLst>
          </p:cNvPr>
          <p:cNvPicPr>
            <a:picLocks noChangeAspect="1"/>
          </p:cNvPicPr>
          <p:nvPr/>
        </p:nvPicPr>
        <p:blipFill>
          <a:blip r:embed="rId4"/>
          <a:stretch>
            <a:fillRect/>
          </a:stretch>
        </p:blipFill>
        <p:spPr>
          <a:xfrm>
            <a:off x="3974043" y="964465"/>
            <a:ext cx="7315200" cy="3250696"/>
          </a:xfrm>
          <a:prstGeom prst="rect">
            <a:avLst/>
          </a:prstGeom>
        </p:spPr>
      </p:pic>
    </p:spTree>
    <p:extLst>
      <p:ext uri="{BB962C8B-B14F-4D97-AF65-F5344CB8AC3E}">
        <p14:creationId xmlns:p14="http://schemas.microsoft.com/office/powerpoint/2010/main" val="204052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Welcome</a:t>
            </a:r>
          </a:p>
          <a:p>
            <a:pPr>
              <a:buFont typeface="Arial" panose="020B0604020202020204" pitchFamily="34" charset="0"/>
              <a:buChar char="•"/>
            </a:pPr>
            <a:r>
              <a:rPr lang="en-US" dirty="0"/>
              <a:t>Request for Application (RFA)</a:t>
            </a:r>
          </a:p>
          <a:p>
            <a:pPr>
              <a:buFont typeface="Arial" panose="020B0604020202020204" pitchFamily="34" charset="0"/>
              <a:buChar char="•"/>
            </a:pPr>
            <a:r>
              <a:rPr lang="en-US" dirty="0"/>
              <a:t>Electronic Application</a:t>
            </a:r>
          </a:p>
          <a:p>
            <a:pPr>
              <a:buFont typeface="Arial" panose="020B0604020202020204" pitchFamily="34" charset="0"/>
              <a:buChar char="•"/>
            </a:pPr>
            <a:r>
              <a:rPr lang="en-US" dirty="0"/>
              <a:t>Questions/Comments/Concerns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12223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Request for Application (RFA)</a:t>
            </a:r>
            <a:br>
              <a:rPr lang="en-US" dirty="0"/>
            </a:br>
            <a:endParaRPr lang="en-US" dirty="0"/>
          </a:p>
        </p:txBody>
      </p:sp>
      <p:sp>
        <p:nvSpPr>
          <p:cNvPr id="3" name="Content Placeholder 2"/>
          <p:cNvSpPr>
            <a:spLocks noGrp="1"/>
          </p:cNvSpPr>
          <p:nvPr>
            <p:ph idx="1"/>
          </p:nvPr>
        </p:nvSpPr>
        <p:spPr/>
        <p:txBody>
          <a:bodyPr/>
          <a:lstStyle/>
          <a:p>
            <a:pPr marL="571500" indent="-571500">
              <a:buAutoNum type="romanUcPeriod"/>
            </a:pPr>
            <a:r>
              <a:rPr lang="en-US" dirty="0"/>
              <a:t>Purpose of grants</a:t>
            </a:r>
          </a:p>
          <a:p>
            <a:pPr marL="571500" indent="-571500">
              <a:buAutoNum type="romanUcPeriod"/>
            </a:pPr>
            <a:r>
              <a:rPr lang="en-US" dirty="0"/>
              <a:t>Application criteria and grant priorities</a:t>
            </a:r>
          </a:p>
          <a:p>
            <a:pPr marL="571500" indent="-571500">
              <a:buAutoNum type="romanUcPeriod"/>
            </a:pPr>
            <a:r>
              <a:rPr lang="en-US" dirty="0"/>
              <a:t>Budget</a:t>
            </a:r>
          </a:p>
          <a:p>
            <a:pPr marL="571500" indent="-571500">
              <a:buAutoNum type="romanUcPeriod"/>
            </a:pPr>
            <a:r>
              <a:rPr lang="en-US" dirty="0"/>
              <a:t>Application submission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384801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CBAA-F3DA-423F-8401-3FB726BB4B62}"/>
              </a:ext>
            </a:extLst>
          </p:cNvPr>
          <p:cNvSpPr>
            <a:spLocks noGrp="1"/>
          </p:cNvSpPr>
          <p:nvPr>
            <p:ph type="title"/>
          </p:nvPr>
        </p:nvSpPr>
        <p:spPr/>
        <p:txBody>
          <a:bodyPr/>
          <a:lstStyle/>
          <a:p>
            <a:pPr algn="ctr"/>
            <a:r>
              <a:rPr lang="en-US" dirty="0"/>
              <a:t>I. Purpose </a:t>
            </a:r>
            <a:br>
              <a:rPr lang="en-US" dirty="0"/>
            </a:br>
            <a:r>
              <a:rPr lang="en-US" dirty="0"/>
              <a:t>of </a:t>
            </a:r>
            <a:br>
              <a:rPr lang="en-US" dirty="0"/>
            </a:br>
            <a:r>
              <a:rPr lang="en-US" dirty="0"/>
              <a:t>Grants</a:t>
            </a:r>
          </a:p>
        </p:txBody>
      </p:sp>
      <p:sp>
        <p:nvSpPr>
          <p:cNvPr id="3" name="Content Placeholder 2">
            <a:extLst>
              <a:ext uri="{FF2B5EF4-FFF2-40B4-BE49-F238E27FC236}">
                <a16:creationId xmlns:a16="http://schemas.microsoft.com/office/drawing/2014/main" id="{681744F5-9B3E-45C2-BD33-3A92D41E876C}"/>
              </a:ext>
            </a:extLst>
          </p:cNvPr>
          <p:cNvSpPr>
            <a:spLocks noGrp="1"/>
          </p:cNvSpPr>
          <p:nvPr>
            <p:ph idx="1"/>
          </p:nvPr>
        </p:nvSpPr>
        <p:spPr/>
        <p:txBody>
          <a:bodyPr>
            <a:normAutofit lnSpcReduction="10000"/>
          </a:bodyPr>
          <a:lstStyle/>
          <a:p>
            <a:pPr marL="0" indent="0" algn="ctr">
              <a:buNone/>
            </a:pPr>
            <a:endParaRPr lang="en-US" b="0" i="0" dirty="0">
              <a:effectLst/>
              <a:latin typeface="Century Gothic" panose="020B0502020202020204" pitchFamily="34" charset="0"/>
            </a:endParaRPr>
          </a:p>
          <a:p>
            <a:pPr marL="0" indent="0" algn="ctr">
              <a:buNone/>
            </a:pPr>
            <a:r>
              <a:rPr lang="en-US" b="0" i="0" dirty="0">
                <a:effectLst/>
                <a:latin typeface="Century Gothic" panose="020B0502020202020204" pitchFamily="34" charset="0"/>
              </a:rPr>
              <a:t>The purpose of the CIE grant is to provide youth with disabilities community-based paid work experiences during the 2020-2021 school year. </a:t>
            </a:r>
          </a:p>
          <a:p>
            <a:pPr marL="0" indent="0" algn="ctr">
              <a:buNone/>
            </a:pPr>
            <a:endParaRPr lang="en-US" b="0" i="0" dirty="0">
              <a:effectLst/>
              <a:latin typeface="Century Gothic" panose="020B0502020202020204" pitchFamily="34" charset="0"/>
            </a:endParaRPr>
          </a:p>
          <a:p>
            <a:pPr marL="0" indent="0" algn="ctr">
              <a:buNone/>
            </a:pPr>
            <a:r>
              <a:rPr lang="en-US" b="0" i="0" dirty="0">
                <a:effectLst/>
                <a:latin typeface="Century Gothic" panose="020B0502020202020204" pitchFamily="34" charset="0"/>
              </a:rPr>
              <a:t>An emphasis on virtual employment/pre-employment experiences should be a priority due to the LEA’s ability to implement traditional site-based transition programming during the COVID-19 pandemic.</a:t>
            </a:r>
          </a:p>
          <a:p>
            <a:endParaRPr lang="en-US" dirty="0"/>
          </a:p>
        </p:txBody>
      </p:sp>
      <p:sp>
        <p:nvSpPr>
          <p:cNvPr id="4" name="Slide Number Placeholder 3">
            <a:extLst>
              <a:ext uri="{FF2B5EF4-FFF2-40B4-BE49-F238E27FC236}">
                <a16:creationId xmlns:a16="http://schemas.microsoft.com/office/drawing/2014/main" id="{368A5CA0-8D49-4D44-9034-FE7AB035ACB9}"/>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60805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CD4C-C54D-4BA7-B855-945F0914F316}"/>
              </a:ext>
            </a:extLst>
          </p:cNvPr>
          <p:cNvSpPr>
            <a:spLocks noGrp="1"/>
          </p:cNvSpPr>
          <p:nvPr>
            <p:ph type="title"/>
          </p:nvPr>
        </p:nvSpPr>
        <p:spPr/>
        <p:txBody>
          <a:bodyPr/>
          <a:lstStyle/>
          <a:p>
            <a:pPr algn="ctr"/>
            <a:r>
              <a:rPr lang="en-US" dirty="0"/>
              <a:t>I. Purpose </a:t>
            </a:r>
            <a:br>
              <a:rPr lang="en-US" dirty="0"/>
            </a:br>
            <a:r>
              <a:rPr lang="en-US" dirty="0"/>
              <a:t>of </a:t>
            </a:r>
            <a:br>
              <a:rPr lang="en-US" dirty="0"/>
            </a:br>
            <a:r>
              <a:rPr lang="en-US" dirty="0"/>
              <a:t>Grants (cont’d)</a:t>
            </a:r>
          </a:p>
        </p:txBody>
      </p:sp>
      <p:sp>
        <p:nvSpPr>
          <p:cNvPr id="3" name="Content Placeholder 2">
            <a:extLst>
              <a:ext uri="{FF2B5EF4-FFF2-40B4-BE49-F238E27FC236}">
                <a16:creationId xmlns:a16="http://schemas.microsoft.com/office/drawing/2014/main" id="{487C187B-AAA1-4CF2-9A87-756ABD92A2D9}"/>
              </a:ext>
            </a:extLst>
          </p:cNvPr>
          <p:cNvSpPr>
            <a:spLocks noGrp="1"/>
          </p:cNvSpPr>
          <p:nvPr>
            <p:ph idx="1"/>
          </p:nvPr>
        </p:nvSpPr>
        <p:spPr/>
        <p:txBody>
          <a:bodyPr>
            <a:normAutofit fontScale="62500" lnSpcReduction="20000"/>
          </a:bodyPr>
          <a:lstStyle/>
          <a:p>
            <a:pPr marL="0" indent="0">
              <a:buNone/>
            </a:pPr>
            <a:r>
              <a:rPr lang="en-US" sz="2900" b="1" i="0" dirty="0">
                <a:effectLst/>
                <a:latin typeface="Century Gothic" panose="020B0502020202020204" pitchFamily="34" charset="0"/>
              </a:rPr>
              <a:t>PURPOSE:</a:t>
            </a:r>
          </a:p>
          <a:p>
            <a:pPr marL="0" indent="0" algn="l">
              <a:buNone/>
            </a:pPr>
            <a:r>
              <a:rPr lang="en-US" sz="2900" b="0" i="0" dirty="0">
                <a:effectLst/>
                <a:latin typeface="Century Gothic" panose="020B0502020202020204" pitchFamily="34" charset="0"/>
              </a:rPr>
              <a:t>1) improve competitive integrated employment outcomes for youth with disabilities;</a:t>
            </a:r>
          </a:p>
          <a:p>
            <a:pPr marL="0" indent="0" algn="l">
              <a:buNone/>
            </a:pPr>
            <a:r>
              <a:rPr lang="en-US" sz="2900" b="0" i="0" dirty="0">
                <a:effectLst/>
                <a:latin typeface="Century Gothic" panose="020B0502020202020204" pitchFamily="34" charset="0"/>
              </a:rPr>
              <a:t>2) provide virtual and in-person work experiences, including but not limited to job shadowing, internship/practicum (paid/unpaid), cooperative education programs, apprenticeship, community-based work programs, and service learning (unpaid), with job coaching as appropriate, for youth with disabilities with preference for students at-risk of dropping out and/or youth who have difficulty obtaining employment, independently;</a:t>
            </a:r>
          </a:p>
          <a:p>
            <a:pPr marL="0" indent="0" algn="l">
              <a:buNone/>
            </a:pPr>
            <a:r>
              <a:rPr lang="en-US" sz="2900" b="0" i="0" dirty="0">
                <a:effectLst/>
                <a:latin typeface="Century Gothic" panose="020B0502020202020204" pitchFamily="34" charset="0"/>
              </a:rPr>
              <a:t>3) establish sites that can serve as models for community-based competitive employment for youth with disabilities; and</a:t>
            </a:r>
          </a:p>
          <a:p>
            <a:pPr marL="0" indent="0" algn="l">
              <a:buNone/>
            </a:pPr>
            <a:r>
              <a:rPr lang="en-US" sz="2900" b="0" i="0" dirty="0">
                <a:effectLst/>
                <a:latin typeface="Century Gothic" panose="020B0502020202020204" pitchFamily="34" charset="0"/>
              </a:rPr>
              <a:t>4) actively involve The Office of Vocational Rehabilitation (OVR), County/Community-Based Behavioral Health, The Office of Intellectual Disabilities, Centers for Independent Living and other disability-specific support organizations during the development and implementation of the grant-related activities.</a:t>
            </a:r>
          </a:p>
          <a:p>
            <a:endParaRPr lang="en-US" dirty="0"/>
          </a:p>
        </p:txBody>
      </p:sp>
      <p:sp>
        <p:nvSpPr>
          <p:cNvPr id="4" name="Slide Number Placeholder 3">
            <a:extLst>
              <a:ext uri="{FF2B5EF4-FFF2-40B4-BE49-F238E27FC236}">
                <a16:creationId xmlns:a16="http://schemas.microsoft.com/office/drawing/2014/main" id="{A48E495D-2A12-44BB-B0D1-54ACB3FF3630}"/>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142224942"/>
      </p:ext>
    </p:extLst>
  </p:cSld>
  <p:clrMapOvr>
    <a:masterClrMapping/>
  </p:clrMapOvr>
</p:sld>
</file>

<file path=ppt/theme/theme1.xml><?xml version="1.0" encoding="utf-8"?>
<a:theme xmlns:a="http://schemas.openxmlformats.org/drawingml/2006/main" name="Frame">
  <a:themeElements>
    <a:clrScheme name="PaTTAN 2018">
      <a:dk1>
        <a:srgbClr val="000000"/>
      </a:dk1>
      <a:lt1>
        <a:srgbClr val="FFFFFF"/>
      </a:lt1>
      <a:dk2>
        <a:srgbClr val="545454"/>
      </a:dk2>
      <a:lt2>
        <a:srgbClr val="D9D9D6"/>
      </a:lt2>
      <a:accent1>
        <a:srgbClr val="004976"/>
      </a:accent1>
      <a:accent2>
        <a:srgbClr val="007681"/>
      </a:accent2>
      <a:accent3>
        <a:srgbClr val="007A3E"/>
      </a:accent3>
      <a:accent4>
        <a:srgbClr val="897A27"/>
      </a:accent4>
      <a:accent5>
        <a:srgbClr val="7A2F8A"/>
      </a:accent5>
      <a:accent6>
        <a:srgbClr val="AF272F"/>
      </a:accent6>
      <a:hlink>
        <a:srgbClr val="D9D9D6"/>
      </a:hlink>
      <a:folHlink>
        <a:srgbClr val="007681"/>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aTTAN 2018 Widescreen SC adjust" id="{33A8B736-FB5B-4C83-9314-EE11EBB577FC}" vid="{A8286C49-DFD3-4C53-ADB4-B57AED29E76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TAN 2018 Widescreen SC adjust" id="{33A8B736-FB5B-4C83-9314-EE11EBB577FC}" vid="{83A4326E-F1DF-403F-A92B-2EA097630C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PaTTAN 2018 Widescreen SC adjust</Template>
  <TotalTime>251</TotalTime>
  <Words>2665</Words>
  <Application>Microsoft Office PowerPoint</Application>
  <PresentationFormat>Widescreen</PresentationFormat>
  <Paragraphs>234</Paragraphs>
  <Slides>30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Century Gothic</vt:lpstr>
      <vt:lpstr>Wingdings 2</vt:lpstr>
      <vt:lpstr>Frame</vt:lpstr>
      <vt:lpstr>Custom Design</vt:lpstr>
      <vt:lpstr>2020-2021  Competitive Integrated  Employment Grants  An Overview</vt:lpstr>
      <vt:lpstr>2020-2021 Competitive Integrated Employment Grants  An Overview</vt:lpstr>
      <vt:lpstr>PowerPoint Presentation</vt:lpstr>
      <vt:lpstr>PowerPoint Presentation</vt:lpstr>
      <vt:lpstr>Recorded Session</vt:lpstr>
      <vt:lpstr>Agenda</vt:lpstr>
      <vt:lpstr> Request for Application (RFA) </vt:lpstr>
      <vt:lpstr>I. Purpose  of  Grants</vt:lpstr>
      <vt:lpstr>I. Purpose  of  Grants (cont’d)</vt:lpstr>
      <vt:lpstr>II. Application Criteria  &amp;  Grant  Priorities</vt:lpstr>
      <vt:lpstr>II. Application Criteria  &amp;  Grant  Priorities (cont’d)</vt:lpstr>
      <vt:lpstr>II. Application Criteria  &amp;  Grant  Priorities (cont’d)</vt:lpstr>
      <vt:lpstr>II. Application Criteria  &amp;  Grant  Priorities (cont’d)</vt:lpstr>
      <vt:lpstr>II. Application Criteria  &amp;  Grant  Priorities (cont’d)</vt:lpstr>
      <vt:lpstr>II. Application Criteria  &amp;  Grant  Priorities (cont’d)</vt:lpstr>
      <vt:lpstr>II. Application Criteria  &amp;  Grant  Priorities (cont’d)</vt:lpstr>
      <vt:lpstr>II. Application Criteria  &amp;  Grant  Priorities (cont’d)</vt:lpstr>
      <vt:lpstr>II. Application Criteria  &amp;  Grant  Priorities (cont’d)</vt:lpstr>
      <vt:lpstr>II. Application Criteria  &amp;  Grant  Priorities (cont’d)</vt:lpstr>
      <vt:lpstr>II. Application Criteria  &amp;  Grant  Priorities (cont’d)</vt:lpstr>
      <vt:lpstr>II. Application Criteria  &amp;  Grant  Priorities (cont’d)</vt:lpstr>
      <vt:lpstr>III. Budget</vt:lpstr>
      <vt:lpstr>III. Budget</vt:lpstr>
      <vt:lpstr>IV. Application Submission</vt:lpstr>
      <vt:lpstr>Electronic Application</vt:lpstr>
      <vt:lpstr>Electronic Application (cont’d)</vt:lpstr>
      <vt:lpstr>Electronic Application (cont’d)</vt:lpstr>
      <vt:lpstr>Past  Grantee Poster  Sessions</vt:lpstr>
      <vt:lpstr>Questions? Comments? Concerns?</vt:lpstr>
      <vt:lpstr> For more information or questions on Competitive Employment (CIE) Grants please contact:   Jeffery Coover, M. Ed., Educational Consultant jcoover@pattan.net  Kaylee Wynkoop, Ph. D., Educational Consultant kwynkoop@pattan.net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Jeffery Coover</dc:creator>
  <cp:lastModifiedBy>Jeffery Coover</cp:lastModifiedBy>
  <cp:revision>98</cp:revision>
  <dcterms:created xsi:type="dcterms:W3CDTF">2019-06-25T16:38:51Z</dcterms:created>
  <dcterms:modified xsi:type="dcterms:W3CDTF">2020-07-28T17:10:45Z</dcterms:modified>
</cp:coreProperties>
</file>