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04" r:id="rId2"/>
    <p:sldId id="306" r:id="rId3"/>
    <p:sldId id="368" r:id="rId4"/>
    <p:sldId id="307" r:id="rId5"/>
    <p:sldId id="367" r:id="rId6"/>
    <p:sldId id="371" r:id="rId7"/>
    <p:sldId id="366" r:id="rId8"/>
    <p:sldId id="379" r:id="rId9"/>
    <p:sldId id="380" r:id="rId10"/>
    <p:sldId id="381" r:id="rId11"/>
    <p:sldId id="384" r:id="rId12"/>
    <p:sldId id="382" r:id="rId13"/>
    <p:sldId id="383" r:id="rId14"/>
    <p:sldId id="320" r:id="rId15"/>
    <p:sldId id="31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160" userDrawn="1">
          <p15:clr>
            <a:srgbClr val="A4A3A4"/>
          </p15:clr>
        </p15:guide>
        <p15:guide id="5" pos="2261" userDrawn="1">
          <p15:clr>
            <a:srgbClr val="A4A3A4"/>
          </p15:clr>
        </p15:guide>
        <p15:guide id="6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  <a:srgbClr val="004F8A"/>
    <a:srgbClr val="00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38" autoAdjust="0"/>
    <p:restoredTop sz="67916" autoAdjust="0"/>
  </p:normalViewPr>
  <p:slideViewPr>
    <p:cSldViewPr>
      <p:cViewPr varScale="1">
        <p:scale>
          <a:sx n="46" d="100"/>
          <a:sy n="46" d="100"/>
        </p:scale>
        <p:origin x="14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30" d="100"/>
          <a:sy n="130" d="100"/>
        </p:scale>
        <p:origin x="1194" y="-624"/>
      </p:cViewPr>
      <p:guideLst>
        <p:guide orient="horz" pos="2932"/>
        <p:guide pos="2212"/>
        <p:guide orient="horz" pos="2928"/>
        <p:guide pos="2160"/>
        <p:guide pos="2261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947" tIns="45973" rIns="91947" bIns="4597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1947" tIns="45973" rIns="91947" bIns="45973" rtlCol="0"/>
          <a:lstStyle>
            <a:lvl1pPr algn="r">
              <a:defRPr sz="1200"/>
            </a:lvl1pPr>
          </a:lstStyle>
          <a:p>
            <a:fld id="{3D18C742-6351-4F6E-BF1B-FD530BB0E1BD}" type="datetimeFigureOut">
              <a:rPr lang="en-US" smtClean="0"/>
              <a:t>9/12/2022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7" tIns="45973" rIns="91947" bIns="459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3"/>
            <a:ext cx="5608320" cy="4183380"/>
          </a:xfrm>
          <a:prstGeom prst="rect">
            <a:avLst/>
          </a:prstGeom>
        </p:spPr>
        <p:txBody>
          <a:bodyPr vert="horz" lIns="91947" tIns="45973" rIns="91947" bIns="459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1947" tIns="45973" rIns="91947" bIns="4597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1947" tIns="45973" rIns="91947" bIns="45973" rtlCol="0" anchor="b"/>
          <a:lstStyle>
            <a:lvl1pPr algn="r">
              <a:defRPr sz="1200"/>
            </a:lvl1pPr>
          </a:lstStyle>
          <a:p>
            <a:fld id="{58FFD022-5891-4F02-8C12-3F20BF0346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164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FD022-5891-4F02-8C12-3F20BF0346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7868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FD022-5891-4F02-8C12-3F20BF03467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01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FD022-5891-4F02-8C12-3F20BF03467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754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FD022-5891-4F02-8C12-3F20BF03467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890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FD022-5891-4F02-8C12-3F20BF03467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2632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69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FD022-5891-4F02-8C12-3F20BF03467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535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FD022-5891-4F02-8C12-3F20BF03467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86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FD022-5891-4F02-8C12-3F20BF0346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5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FD022-5891-4F02-8C12-3F20BF0346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1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FD022-5891-4F02-8C12-3F20BF03467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566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FD022-5891-4F02-8C12-3F20BF0346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63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FD022-5891-4F02-8C12-3F20BF03467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85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FD022-5891-4F02-8C12-3F20BF03467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241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FD022-5891-4F02-8C12-3F20BF03467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50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FD022-5891-4F02-8C12-3F20BF03467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639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457200" y="228600"/>
            <a:ext cx="8229600" cy="914400"/>
          </a:xfrm>
          <a:prstGeom prst="rect">
            <a:avLst/>
          </a:prstGeom>
          <a:solidFill>
            <a:srgbClr val="13235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57200" y="1219200"/>
            <a:ext cx="8229600" cy="228600"/>
          </a:xfrm>
          <a:prstGeom prst="rect">
            <a:avLst/>
          </a:prstGeom>
          <a:solidFill>
            <a:srgbClr val="9EA1B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305" y="5794067"/>
            <a:ext cx="2230895" cy="66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8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E8A48F-D827-4834-9296-39C3474FBAB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86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00462A-847D-4623-9E11-15C8EA3BAA6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48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805BAA-1ACE-4430-8867-FE4AC492E4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6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5014BD-DB47-459D-A6FE-AC9D14690E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93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EC5914-7516-4F26-A1DC-074117F936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22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2B9C4D-87E4-4A7A-A90D-9044BFA312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52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08F807-31D3-473F-8634-096EBF3971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99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CAF89F-F562-4638-9061-404D06E62B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087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269E4F-09DD-4C9F-8908-7BB4C2AA125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27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972B6A-BAF9-4633-A3E8-45A32FC27E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64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ltGray">
          <a:xfrm>
            <a:off x="457200" y="228600"/>
            <a:ext cx="8229600" cy="914400"/>
          </a:xfrm>
          <a:prstGeom prst="rect">
            <a:avLst/>
          </a:prstGeom>
          <a:solidFill>
            <a:srgbClr val="13235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11C0A1-07BB-466E-A161-6E1645338010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57200" y="1219200"/>
            <a:ext cx="8229600" cy="228600"/>
          </a:xfrm>
          <a:prstGeom prst="rect">
            <a:avLst/>
          </a:prstGeom>
          <a:solidFill>
            <a:srgbClr val="9EA1B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6781800" y="6410325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900" dirty="0">
                <a:solidFill>
                  <a:srgbClr val="9EA1BD"/>
                </a:solidFill>
              </a:rPr>
              <a:t>www.education.pa.gov</a:t>
            </a:r>
            <a:endParaRPr lang="en-US" sz="90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064" y="5792407"/>
            <a:ext cx="2230895" cy="66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48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ra-edseact16@pa.go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ducation.pa.gov/Documents/K-12/Special%20Education/Act%2016/Act%2016%20Guidelines.pdf" TargetMode="External"/><Relationship Id="rId4" Type="http://schemas.openxmlformats.org/officeDocument/2006/relationships/hyperlink" Target="https://www.education.pa.gov/K-12/Special%20Education/FundingGrants/Pages/Act16.asp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 16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Pennsylvania Department of Education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Bureau of Special Education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Holly Fan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717-346-9644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zfan@pa.gov</a:t>
            </a:r>
          </a:p>
        </p:txBody>
      </p:sp>
    </p:spTree>
    <p:extLst>
      <p:ext uri="{BB962C8B-B14F-4D97-AF65-F5344CB8AC3E}">
        <p14:creationId xmlns:p14="http://schemas.microsoft.com/office/powerpoint/2010/main" val="587534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Specialized Equipment Cost per Student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Braille materials specific to student (total cost)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Assistive technology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equipment required per IEP</a:t>
            </a:r>
          </a:p>
          <a:p>
            <a:pPr marL="914400" lvl="1" indent="-457200">
              <a:buAutoNum type="alphaUcPeriod"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the following items in the reported cost per student: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costs 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Non-specialized transportation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education costs, which are not applicable to special education services.</a:t>
            </a:r>
          </a:p>
          <a:p>
            <a:pPr marL="457200" lvl="1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805BAA-1ACE-4430-8867-FE4AC492E4A9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92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Reporting Issues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Entering incorrect numbers in PIMS</a:t>
            </a:r>
          </a:p>
          <a:p>
            <a:pPr marL="457200" lvl="1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Incorrect Category</a:t>
            </a:r>
          </a:p>
          <a:p>
            <a:pPr lvl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Improper Record Keeping</a:t>
            </a:r>
          </a:p>
          <a:p>
            <a:pPr lvl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Errors</a:t>
            </a:r>
          </a:p>
          <a:p>
            <a:pPr lvl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805BAA-1ACE-4430-8867-FE4AC492E4A9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21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 16 Verification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category 2,3A and 3B increased over 20% or more will trigger review</a:t>
            </a:r>
          </a:p>
          <a:p>
            <a:pPr marL="457200" lvl="1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email is asking if SD or CS made an error and need to correct data</a:t>
            </a:r>
          </a:p>
          <a:p>
            <a:pPr lvl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SD or CS could justify in an email that the data was correct, no further action</a:t>
            </a:r>
          </a:p>
          <a:p>
            <a:pPr lvl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 response to the email or justification was week, there will be an on-site review of documentation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Deadline Dec. 16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2022</a:t>
            </a:r>
          </a:p>
          <a:p>
            <a:pPr marL="457200" lvl="1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805BAA-1ACE-4430-8867-FE4AC492E4A9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330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Worksheet Example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805BAA-1ACE-4430-8867-FE4AC492E4A9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DC18C15-6073-9CB5-1E11-1E13C3C28F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930419"/>
            <a:ext cx="8229600" cy="2745186"/>
          </a:xfrm>
        </p:spPr>
      </p:pic>
    </p:spTree>
    <p:extLst>
      <p:ext uri="{BB962C8B-B14F-4D97-AF65-F5344CB8AC3E}">
        <p14:creationId xmlns:p14="http://schemas.microsoft.com/office/powerpoint/2010/main" val="1348572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If You Need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948" y="1613107"/>
            <a:ext cx="8229600" cy="45259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ra-edseact16@pa.gov</a:t>
            </a:r>
            <a:endParaRPr lang="en-US" dirty="0"/>
          </a:p>
          <a:p>
            <a:r>
              <a:rPr lang="en-US" dirty="0">
                <a:hlinkClick r:id="rId4"/>
              </a:rPr>
              <a:t>Act 16 - Reporting of Expenditures Relating to Exceptional Students (pa.gov)</a:t>
            </a:r>
            <a:endParaRPr lang="en-US" dirty="0"/>
          </a:p>
          <a:p>
            <a:r>
              <a:rPr lang="en-US">
                <a:hlinkClick r:id="rId5"/>
              </a:rPr>
              <a:t>Act 16 Expenditures per Student Guidance (pa.gov)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805BAA-1ACE-4430-8867-FE4AC492E4A9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363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Question?</a:t>
            </a:r>
          </a:p>
        </p:txBody>
      </p:sp>
      <p:pic>
        <p:nvPicPr>
          <p:cNvPr id="4" name="Picture 2" descr="C:\Users\zfan\AppData\Local\Microsoft\Windows\Temporary Internet Files\Content.IE5\G3A73AO3\question-mark-in-a-blue-circle-8959-large[1]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4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805BAA-1ACE-4430-8867-FE4AC492E4A9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13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 16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00400" lvl="7" indent="0">
              <a:buNone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 16 of 2000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Amended Public School Code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 collection of per-pupil expenditure data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 16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of 2016, 2019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Amended Public School Code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805BAA-1ACE-4430-8867-FE4AC492E4A9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83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 16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 16 data collection directly affects state special education funding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Collection window 10/03 -10/14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Correction window 10/18 – 10/31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805BAA-1ACE-4430-8867-FE4AC492E4A9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08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 16 Submission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 need to submit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District of Residence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Charter School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Foster Parent Home District (1305)</a:t>
            </a:r>
          </a:p>
          <a:p>
            <a:pPr marL="457200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 need not to submit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Approved Private School,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Intermediate Unit,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Prison,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Career Technology Center,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Residential Rehabilitation Institutions 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Juvenile Correctional Institute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805BAA-1ACE-4430-8867-FE4AC492E4A9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91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 16 Submission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need to be submitted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special education students receive IEP services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Enrolled from July 1 to June 30 for the previous school year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out-placed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just those included in the 12/1 count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need not to be submitted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Wards of State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educated in state adult and juvenile correctional facilities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805BAA-1ACE-4430-8867-FE4AC492E4A9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6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 16 Submission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Receiving Services at an APS </a:t>
            </a:r>
          </a:p>
          <a:p>
            <a:pPr lvl="1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4010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Funded Students</a:t>
            </a:r>
          </a:p>
          <a:p>
            <a:pPr lvl="1">
              <a:defRPr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Non-4010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Funded Students</a:t>
            </a:r>
          </a:p>
          <a:p>
            <a:pPr marL="457200" lvl="1" indent="0">
              <a:buNone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805BAA-1ACE-4430-8867-FE4AC492E4A9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605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 16 Category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7801"/>
            <a:ext cx="8148181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Funding Category</a:t>
            </a:r>
          </a:p>
          <a:p>
            <a:pPr algn="ctr">
              <a:buNone/>
            </a:pPr>
            <a:endParaRPr lang="en-US" altLang="en-US" b="1" dirty="0"/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Category 1A - $1.00 -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$4,999.99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Category 1B - $5,000.00 - $27,303.07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Category 2 - $27,303.08 - $54,606.16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Category 3A - $54,606.17 - $81,909.25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Category 3B - $81,909.26 an over	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cost of the special education program directed by an IEP</a:t>
            </a:r>
          </a:p>
          <a:p>
            <a:pPr>
              <a:buNone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805BAA-1ACE-4430-8867-FE4AC492E4A9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01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Expenditures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Itemize Student  Services on IEP</a:t>
            </a:r>
          </a:p>
          <a:p>
            <a:pPr marL="457200" lvl="1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Instructional Cost per Student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Classroom teacher salary and benefits (prorated)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Classroom aids, if the aide is assigned to a group of students (prorated)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Para-profession/one-on-one aid assigned to specific student (total cost)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education costs, as applied to special education student services (prorated)</a:t>
            </a:r>
          </a:p>
          <a:p>
            <a:pPr marL="457200" lvl="1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805BAA-1ACE-4430-8867-FE4AC492E4A9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073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Related Services Cost per Student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Specialized Transportation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a). Bus/Van that is required in the IEP for more than one student   	(prorated)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b). Bus/Van required for one specific student (total cost)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Speech Group (prorated)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services including speech, occupational therapy, Physical therapy, vision services, hearing services, orientation and mobility (total cost)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One-to-one nurse (total cost)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nursing services (prorated)</a:t>
            </a: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Para-profession, on-to one aid assigned to specific student (total cost) (if no accounted for elsewhere) Specialized Equipment cost per Student</a:t>
            </a:r>
          </a:p>
          <a:p>
            <a:pPr marL="457200" lvl="1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805BAA-1ACE-4430-8867-FE4AC492E4A9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835812"/>
      </p:ext>
    </p:extLst>
  </p:cSld>
  <p:clrMapOvr>
    <a:masterClrMapping/>
  </p:clrMapOvr>
</p:sld>
</file>

<file path=ppt/theme/theme1.xml><?xml version="1.0" encoding="utf-8"?>
<a:theme xmlns:a="http://schemas.openxmlformats.org/drawingml/2006/main" name="OS-1100 (9-08)">
  <a:themeElements>
    <a:clrScheme name="OS-1100 (9-08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S-1100 (9-08)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-1100 (9-08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1100 (9-08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1100 (9-08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1100 (9-08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1100 (9-08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1100 (9-08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1100 (9-08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1100 (9-08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1100 (9-08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1100 (9-08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1100 (9-08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1100 (9-08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12962</TotalTime>
  <Words>632</Words>
  <Application>Microsoft Office PowerPoint</Application>
  <PresentationFormat>On-screen Show (4:3)</PresentationFormat>
  <Paragraphs>141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Verdana</vt:lpstr>
      <vt:lpstr>OS-1100 (9-08)</vt:lpstr>
      <vt:lpstr>Act 16</vt:lpstr>
      <vt:lpstr>Act 16</vt:lpstr>
      <vt:lpstr>Act 16</vt:lpstr>
      <vt:lpstr>Act 16 Submission</vt:lpstr>
      <vt:lpstr>Act 16 Submission</vt:lpstr>
      <vt:lpstr>Act 16 Submission</vt:lpstr>
      <vt:lpstr>Act 16 Category</vt:lpstr>
      <vt:lpstr>Expenditures </vt:lpstr>
      <vt:lpstr>Expenditures</vt:lpstr>
      <vt:lpstr>Expenditures</vt:lpstr>
      <vt:lpstr>Common Reporting Issues</vt:lpstr>
      <vt:lpstr>Act 16 Verification</vt:lpstr>
      <vt:lpstr>Worksheet Example</vt:lpstr>
      <vt:lpstr>                          If You Need Assistance</vt:lpstr>
      <vt:lpstr>Question?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Register</dc:title>
  <dc:creator>pdeadmin</dc:creator>
  <cp:lastModifiedBy>Pam Ranieri</cp:lastModifiedBy>
  <cp:revision>1399</cp:revision>
  <cp:lastPrinted>2019-10-11T16:02:40Z</cp:lastPrinted>
  <dcterms:created xsi:type="dcterms:W3CDTF">2016-05-05T12:51:07Z</dcterms:created>
  <dcterms:modified xsi:type="dcterms:W3CDTF">2022-09-12T15:02:19Z</dcterms:modified>
</cp:coreProperties>
</file>