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405" r:id="rId6"/>
    <p:sldId id="406" r:id="rId7"/>
    <p:sldId id="429" r:id="rId8"/>
    <p:sldId id="509" r:id="rId9"/>
    <p:sldId id="335" r:id="rId10"/>
    <p:sldId id="841" r:id="rId11"/>
    <p:sldId id="837" r:id="rId12"/>
    <p:sldId id="845" r:id="rId13"/>
    <p:sldId id="842" r:id="rId14"/>
    <p:sldId id="843" r:id="rId15"/>
    <p:sldId id="528" r:id="rId16"/>
    <p:sldId id="849" r:id="rId17"/>
    <p:sldId id="796" r:id="rId18"/>
    <p:sldId id="652" r:id="rId19"/>
    <p:sldId id="800" r:id="rId20"/>
    <p:sldId id="655" r:id="rId21"/>
    <p:sldId id="816" r:id="rId22"/>
    <p:sldId id="661" r:id="rId23"/>
    <p:sldId id="663" r:id="rId24"/>
    <p:sldId id="801" r:id="rId25"/>
    <p:sldId id="812" r:id="rId26"/>
    <p:sldId id="584" r:id="rId27"/>
    <p:sldId id="853" r:id="rId28"/>
    <p:sldId id="583" r:id="rId29"/>
    <p:sldId id="817" r:id="rId30"/>
    <p:sldId id="819" r:id="rId31"/>
    <p:sldId id="660" r:id="rId32"/>
    <p:sldId id="811" r:id="rId33"/>
    <p:sldId id="597" r:id="rId34"/>
    <p:sldId id="820" r:id="rId35"/>
    <p:sldId id="802" r:id="rId36"/>
    <p:sldId id="805" r:id="rId37"/>
    <p:sldId id="852" r:id="rId38"/>
    <p:sldId id="851" r:id="rId39"/>
    <p:sldId id="847" r:id="rId40"/>
    <p:sldId id="828" r:id="rId41"/>
    <p:sldId id="822" r:id="rId42"/>
    <p:sldId id="831" r:id="rId43"/>
    <p:sldId id="833" r:id="rId44"/>
    <p:sldId id="813" r:id="rId45"/>
    <p:sldId id="527" r:id="rId46"/>
    <p:sldId id="814" r:id="rId47"/>
    <p:sldId id="815" r:id="rId48"/>
    <p:sldId id="742" r:id="rId49"/>
    <p:sldId id="770" r:id="rId50"/>
    <p:sldId id="832" r:id="rId51"/>
    <p:sldId id="25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LH" userId="S::lhauswirth@pa.gov::41f3541a-6b37-421c-b212-7854510a20d7" providerId="AD"/>
  <p188:author id="{F3B36947-631B-4A85-1143-9C149C7DC074}" name="Hampe, Lisa" initials="HL" userId="S::lihampe@pa.gov::1c2cc2b1-9974-405a-bc59-c6a61872068a" providerId="AD"/>
  <p188:author id="{31F02C6A-F6D1-B6A2-B1E6-3EE3B2333FA7}" name="Lynda Lupp" initials="LL" userId="S::llupp@pattankop.net::c4f7d2c9-81ee-4234-b8ed-2f41d336311c" providerId="AD"/>
  <p188:author id="{8FF35CAF-FE32-B095-CD3B-C14708D00CC2}" name="Kappel, Audrey" initials="KA" userId="S::kappela@wpsbc.org::c39ca83b-be95-420d-9dee-2fb8464d7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B1BEE-06BC-4DFF-BD6D-CDA69AF1BFD4}" v="790" dt="2024-01-11T20:31:51.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1434" autoAdjust="0"/>
  </p:normalViewPr>
  <p:slideViewPr>
    <p:cSldViewPr snapToGrid="0">
      <p:cViewPr varScale="1">
        <p:scale>
          <a:sx n="57" d="100"/>
          <a:sy n="57" d="100"/>
        </p:scale>
        <p:origin x="7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a Lupp" userId="c4f7d2c9-81ee-4234-b8ed-2f41d336311c" providerId="ADAL" clId="{ED6B1BEE-06BC-4DFF-BD6D-CDA69AF1BFD4}"/>
    <pc:docChg chg="custSel modSld">
      <pc:chgData name="Lynda Lupp" userId="c4f7d2c9-81ee-4234-b8ed-2f41d336311c" providerId="ADAL" clId="{ED6B1BEE-06BC-4DFF-BD6D-CDA69AF1BFD4}" dt="2024-01-11T20:35:36.644" v="1998" actId="20577"/>
      <pc:docMkLst>
        <pc:docMk/>
      </pc:docMkLst>
      <pc:sldChg chg="modSp mod">
        <pc:chgData name="Lynda Lupp" userId="c4f7d2c9-81ee-4234-b8ed-2f41d336311c" providerId="ADAL" clId="{ED6B1BEE-06BC-4DFF-BD6D-CDA69AF1BFD4}" dt="2024-01-11T20:17:29.186" v="766" actId="962"/>
        <pc:sldMkLst>
          <pc:docMk/>
          <pc:sldMk cId="2971671682" sldId="335"/>
        </pc:sldMkLst>
        <pc:spChg chg="ord">
          <ac:chgData name="Lynda Lupp" userId="c4f7d2c9-81ee-4234-b8ed-2f41d336311c" providerId="ADAL" clId="{ED6B1BEE-06BC-4DFF-BD6D-CDA69AF1BFD4}" dt="2024-01-11T20:17:10.618" v="762" actId="13244"/>
          <ac:spMkLst>
            <pc:docMk/>
            <pc:sldMk cId="2971671682" sldId="335"/>
            <ac:spMk id="2" creationId="{0FD3BCFB-EABD-3526-CF50-1C1B8F8D6671}"/>
          </ac:spMkLst>
        </pc:spChg>
        <pc:spChg chg="mod">
          <ac:chgData name="Lynda Lupp" userId="c4f7d2c9-81ee-4234-b8ed-2f41d336311c" providerId="ADAL" clId="{ED6B1BEE-06BC-4DFF-BD6D-CDA69AF1BFD4}" dt="2024-01-11T20:11:22.739" v="175" actId="962"/>
          <ac:spMkLst>
            <pc:docMk/>
            <pc:sldMk cId="2971671682" sldId="335"/>
            <ac:spMk id="3" creationId="{F252BAFF-0AEC-4EB5-BC3A-0BD06BDB9713}"/>
          </ac:spMkLst>
        </pc:spChg>
        <pc:spChg chg="ord">
          <ac:chgData name="Lynda Lupp" userId="c4f7d2c9-81ee-4234-b8ed-2f41d336311c" providerId="ADAL" clId="{ED6B1BEE-06BC-4DFF-BD6D-CDA69AF1BFD4}" dt="2024-01-11T20:16:54.874" v="761" actId="13244"/>
          <ac:spMkLst>
            <pc:docMk/>
            <pc:sldMk cId="2971671682" sldId="335"/>
            <ac:spMk id="79874" creationId="{F5DA6DC2-B7B3-4B41-A10A-7629E7A6F5C8}"/>
          </ac:spMkLst>
        </pc:spChg>
        <pc:spChg chg="mod">
          <ac:chgData name="Lynda Lupp" userId="c4f7d2c9-81ee-4234-b8ed-2f41d336311c" providerId="ADAL" clId="{ED6B1BEE-06BC-4DFF-BD6D-CDA69AF1BFD4}" dt="2024-01-11T20:17:28.469" v="765" actId="962"/>
          <ac:spMkLst>
            <pc:docMk/>
            <pc:sldMk cId="2971671682" sldId="335"/>
            <ac:spMk id="79876" creationId="{DA1B440D-5904-45BE-9484-5C80D52C86EE}"/>
          </ac:spMkLst>
        </pc:spChg>
        <pc:spChg chg="mod">
          <ac:chgData name="Lynda Lupp" userId="c4f7d2c9-81ee-4234-b8ed-2f41d336311c" providerId="ADAL" clId="{ED6B1BEE-06BC-4DFF-BD6D-CDA69AF1BFD4}" dt="2024-01-11T20:17:29.186" v="766" actId="962"/>
          <ac:spMkLst>
            <pc:docMk/>
            <pc:sldMk cId="2971671682" sldId="335"/>
            <ac:spMk id="79877" creationId="{5ACC4736-6329-4DAA-BEA7-62A9F4887B89}"/>
          </ac:spMkLst>
        </pc:spChg>
        <pc:picChg chg="mod ord">
          <ac:chgData name="Lynda Lupp" userId="c4f7d2c9-81ee-4234-b8ed-2f41d336311c" providerId="ADAL" clId="{ED6B1BEE-06BC-4DFF-BD6D-CDA69AF1BFD4}" dt="2024-01-11T20:17:19.054" v="763" actId="13244"/>
          <ac:picMkLst>
            <pc:docMk/>
            <pc:sldMk cId="2971671682" sldId="335"/>
            <ac:picMk id="7" creationId="{5C511CC3-A7E8-28D0-F339-EDCCD284A276}"/>
          </ac:picMkLst>
        </pc:picChg>
        <pc:picChg chg="mod ord">
          <ac:chgData name="Lynda Lupp" userId="c4f7d2c9-81ee-4234-b8ed-2f41d336311c" providerId="ADAL" clId="{ED6B1BEE-06BC-4DFF-BD6D-CDA69AF1BFD4}" dt="2024-01-11T20:17:20.963" v="764" actId="13244"/>
          <ac:picMkLst>
            <pc:docMk/>
            <pc:sldMk cId="2971671682" sldId="335"/>
            <ac:picMk id="8" creationId="{192EADDB-22B1-8901-2545-CB602B03BFC3}"/>
          </ac:picMkLst>
        </pc:picChg>
      </pc:sldChg>
      <pc:sldChg chg="modSp mod">
        <pc:chgData name="Lynda Lupp" userId="c4f7d2c9-81ee-4234-b8ed-2f41d336311c" providerId="ADAL" clId="{ED6B1BEE-06BC-4DFF-BD6D-CDA69AF1BFD4}" dt="2024-01-11T20:24:48.684" v="861" actId="1076"/>
        <pc:sldMkLst>
          <pc:docMk/>
          <pc:sldMk cId="2542346284" sldId="429"/>
        </pc:sldMkLst>
        <pc:picChg chg="mod">
          <ac:chgData name="Lynda Lupp" userId="c4f7d2c9-81ee-4234-b8ed-2f41d336311c" providerId="ADAL" clId="{ED6B1BEE-06BC-4DFF-BD6D-CDA69AF1BFD4}" dt="2024-01-11T20:24:48.684" v="861" actId="1076"/>
          <ac:picMkLst>
            <pc:docMk/>
            <pc:sldMk cId="2542346284" sldId="429"/>
            <ac:picMk id="8" creationId="{9C1BFBEA-BC73-4877-9E70-5D217C7A7CD3}"/>
          </ac:picMkLst>
        </pc:picChg>
      </pc:sldChg>
      <pc:sldChg chg="modSp mod">
        <pc:chgData name="Lynda Lupp" userId="c4f7d2c9-81ee-4234-b8ed-2f41d336311c" providerId="ADAL" clId="{ED6B1BEE-06BC-4DFF-BD6D-CDA69AF1BFD4}" dt="2024-01-11T20:25:10.437" v="863" actId="962"/>
        <pc:sldMkLst>
          <pc:docMk/>
          <pc:sldMk cId="1504180640" sldId="509"/>
        </pc:sldMkLst>
        <pc:spChg chg="mod">
          <ac:chgData name="Lynda Lupp" userId="c4f7d2c9-81ee-4234-b8ed-2f41d336311c" providerId="ADAL" clId="{ED6B1BEE-06BC-4DFF-BD6D-CDA69AF1BFD4}" dt="2024-01-11T20:16:31.179" v="760" actId="962"/>
          <ac:spMkLst>
            <pc:docMk/>
            <pc:sldMk cId="1504180640" sldId="509"/>
            <ac:spMk id="4" creationId="{05EDD482-F279-49FE-A2B8-1913807E774E}"/>
          </ac:spMkLst>
        </pc:spChg>
        <pc:spChg chg="ord">
          <ac:chgData name="Lynda Lupp" userId="c4f7d2c9-81ee-4234-b8ed-2f41d336311c" providerId="ADAL" clId="{ED6B1BEE-06BC-4DFF-BD6D-CDA69AF1BFD4}" dt="2024-01-11T20:15:13.738" v="755" actId="13244"/>
          <ac:spMkLst>
            <pc:docMk/>
            <pc:sldMk cId="1504180640" sldId="509"/>
            <ac:spMk id="77828" creationId="{873C7F3E-FF0A-46A2-9C3C-CBA4EE320350}"/>
          </ac:spMkLst>
        </pc:spChg>
        <pc:spChg chg="mod">
          <ac:chgData name="Lynda Lupp" userId="c4f7d2c9-81ee-4234-b8ed-2f41d336311c" providerId="ADAL" clId="{ED6B1BEE-06BC-4DFF-BD6D-CDA69AF1BFD4}" dt="2024-01-11T20:16:30.485" v="759" actId="962"/>
          <ac:spMkLst>
            <pc:docMk/>
            <pc:sldMk cId="1504180640" sldId="509"/>
            <ac:spMk id="77830" creationId="{0211933B-9CF0-40B6-BEEF-8CF4F9BC4E11}"/>
          </ac:spMkLst>
        </pc:spChg>
        <pc:picChg chg="mod ord">
          <ac:chgData name="Lynda Lupp" userId="c4f7d2c9-81ee-4234-b8ed-2f41d336311c" providerId="ADAL" clId="{ED6B1BEE-06BC-4DFF-BD6D-CDA69AF1BFD4}" dt="2024-01-11T20:16:24.962" v="758" actId="962"/>
          <ac:picMkLst>
            <pc:docMk/>
            <pc:sldMk cId="1504180640" sldId="509"/>
            <ac:picMk id="9" creationId="{38F6717D-688B-80A3-D8B4-97BBFA0C116D}"/>
          </ac:picMkLst>
        </pc:picChg>
        <pc:picChg chg="mod">
          <ac:chgData name="Lynda Lupp" userId="c4f7d2c9-81ee-4234-b8ed-2f41d336311c" providerId="ADAL" clId="{ED6B1BEE-06BC-4DFF-BD6D-CDA69AF1BFD4}" dt="2024-01-11T20:25:10.437" v="863" actId="962"/>
          <ac:picMkLst>
            <pc:docMk/>
            <pc:sldMk cId="1504180640" sldId="509"/>
            <ac:picMk id="77826" creationId="{1E7DE86F-4240-4FDD-AFE8-0C324F7A65AF}"/>
          </ac:picMkLst>
        </pc:picChg>
      </pc:sldChg>
      <pc:sldChg chg="modSp mod">
        <pc:chgData name="Lynda Lupp" userId="c4f7d2c9-81ee-4234-b8ed-2f41d336311c" providerId="ADAL" clId="{ED6B1BEE-06BC-4DFF-BD6D-CDA69AF1BFD4}" dt="2024-01-11T20:27:20.220" v="1130" actId="962"/>
        <pc:sldMkLst>
          <pc:docMk/>
          <pc:sldMk cId="2003438292" sldId="528"/>
        </pc:sldMkLst>
        <pc:spChg chg="mod">
          <ac:chgData name="Lynda Lupp" userId="c4f7d2c9-81ee-4234-b8ed-2f41d336311c" providerId="ADAL" clId="{ED6B1BEE-06BC-4DFF-BD6D-CDA69AF1BFD4}" dt="2024-01-11T20:18:28.008" v="775" actId="962"/>
          <ac:spMkLst>
            <pc:docMk/>
            <pc:sldMk cId="2003438292" sldId="528"/>
            <ac:spMk id="4" creationId="{580B39FF-B2B6-4CDB-BD42-8580747004FE}"/>
          </ac:spMkLst>
        </pc:spChg>
        <pc:spChg chg="ord">
          <ac:chgData name="Lynda Lupp" userId="c4f7d2c9-81ee-4234-b8ed-2f41d336311c" providerId="ADAL" clId="{ED6B1BEE-06BC-4DFF-BD6D-CDA69AF1BFD4}" dt="2024-01-11T20:18:24.461" v="774" actId="13244"/>
          <ac:spMkLst>
            <pc:docMk/>
            <pc:sldMk cId="2003438292" sldId="528"/>
            <ac:spMk id="86020" creationId="{73572810-1DAE-4DC4-B17D-D2E917DC69F5}"/>
          </ac:spMkLst>
        </pc:spChg>
        <pc:spChg chg="mod">
          <ac:chgData name="Lynda Lupp" userId="c4f7d2c9-81ee-4234-b8ed-2f41d336311c" providerId="ADAL" clId="{ED6B1BEE-06BC-4DFF-BD6D-CDA69AF1BFD4}" dt="2024-01-11T20:18:28.393" v="776" actId="962"/>
          <ac:spMkLst>
            <pc:docMk/>
            <pc:sldMk cId="2003438292" sldId="528"/>
            <ac:spMk id="86022" creationId="{889D132F-D88F-4C83-94FA-78875328ABE5}"/>
          </ac:spMkLst>
        </pc:spChg>
        <pc:graphicFrameChg chg="mod">
          <ac:chgData name="Lynda Lupp" userId="c4f7d2c9-81ee-4234-b8ed-2f41d336311c" providerId="ADAL" clId="{ED6B1BEE-06BC-4DFF-BD6D-CDA69AF1BFD4}" dt="2024-01-11T20:27:20.220" v="1130" actId="962"/>
          <ac:graphicFrameMkLst>
            <pc:docMk/>
            <pc:sldMk cId="2003438292" sldId="528"/>
            <ac:graphicFrameMk id="86024" creationId="{D7AC1DC1-7395-A19A-8690-94F5EE404532}"/>
          </ac:graphicFrameMkLst>
        </pc:graphicFrameChg>
      </pc:sldChg>
      <pc:sldChg chg="modSp mod">
        <pc:chgData name="Lynda Lupp" userId="c4f7d2c9-81ee-4234-b8ed-2f41d336311c" providerId="ADAL" clId="{ED6B1BEE-06BC-4DFF-BD6D-CDA69AF1BFD4}" dt="2024-01-11T20:19:56.177" v="785" actId="962"/>
        <pc:sldMkLst>
          <pc:docMk/>
          <pc:sldMk cId="170783016" sldId="583"/>
        </pc:sldMkLst>
        <pc:spChg chg="mod ord">
          <ac:chgData name="Lynda Lupp" userId="c4f7d2c9-81ee-4234-b8ed-2f41d336311c" providerId="ADAL" clId="{ED6B1BEE-06BC-4DFF-BD6D-CDA69AF1BFD4}" dt="2024-01-11T20:19:56.177" v="785" actId="962"/>
          <ac:spMkLst>
            <pc:docMk/>
            <pc:sldMk cId="170783016" sldId="583"/>
            <ac:spMk id="9" creationId="{EFBAF54A-1728-432F-909A-01E6D0001FA3}"/>
          </ac:spMkLst>
        </pc:spChg>
        <pc:spChg chg="mod">
          <ac:chgData name="Lynda Lupp" userId="c4f7d2c9-81ee-4234-b8ed-2f41d336311c" providerId="ADAL" clId="{ED6B1BEE-06BC-4DFF-BD6D-CDA69AF1BFD4}" dt="2024-01-11T20:19:54.816" v="784" actId="962"/>
          <ac:spMkLst>
            <pc:docMk/>
            <pc:sldMk cId="170783016" sldId="583"/>
            <ac:spMk id="10" creationId="{6847A8CC-E57C-48C0-BEA4-DB60F34A0072}"/>
          </ac:spMkLst>
        </pc:spChg>
      </pc:sldChg>
      <pc:sldChg chg="modSp">
        <pc:chgData name="Lynda Lupp" userId="c4f7d2c9-81ee-4234-b8ed-2f41d336311c" providerId="ADAL" clId="{ED6B1BEE-06BC-4DFF-BD6D-CDA69AF1BFD4}" dt="2024-01-11T20:31:09.771" v="1768" actId="962"/>
        <pc:sldMkLst>
          <pc:docMk/>
          <pc:sldMk cId="0" sldId="597"/>
        </pc:sldMkLst>
        <pc:graphicFrameChg chg="mod">
          <ac:chgData name="Lynda Lupp" userId="c4f7d2c9-81ee-4234-b8ed-2f41d336311c" providerId="ADAL" clId="{ED6B1BEE-06BC-4DFF-BD6D-CDA69AF1BFD4}" dt="2024-01-11T20:31:09.771" v="1768" actId="962"/>
          <ac:graphicFrameMkLst>
            <pc:docMk/>
            <pc:sldMk cId="0" sldId="597"/>
            <ac:graphicFrameMk id="6" creationId="{BDFB95DF-AF46-4419-B102-C4E7677F8388}"/>
          </ac:graphicFrameMkLst>
        </pc:graphicFrameChg>
      </pc:sldChg>
      <pc:sldChg chg="modSp mod">
        <pc:chgData name="Lynda Lupp" userId="c4f7d2c9-81ee-4234-b8ed-2f41d336311c" providerId="ADAL" clId="{ED6B1BEE-06BC-4DFF-BD6D-CDA69AF1BFD4}" dt="2024-01-11T20:33:47.453" v="1947" actId="962"/>
        <pc:sldMkLst>
          <pc:docMk/>
          <pc:sldMk cId="1915246306" sldId="742"/>
        </pc:sldMkLst>
        <pc:spChg chg="ord">
          <ac:chgData name="Lynda Lupp" userId="c4f7d2c9-81ee-4234-b8ed-2f41d336311c" providerId="ADAL" clId="{ED6B1BEE-06BC-4DFF-BD6D-CDA69AF1BFD4}" dt="2024-01-11T20:33:46.216" v="1946" actId="13244"/>
          <ac:spMkLst>
            <pc:docMk/>
            <pc:sldMk cId="1915246306" sldId="742"/>
            <ac:spMk id="7" creationId="{8D63DD78-B16A-FB3E-D5CF-9701341705C9}"/>
          </ac:spMkLst>
        </pc:spChg>
        <pc:picChg chg="mod">
          <ac:chgData name="Lynda Lupp" userId="c4f7d2c9-81ee-4234-b8ed-2f41d336311c" providerId="ADAL" clId="{ED6B1BEE-06BC-4DFF-BD6D-CDA69AF1BFD4}" dt="2024-01-11T20:33:47.453" v="1947" actId="962"/>
          <ac:picMkLst>
            <pc:docMk/>
            <pc:sldMk cId="1915246306" sldId="742"/>
            <ac:picMk id="19" creationId="{D098F7DA-7060-F67D-DCB8-34AFC2C3C2D2}"/>
          </ac:picMkLst>
        </pc:picChg>
      </pc:sldChg>
      <pc:sldChg chg="modSp mod">
        <pc:chgData name="Lynda Lupp" userId="c4f7d2c9-81ee-4234-b8ed-2f41d336311c" providerId="ADAL" clId="{ED6B1BEE-06BC-4DFF-BD6D-CDA69AF1BFD4}" dt="2024-01-11T20:35:36.644" v="1998" actId="20577"/>
        <pc:sldMkLst>
          <pc:docMk/>
          <pc:sldMk cId="3094597652" sldId="796"/>
        </pc:sldMkLst>
        <pc:spChg chg="mod">
          <ac:chgData name="Lynda Lupp" userId="c4f7d2c9-81ee-4234-b8ed-2f41d336311c" providerId="ADAL" clId="{ED6B1BEE-06BC-4DFF-BD6D-CDA69AF1BFD4}" dt="2024-01-11T20:35:36.644" v="1998" actId="20577"/>
          <ac:spMkLst>
            <pc:docMk/>
            <pc:sldMk cId="3094597652" sldId="796"/>
            <ac:spMk id="2" creationId="{A57B6921-6348-C6F5-8C4C-5D21C21E01B5}"/>
          </ac:spMkLst>
        </pc:spChg>
        <pc:graphicFrameChg chg="mod">
          <ac:chgData name="Lynda Lupp" userId="c4f7d2c9-81ee-4234-b8ed-2f41d336311c" providerId="ADAL" clId="{ED6B1BEE-06BC-4DFF-BD6D-CDA69AF1BFD4}" dt="2024-01-11T20:28:47.484" v="1534" actId="962"/>
          <ac:graphicFrameMkLst>
            <pc:docMk/>
            <pc:sldMk cId="3094597652" sldId="796"/>
            <ac:graphicFrameMk id="6" creationId="{87D5377E-A429-A659-7FDD-EEEE6FC4DCD7}"/>
          </ac:graphicFrameMkLst>
        </pc:graphicFrameChg>
      </pc:sldChg>
      <pc:sldChg chg="modSp">
        <pc:chgData name="Lynda Lupp" userId="c4f7d2c9-81ee-4234-b8ed-2f41d336311c" providerId="ADAL" clId="{ED6B1BEE-06BC-4DFF-BD6D-CDA69AF1BFD4}" dt="2024-01-11T20:28:58.369" v="1535" actId="962"/>
        <pc:sldMkLst>
          <pc:docMk/>
          <pc:sldMk cId="394096203" sldId="801"/>
        </pc:sldMkLst>
        <pc:picChg chg="mod">
          <ac:chgData name="Lynda Lupp" userId="c4f7d2c9-81ee-4234-b8ed-2f41d336311c" providerId="ADAL" clId="{ED6B1BEE-06BC-4DFF-BD6D-CDA69AF1BFD4}" dt="2024-01-11T20:28:58.369" v="1535" actId="962"/>
          <ac:picMkLst>
            <pc:docMk/>
            <pc:sldMk cId="394096203" sldId="801"/>
            <ac:picMk id="2" creationId="{A0A9CF3D-B587-3078-D8F6-2D97C047440E}"/>
          </ac:picMkLst>
        </pc:picChg>
      </pc:sldChg>
      <pc:sldChg chg="modSp mod">
        <pc:chgData name="Lynda Lupp" userId="c4f7d2c9-81ee-4234-b8ed-2f41d336311c" providerId="ADAL" clId="{ED6B1BEE-06BC-4DFF-BD6D-CDA69AF1BFD4}" dt="2024-01-11T20:25:36.997" v="911" actId="962"/>
        <pc:sldMkLst>
          <pc:docMk/>
          <pc:sldMk cId="1636756597" sldId="811"/>
        </pc:sldMkLst>
        <pc:picChg chg="mod">
          <ac:chgData name="Lynda Lupp" userId="c4f7d2c9-81ee-4234-b8ed-2f41d336311c" providerId="ADAL" clId="{ED6B1BEE-06BC-4DFF-BD6D-CDA69AF1BFD4}" dt="2024-01-11T20:25:36.997" v="911" actId="962"/>
          <ac:picMkLst>
            <pc:docMk/>
            <pc:sldMk cId="1636756597" sldId="811"/>
            <ac:picMk id="8" creationId="{9C1BFBEA-BC73-4877-9E70-5D217C7A7CD3}"/>
          </ac:picMkLst>
        </pc:picChg>
      </pc:sldChg>
      <pc:sldChg chg="modSp mod">
        <pc:chgData name="Lynda Lupp" userId="c4f7d2c9-81ee-4234-b8ed-2f41d336311c" providerId="ADAL" clId="{ED6B1BEE-06BC-4DFF-BD6D-CDA69AF1BFD4}" dt="2024-01-11T20:34:09.814" v="1976" actId="962"/>
        <pc:sldMkLst>
          <pc:docMk/>
          <pc:sldMk cId="3373419925" sldId="813"/>
        </pc:sldMkLst>
        <pc:picChg chg="mod">
          <ac:chgData name="Lynda Lupp" userId="c4f7d2c9-81ee-4234-b8ed-2f41d336311c" providerId="ADAL" clId="{ED6B1BEE-06BC-4DFF-BD6D-CDA69AF1BFD4}" dt="2024-01-11T20:34:09.814" v="1976" actId="962"/>
          <ac:picMkLst>
            <pc:docMk/>
            <pc:sldMk cId="3373419925" sldId="813"/>
            <ac:picMk id="3" creationId="{349AFA1E-A0FA-3220-1684-BC0243ED76ED}"/>
          </ac:picMkLst>
        </pc:picChg>
      </pc:sldChg>
      <pc:sldChg chg="delSp modSp mod">
        <pc:chgData name="Lynda Lupp" userId="c4f7d2c9-81ee-4234-b8ed-2f41d336311c" providerId="ADAL" clId="{ED6B1BEE-06BC-4DFF-BD6D-CDA69AF1BFD4}" dt="2024-01-11T20:32:44.065" v="1941" actId="13244"/>
        <pc:sldMkLst>
          <pc:docMk/>
          <pc:sldMk cId="4070055269" sldId="816"/>
        </pc:sldMkLst>
        <pc:spChg chg="mod">
          <ac:chgData name="Lynda Lupp" userId="c4f7d2c9-81ee-4234-b8ed-2f41d336311c" providerId="ADAL" clId="{ED6B1BEE-06BC-4DFF-BD6D-CDA69AF1BFD4}" dt="2024-01-11T20:18:42.743" v="777" actId="962"/>
          <ac:spMkLst>
            <pc:docMk/>
            <pc:sldMk cId="4070055269" sldId="816"/>
            <ac:spMk id="4" creationId="{BF939B3B-40C2-4F9F-239A-CBC3A9225347}"/>
          </ac:spMkLst>
        </pc:spChg>
        <pc:spChg chg="mod">
          <ac:chgData name="Lynda Lupp" userId="c4f7d2c9-81ee-4234-b8ed-2f41d336311c" providerId="ADAL" clId="{ED6B1BEE-06BC-4DFF-BD6D-CDA69AF1BFD4}" dt="2024-01-11T20:18:43.957" v="778" actId="962"/>
          <ac:spMkLst>
            <pc:docMk/>
            <pc:sldMk cId="4070055269" sldId="816"/>
            <ac:spMk id="5" creationId="{B8B69B69-C32F-A5AB-7672-FE0281A06E1C}"/>
          </ac:spMkLst>
        </pc:spChg>
        <pc:spChg chg="ord">
          <ac:chgData name="Lynda Lupp" userId="c4f7d2c9-81ee-4234-b8ed-2f41d336311c" providerId="ADAL" clId="{ED6B1BEE-06BC-4DFF-BD6D-CDA69AF1BFD4}" dt="2024-01-11T20:20:27.593" v="787"/>
          <ac:spMkLst>
            <pc:docMk/>
            <pc:sldMk cId="4070055269" sldId="816"/>
            <ac:spMk id="6" creationId="{007C3EEC-C840-AB50-EFEF-9B9A854B808A}"/>
          </ac:spMkLst>
        </pc:spChg>
        <pc:spChg chg="del mod">
          <ac:chgData name="Lynda Lupp" userId="c4f7d2c9-81ee-4234-b8ed-2f41d336311c" providerId="ADAL" clId="{ED6B1BEE-06BC-4DFF-BD6D-CDA69AF1BFD4}" dt="2024-01-11T20:18:53.160" v="780" actId="478"/>
          <ac:spMkLst>
            <pc:docMk/>
            <pc:sldMk cId="4070055269" sldId="816"/>
            <ac:spMk id="7" creationId="{F08335B2-E8B5-DCBE-BA11-476064DD30B4}"/>
          </ac:spMkLst>
        </pc:spChg>
        <pc:spChg chg="ord">
          <ac:chgData name="Lynda Lupp" userId="c4f7d2c9-81ee-4234-b8ed-2f41d336311c" providerId="ADAL" clId="{ED6B1BEE-06BC-4DFF-BD6D-CDA69AF1BFD4}" dt="2024-01-11T20:19:21.113" v="781" actId="13244"/>
          <ac:spMkLst>
            <pc:docMk/>
            <pc:sldMk cId="4070055269" sldId="816"/>
            <ac:spMk id="10" creationId="{E47B15EB-0708-2849-56CA-E09DC6BD9E74}"/>
          </ac:spMkLst>
        </pc:spChg>
        <pc:graphicFrameChg chg="ord">
          <ac:chgData name="Lynda Lupp" userId="c4f7d2c9-81ee-4234-b8ed-2f41d336311c" providerId="ADAL" clId="{ED6B1BEE-06BC-4DFF-BD6D-CDA69AF1BFD4}" dt="2024-01-11T20:32:44.065" v="1941" actId="13244"/>
          <ac:graphicFrameMkLst>
            <pc:docMk/>
            <pc:sldMk cId="4070055269" sldId="816"/>
            <ac:graphicFrameMk id="9" creationId="{0C57C03E-ECA8-C79F-D2DF-DC1E0BBD522F}"/>
          </ac:graphicFrameMkLst>
        </pc:graphicFrameChg>
      </pc:sldChg>
      <pc:sldChg chg="modSp mod">
        <pc:chgData name="Lynda Lupp" userId="c4f7d2c9-81ee-4234-b8ed-2f41d336311c" providerId="ADAL" clId="{ED6B1BEE-06BC-4DFF-BD6D-CDA69AF1BFD4}" dt="2024-01-11T20:34:00.997" v="1975" actId="962"/>
        <pc:sldMkLst>
          <pc:docMk/>
          <pc:sldMk cId="399683218" sldId="819"/>
        </pc:sldMkLst>
        <pc:spChg chg="ord">
          <ac:chgData name="Lynda Lupp" userId="c4f7d2c9-81ee-4234-b8ed-2f41d336311c" providerId="ADAL" clId="{ED6B1BEE-06BC-4DFF-BD6D-CDA69AF1BFD4}" dt="2024-01-11T20:22:32.322" v="800" actId="13244"/>
          <ac:spMkLst>
            <pc:docMk/>
            <pc:sldMk cId="399683218" sldId="819"/>
            <ac:spMk id="2" creationId="{79689F0A-95A6-B6D1-45D4-95DF1B0CA4D6}"/>
          </ac:spMkLst>
        </pc:spChg>
        <pc:spChg chg="mod">
          <ac:chgData name="Lynda Lupp" userId="c4f7d2c9-81ee-4234-b8ed-2f41d336311c" providerId="ADAL" clId="{ED6B1BEE-06BC-4DFF-BD6D-CDA69AF1BFD4}" dt="2024-01-11T20:34:00.997" v="1975" actId="962"/>
          <ac:spMkLst>
            <pc:docMk/>
            <pc:sldMk cId="399683218" sldId="819"/>
            <ac:spMk id="6" creationId="{95D4B8D3-8235-5907-27F5-1D1739BC5901}"/>
          </ac:spMkLst>
        </pc:spChg>
        <pc:picChg chg="mod ord">
          <ac:chgData name="Lynda Lupp" userId="c4f7d2c9-81ee-4234-b8ed-2f41d336311c" providerId="ADAL" clId="{ED6B1BEE-06BC-4DFF-BD6D-CDA69AF1BFD4}" dt="2024-01-11T20:33:23.212" v="1945" actId="13244"/>
          <ac:picMkLst>
            <pc:docMk/>
            <pc:sldMk cId="399683218" sldId="819"/>
            <ac:picMk id="3" creationId="{9C23EB76-9BB1-5203-EFDE-200AD5EEDB51}"/>
          </ac:picMkLst>
        </pc:picChg>
      </pc:sldChg>
      <pc:sldChg chg="modSp mod">
        <pc:chgData name="Lynda Lupp" userId="c4f7d2c9-81ee-4234-b8ed-2f41d336311c" providerId="ADAL" clId="{ED6B1BEE-06BC-4DFF-BD6D-CDA69AF1BFD4}" dt="2024-01-11T20:20:48.432" v="790" actId="962"/>
        <pc:sldMkLst>
          <pc:docMk/>
          <pc:sldMk cId="1646899805" sldId="820"/>
        </pc:sldMkLst>
        <pc:spChg chg="mod">
          <ac:chgData name="Lynda Lupp" userId="c4f7d2c9-81ee-4234-b8ed-2f41d336311c" providerId="ADAL" clId="{ED6B1BEE-06BC-4DFF-BD6D-CDA69AF1BFD4}" dt="2024-01-11T20:20:42.729" v="788" actId="962"/>
          <ac:spMkLst>
            <pc:docMk/>
            <pc:sldMk cId="1646899805" sldId="820"/>
            <ac:spMk id="4" creationId="{E324FB5B-43BC-738D-B0EE-A62A05A93AC0}"/>
          </ac:spMkLst>
        </pc:spChg>
        <pc:spChg chg="mod">
          <ac:chgData name="Lynda Lupp" userId="c4f7d2c9-81ee-4234-b8ed-2f41d336311c" providerId="ADAL" clId="{ED6B1BEE-06BC-4DFF-BD6D-CDA69AF1BFD4}" dt="2024-01-11T20:20:43.446" v="789" actId="962"/>
          <ac:spMkLst>
            <pc:docMk/>
            <pc:sldMk cId="1646899805" sldId="820"/>
            <ac:spMk id="5" creationId="{8072CE2C-13E0-14C5-26F5-677AB7695AA7}"/>
          </ac:spMkLst>
        </pc:spChg>
        <pc:picChg chg="mod">
          <ac:chgData name="Lynda Lupp" userId="c4f7d2c9-81ee-4234-b8ed-2f41d336311c" providerId="ADAL" clId="{ED6B1BEE-06BC-4DFF-BD6D-CDA69AF1BFD4}" dt="2024-01-11T20:20:48.432" v="790" actId="962"/>
          <ac:picMkLst>
            <pc:docMk/>
            <pc:sldMk cId="1646899805" sldId="820"/>
            <ac:picMk id="6" creationId="{6EA076D9-F941-D17A-B886-A8945456DBCE}"/>
          </ac:picMkLst>
        </pc:picChg>
      </pc:sldChg>
      <pc:sldChg chg="modSp mod">
        <pc:chgData name="Lynda Lupp" userId="c4f7d2c9-81ee-4234-b8ed-2f41d336311c" providerId="ADAL" clId="{ED6B1BEE-06BC-4DFF-BD6D-CDA69AF1BFD4}" dt="2024-01-11T20:31:37.961" v="1878" actId="962"/>
        <pc:sldMkLst>
          <pc:docMk/>
          <pc:sldMk cId="2775589029" sldId="822"/>
        </pc:sldMkLst>
        <pc:spChg chg="mod">
          <ac:chgData name="Lynda Lupp" userId="c4f7d2c9-81ee-4234-b8ed-2f41d336311c" providerId="ADAL" clId="{ED6B1BEE-06BC-4DFF-BD6D-CDA69AF1BFD4}" dt="2024-01-11T20:21:57.225" v="794" actId="962"/>
          <ac:spMkLst>
            <pc:docMk/>
            <pc:sldMk cId="2775589029" sldId="822"/>
            <ac:spMk id="4" creationId="{9ABEB8E2-BA8B-7561-7455-9D3E31649A1A}"/>
          </ac:spMkLst>
        </pc:spChg>
        <pc:spChg chg="mod">
          <ac:chgData name="Lynda Lupp" userId="c4f7d2c9-81ee-4234-b8ed-2f41d336311c" providerId="ADAL" clId="{ED6B1BEE-06BC-4DFF-BD6D-CDA69AF1BFD4}" dt="2024-01-11T20:21:58.011" v="795" actId="962"/>
          <ac:spMkLst>
            <pc:docMk/>
            <pc:sldMk cId="2775589029" sldId="822"/>
            <ac:spMk id="5" creationId="{7D06AFB2-A5BA-4FED-BD46-442D61232691}"/>
          </ac:spMkLst>
        </pc:spChg>
        <pc:graphicFrameChg chg="mod">
          <ac:chgData name="Lynda Lupp" userId="c4f7d2c9-81ee-4234-b8ed-2f41d336311c" providerId="ADAL" clId="{ED6B1BEE-06BC-4DFF-BD6D-CDA69AF1BFD4}" dt="2024-01-11T20:31:37.961" v="1878" actId="962"/>
          <ac:graphicFrameMkLst>
            <pc:docMk/>
            <pc:sldMk cId="2775589029" sldId="822"/>
            <ac:graphicFrameMk id="7" creationId="{267FDBE1-2DC4-B294-095F-73C25143CB47}"/>
          </ac:graphicFrameMkLst>
        </pc:graphicFrameChg>
      </pc:sldChg>
      <pc:sldChg chg="modSp mod">
        <pc:chgData name="Lynda Lupp" userId="c4f7d2c9-81ee-4234-b8ed-2f41d336311c" providerId="ADAL" clId="{ED6B1BEE-06BC-4DFF-BD6D-CDA69AF1BFD4}" dt="2024-01-11T20:31:51.348" v="1940" actId="962"/>
        <pc:sldMkLst>
          <pc:docMk/>
          <pc:sldMk cId="1456036077" sldId="831"/>
        </pc:sldMkLst>
        <pc:spChg chg="mod">
          <ac:chgData name="Lynda Lupp" userId="c4f7d2c9-81ee-4234-b8ed-2f41d336311c" providerId="ADAL" clId="{ED6B1BEE-06BC-4DFF-BD6D-CDA69AF1BFD4}" dt="2024-01-11T20:22:10.685" v="797" actId="962"/>
          <ac:spMkLst>
            <pc:docMk/>
            <pc:sldMk cId="1456036077" sldId="831"/>
            <ac:spMk id="4" creationId="{245B9948-151D-51EB-D4D2-2799F36C236E}"/>
          </ac:spMkLst>
        </pc:spChg>
        <pc:spChg chg="mod">
          <ac:chgData name="Lynda Lupp" userId="c4f7d2c9-81ee-4234-b8ed-2f41d336311c" providerId="ADAL" clId="{ED6B1BEE-06BC-4DFF-BD6D-CDA69AF1BFD4}" dt="2024-01-11T20:22:11.194" v="798" actId="962"/>
          <ac:spMkLst>
            <pc:docMk/>
            <pc:sldMk cId="1456036077" sldId="831"/>
            <ac:spMk id="5" creationId="{DFC628A3-ADFE-09AB-3EE6-8FF85313C8BC}"/>
          </ac:spMkLst>
        </pc:spChg>
        <pc:graphicFrameChg chg="mod">
          <ac:chgData name="Lynda Lupp" userId="c4f7d2c9-81ee-4234-b8ed-2f41d336311c" providerId="ADAL" clId="{ED6B1BEE-06BC-4DFF-BD6D-CDA69AF1BFD4}" dt="2024-01-11T20:31:51.348" v="1940" actId="962"/>
          <ac:graphicFrameMkLst>
            <pc:docMk/>
            <pc:sldMk cId="1456036077" sldId="831"/>
            <ac:graphicFrameMk id="8" creationId="{8E4429BE-9F6C-C610-43BB-17D416FE2A30}"/>
          </ac:graphicFrameMkLst>
        </pc:graphicFrameChg>
      </pc:sldChg>
      <pc:sldChg chg="modSp mod">
        <pc:chgData name="Lynda Lupp" userId="c4f7d2c9-81ee-4234-b8ed-2f41d336311c" providerId="ADAL" clId="{ED6B1BEE-06BC-4DFF-BD6D-CDA69AF1BFD4}" dt="2024-01-11T20:18:18.916" v="773" actId="962"/>
        <pc:sldMkLst>
          <pc:docMk/>
          <pc:sldMk cId="600253166" sldId="837"/>
        </pc:sldMkLst>
        <pc:spChg chg="mod">
          <ac:chgData name="Lynda Lupp" userId="c4f7d2c9-81ee-4234-b8ed-2f41d336311c" providerId="ADAL" clId="{ED6B1BEE-06BC-4DFF-BD6D-CDA69AF1BFD4}" dt="2024-01-11T20:18:18.916" v="773" actId="962"/>
          <ac:spMkLst>
            <pc:docMk/>
            <pc:sldMk cId="600253166" sldId="837"/>
            <ac:spMk id="5" creationId="{4EDC518C-D554-D67E-E0C5-BC92D9E0A0DF}"/>
          </ac:spMkLst>
        </pc:spChg>
        <pc:picChg chg="ord">
          <ac:chgData name="Lynda Lupp" userId="c4f7d2c9-81ee-4234-b8ed-2f41d336311c" providerId="ADAL" clId="{ED6B1BEE-06BC-4DFF-BD6D-CDA69AF1BFD4}" dt="2024-01-11T20:18:17.760" v="772" actId="13244"/>
          <ac:picMkLst>
            <pc:docMk/>
            <pc:sldMk cId="600253166" sldId="837"/>
            <ac:picMk id="26" creationId="{FA1FCF0D-F623-4FC5-00A5-AE50A54C4DBC}"/>
          </ac:picMkLst>
        </pc:picChg>
      </pc:sldChg>
      <pc:sldChg chg="addSp delSp modSp mod">
        <pc:chgData name="Lynda Lupp" userId="c4f7d2c9-81ee-4234-b8ed-2f41d336311c" providerId="ADAL" clId="{ED6B1BEE-06BC-4DFF-BD6D-CDA69AF1BFD4}" dt="2024-01-11T20:26:39.831" v="1051" actId="962"/>
        <pc:sldMkLst>
          <pc:docMk/>
          <pc:sldMk cId="1289467615" sldId="841"/>
        </pc:sldMkLst>
        <pc:spChg chg="del mod">
          <ac:chgData name="Lynda Lupp" userId="c4f7d2c9-81ee-4234-b8ed-2f41d336311c" providerId="ADAL" clId="{ED6B1BEE-06BC-4DFF-BD6D-CDA69AF1BFD4}" dt="2024-01-11T20:13:14.337" v="541" actId="478"/>
          <ac:spMkLst>
            <pc:docMk/>
            <pc:sldMk cId="1289467615" sldId="841"/>
            <ac:spMk id="3" creationId="{F252BAFF-0AEC-4EB5-BC3A-0BD06BDB9713}"/>
          </ac:spMkLst>
        </pc:spChg>
        <pc:spChg chg="add del mod">
          <ac:chgData name="Lynda Lupp" userId="c4f7d2c9-81ee-4234-b8ed-2f41d336311c" providerId="ADAL" clId="{ED6B1BEE-06BC-4DFF-BD6D-CDA69AF1BFD4}" dt="2024-01-11T20:13:18.032" v="542" actId="478"/>
          <ac:spMkLst>
            <pc:docMk/>
            <pc:sldMk cId="1289467615" sldId="841"/>
            <ac:spMk id="5" creationId="{95381023-5428-D888-23C4-15FC830AB63C}"/>
          </ac:spMkLst>
        </pc:spChg>
        <pc:spChg chg="ord">
          <ac:chgData name="Lynda Lupp" userId="c4f7d2c9-81ee-4234-b8ed-2f41d336311c" providerId="ADAL" clId="{ED6B1BEE-06BC-4DFF-BD6D-CDA69AF1BFD4}" dt="2024-01-11T20:17:36.735" v="767" actId="13244"/>
          <ac:spMkLst>
            <pc:docMk/>
            <pc:sldMk cId="1289467615" sldId="841"/>
            <ac:spMk id="79874" creationId="{F5DA6DC2-B7B3-4B41-A10A-7629E7A6F5C8}"/>
          </ac:spMkLst>
        </pc:spChg>
        <pc:spChg chg="mod">
          <ac:chgData name="Lynda Lupp" userId="c4f7d2c9-81ee-4234-b8ed-2f41d336311c" providerId="ADAL" clId="{ED6B1BEE-06BC-4DFF-BD6D-CDA69AF1BFD4}" dt="2024-01-11T20:17:58.341" v="768" actId="962"/>
          <ac:spMkLst>
            <pc:docMk/>
            <pc:sldMk cId="1289467615" sldId="841"/>
            <ac:spMk id="79876" creationId="{DA1B440D-5904-45BE-9484-5C80D52C86EE}"/>
          </ac:spMkLst>
        </pc:spChg>
        <pc:spChg chg="mod">
          <ac:chgData name="Lynda Lupp" userId="c4f7d2c9-81ee-4234-b8ed-2f41d336311c" providerId="ADAL" clId="{ED6B1BEE-06BC-4DFF-BD6D-CDA69AF1BFD4}" dt="2024-01-11T20:17:59.414" v="769" actId="962"/>
          <ac:spMkLst>
            <pc:docMk/>
            <pc:sldMk cId="1289467615" sldId="841"/>
            <ac:spMk id="79877" creationId="{5ACC4736-6329-4DAA-BEA7-62A9F4887B89}"/>
          </ac:spMkLst>
        </pc:spChg>
        <pc:picChg chg="mod ord">
          <ac:chgData name="Lynda Lupp" userId="c4f7d2c9-81ee-4234-b8ed-2f41d336311c" providerId="ADAL" clId="{ED6B1BEE-06BC-4DFF-BD6D-CDA69AF1BFD4}" dt="2024-01-11T20:26:39.831" v="1051" actId="962"/>
          <ac:picMkLst>
            <pc:docMk/>
            <pc:sldMk cId="1289467615" sldId="841"/>
            <ac:picMk id="7" creationId="{5C511CC3-A7E8-28D0-F339-EDCCD284A276}"/>
          </ac:picMkLst>
        </pc:picChg>
        <pc:picChg chg="mod ord">
          <ac:chgData name="Lynda Lupp" userId="c4f7d2c9-81ee-4234-b8ed-2f41d336311c" providerId="ADAL" clId="{ED6B1BEE-06BC-4DFF-BD6D-CDA69AF1BFD4}" dt="2024-01-11T20:26:05.428" v="915" actId="962"/>
          <ac:picMkLst>
            <pc:docMk/>
            <pc:sldMk cId="1289467615" sldId="841"/>
            <ac:picMk id="8" creationId="{192EADDB-22B1-8901-2545-CB602B03BFC3}"/>
          </ac:picMkLst>
        </pc:picChg>
      </pc:sldChg>
      <pc:sldChg chg="modSp mod">
        <pc:chgData name="Lynda Lupp" userId="c4f7d2c9-81ee-4234-b8ed-2f41d336311c" providerId="ADAL" clId="{ED6B1BEE-06BC-4DFF-BD6D-CDA69AF1BFD4}" dt="2024-01-11T20:34:30.769" v="1986" actId="20577"/>
        <pc:sldMkLst>
          <pc:docMk/>
          <pc:sldMk cId="2972387908" sldId="842"/>
        </pc:sldMkLst>
        <pc:spChg chg="mod">
          <ac:chgData name="Lynda Lupp" userId="c4f7d2c9-81ee-4234-b8ed-2f41d336311c" providerId="ADAL" clId="{ED6B1BEE-06BC-4DFF-BD6D-CDA69AF1BFD4}" dt="2024-01-11T20:34:30.769" v="1986" actId="20577"/>
          <ac:spMkLst>
            <pc:docMk/>
            <pc:sldMk cId="2972387908" sldId="842"/>
            <ac:spMk id="2" creationId="{466FB68F-43E6-8898-72D8-68A3F8AC513B}"/>
          </ac:spMkLst>
        </pc:spChg>
      </pc:sldChg>
      <pc:sldChg chg="modSp mod">
        <pc:chgData name="Lynda Lupp" userId="c4f7d2c9-81ee-4234-b8ed-2f41d336311c" providerId="ADAL" clId="{ED6B1BEE-06BC-4DFF-BD6D-CDA69AF1BFD4}" dt="2024-01-11T20:34:41.021" v="1990" actId="20577"/>
        <pc:sldMkLst>
          <pc:docMk/>
          <pc:sldMk cId="3934403630" sldId="843"/>
        </pc:sldMkLst>
        <pc:spChg chg="mod">
          <ac:chgData name="Lynda Lupp" userId="c4f7d2c9-81ee-4234-b8ed-2f41d336311c" providerId="ADAL" clId="{ED6B1BEE-06BC-4DFF-BD6D-CDA69AF1BFD4}" dt="2024-01-11T20:34:41.021" v="1990" actId="20577"/>
          <ac:spMkLst>
            <pc:docMk/>
            <pc:sldMk cId="3934403630" sldId="843"/>
            <ac:spMk id="2" creationId="{466FB68F-43E6-8898-72D8-68A3F8AC513B}"/>
          </ac:spMkLst>
        </pc:spChg>
      </pc:sldChg>
      <pc:sldChg chg="modSp mod">
        <pc:chgData name="Lynda Lupp" userId="c4f7d2c9-81ee-4234-b8ed-2f41d336311c" providerId="ADAL" clId="{ED6B1BEE-06BC-4DFF-BD6D-CDA69AF1BFD4}" dt="2024-01-11T20:34:24.127" v="1982" actId="20577"/>
        <pc:sldMkLst>
          <pc:docMk/>
          <pc:sldMk cId="2704034325" sldId="845"/>
        </pc:sldMkLst>
        <pc:spChg chg="mod">
          <ac:chgData name="Lynda Lupp" userId="c4f7d2c9-81ee-4234-b8ed-2f41d336311c" providerId="ADAL" clId="{ED6B1BEE-06BC-4DFF-BD6D-CDA69AF1BFD4}" dt="2024-01-11T20:34:24.127" v="1982" actId="20577"/>
          <ac:spMkLst>
            <pc:docMk/>
            <pc:sldMk cId="2704034325" sldId="845"/>
            <ac:spMk id="2" creationId="{466FB68F-43E6-8898-72D8-68A3F8AC513B}"/>
          </ac:spMkLst>
        </pc:spChg>
      </pc:sldChg>
      <pc:sldChg chg="modSp mod">
        <pc:chgData name="Lynda Lupp" userId="c4f7d2c9-81ee-4234-b8ed-2f41d336311c" providerId="ADAL" clId="{ED6B1BEE-06BC-4DFF-BD6D-CDA69AF1BFD4}" dt="2024-01-11T20:31:26.465" v="1824" actId="962"/>
        <pc:sldMkLst>
          <pc:docMk/>
          <pc:sldMk cId="2314794161" sldId="847"/>
        </pc:sldMkLst>
        <pc:spChg chg="mod">
          <ac:chgData name="Lynda Lupp" userId="c4f7d2c9-81ee-4234-b8ed-2f41d336311c" providerId="ADAL" clId="{ED6B1BEE-06BC-4DFF-BD6D-CDA69AF1BFD4}" dt="2024-01-11T20:21:38.137" v="791" actId="962"/>
          <ac:spMkLst>
            <pc:docMk/>
            <pc:sldMk cId="2314794161" sldId="847"/>
            <ac:spMk id="4" creationId="{9ABEB8E2-BA8B-7561-7455-9D3E31649A1A}"/>
          </ac:spMkLst>
        </pc:spChg>
        <pc:spChg chg="mod">
          <ac:chgData name="Lynda Lupp" userId="c4f7d2c9-81ee-4234-b8ed-2f41d336311c" providerId="ADAL" clId="{ED6B1BEE-06BC-4DFF-BD6D-CDA69AF1BFD4}" dt="2024-01-11T20:21:41.741" v="792" actId="962"/>
          <ac:spMkLst>
            <pc:docMk/>
            <pc:sldMk cId="2314794161" sldId="847"/>
            <ac:spMk id="5" creationId="{7D06AFB2-A5BA-4FED-BD46-442D61232691}"/>
          </ac:spMkLst>
        </pc:spChg>
        <pc:graphicFrameChg chg="mod">
          <ac:chgData name="Lynda Lupp" userId="c4f7d2c9-81ee-4234-b8ed-2f41d336311c" providerId="ADAL" clId="{ED6B1BEE-06BC-4DFF-BD6D-CDA69AF1BFD4}" dt="2024-01-11T20:31:26.465" v="1824" actId="962"/>
          <ac:graphicFrameMkLst>
            <pc:docMk/>
            <pc:sldMk cId="2314794161" sldId="847"/>
            <ac:graphicFrameMk id="7" creationId="{267FDBE1-2DC4-B294-095F-73C25143CB47}"/>
          </ac:graphicFrameMkLst>
        </pc:graphicFrameChg>
      </pc:sldChg>
      <pc:sldChg chg="modSp mod">
        <pc:chgData name="Lynda Lupp" userId="c4f7d2c9-81ee-4234-b8ed-2f41d336311c" providerId="ADAL" clId="{ED6B1BEE-06BC-4DFF-BD6D-CDA69AF1BFD4}" dt="2024-01-11T20:35:29.678" v="1994" actId="20577"/>
        <pc:sldMkLst>
          <pc:docMk/>
          <pc:sldMk cId="1290387633" sldId="849"/>
        </pc:sldMkLst>
        <pc:spChg chg="mod">
          <ac:chgData name="Lynda Lupp" userId="c4f7d2c9-81ee-4234-b8ed-2f41d336311c" providerId="ADAL" clId="{ED6B1BEE-06BC-4DFF-BD6D-CDA69AF1BFD4}" dt="2024-01-11T20:35:29.678" v="1994" actId="20577"/>
          <ac:spMkLst>
            <pc:docMk/>
            <pc:sldMk cId="1290387633" sldId="849"/>
            <ac:spMk id="2" creationId="{A57B6921-6348-C6F5-8C4C-5D21C21E01B5}"/>
          </ac:spMkLst>
        </pc:spChg>
        <pc:graphicFrameChg chg="mod">
          <ac:chgData name="Lynda Lupp" userId="c4f7d2c9-81ee-4234-b8ed-2f41d336311c" providerId="ADAL" clId="{ED6B1BEE-06BC-4DFF-BD6D-CDA69AF1BFD4}" dt="2024-01-11T20:28:08.578" v="1262" actId="962"/>
          <ac:graphicFrameMkLst>
            <pc:docMk/>
            <pc:sldMk cId="1290387633" sldId="849"/>
            <ac:graphicFrameMk id="6" creationId="{87D5377E-A429-A659-7FDD-EEEE6FC4DCD7}"/>
          </ac:graphicFrameMkLst>
        </pc:graphicFrameChg>
      </pc:sldChg>
      <pc:sldChg chg="modSp mod">
        <pc:chgData name="Lynda Lupp" userId="c4f7d2c9-81ee-4234-b8ed-2f41d336311c" providerId="ADAL" clId="{ED6B1BEE-06BC-4DFF-BD6D-CDA69AF1BFD4}" dt="2024-01-11T20:29:38.917" v="1643" actId="962"/>
        <pc:sldMkLst>
          <pc:docMk/>
          <pc:sldMk cId="2789498117" sldId="853"/>
        </pc:sldMkLst>
        <pc:picChg chg="mod">
          <ac:chgData name="Lynda Lupp" userId="c4f7d2c9-81ee-4234-b8ed-2f41d336311c" providerId="ADAL" clId="{ED6B1BEE-06BC-4DFF-BD6D-CDA69AF1BFD4}" dt="2024-01-11T20:29:38.917" v="1643" actId="962"/>
          <ac:picMkLst>
            <pc:docMk/>
            <pc:sldMk cId="2789498117" sldId="853"/>
            <ac:picMk id="8" creationId="{F48231F8-50DC-4AB4-BD51-3A53A0CE4D6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782E8-26DF-4E3E-9A2B-B9A7BB4339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DB580A-5C8A-4C77-A3D7-6C044471D2C5}">
      <dgm:prSet custT="1"/>
      <dgm:spPr/>
      <dgm:t>
        <a:bodyPr/>
        <a:lstStyle/>
        <a:p>
          <a:r>
            <a:rPr lang="en-US" sz="2400" dirty="0">
              <a:latin typeface="Arial" panose="020B0604020202020204" pitchFamily="34" charset="0"/>
              <a:cs typeface="Arial" panose="020B0604020202020204" pitchFamily="34" charset="0"/>
            </a:rPr>
            <a:t>Eligibility determination is for all tested subject areas for the given testing year. </a:t>
          </a:r>
        </a:p>
      </dgm:t>
    </dgm:pt>
    <dgm:pt modelId="{758647FE-D026-4394-AC6C-971F4DBCB545}" type="parTrans" cxnId="{E578EA0A-095E-4B12-8855-94A07D3EA310}">
      <dgm:prSet/>
      <dgm:spPr/>
      <dgm:t>
        <a:bodyPr/>
        <a:lstStyle/>
        <a:p>
          <a:endParaRPr lang="en-US"/>
        </a:p>
      </dgm:t>
    </dgm:pt>
    <dgm:pt modelId="{A2B9B792-742A-4045-98D7-44614A6185CD}" type="sibTrans" cxnId="{E578EA0A-095E-4B12-8855-94A07D3EA310}">
      <dgm:prSet/>
      <dgm:spPr/>
      <dgm:t>
        <a:bodyPr/>
        <a:lstStyle/>
        <a:p>
          <a:endParaRPr lang="en-US"/>
        </a:p>
      </dgm:t>
    </dgm:pt>
    <dgm:pt modelId="{05537796-B128-48F3-A978-F3B56F6EE089}">
      <dgm:prSet custT="1"/>
      <dgm:spPr/>
      <dgm:t>
        <a:bodyPr/>
        <a:lstStyle/>
        <a:p>
          <a:r>
            <a:rPr lang="en-US" sz="2400" dirty="0">
              <a:latin typeface="Arial" panose="020B0604020202020204" pitchFamily="34" charset="0"/>
              <a:cs typeface="Arial" panose="020B0604020202020204" pitchFamily="34" charset="0"/>
            </a:rPr>
            <a:t>It is not permissible to take the PASA in one subject and the PSSA/Keystone in another in the same testing year.</a:t>
          </a:r>
        </a:p>
      </dgm:t>
    </dgm:pt>
    <dgm:pt modelId="{83EB9AE3-EBE3-42FA-9779-EB5CC0510F8D}" type="parTrans" cxnId="{929715DB-255C-4713-819B-4B152B08CC5B}">
      <dgm:prSet/>
      <dgm:spPr/>
      <dgm:t>
        <a:bodyPr/>
        <a:lstStyle/>
        <a:p>
          <a:endParaRPr lang="en-US"/>
        </a:p>
      </dgm:t>
    </dgm:pt>
    <dgm:pt modelId="{C6031480-1CC2-4A3D-9B6F-F03A1EC14059}" type="sibTrans" cxnId="{929715DB-255C-4713-819B-4B152B08CC5B}">
      <dgm:prSet/>
      <dgm:spPr/>
      <dgm:t>
        <a:bodyPr/>
        <a:lstStyle/>
        <a:p>
          <a:endParaRPr lang="en-US"/>
        </a:p>
      </dgm:t>
    </dgm:pt>
    <dgm:pt modelId="{061D0041-1CA7-472D-A965-E51FFC90AFA5}">
      <dgm:prSet custT="1"/>
      <dgm:spPr/>
      <dgm:t>
        <a:bodyPr/>
        <a:lstStyle/>
        <a:p>
          <a:r>
            <a:rPr lang="en-US" sz="2400" dirty="0">
              <a:latin typeface="Arial" panose="020B0604020202020204" pitchFamily="34" charset="0"/>
              <a:cs typeface="Arial" panose="020B0604020202020204" pitchFamily="34" charset="0"/>
            </a:rPr>
            <a:t>The IEP team cannot exempt a student from state assessment.</a:t>
          </a:r>
        </a:p>
      </dgm:t>
    </dgm:pt>
    <dgm:pt modelId="{BA92ACCB-2698-46CE-88FF-7A5A9DF603CC}" type="parTrans" cxnId="{FCB309E9-A5C7-413C-B415-DD9348997EE2}">
      <dgm:prSet/>
      <dgm:spPr/>
      <dgm:t>
        <a:bodyPr/>
        <a:lstStyle/>
        <a:p>
          <a:endParaRPr lang="en-US"/>
        </a:p>
      </dgm:t>
    </dgm:pt>
    <dgm:pt modelId="{D22F5307-7B4E-4809-86E2-583E97829062}" type="sibTrans" cxnId="{FCB309E9-A5C7-413C-B415-DD9348997EE2}">
      <dgm:prSet/>
      <dgm:spPr/>
      <dgm:t>
        <a:bodyPr/>
        <a:lstStyle/>
        <a:p>
          <a:endParaRPr lang="en-US"/>
        </a:p>
      </dgm:t>
    </dgm:pt>
    <dgm:pt modelId="{2EBE8910-E132-4767-8C9A-1A6A4453030F}">
      <dgm:prSet custT="1"/>
      <dgm:spPr/>
      <dgm:t>
        <a:bodyPr/>
        <a:lstStyle/>
        <a:p>
          <a:r>
            <a:rPr lang="en-US" sz="2400" dirty="0">
              <a:latin typeface="Arial" panose="020B0604020202020204" pitchFamily="34" charset="0"/>
              <a:cs typeface="Arial" panose="020B0604020202020204" pitchFamily="34" charset="0"/>
            </a:rPr>
            <a:t>The role of the IEP team is to confirm whether the student meets all criteria or not.  </a:t>
          </a:r>
          <a:r>
            <a:rPr lang="en-US" sz="2400" u="sng" dirty="0">
              <a:solidFill>
                <a:srgbClr val="FF0000"/>
              </a:solidFill>
              <a:latin typeface="Arial" panose="020B0604020202020204" pitchFamily="34" charset="0"/>
              <a:cs typeface="Arial" panose="020B0604020202020204" pitchFamily="34" charset="0"/>
            </a:rPr>
            <a:t>The IEP team does not have the authority to change or override the state eligibility criteria.</a:t>
          </a:r>
          <a:endParaRPr lang="en-US" sz="2400" dirty="0">
            <a:solidFill>
              <a:srgbClr val="FF0000"/>
            </a:solidFill>
            <a:latin typeface="Arial" panose="020B0604020202020204" pitchFamily="34" charset="0"/>
            <a:cs typeface="Arial" panose="020B0604020202020204" pitchFamily="34" charset="0"/>
          </a:endParaRPr>
        </a:p>
      </dgm:t>
    </dgm:pt>
    <dgm:pt modelId="{7F335F98-BFCB-4C38-98DE-7E698684BB48}" type="parTrans" cxnId="{A9146BD5-879D-4E3F-9C8A-63F767CBBDB1}">
      <dgm:prSet/>
      <dgm:spPr/>
      <dgm:t>
        <a:bodyPr/>
        <a:lstStyle/>
        <a:p>
          <a:endParaRPr lang="en-US"/>
        </a:p>
      </dgm:t>
    </dgm:pt>
    <dgm:pt modelId="{D290729B-AA91-4E88-A4E2-A87D04C890B0}" type="sibTrans" cxnId="{A9146BD5-879D-4E3F-9C8A-63F767CBBDB1}">
      <dgm:prSet/>
      <dgm:spPr/>
      <dgm:t>
        <a:bodyPr/>
        <a:lstStyle/>
        <a:p>
          <a:endParaRPr lang="en-US"/>
        </a:p>
      </dgm:t>
    </dgm:pt>
    <dgm:pt modelId="{9891A8D9-70B2-4AF5-A8E8-C1CE2FD30CAC}" type="pres">
      <dgm:prSet presAssocID="{541782E8-26DF-4E3E-9A2B-B9A7BB4339EC}" presName="vert0" presStyleCnt="0">
        <dgm:presLayoutVars>
          <dgm:dir/>
          <dgm:animOne val="branch"/>
          <dgm:animLvl val="lvl"/>
        </dgm:presLayoutVars>
      </dgm:prSet>
      <dgm:spPr/>
    </dgm:pt>
    <dgm:pt modelId="{A0060DA1-60C6-4515-AEE1-0B908CDF490A}" type="pres">
      <dgm:prSet presAssocID="{DEDB580A-5C8A-4C77-A3D7-6C044471D2C5}" presName="thickLine" presStyleLbl="alignNode1" presStyleIdx="0" presStyleCnt="4"/>
      <dgm:spPr/>
    </dgm:pt>
    <dgm:pt modelId="{46ECB69A-024F-4C43-989E-27B0CBC75950}" type="pres">
      <dgm:prSet presAssocID="{DEDB580A-5C8A-4C77-A3D7-6C044471D2C5}" presName="horz1" presStyleCnt="0"/>
      <dgm:spPr/>
    </dgm:pt>
    <dgm:pt modelId="{AF08C671-2005-4B7A-B68F-7009A90DD926}" type="pres">
      <dgm:prSet presAssocID="{DEDB580A-5C8A-4C77-A3D7-6C044471D2C5}" presName="tx1" presStyleLbl="revTx" presStyleIdx="0" presStyleCnt="4"/>
      <dgm:spPr/>
    </dgm:pt>
    <dgm:pt modelId="{2DE3B2FA-2856-4AED-89D0-670BCD4B1F44}" type="pres">
      <dgm:prSet presAssocID="{DEDB580A-5C8A-4C77-A3D7-6C044471D2C5}" presName="vert1" presStyleCnt="0"/>
      <dgm:spPr/>
    </dgm:pt>
    <dgm:pt modelId="{2A2D3230-35FE-40F3-9CB3-EFD08FFACA8A}" type="pres">
      <dgm:prSet presAssocID="{05537796-B128-48F3-A978-F3B56F6EE089}" presName="thickLine" presStyleLbl="alignNode1" presStyleIdx="1" presStyleCnt="4"/>
      <dgm:spPr/>
    </dgm:pt>
    <dgm:pt modelId="{633D6FA7-B2BF-42C4-932F-902092C21FE4}" type="pres">
      <dgm:prSet presAssocID="{05537796-B128-48F3-A978-F3B56F6EE089}" presName="horz1" presStyleCnt="0"/>
      <dgm:spPr/>
    </dgm:pt>
    <dgm:pt modelId="{004D3979-F694-4A39-9DBF-53DEED573385}" type="pres">
      <dgm:prSet presAssocID="{05537796-B128-48F3-A978-F3B56F6EE089}" presName="tx1" presStyleLbl="revTx" presStyleIdx="1" presStyleCnt="4"/>
      <dgm:spPr/>
    </dgm:pt>
    <dgm:pt modelId="{958C64A8-094C-426E-830B-60D0EE47223B}" type="pres">
      <dgm:prSet presAssocID="{05537796-B128-48F3-A978-F3B56F6EE089}" presName="vert1" presStyleCnt="0"/>
      <dgm:spPr/>
    </dgm:pt>
    <dgm:pt modelId="{8DEC5224-D5C8-4CD7-A0F5-8E9C83B311D7}" type="pres">
      <dgm:prSet presAssocID="{061D0041-1CA7-472D-A965-E51FFC90AFA5}" presName="thickLine" presStyleLbl="alignNode1" presStyleIdx="2" presStyleCnt="4"/>
      <dgm:spPr/>
    </dgm:pt>
    <dgm:pt modelId="{17524FCF-D6BF-4654-8AB4-A394D0131EC2}" type="pres">
      <dgm:prSet presAssocID="{061D0041-1CA7-472D-A965-E51FFC90AFA5}" presName="horz1" presStyleCnt="0"/>
      <dgm:spPr/>
    </dgm:pt>
    <dgm:pt modelId="{8B40DF62-0886-4FE8-AFE3-B79130E01740}" type="pres">
      <dgm:prSet presAssocID="{061D0041-1CA7-472D-A965-E51FFC90AFA5}" presName="tx1" presStyleLbl="revTx" presStyleIdx="2" presStyleCnt="4"/>
      <dgm:spPr/>
    </dgm:pt>
    <dgm:pt modelId="{5D8D40AC-C393-4DA5-90EA-0D7F29CADCAA}" type="pres">
      <dgm:prSet presAssocID="{061D0041-1CA7-472D-A965-E51FFC90AFA5}" presName="vert1" presStyleCnt="0"/>
      <dgm:spPr/>
    </dgm:pt>
    <dgm:pt modelId="{692F6674-FD80-4BD3-94FD-E1BEA18E4253}" type="pres">
      <dgm:prSet presAssocID="{2EBE8910-E132-4767-8C9A-1A6A4453030F}" presName="thickLine" presStyleLbl="alignNode1" presStyleIdx="3" presStyleCnt="4"/>
      <dgm:spPr/>
    </dgm:pt>
    <dgm:pt modelId="{D9FFBDB3-D68E-4B36-AA06-39FA6E49F9A3}" type="pres">
      <dgm:prSet presAssocID="{2EBE8910-E132-4767-8C9A-1A6A4453030F}" presName="horz1" presStyleCnt="0"/>
      <dgm:spPr/>
    </dgm:pt>
    <dgm:pt modelId="{F38877B3-A50E-4F2D-A347-E17B9DC44159}" type="pres">
      <dgm:prSet presAssocID="{2EBE8910-E132-4767-8C9A-1A6A4453030F}" presName="tx1" presStyleLbl="revTx" presStyleIdx="3" presStyleCnt="4"/>
      <dgm:spPr/>
    </dgm:pt>
    <dgm:pt modelId="{8F03C0E5-C036-40EE-A591-2FA80DB9281B}" type="pres">
      <dgm:prSet presAssocID="{2EBE8910-E132-4767-8C9A-1A6A4453030F}" presName="vert1" presStyleCnt="0"/>
      <dgm:spPr/>
    </dgm:pt>
  </dgm:ptLst>
  <dgm:cxnLst>
    <dgm:cxn modelId="{75D08306-02E8-45E2-9C58-3F4FBF72F192}" type="presOf" srcId="{2EBE8910-E132-4767-8C9A-1A6A4453030F}" destId="{F38877B3-A50E-4F2D-A347-E17B9DC44159}" srcOrd="0" destOrd="0" presId="urn:microsoft.com/office/officeart/2008/layout/LinedList"/>
    <dgm:cxn modelId="{E578EA0A-095E-4B12-8855-94A07D3EA310}" srcId="{541782E8-26DF-4E3E-9A2B-B9A7BB4339EC}" destId="{DEDB580A-5C8A-4C77-A3D7-6C044471D2C5}" srcOrd="0" destOrd="0" parTransId="{758647FE-D026-4394-AC6C-971F4DBCB545}" sibTransId="{A2B9B792-742A-4045-98D7-44614A6185CD}"/>
    <dgm:cxn modelId="{56E6D094-484F-4DC3-A316-E8EF1C995645}" type="presOf" srcId="{DEDB580A-5C8A-4C77-A3D7-6C044471D2C5}" destId="{AF08C671-2005-4B7A-B68F-7009A90DD926}" srcOrd="0" destOrd="0" presId="urn:microsoft.com/office/officeart/2008/layout/LinedList"/>
    <dgm:cxn modelId="{8466E7CA-57FF-44A0-9421-52DD322473F1}" type="presOf" srcId="{061D0041-1CA7-472D-A965-E51FFC90AFA5}" destId="{8B40DF62-0886-4FE8-AFE3-B79130E01740}" srcOrd="0" destOrd="0" presId="urn:microsoft.com/office/officeart/2008/layout/LinedList"/>
    <dgm:cxn modelId="{D2FE2BD4-DB24-417C-B1EA-1F8CA59400AE}" type="presOf" srcId="{05537796-B128-48F3-A978-F3B56F6EE089}" destId="{004D3979-F694-4A39-9DBF-53DEED573385}" srcOrd="0" destOrd="0" presId="urn:microsoft.com/office/officeart/2008/layout/LinedList"/>
    <dgm:cxn modelId="{A9146BD5-879D-4E3F-9C8A-63F767CBBDB1}" srcId="{541782E8-26DF-4E3E-9A2B-B9A7BB4339EC}" destId="{2EBE8910-E132-4767-8C9A-1A6A4453030F}" srcOrd="3" destOrd="0" parTransId="{7F335F98-BFCB-4C38-98DE-7E698684BB48}" sibTransId="{D290729B-AA91-4E88-A4E2-A87D04C890B0}"/>
    <dgm:cxn modelId="{929715DB-255C-4713-819B-4B152B08CC5B}" srcId="{541782E8-26DF-4E3E-9A2B-B9A7BB4339EC}" destId="{05537796-B128-48F3-A978-F3B56F6EE089}" srcOrd="1" destOrd="0" parTransId="{83EB9AE3-EBE3-42FA-9779-EB5CC0510F8D}" sibTransId="{C6031480-1CC2-4A3D-9B6F-F03A1EC14059}"/>
    <dgm:cxn modelId="{FCB309E9-A5C7-413C-B415-DD9348997EE2}" srcId="{541782E8-26DF-4E3E-9A2B-B9A7BB4339EC}" destId="{061D0041-1CA7-472D-A965-E51FFC90AFA5}" srcOrd="2" destOrd="0" parTransId="{BA92ACCB-2698-46CE-88FF-7A5A9DF603CC}" sibTransId="{D22F5307-7B4E-4809-86E2-583E97829062}"/>
    <dgm:cxn modelId="{A2C101FD-9371-4EC4-A690-A32A3148CFD5}" type="presOf" srcId="{541782E8-26DF-4E3E-9A2B-B9A7BB4339EC}" destId="{9891A8D9-70B2-4AF5-A8E8-C1CE2FD30CAC}" srcOrd="0" destOrd="0" presId="urn:microsoft.com/office/officeart/2008/layout/LinedList"/>
    <dgm:cxn modelId="{5DC62C9B-F5ED-4B99-BEF0-B26972DD8E85}" type="presParOf" srcId="{9891A8D9-70B2-4AF5-A8E8-C1CE2FD30CAC}" destId="{A0060DA1-60C6-4515-AEE1-0B908CDF490A}" srcOrd="0" destOrd="0" presId="urn:microsoft.com/office/officeart/2008/layout/LinedList"/>
    <dgm:cxn modelId="{538311B5-5215-4890-BC03-7BAAF5D5D711}" type="presParOf" srcId="{9891A8D9-70B2-4AF5-A8E8-C1CE2FD30CAC}" destId="{46ECB69A-024F-4C43-989E-27B0CBC75950}" srcOrd="1" destOrd="0" presId="urn:microsoft.com/office/officeart/2008/layout/LinedList"/>
    <dgm:cxn modelId="{F6D13FBE-B521-423C-99F6-C78BA56CB67C}" type="presParOf" srcId="{46ECB69A-024F-4C43-989E-27B0CBC75950}" destId="{AF08C671-2005-4B7A-B68F-7009A90DD926}" srcOrd="0" destOrd="0" presId="urn:microsoft.com/office/officeart/2008/layout/LinedList"/>
    <dgm:cxn modelId="{0281D382-B452-46BC-AD45-9D9CF4980DC9}" type="presParOf" srcId="{46ECB69A-024F-4C43-989E-27B0CBC75950}" destId="{2DE3B2FA-2856-4AED-89D0-670BCD4B1F44}" srcOrd="1" destOrd="0" presId="urn:microsoft.com/office/officeart/2008/layout/LinedList"/>
    <dgm:cxn modelId="{B67F9CAE-0B39-4E33-86BC-93E729AAF04F}" type="presParOf" srcId="{9891A8D9-70B2-4AF5-A8E8-C1CE2FD30CAC}" destId="{2A2D3230-35FE-40F3-9CB3-EFD08FFACA8A}" srcOrd="2" destOrd="0" presId="urn:microsoft.com/office/officeart/2008/layout/LinedList"/>
    <dgm:cxn modelId="{96998C4A-A4A0-46AC-A6AB-CCB6E4AB9588}" type="presParOf" srcId="{9891A8D9-70B2-4AF5-A8E8-C1CE2FD30CAC}" destId="{633D6FA7-B2BF-42C4-932F-902092C21FE4}" srcOrd="3" destOrd="0" presId="urn:microsoft.com/office/officeart/2008/layout/LinedList"/>
    <dgm:cxn modelId="{3A61596D-D95F-4F1F-B5CE-A97C5CDB8347}" type="presParOf" srcId="{633D6FA7-B2BF-42C4-932F-902092C21FE4}" destId="{004D3979-F694-4A39-9DBF-53DEED573385}" srcOrd="0" destOrd="0" presId="urn:microsoft.com/office/officeart/2008/layout/LinedList"/>
    <dgm:cxn modelId="{114AB162-81FB-4811-9210-127A301E1A45}" type="presParOf" srcId="{633D6FA7-B2BF-42C4-932F-902092C21FE4}" destId="{958C64A8-094C-426E-830B-60D0EE47223B}" srcOrd="1" destOrd="0" presId="urn:microsoft.com/office/officeart/2008/layout/LinedList"/>
    <dgm:cxn modelId="{22EDFB58-DDDE-4088-9357-EEFC3637FABF}" type="presParOf" srcId="{9891A8D9-70B2-4AF5-A8E8-C1CE2FD30CAC}" destId="{8DEC5224-D5C8-4CD7-A0F5-8E9C83B311D7}" srcOrd="4" destOrd="0" presId="urn:microsoft.com/office/officeart/2008/layout/LinedList"/>
    <dgm:cxn modelId="{810DBFD8-3609-4A37-9846-4D596D273E78}" type="presParOf" srcId="{9891A8D9-70B2-4AF5-A8E8-C1CE2FD30CAC}" destId="{17524FCF-D6BF-4654-8AB4-A394D0131EC2}" srcOrd="5" destOrd="0" presId="urn:microsoft.com/office/officeart/2008/layout/LinedList"/>
    <dgm:cxn modelId="{FDC59048-7D55-42C8-8A63-462EB6F4C23F}" type="presParOf" srcId="{17524FCF-D6BF-4654-8AB4-A394D0131EC2}" destId="{8B40DF62-0886-4FE8-AFE3-B79130E01740}" srcOrd="0" destOrd="0" presId="urn:microsoft.com/office/officeart/2008/layout/LinedList"/>
    <dgm:cxn modelId="{351BF3E1-0BEF-4B2C-BCFC-481FBDB1498E}" type="presParOf" srcId="{17524FCF-D6BF-4654-8AB4-A394D0131EC2}" destId="{5D8D40AC-C393-4DA5-90EA-0D7F29CADCAA}" srcOrd="1" destOrd="0" presId="urn:microsoft.com/office/officeart/2008/layout/LinedList"/>
    <dgm:cxn modelId="{7639D7FD-51C2-4754-9333-447805707AD4}" type="presParOf" srcId="{9891A8D9-70B2-4AF5-A8E8-C1CE2FD30CAC}" destId="{692F6674-FD80-4BD3-94FD-E1BEA18E4253}" srcOrd="6" destOrd="0" presId="urn:microsoft.com/office/officeart/2008/layout/LinedList"/>
    <dgm:cxn modelId="{4220646B-46A4-48CF-8010-C294CEB198D4}" type="presParOf" srcId="{9891A8D9-70B2-4AF5-A8E8-C1CE2FD30CAC}" destId="{D9FFBDB3-D68E-4B36-AA06-39FA6E49F9A3}" srcOrd="7" destOrd="0" presId="urn:microsoft.com/office/officeart/2008/layout/LinedList"/>
    <dgm:cxn modelId="{ED1D759B-FB18-41D8-8CB3-15E56B480F3D}" type="presParOf" srcId="{D9FFBDB3-D68E-4B36-AA06-39FA6E49F9A3}" destId="{F38877B3-A50E-4F2D-A347-E17B9DC44159}" srcOrd="0" destOrd="0" presId="urn:microsoft.com/office/officeart/2008/layout/LinedList"/>
    <dgm:cxn modelId="{6D69900D-DFDE-4912-BD20-1C417C94EE51}" type="presParOf" srcId="{D9FFBDB3-D68E-4B36-AA06-39FA6E49F9A3}" destId="{8F03C0E5-C036-40EE-A591-2FA80DB9281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F90A3B-031C-4108-860B-88EAAE4D8E4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DCFA4EFB-093D-48D9-A0B9-4C81364EC588}">
      <dgm:prSet phldrT="[Text]"/>
      <dgm:spPr>
        <a:solidFill>
          <a:schemeClr val="accent1"/>
        </a:solidFill>
      </dgm:spPr>
      <dgm:t>
        <a:bodyPr/>
        <a:lstStyle/>
        <a:p>
          <a:r>
            <a:rPr lang="en-US" dirty="0">
              <a:latin typeface="Arial" panose="020B0604020202020204" pitchFamily="34" charset="0"/>
              <a:cs typeface="Arial" panose="020B0604020202020204" pitchFamily="34" charset="0"/>
            </a:rPr>
            <a:t>All students in a Life Skills class should take the PASA </a:t>
          </a:r>
        </a:p>
      </dgm:t>
    </dgm:pt>
    <dgm:pt modelId="{291763CD-96FB-4E83-8708-9B10CB0E7B58}" type="parTrans" cxnId="{E1D19560-710A-4957-8F3E-36085E6E58FC}">
      <dgm:prSet/>
      <dgm:spPr/>
      <dgm:t>
        <a:bodyPr/>
        <a:lstStyle/>
        <a:p>
          <a:endParaRPr lang="en-US"/>
        </a:p>
      </dgm:t>
    </dgm:pt>
    <dgm:pt modelId="{77B61D80-1608-4564-9252-0211B5DE44B6}" type="sibTrans" cxnId="{E1D19560-710A-4957-8F3E-36085E6E58FC}">
      <dgm:prSet/>
      <dgm:spPr/>
      <dgm:t>
        <a:bodyPr/>
        <a:lstStyle/>
        <a:p>
          <a:endParaRPr lang="en-US"/>
        </a:p>
      </dgm:t>
    </dgm:pt>
    <dgm:pt modelId="{7DA1FFEA-5C9C-496C-A8AF-9D1D6C44F017}">
      <dgm:prSet phldrT="[Text]"/>
      <dgm:spPr>
        <a:solidFill>
          <a:schemeClr val="accent1">
            <a:lumMod val="20000"/>
            <a:lumOff val="80000"/>
            <a:alpha val="90000"/>
          </a:schemeClr>
        </a:solidFill>
      </dgm:spPr>
      <dgm:t>
        <a:bodyPr/>
        <a:lstStyle/>
        <a:p>
          <a:r>
            <a:rPr lang="en-US" i="1" dirty="0">
              <a:latin typeface="Arial" panose="020B0604020202020204" pitchFamily="34" charset="0"/>
              <a:cs typeface="Arial" panose="020B0604020202020204" pitchFamily="34" charset="0"/>
            </a:rPr>
            <a:t>No – eligibility decisions must be made according to the PASA criteria. </a:t>
          </a:r>
          <a:endParaRPr lang="en-US" dirty="0">
            <a:latin typeface="Arial" panose="020B0604020202020204" pitchFamily="34" charset="0"/>
            <a:cs typeface="Arial" panose="020B0604020202020204" pitchFamily="34" charset="0"/>
          </a:endParaRPr>
        </a:p>
      </dgm:t>
    </dgm:pt>
    <dgm:pt modelId="{17155527-2BBC-4EA9-A064-DA672F28F4AE}" type="parTrans" cxnId="{F9F84CED-D2CB-47E5-B055-CCFBA5D4809B}">
      <dgm:prSet/>
      <dgm:spPr/>
      <dgm:t>
        <a:bodyPr/>
        <a:lstStyle/>
        <a:p>
          <a:endParaRPr lang="en-US"/>
        </a:p>
      </dgm:t>
    </dgm:pt>
    <dgm:pt modelId="{5381A138-4120-4C39-849B-58CAB876C7EB}" type="sibTrans" cxnId="{F9F84CED-D2CB-47E5-B055-CCFBA5D4809B}">
      <dgm:prSet/>
      <dgm:spPr/>
      <dgm:t>
        <a:bodyPr/>
        <a:lstStyle/>
        <a:p>
          <a:endParaRPr lang="en-US"/>
        </a:p>
      </dgm:t>
    </dgm:pt>
    <dgm:pt modelId="{743F3EC1-EBF0-411D-9267-BF65C00E12B9}">
      <dgm:prSet phldrT="[Text]"/>
      <dgm:spPr>
        <a:solidFill>
          <a:schemeClr val="accent1"/>
        </a:solidFill>
      </dgm:spPr>
      <dgm:t>
        <a:bodyPr/>
        <a:lstStyle/>
        <a:p>
          <a:r>
            <a:rPr lang="en-US" dirty="0">
              <a:latin typeface="Arial" panose="020B0604020202020204" pitchFamily="34" charset="0"/>
              <a:cs typeface="Arial" panose="020B0604020202020204" pitchFamily="34" charset="0"/>
            </a:rPr>
            <a:t>The student reads well below grade level. They will not be able to read the content of the PSSA/Keystone Exams.</a:t>
          </a:r>
        </a:p>
      </dgm:t>
    </dgm:pt>
    <dgm:pt modelId="{1E056227-3CC8-47C2-B6BB-256DA9DADCD7}" type="parTrans" cxnId="{DB34F31B-7F74-4877-9866-2ACE4D10AFEF}">
      <dgm:prSet/>
      <dgm:spPr/>
      <dgm:t>
        <a:bodyPr/>
        <a:lstStyle/>
        <a:p>
          <a:endParaRPr lang="en-US"/>
        </a:p>
      </dgm:t>
    </dgm:pt>
    <dgm:pt modelId="{C0700259-7EBC-4C65-A03D-8265ECB9C551}" type="sibTrans" cxnId="{DB34F31B-7F74-4877-9866-2ACE4D10AFEF}">
      <dgm:prSet/>
      <dgm:spPr/>
      <dgm:t>
        <a:bodyPr/>
        <a:lstStyle/>
        <a:p>
          <a:endParaRPr lang="en-US"/>
        </a:p>
      </dgm:t>
    </dgm:pt>
    <dgm:pt modelId="{2BD69571-487B-4B6A-91A9-C1CEB8CABDB3}">
      <dgm:prSet phldrT="[Text]"/>
      <dgm:spPr>
        <a:solidFill>
          <a:schemeClr val="accent1">
            <a:lumMod val="20000"/>
            <a:lumOff val="80000"/>
            <a:alpha val="90000"/>
          </a:schemeClr>
        </a:solidFill>
      </dgm:spPr>
      <dgm:t>
        <a:bodyPr/>
        <a:lstStyle/>
        <a:p>
          <a:r>
            <a:rPr lang="en-US" i="1" dirty="0">
              <a:latin typeface="Arial" panose="020B0604020202020204" pitchFamily="34" charset="0"/>
              <a:cs typeface="Arial" panose="020B0604020202020204" pitchFamily="34" charset="0"/>
            </a:rPr>
            <a:t>No – reading below grade level alone does not qualify a student for the PASA.</a:t>
          </a:r>
          <a:endParaRPr lang="en-US" dirty="0">
            <a:latin typeface="Arial" panose="020B0604020202020204" pitchFamily="34" charset="0"/>
            <a:cs typeface="Arial" panose="020B0604020202020204" pitchFamily="34" charset="0"/>
          </a:endParaRPr>
        </a:p>
      </dgm:t>
    </dgm:pt>
    <dgm:pt modelId="{4535C2EE-62E6-41F2-8866-EBAEF8A90599}" type="parTrans" cxnId="{B0EDC2ED-E6E7-4246-ADEE-9E86DFF45D07}">
      <dgm:prSet/>
      <dgm:spPr/>
      <dgm:t>
        <a:bodyPr/>
        <a:lstStyle/>
        <a:p>
          <a:endParaRPr lang="en-US"/>
        </a:p>
      </dgm:t>
    </dgm:pt>
    <dgm:pt modelId="{04906355-43F5-40C6-AC46-763711A09FC3}" type="sibTrans" cxnId="{B0EDC2ED-E6E7-4246-ADEE-9E86DFF45D07}">
      <dgm:prSet/>
      <dgm:spPr/>
      <dgm:t>
        <a:bodyPr/>
        <a:lstStyle/>
        <a:p>
          <a:endParaRPr lang="en-US"/>
        </a:p>
      </dgm:t>
    </dgm:pt>
    <dgm:pt modelId="{0DA87862-C31F-4E53-9715-B1224E43F668}">
      <dgm:prSet/>
      <dgm:spPr/>
      <dgm:t>
        <a:bodyPr/>
        <a:lstStyle/>
        <a:p>
          <a:r>
            <a:rPr lang="en-US" i="1" dirty="0">
              <a:latin typeface="Arial" panose="020B0604020202020204" pitchFamily="34" charset="0"/>
              <a:cs typeface="Arial" panose="020B0604020202020204" pitchFamily="34" charset="0"/>
            </a:rPr>
            <a:t>Eligibility decisions are not made based upon classroom placement, disability category or administrative convenience</a:t>
          </a:r>
          <a:endParaRPr lang="en-US" dirty="0"/>
        </a:p>
      </dgm:t>
    </dgm:pt>
    <dgm:pt modelId="{9FE26001-179E-4BDF-B274-D3B49D29DBAA}" type="parTrans" cxnId="{7AD4C8D1-9BFE-4912-835F-26D2FA6C7664}">
      <dgm:prSet/>
      <dgm:spPr/>
      <dgm:t>
        <a:bodyPr/>
        <a:lstStyle/>
        <a:p>
          <a:endParaRPr lang="en-US"/>
        </a:p>
      </dgm:t>
    </dgm:pt>
    <dgm:pt modelId="{235D59DE-323C-4674-9501-68337B264140}" type="sibTrans" cxnId="{7AD4C8D1-9BFE-4912-835F-26D2FA6C7664}">
      <dgm:prSet/>
      <dgm:spPr/>
      <dgm:t>
        <a:bodyPr/>
        <a:lstStyle/>
        <a:p>
          <a:endParaRPr lang="en-US"/>
        </a:p>
      </dgm:t>
    </dgm:pt>
    <dgm:pt modelId="{E4BE7917-B382-45F1-912F-19AF5189B073}">
      <dgm:prSet/>
      <dgm:spPr/>
      <dgm:t>
        <a:bodyPr/>
        <a:lstStyle/>
        <a:p>
          <a:r>
            <a:rPr lang="en-US" i="1" dirty="0">
              <a:latin typeface="Arial" panose="020B0604020202020204" pitchFamily="34" charset="0"/>
              <a:cs typeface="Arial" panose="020B0604020202020204" pitchFamily="34" charset="0"/>
            </a:rPr>
            <a:t>The IEP team should consider what accommodations may be helpful on the general assessment for the student</a:t>
          </a:r>
          <a:endParaRPr lang="en-US" dirty="0"/>
        </a:p>
      </dgm:t>
    </dgm:pt>
    <dgm:pt modelId="{7BE32F65-BCA4-4DA0-A469-7D59C39224F7}" type="parTrans" cxnId="{CE569E4A-38CA-4240-8100-E7726EAEBE4C}">
      <dgm:prSet/>
      <dgm:spPr/>
      <dgm:t>
        <a:bodyPr/>
        <a:lstStyle/>
        <a:p>
          <a:endParaRPr lang="en-US"/>
        </a:p>
      </dgm:t>
    </dgm:pt>
    <dgm:pt modelId="{BA013AA1-7038-4280-9845-CBDDCF39F9C7}" type="sibTrans" cxnId="{CE569E4A-38CA-4240-8100-E7726EAEBE4C}">
      <dgm:prSet/>
      <dgm:spPr/>
      <dgm:t>
        <a:bodyPr/>
        <a:lstStyle/>
        <a:p>
          <a:endParaRPr lang="en-US"/>
        </a:p>
      </dgm:t>
    </dgm:pt>
    <dgm:pt modelId="{446EDE1A-0699-419A-B800-9077D78FD270}" type="pres">
      <dgm:prSet presAssocID="{A2F90A3B-031C-4108-860B-88EAAE4D8E4B}" presName="Name0" presStyleCnt="0">
        <dgm:presLayoutVars>
          <dgm:dir/>
          <dgm:animLvl val="lvl"/>
          <dgm:resizeHandles val="exact"/>
        </dgm:presLayoutVars>
      </dgm:prSet>
      <dgm:spPr/>
    </dgm:pt>
    <dgm:pt modelId="{09D92980-9652-45EC-8D30-E5F5135E73AF}" type="pres">
      <dgm:prSet presAssocID="{DCFA4EFB-093D-48D9-A0B9-4C81364EC588}" presName="linNode" presStyleCnt="0"/>
      <dgm:spPr/>
    </dgm:pt>
    <dgm:pt modelId="{582E1629-6C3C-40DE-B7A0-3D676202FE25}" type="pres">
      <dgm:prSet presAssocID="{DCFA4EFB-093D-48D9-A0B9-4C81364EC588}" presName="parentText" presStyleLbl="node1" presStyleIdx="0" presStyleCnt="2">
        <dgm:presLayoutVars>
          <dgm:chMax val="1"/>
          <dgm:bulletEnabled val="1"/>
        </dgm:presLayoutVars>
      </dgm:prSet>
      <dgm:spPr/>
    </dgm:pt>
    <dgm:pt modelId="{9CC4FD00-F8D5-422D-883E-B0625D23B397}" type="pres">
      <dgm:prSet presAssocID="{DCFA4EFB-093D-48D9-A0B9-4C81364EC588}" presName="descendantText" presStyleLbl="alignAccFollowNode1" presStyleIdx="0" presStyleCnt="2">
        <dgm:presLayoutVars>
          <dgm:bulletEnabled val="1"/>
        </dgm:presLayoutVars>
      </dgm:prSet>
      <dgm:spPr/>
    </dgm:pt>
    <dgm:pt modelId="{4BACEF39-033F-493A-AA34-87627C33EC9D}" type="pres">
      <dgm:prSet presAssocID="{77B61D80-1608-4564-9252-0211B5DE44B6}" presName="sp" presStyleCnt="0"/>
      <dgm:spPr/>
    </dgm:pt>
    <dgm:pt modelId="{E47F2624-D617-49F3-87E8-F6850726FFF6}" type="pres">
      <dgm:prSet presAssocID="{743F3EC1-EBF0-411D-9267-BF65C00E12B9}" presName="linNode" presStyleCnt="0"/>
      <dgm:spPr/>
    </dgm:pt>
    <dgm:pt modelId="{646D3059-9263-45D7-B0A1-40F9D9A7C8DF}" type="pres">
      <dgm:prSet presAssocID="{743F3EC1-EBF0-411D-9267-BF65C00E12B9}" presName="parentText" presStyleLbl="node1" presStyleIdx="1" presStyleCnt="2">
        <dgm:presLayoutVars>
          <dgm:chMax val="1"/>
          <dgm:bulletEnabled val="1"/>
        </dgm:presLayoutVars>
      </dgm:prSet>
      <dgm:spPr/>
    </dgm:pt>
    <dgm:pt modelId="{9D0FD92A-61D2-4C20-8344-40F68296587D}" type="pres">
      <dgm:prSet presAssocID="{743F3EC1-EBF0-411D-9267-BF65C00E12B9}" presName="descendantText" presStyleLbl="alignAccFollowNode1" presStyleIdx="1" presStyleCnt="2">
        <dgm:presLayoutVars>
          <dgm:bulletEnabled val="1"/>
        </dgm:presLayoutVars>
      </dgm:prSet>
      <dgm:spPr/>
    </dgm:pt>
  </dgm:ptLst>
  <dgm:cxnLst>
    <dgm:cxn modelId="{525C3B04-574F-43D7-BC98-A42484C31347}" type="presOf" srcId="{E4BE7917-B382-45F1-912F-19AF5189B073}" destId="{9D0FD92A-61D2-4C20-8344-40F68296587D}" srcOrd="0" destOrd="1" presId="urn:microsoft.com/office/officeart/2005/8/layout/vList5"/>
    <dgm:cxn modelId="{8B33AF0A-E64C-4A50-BB39-0FBF60572459}" type="presOf" srcId="{743F3EC1-EBF0-411D-9267-BF65C00E12B9}" destId="{646D3059-9263-45D7-B0A1-40F9D9A7C8DF}" srcOrd="0" destOrd="0" presId="urn:microsoft.com/office/officeart/2005/8/layout/vList5"/>
    <dgm:cxn modelId="{DB34F31B-7F74-4877-9866-2ACE4D10AFEF}" srcId="{A2F90A3B-031C-4108-860B-88EAAE4D8E4B}" destId="{743F3EC1-EBF0-411D-9267-BF65C00E12B9}" srcOrd="1" destOrd="0" parTransId="{1E056227-3CC8-47C2-B6BB-256DA9DADCD7}" sibTransId="{C0700259-7EBC-4C65-A03D-8265ECB9C551}"/>
    <dgm:cxn modelId="{2F7D8729-0A12-4245-836D-844882BFB85B}" type="presOf" srcId="{A2F90A3B-031C-4108-860B-88EAAE4D8E4B}" destId="{446EDE1A-0699-419A-B800-9077D78FD270}" srcOrd="0" destOrd="0" presId="urn:microsoft.com/office/officeart/2005/8/layout/vList5"/>
    <dgm:cxn modelId="{E1D19560-710A-4957-8F3E-36085E6E58FC}" srcId="{A2F90A3B-031C-4108-860B-88EAAE4D8E4B}" destId="{DCFA4EFB-093D-48D9-A0B9-4C81364EC588}" srcOrd="0" destOrd="0" parTransId="{291763CD-96FB-4E83-8708-9B10CB0E7B58}" sibTransId="{77B61D80-1608-4564-9252-0211B5DE44B6}"/>
    <dgm:cxn modelId="{CE569E4A-38CA-4240-8100-E7726EAEBE4C}" srcId="{743F3EC1-EBF0-411D-9267-BF65C00E12B9}" destId="{E4BE7917-B382-45F1-912F-19AF5189B073}" srcOrd="1" destOrd="0" parTransId="{7BE32F65-BCA4-4DA0-A469-7D59C39224F7}" sibTransId="{BA013AA1-7038-4280-9845-CBDDCF39F9C7}"/>
    <dgm:cxn modelId="{ADA83A76-7C0E-484F-8A81-32AECE28AB3E}" type="presOf" srcId="{7DA1FFEA-5C9C-496C-A8AF-9D1D6C44F017}" destId="{9CC4FD00-F8D5-422D-883E-B0625D23B397}" srcOrd="0" destOrd="0" presId="urn:microsoft.com/office/officeart/2005/8/layout/vList5"/>
    <dgm:cxn modelId="{C6817AB9-1EB7-4112-8A5B-7F0403C65805}" type="presOf" srcId="{DCFA4EFB-093D-48D9-A0B9-4C81364EC588}" destId="{582E1629-6C3C-40DE-B7A0-3D676202FE25}" srcOrd="0" destOrd="0" presId="urn:microsoft.com/office/officeart/2005/8/layout/vList5"/>
    <dgm:cxn modelId="{7C76DACA-24AD-4572-A899-AD384894515F}" type="presOf" srcId="{0DA87862-C31F-4E53-9715-B1224E43F668}" destId="{9CC4FD00-F8D5-422D-883E-B0625D23B397}" srcOrd="0" destOrd="1" presId="urn:microsoft.com/office/officeart/2005/8/layout/vList5"/>
    <dgm:cxn modelId="{7AD4C8D1-9BFE-4912-835F-26D2FA6C7664}" srcId="{DCFA4EFB-093D-48D9-A0B9-4C81364EC588}" destId="{0DA87862-C31F-4E53-9715-B1224E43F668}" srcOrd="1" destOrd="0" parTransId="{9FE26001-179E-4BDF-B274-D3B49D29DBAA}" sibTransId="{235D59DE-323C-4674-9501-68337B264140}"/>
    <dgm:cxn modelId="{A0183AEA-5270-4F7A-A5B4-0AB022F8F57C}" type="presOf" srcId="{2BD69571-487B-4B6A-91A9-C1CEB8CABDB3}" destId="{9D0FD92A-61D2-4C20-8344-40F68296587D}" srcOrd="0" destOrd="0" presId="urn:microsoft.com/office/officeart/2005/8/layout/vList5"/>
    <dgm:cxn modelId="{F9F84CED-D2CB-47E5-B055-CCFBA5D4809B}" srcId="{DCFA4EFB-093D-48D9-A0B9-4C81364EC588}" destId="{7DA1FFEA-5C9C-496C-A8AF-9D1D6C44F017}" srcOrd="0" destOrd="0" parTransId="{17155527-2BBC-4EA9-A064-DA672F28F4AE}" sibTransId="{5381A138-4120-4C39-849B-58CAB876C7EB}"/>
    <dgm:cxn modelId="{B0EDC2ED-E6E7-4246-ADEE-9E86DFF45D07}" srcId="{743F3EC1-EBF0-411D-9267-BF65C00E12B9}" destId="{2BD69571-487B-4B6A-91A9-C1CEB8CABDB3}" srcOrd="0" destOrd="0" parTransId="{4535C2EE-62E6-41F2-8866-EBAEF8A90599}" sibTransId="{04906355-43F5-40C6-AC46-763711A09FC3}"/>
    <dgm:cxn modelId="{78730130-83DD-402C-9717-3C4EEB43B3B6}" type="presParOf" srcId="{446EDE1A-0699-419A-B800-9077D78FD270}" destId="{09D92980-9652-45EC-8D30-E5F5135E73AF}" srcOrd="0" destOrd="0" presId="urn:microsoft.com/office/officeart/2005/8/layout/vList5"/>
    <dgm:cxn modelId="{BD8A1733-6048-4082-BDF1-0CA2C3769C85}" type="presParOf" srcId="{09D92980-9652-45EC-8D30-E5F5135E73AF}" destId="{582E1629-6C3C-40DE-B7A0-3D676202FE25}" srcOrd="0" destOrd="0" presId="urn:microsoft.com/office/officeart/2005/8/layout/vList5"/>
    <dgm:cxn modelId="{95D15B9B-3563-4DDE-AB81-A05F18BDD456}" type="presParOf" srcId="{09D92980-9652-45EC-8D30-E5F5135E73AF}" destId="{9CC4FD00-F8D5-422D-883E-B0625D23B397}" srcOrd="1" destOrd="0" presId="urn:microsoft.com/office/officeart/2005/8/layout/vList5"/>
    <dgm:cxn modelId="{8AB710AC-C785-4369-90A6-ACD2BC61BB9A}" type="presParOf" srcId="{446EDE1A-0699-419A-B800-9077D78FD270}" destId="{4BACEF39-033F-493A-AA34-87627C33EC9D}" srcOrd="1" destOrd="0" presId="urn:microsoft.com/office/officeart/2005/8/layout/vList5"/>
    <dgm:cxn modelId="{FA7DDDD8-559D-41E6-8A57-DE21245EE386}" type="presParOf" srcId="{446EDE1A-0699-419A-B800-9077D78FD270}" destId="{E47F2624-D617-49F3-87E8-F6850726FFF6}" srcOrd="2" destOrd="0" presId="urn:microsoft.com/office/officeart/2005/8/layout/vList5"/>
    <dgm:cxn modelId="{E0DB2FD9-3F62-4E77-88F7-DAB3EA428A20}" type="presParOf" srcId="{E47F2624-D617-49F3-87E8-F6850726FFF6}" destId="{646D3059-9263-45D7-B0A1-40F9D9A7C8DF}" srcOrd="0" destOrd="0" presId="urn:microsoft.com/office/officeart/2005/8/layout/vList5"/>
    <dgm:cxn modelId="{9DF6FA33-5A1A-4B1C-9FF3-E1E132FDDB97}" type="presParOf" srcId="{E47F2624-D617-49F3-87E8-F6850726FFF6}" destId="{9D0FD92A-61D2-4C20-8344-40F68296587D}"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90A3B-031C-4108-860B-88EAAE4D8E4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DCFA4EFB-093D-48D9-A0B9-4C81364EC588}">
      <dgm:prSet phldrT="[Text]"/>
      <dgm:spPr>
        <a:solidFill>
          <a:schemeClr val="accent1"/>
        </a:solidFill>
      </dgm:spPr>
      <dgm:t>
        <a:bodyPr/>
        <a:lstStyle/>
        <a:p>
          <a:r>
            <a:rPr lang="en-US" dirty="0">
              <a:latin typeface="Arial" panose="020B0604020202020204" pitchFamily="34" charset="0"/>
              <a:cs typeface="Arial" panose="020B0604020202020204" pitchFamily="34" charset="0"/>
            </a:rPr>
            <a:t>My student does not qualify for PASA, but the PSSA is going to be too difficult for them.  </a:t>
          </a:r>
        </a:p>
      </dgm:t>
    </dgm:pt>
    <dgm:pt modelId="{291763CD-96FB-4E83-8708-9B10CB0E7B58}" type="parTrans" cxnId="{E1D19560-710A-4957-8F3E-36085E6E58FC}">
      <dgm:prSet/>
      <dgm:spPr/>
      <dgm:t>
        <a:bodyPr/>
        <a:lstStyle/>
        <a:p>
          <a:endParaRPr lang="en-US"/>
        </a:p>
      </dgm:t>
    </dgm:pt>
    <dgm:pt modelId="{77B61D80-1608-4564-9252-0211B5DE44B6}" type="sibTrans" cxnId="{E1D19560-710A-4957-8F3E-36085E6E58FC}">
      <dgm:prSet/>
      <dgm:spPr/>
      <dgm:t>
        <a:bodyPr/>
        <a:lstStyle/>
        <a:p>
          <a:endParaRPr lang="en-US"/>
        </a:p>
      </dgm:t>
    </dgm:pt>
    <dgm:pt modelId="{7DA1FFEA-5C9C-496C-A8AF-9D1D6C44F017}">
      <dgm:prSet phldrT="[Text]"/>
      <dgm:spPr>
        <a:solidFill>
          <a:schemeClr val="accent1">
            <a:lumMod val="20000"/>
            <a:lumOff val="80000"/>
            <a:alpha val="90000"/>
          </a:schemeClr>
        </a:solidFill>
      </dgm:spPr>
      <dgm:t>
        <a:bodyPr/>
        <a:lstStyle/>
        <a:p>
          <a:r>
            <a:rPr lang="en-US" i="1" dirty="0">
              <a:latin typeface="Arial" panose="020B0604020202020204" pitchFamily="34" charset="0"/>
              <a:cs typeface="Arial" panose="020B0604020202020204" pitchFamily="34" charset="0"/>
            </a:rPr>
            <a:t>No – eligibility decisions are not based on which assessment may be a better fit. </a:t>
          </a:r>
        </a:p>
      </dgm:t>
    </dgm:pt>
    <dgm:pt modelId="{17155527-2BBC-4EA9-A064-DA672F28F4AE}" type="parTrans" cxnId="{F9F84CED-D2CB-47E5-B055-CCFBA5D4809B}">
      <dgm:prSet/>
      <dgm:spPr/>
      <dgm:t>
        <a:bodyPr/>
        <a:lstStyle/>
        <a:p>
          <a:endParaRPr lang="en-US"/>
        </a:p>
      </dgm:t>
    </dgm:pt>
    <dgm:pt modelId="{5381A138-4120-4C39-849B-58CAB876C7EB}" type="sibTrans" cxnId="{F9F84CED-D2CB-47E5-B055-CCFBA5D4809B}">
      <dgm:prSet/>
      <dgm:spPr/>
      <dgm:t>
        <a:bodyPr/>
        <a:lstStyle/>
        <a:p>
          <a:endParaRPr lang="en-US"/>
        </a:p>
      </dgm:t>
    </dgm:pt>
    <dgm:pt modelId="{743F3EC1-EBF0-411D-9267-BF65C00E12B9}">
      <dgm:prSet phldrT="[Text]"/>
      <dgm:spPr>
        <a:solidFill>
          <a:schemeClr val="accent1"/>
        </a:solidFill>
      </dgm:spPr>
      <dgm:t>
        <a:bodyPr/>
        <a:lstStyle/>
        <a:p>
          <a:r>
            <a:rPr lang="en-US" dirty="0">
              <a:latin typeface="Arial" panose="020B0604020202020204" pitchFamily="34" charset="0"/>
              <a:cs typeface="Arial" panose="020B0604020202020204" pitchFamily="34" charset="0"/>
            </a:rPr>
            <a:t>The statewide assessments are not a good fit from my student. Should I talk to the parent about opting  the student out? </a:t>
          </a:r>
        </a:p>
      </dgm:t>
    </dgm:pt>
    <dgm:pt modelId="{1E056227-3CC8-47C2-B6BB-256DA9DADCD7}" type="parTrans" cxnId="{DB34F31B-7F74-4877-9866-2ACE4D10AFEF}">
      <dgm:prSet/>
      <dgm:spPr/>
      <dgm:t>
        <a:bodyPr/>
        <a:lstStyle/>
        <a:p>
          <a:endParaRPr lang="en-US"/>
        </a:p>
      </dgm:t>
    </dgm:pt>
    <dgm:pt modelId="{C0700259-7EBC-4C65-A03D-8265ECB9C551}" type="sibTrans" cxnId="{DB34F31B-7F74-4877-9866-2ACE4D10AFEF}">
      <dgm:prSet/>
      <dgm:spPr/>
      <dgm:t>
        <a:bodyPr/>
        <a:lstStyle/>
        <a:p>
          <a:endParaRPr lang="en-US"/>
        </a:p>
      </dgm:t>
    </dgm:pt>
    <dgm:pt modelId="{2BD69571-487B-4B6A-91A9-C1CEB8CABDB3}">
      <dgm:prSet phldrT="[Text]"/>
      <dgm:spPr>
        <a:solidFill>
          <a:schemeClr val="accent1">
            <a:lumMod val="20000"/>
            <a:lumOff val="80000"/>
            <a:alpha val="90000"/>
          </a:schemeClr>
        </a:solidFill>
      </dgm:spPr>
      <dgm:t>
        <a:bodyPr/>
        <a:lstStyle/>
        <a:p>
          <a:r>
            <a:rPr lang="en-US" i="1" dirty="0">
              <a:latin typeface="Arial" panose="020B0604020202020204" pitchFamily="34" charset="0"/>
              <a:cs typeface="Arial" panose="020B0604020202020204" pitchFamily="34" charset="0"/>
            </a:rPr>
            <a:t>No – schools cannot initiate a parent opt out</a:t>
          </a:r>
          <a:r>
            <a:rPr lang="en-US" dirty="0">
              <a:latin typeface="Arial" panose="020B0604020202020204" pitchFamily="34" charset="0"/>
              <a:cs typeface="Arial" panose="020B0604020202020204" pitchFamily="34" charset="0"/>
            </a:rPr>
            <a:t>.</a:t>
          </a:r>
        </a:p>
      </dgm:t>
    </dgm:pt>
    <dgm:pt modelId="{4535C2EE-62E6-41F2-8866-EBAEF8A90599}" type="parTrans" cxnId="{B0EDC2ED-E6E7-4246-ADEE-9E86DFF45D07}">
      <dgm:prSet/>
      <dgm:spPr/>
      <dgm:t>
        <a:bodyPr/>
        <a:lstStyle/>
        <a:p>
          <a:endParaRPr lang="en-US"/>
        </a:p>
      </dgm:t>
    </dgm:pt>
    <dgm:pt modelId="{04906355-43F5-40C6-AC46-763711A09FC3}" type="sibTrans" cxnId="{B0EDC2ED-E6E7-4246-ADEE-9E86DFF45D07}">
      <dgm:prSet/>
      <dgm:spPr/>
      <dgm:t>
        <a:bodyPr/>
        <a:lstStyle/>
        <a:p>
          <a:endParaRPr lang="en-US"/>
        </a:p>
      </dgm:t>
    </dgm:pt>
    <dgm:pt modelId="{7DEF8F71-284B-437C-913C-7DDC4BB0A051}">
      <dgm:prSet phldrT="[Text]"/>
      <dgm:spPr>
        <a:solidFill>
          <a:schemeClr val="accent1">
            <a:lumMod val="20000"/>
            <a:lumOff val="80000"/>
            <a:alpha val="90000"/>
          </a:schemeClr>
        </a:solidFill>
      </dgm:spPr>
      <dgm:t>
        <a:bodyPr/>
        <a:lstStyle/>
        <a:p>
          <a:r>
            <a:rPr lang="en-US" i="1" dirty="0">
              <a:latin typeface="Arial" panose="020B0604020202020204" pitchFamily="34" charset="0"/>
              <a:cs typeface="Arial" panose="020B0604020202020204" pitchFamily="34" charset="0"/>
            </a:rPr>
            <a:t>The IEP team must be able to answer ‘yes’ to all 6 PASA criteria for the student to qualify.  </a:t>
          </a:r>
        </a:p>
      </dgm:t>
    </dgm:pt>
    <dgm:pt modelId="{0B9A0414-F60A-4E00-BF36-C2E63485669B}" type="parTrans" cxnId="{AC420AFC-BDA8-48B3-8375-A21F7F7DEF8C}">
      <dgm:prSet/>
      <dgm:spPr/>
      <dgm:t>
        <a:bodyPr/>
        <a:lstStyle/>
        <a:p>
          <a:endParaRPr lang="en-US"/>
        </a:p>
      </dgm:t>
    </dgm:pt>
    <dgm:pt modelId="{D2A7EB5B-8DDF-42BD-942C-F4030D257FAF}" type="sibTrans" cxnId="{AC420AFC-BDA8-48B3-8375-A21F7F7DEF8C}">
      <dgm:prSet/>
      <dgm:spPr/>
      <dgm:t>
        <a:bodyPr/>
        <a:lstStyle/>
        <a:p>
          <a:endParaRPr lang="en-US"/>
        </a:p>
      </dgm:t>
    </dgm:pt>
    <dgm:pt modelId="{446EDE1A-0699-419A-B800-9077D78FD270}" type="pres">
      <dgm:prSet presAssocID="{A2F90A3B-031C-4108-860B-88EAAE4D8E4B}" presName="Name0" presStyleCnt="0">
        <dgm:presLayoutVars>
          <dgm:dir/>
          <dgm:animLvl val="lvl"/>
          <dgm:resizeHandles val="exact"/>
        </dgm:presLayoutVars>
      </dgm:prSet>
      <dgm:spPr/>
    </dgm:pt>
    <dgm:pt modelId="{09D92980-9652-45EC-8D30-E5F5135E73AF}" type="pres">
      <dgm:prSet presAssocID="{DCFA4EFB-093D-48D9-A0B9-4C81364EC588}" presName="linNode" presStyleCnt="0"/>
      <dgm:spPr/>
    </dgm:pt>
    <dgm:pt modelId="{582E1629-6C3C-40DE-B7A0-3D676202FE25}" type="pres">
      <dgm:prSet presAssocID="{DCFA4EFB-093D-48D9-A0B9-4C81364EC588}" presName="parentText" presStyleLbl="node1" presStyleIdx="0" presStyleCnt="2">
        <dgm:presLayoutVars>
          <dgm:chMax val="1"/>
          <dgm:bulletEnabled val="1"/>
        </dgm:presLayoutVars>
      </dgm:prSet>
      <dgm:spPr/>
    </dgm:pt>
    <dgm:pt modelId="{9CC4FD00-F8D5-422D-883E-B0625D23B397}" type="pres">
      <dgm:prSet presAssocID="{DCFA4EFB-093D-48D9-A0B9-4C81364EC588}" presName="descendantText" presStyleLbl="alignAccFollowNode1" presStyleIdx="0" presStyleCnt="2">
        <dgm:presLayoutVars>
          <dgm:bulletEnabled val="1"/>
        </dgm:presLayoutVars>
      </dgm:prSet>
      <dgm:spPr/>
    </dgm:pt>
    <dgm:pt modelId="{4BACEF39-033F-493A-AA34-87627C33EC9D}" type="pres">
      <dgm:prSet presAssocID="{77B61D80-1608-4564-9252-0211B5DE44B6}" presName="sp" presStyleCnt="0"/>
      <dgm:spPr/>
    </dgm:pt>
    <dgm:pt modelId="{E47F2624-D617-49F3-87E8-F6850726FFF6}" type="pres">
      <dgm:prSet presAssocID="{743F3EC1-EBF0-411D-9267-BF65C00E12B9}" presName="linNode" presStyleCnt="0"/>
      <dgm:spPr/>
    </dgm:pt>
    <dgm:pt modelId="{646D3059-9263-45D7-B0A1-40F9D9A7C8DF}" type="pres">
      <dgm:prSet presAssocID="{743F3EC1-EBF0-411D-9267-BF65C00E12B9}" presName="parentText" presStyleLbl="node1" presStyleIdx="1" presStyleCnt="2">
        <dgm:presLayoutVars>
          <dgm:chMax val="1"/>
          <dgm:bulletEnabled val="1"/>
        </dgm:presLayoutVars>
      </dgm:prSet>
      <dgm:spPr/>
    </dgm:pt>
    <dgm:pt modelId="{9D0FD92A-61D2-4C20-8344-40F68296587D}" type="pres">
      <dgm:prSet presAssocID="{743F3EC1-EBF0-411D-9267-BF65C00E12B9}" presName="descendantText" presStyleLbl="alignAccFollowNode1" presStyleIdx="1" presStyleCnt="2">
        <dgm:presLayoutVars>
          <dgm:bulletEnabled val="1"/>
        </dgm:presLayoutVars>
      </dgm:prSet>
      <dgm:spPr/>
    </dgm:pt>
  </dgm:ptLst>
  <dgm:cxnLst>
    <dgm:cxn modelId="{21DE030E-2AF1-456C-9CE9-F775A32F2180}" type="presOf" srcId="{743F3EC1-EBF0-411D-9267-BF65C00E12B9}" destId="{646D3059-9263-45D7-B0A1-40F9D9A7C8DF}" srcOrd="0" destOrd="0" presId="urn:microsoft.com/office/officeart/2005/8/layout/vList5"/>
    <dgm:cxn modelId="{DB34F31B-7F74-4877-9866-2ACE4D10AFEF}" srcId="{A2F90A3B-031C-4108-860B-88EAAE4D8E4B}" destId="{743F3EC1-EBF0-411D-9267-BF65C00E12B9}" srcOrd="1" destOrd="0" parTransId="{1E056227-3CC8-47C2-B6BB-256DA9DADCD7}" sibTransId="{C0700259-7EBC-4C65-A03D-8265ECB9C551}"/>
    <dgm:cxn modelId="{2F7D8729-0A12-4245-836D-844882BFB85B}" type="presOf" srcId="{A2F90A3B-031C-4108-860B-88EAAE4D8E4B}" destId="{446EDE1A-0699-419A-B800-9077D78FD270}" srcOrd="0" destOrd="0" presId="urn:microsoft.com/office/officeart/2005/8/layout/vList5"/>
    <dgm:cxn modelId="{E1D19560-710A-4957-8F3E-36085E6E58FC}" srcId="{A2F90A3B-031C-4108-860B-88EAAE4D8E4B}" destId="{DCFA4EFB-093D-48D9-A0B9-4C81364EC588}" srcOrd="0" destOrd="0" parTransId="{291763CD-96FB-4E83-8708-9B10CB0E7B58}" sibTransId="{77B61D80-1608-4564-9252-0211B5DE44B6}"/>
    <dgm:cxn modelId="{F97B5F97-A349-4092-995F-448B3461B144}" type="presOf" srcId="{7DEF8F71-284B-437C-913C-7DDC4BB0A051}" destId="{9CC4FD00-F8D5-422D-883E-B0625D23B397}" srcOrd="0" destOrd="1" presId="urn:microsoft.com/office/officeart/2005/8/layout/vList5"/>
    <dgm:cxn modelId="{1C0D7A9A-7D82-43B8-8CDB-A127C3DADAC4}" type="presOf" srcId="{2BD69571-487B-4B6A-91A9-C1CEB8CABDB3}" destId="{9D0FD92A-61D2-4C20-8344-40F68296587D}" srcOrd="0" destOrd="0" presId="urn:microsoft.com/office/officeart/2005/8/layout/vList5"/>
    <dgm:cxn modelId="{F9F84CED-D2CB-47E5-B055-CCFBA5D4809B}" srcId="{DCFA4EFB-093D-48D9-A0B9-4C81364EC588}" destId="{7DA1FFEA-5C9C-496C-A8AF-9D1D6C44F017}" srcOrd="0" destOrd="0" parTransId="{17155527-2BBC-4EA9-A064-DA672F28F4AE}" sibTransId="{5381A138-4120-4C39-849B-58CAB876C7EB}"/>
    <dgm:cxn modelId="{B0EDC2ED-E6E7-4246-ADEE-9E86DFF45D07}" srcId="{743F3EC1-EBF0-411D-9267-BF65C00E12B9}" destId="{2BD69571-487B-4B6A-91A9-C1CEB8CABDB3}" srcOrd="0" destOrd="0" parTransId="{4535C2EE-62E6-41F2-8866-EBAEF8A90599}" sibTransId="{04906355-43F5-40C6-AC46-763711A09FC3}"/>
    <dgm:cxn modelId="{8025FDF7-C7EA-49B2-AFA4-43521AC43AE2}" type="presOf" srcId="{7DA1FFEA-5C9C-496C-A8AF-9D1D6C44F017}" destId="{9CC4FD00-F8D5-422D-883E-B0625D23B397}" srcOrd="0" destOrd="0" presId="urn:microsoft.com/office/officeart/2005/8/layout/vList5"/>
    <dgm:cxn modelId="{AC420AFC-BDA8-48B3-8375-A21F7F7DEF8C}" srcId="{DCFA4EFB-093D-48D9-A0B9-4C81364EC588}" destId="{7DEF8F71-284B-437C-913C-7DDC4BB0A051}" srcOrd="1" destOrd="0" parTransId="{0B9A0414-F60A-4E00-BF36-C2E63485669B}" sibTransId="{D2A7EB5B-8DDF-42BD-942C-F4030D257FAF}"/>
    <dgm:cxn modelId="{416D88FC-8C65-455E-8751-D09F4A4378AA}" type="presOf" srcId="{DCFA4EFB-093D-48D9-A0B9-4C81364EC588}" destId="{582E1629-6C3C-40DE-B7A0-3D676202FE25}" srcOrd="0" destOrd="0" presId="urn:microsoft.com/office/officeart/2005/8/layout/vList5"/>
    <dgm:cxn modelId="{37417215-5A90-4424-AD73-B4EA15C5B2EE}" type="presParOf" srcId="{446EDE1A-0699-419A-B800-9077D78FD270}" destId="{09D92980-9652-45EC-8D30-E5F5135E73AF}" srcOrd="0" destOrd="0" presId="urn:microsoft.com/office/officeart/2005/8/layout/vList5"/>
    <dgm:cxn modelId="{C39E4233-B705-4910-910F-B24E2FB99763}" type="presParOf" srcId="{09D92980-9652-45EC-8D30-E5F5135E73AF}" destId="{582E1629-6C3C-40DE-B7A0-3D676202FE25}" srcOrd="0" destOrd="0" presId="urn:microsoft.com/office/officeart/2005/8/layout/vList5"/>
    <dgm:cxn modelId="{BF9491FB-5F85-4848-9273-7D8ECFEB5D1E}" type="presParOf" srcId="{09D92980-9652-45EC-8D30-E5F5135E73AF}" destId="{9CC4FD00-F8D5-422D-883E-B0625D23B397}" srcOrd="1" destOrd="0" presId="urn:microsoft.com/office/officeart/2005/8/layout/vList5"/>
    <dgm:cxn modelId="{66023CCB-0C12-4826-9633-C5FAC3763E64}" type="presParOf" srcId="{446EDE1A-0699-419A-B800-9077D78FD270}" destId="{4BACEF39-033F-493A-AA34-87627C33EC9D}" srcOrd="1" destOrd="0" presId="urn:microsoft.com/office/officeart/2005/8/layout/vList5"/>
    <dgm:cxn modelId="{D0427483-72BD-4EE3-9E45-100643251D4F}" type="presParOf" srcId="{446EDE1A-0699-419A-B800-9077D78FD270}" destId="{E47F2624-D617-49F3-87E8-F6850726FFF6}" srcOrd="2" destOrd="0" presId="urn:microsoft.com/office/officeart/2005/8/layout/vList5"/>
    <dgm:cxn modelId="{73830D78-70C3-4048-8DA8-6457E3FC75B3}" type="presParOf" srcId="{E47F2624-D617-49F3-87E8-F6850726FFF6}" destId="{646D3059-9263-45D7-B0A1-40F9D9A7C8DF}" srcOrd="0" destOrd="0" presId="urn:microsoft.com/office/officeart/2005/8/layout/vList5"/>
    <dgm:cxn modelId="{7D350176-493F-4D13-A1AF-E0E17C375DBE}" type="presParOf" srcId="{E47F2624-D617-49F3-87E8-F6850726FFF6}" destId="{9D0FD92A-61D2-4C20-8344-40F68296587D}"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60DA1-60C6-4515-AEE1-0B908CDF490A}">
      <dsp:nvSpPr>
        <dsp:cNvPr id="0" name=""/>
        <dsp:cNvSpPr/>
      </dsp:nvSpPr>
      <dsp:spPr>
        <a:xfrm>
          <a:off x="0" y="0"/>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8C671-2005-4B7A-B68F-7009A90DD926}">
      <dsp:nvSpPr>
        <dsp:cNvPr id="0" name=""/>
        <dsp:cNvSpPr/>
      </dsp:nvSpPr>
      <dsp:spPr>
        <a:xfrm>
          <a:off x="0" y="0"/>
          <a:ext cx="9601200" cy="101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Eligibility determination is for all tested subject areas for the given testing year. </a:t>
          </a:r>
        </a:p>
      </dsp:txBody>
      <dsp:txXfrm>
        <a:off x="0" y="0"/>
        <a:ext cx="9601200" cy="1011368"/>
      </dsp:txXfrm>
    </dsp:sp>
    <dsp:sp modelId="{2A2D3230-35FE-40F3-9CB3-EFD08FFACA8A}">
      <dsp:nvSpPr>
        <dsp:cNvPr id="0" name=""/>
        <dsp:cNvSpPr/>
      </dsp:nvSpPr>
      <dsp:spPr>
        <a:xfrm>
          <a:off x="0" y="1011368"/>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D3979-F694-4A39-9DBF-53DEED573385}">
      <dsp:nvSpPr>
        <dsp:cNvPr id="0" name=""/>
        <dsp:cNvSpPr/>
      </dsp:nvSpPr>
      <dsp:spPr>
        <a:xfrm>
          <a:off x="0" y="1011368"/>
          <a:ext cx="9601200" cy="101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It is not permissible to take the PASA in one subject and the PSSA/Keystone in another in the same testing year.</a:t>
          </a:r>
        </a:p>
      </dsp:txBody>
      <dsp:txXfrm>
        <a:off x="0" y="1011368"/>
        <a:ext cx="9601200" cy="1011368"/>
      </dsp:txXfrm>
    </dsp:sp>
    <dsp:sp modelId="{8DEC5224-D5C8-4CD7-A0F5-8E9C83B311D7}">
      <dsp:nvSpPr>
        <dsp:cNvPr id="0" name=""/>
        <dsp:cNvSpPr/>
      </dsp:nvSpPr>
      <dsp:spPr>
        <a:xfrm>
          <a:off x="0" y="2022737"/>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0DF62-0886-4FE8-AFE3-B79130E01740}">
      <dsp:nvSpPr>
        <dsp:cNvPr id="0" name=""/>
        <dsp:cNvSpPr/>
      </dsp:nvSpPr>
      <dsp:spPr>
        <a:xfrm>
          <a:off x="0" y="2022737"/>
          <a:ext cx="9601200" cy="101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IEP team cannot exempt a student from state assessment.</a:t>
          </a:r>
        </a:p>
      </dsp:txBody>
      <dsp:txXfrm>
        <a:off x="0" y="2022737"/>
        <a:ext cx="9601200" cy="1011368"/>
      </dsp:txXfrm>
    </dsp:sp>
    <dsp:sp modelId="{692F6674-FD80-4BD3-94FD-E1BEA18E4253}">
      <dsp:nvSpPr>
        <dsp:cNvPr id="0" name=""/>
        <dsp:cNvSpPr/>
      </dsp:nvSpPr>
      <dsp:spPr>
        <a:xfrm>
          <a:off x="0" y="3034105"/>
          <a:ext cx="9601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877B3-A50E-4F2D-A347-E17B9DC44159}">
      <dsp:nvSpPr>
        <dsp:cNvPr id="0" name=""/>
        <dsp:cNvSpPr/>
      </dsp:nvSpPr>
      <dsp:spPr>
        <a:xfrm>
          <a:off x="0" y="3034105"/>
          <a:ext cx="9601200" cy="101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role of the IEP team is to confirm whether the student meets all criteria or not.  </a:t>
          </a:r>
          <a:r>
            <a:rPr lang="en-US" sz="2400" u="sng" kern="1200" dirty="0">
              <a:solidFill>
                <a:srgbClr val="FF0000"/>
              </a:solidFill>
              <a:latin typeface="Arial" panose="020B0604020202020204" pitchFamily="34" charset="0"/>
              <a:cs typeface="Arial" panose="020B0604020202020204" pitchFamily="34" charset="0"/>
            </a:rPr>
            <a:t>The IEP team does not have the authority to change or override the state eligibility criteria.</a:t>
          </a:r>
          <a:endParaRPr lang="en-US" sz="2400" kern="1200" dirty="0">
            <a:solidFill>
              <a:srgbClr val="FF0000"/>
            </a:solidFill>
            <a:latin typeface="Arial" panose="020B0604020202020204" pitchFamily="34" charset="0"/>
            <a:cs typeface="Arial" panose="020B0604020202020204" pitchFamily="34" charset="0"/>
          </a:endParaRPr>
        </a:p>
      </dsp:txBody>
      <dsp:txXfrm>
        <a:off x="0" y="3034105"/>
        <a:ext cx="9601200" cy="101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FD00-F8D5-422D-883E-B0625D23B397}">
      <dsp:nvSpPr>
        <dsp:cNvPr id="0" name=""/>
        <dsp:cNvSpPr/>
      </dsp:nvSpPr>
      <dsp:spPr>
        <a:xfrm rot="5400000">
          <a:off x="6301587" y="-2303662"/>
          <a:ext cx="1698041" cy="6729984"/>
        </a:xfrm>
        <a:prstGeom prst="round2SameRect">
          <a:avLst/>
        </a:prstGeom>
        <a:solidFill>
          <a:schemeClr val="accent1">
            <a:lumMod val="20000"/>
            <a:lumOff val="80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i="1" kern="1200" dirty="0">
              <a:latin typeface="Arial" panose="020B0604020202020204" pitchFamily="34" charset="0"/>
              <a:cs typeface="Arial" panose="020B0604020202020204" pitchFamily="34" charset="0"/>
            </a:rPr>
            <a:t>No – eligibility decisions must be made according to the PASA criteria. </a:t>
          </a:r>
          <a:endParaRPr lang="en-US" sz="21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i="1" kern="1200" dirty="0">
              <a:latin typeface="Arial" panose="020B0604020202020204" pitchFamily="34" charset="0"/>
              <a:cs typeface="Arial" panose="020B0604020202020204" pitchFamily="34" charset="0"/>
            </a:rPr>
            <a:t>Eligibility decisions are not made based upon classroom placement, disability category or administrative convenience</a:t>
          </a:r>
          <a:endParaRPr lang="en-US" sz="2100" kern="1200" dirty="0"/>
        </a:p>
      </dsp:txBody>
      <dsp:txXfrm rot="-5400000">
        <a:off x="3785616" y="295201"/>
        <a:ext cx="6647092" cy="1532257"/>
      </dsp:txXfrm>
    </dsp:sp>
    <dsp:sp modelId="{582E1629-6C3C-40DE-B7A0-3D676202FE25}">
      <dsp:nvSpPr>
        <dsp:cNvPr id="0" name=""/>
        <dsp:cNvSpPr/>
      </dsp:nvSpPr>
      <dsp:spPr>
        <a:xfrm>
          <a:off x="0" y="53"/>
          <a:ext cx="3785616" cy="21225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All students in a Life Skills class should take the PASA </a:t>
          </a:r>
        </a:p>
      </dsp:txBody>
      <dsp:txXfrm>
        <a:off x="103614" y="103667"/>
        <a:ext cx="3578388" cy="1915324"/>
      </dsp:txXfrm>
    </dsp:sp>
    <dsp:sp modelId="{9D0FD92A-61D2-4C20-8344-40F68296587D}">
      <dsp:nvSpPr>
        <dsp:cNvPr id="0" name=""/>
        <dsp:cNvSpPr/>
      </dsp:nvSpPr>
      <dsp:spPr>
        <a:xfrm rot="5400000">
          <a:off x="6301587" y="-74983"/>
          <a:ext cx="1698041" cy="6729984"/>
        </a:xfrm>
        <a:prstGeom prst="round2SameRect">
          <a:avLst/>
        </a:prstGeom>
        <a:solidFill>
          <a:schemeClr val="accent1">
            <a:lumMod val="20000"/>
            <a:lumOff val="80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i="1" kern="1200" dirty="0">
              <a:latin typeface="Arial" panose="020B0604020202020204" pitchFamily="34" charset="0"/>
              <a:cs typeface="Arial" panose="020B0604020202020204" pitchFamily="34" charset="0"/>
            </a:rPr>
            <a:t>No – reading below grade level alone does not qualify a student for the PASA.</a:t>
          </a:r>
          <a:endParaRPr lang="en-US" sz="21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i="1" kern="1200" dirty="0">
              <a:latin typeface="Arial" panose="020B0604020202020204" pitchFamily="34" charset="0"/>
              <a:cs typeface="Arial" panose="020B0604020202020204" pitchFamily="34" charset="0"/>
            </a:rPr>
            <a:t>The IEP team should consider what accommodations may be helpful on the general assessment for the student</a:t>
          </a:r>
          <a:endParaRPr lang="en-US" sz="2100" kern="1200" dirty="0"/>
        </a:p>
      </dsp:txBody>
      <dsp:txXfrm rot="-5400000">
        <a:off x="3785616" y="2523880"/>
        <a:ext cx="6647092" cy="1532257"/>
      </dsp:txXfrm>
    </dsp:sp>
    <dsp:sp modelId="{646D3059-9263-45D7-B0A1-40F9D9A7C8DF}">
      <dsp:nvSpPr>
        <dsp:cNvPr id="0" name=""/>
        <dsp:cNvSpPr/>
      </dsp:nvSpPr>
      <dsp:spPr>
        <a:xfrm>
          <a:off x="0" y="2228732"/>
          <a:ext cx="3785616" cy="21225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student reads well below grade level. They will not be able to read the content of the PSSA/Keystone Exams.</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FD00-F8D5-422D-883E-B0625D23B397}">
      <dsp:nvSpPr>
        <dsp:cNvPr id="0" name=""/>
        <dsp:cNvSpPr/>
      </dsp:nvSpPr>
      <dsp:spPr>
        <a:xfrm rot="5400000">
          <a:off x="6301587" y="-2303662"/>
          <a:ext cx="1698041" cy="6729984"/>
        </a:xfrm>
        <a:prstGeom prst="round2SameRect">
          <a:avLst/>
        </a:prstGeom>
        <a:solidFill>
          <a:schemeClr val="accent1">
            <a:lumMod val="20000"/>
            <a:lumOff val="80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a:latin typeface="Arial" panose="020B0604020202020204" pitchFamily="34" charset="0"/>
              <a:cs typeface="Arial" panose="020B0604020202020204" pitchFamily="34" charset="0"/>
            </a:rPr>
            <a:t>No – eligibility decisions are not based on which assessment may be a better fit. </a:t>
          </a:r>
        </a:p>
        <a:p>
          <a:pPr marL="228600" lvl="1" indent="-228600" algn="l" defTabSz="1066800">
            <a:lnSpc>
              <a:spcPct val="90000"/>
            </a:lnSpc>
            <a:spcBef>
              <a:spcPct val="0"/>
            </a:spcBef>
            <a:spcAft>
              <a:spcPct val="15000"/>
            </a:spcAft>
            <a:buChar char="•"/>
          </a:pPr>
          <a:r>
            <a:rPr lang="en-US" sz="2400" i="1" kern="1200" dirty="0">
              <a:latin typeface="Arial" panose="020B0604020202020204" pitchFamily="34" charset="0"/>
              <a:cs typeface="Arial" panose="020B0604020202020204" pitchFamily="34" charset="0"/>
            </a:rPr>
            <a:t>The IEP team must be able to answer ‘yes’ to all 6 PASA criteria for the student to qualify.  </a:t>
          </a:r>
        </a:p>
      </dsp:txBody>
      <dsp:txXfrm rot="-5400000">
        <a:off x="3785616" y="295201"/>
        <a:ext cx="6647092" cy="1532257"/>
      </dsp:txXfrm>
    </dsp:sp>
    <dsp:sp modelId="{582E1629-6C3C-40DE-B7A0-3D676202FE25}">
      <dsp:nvSpPr>
        <dsp:cNvPr id="0" name=""/>
        <dsp:cNvSpPr/>
      </dsp:nvSpPr>
      <dsp:spPr>
        <a:xfrm>
          <a:off x="0" y="53"/>
          <a:ext cx="3785616" cy="21225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My student does not qualify for PASA, but the PSSA is going to be too difficult for them.  </a:t>
          </a:r>
        </a:p>
      </dsp:txBody>
      <dsp:txXfrm>
        <a:off x="103614" y="103667"/>
        <a:ext cx="3578388" cy="1915324"/>
      </dsp:txXfrm>
    </dsp:sp>
    <dsp:sp modelId="{9D0FD92A-61D2-4C20-8344-40F68296587D}">
      <dsp:nvSpPr>
        <dsp:cNvPr id="0" name=""/>
        <dsp:cNvSpPr/>
      </dsp:nvSpPr>
      <dsp:spPr>
        <a:xfrm rot="5400000">
          <a:off x="6301587" y="-74983"/>
          <a:ext cx="1698041" cy="6729984"/>
        </a:xfrm>
        <a:prstGeom prst="round2SameRect">
          <a:avLst/>
        </a:prstGeom>
        <a:solidFill>
          <a:schemeClr val="accent1">
            <a:lumMod val="20000"/>
            <a:lumOff val="80000"/>
            <a:alpha val="9000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a:latin typeface="Arial" panose="020B0604020202020204" pitchFamily="34" charset="0"/>
              <a:cs typeface="Arial" panose="020B0604020202020204" pitchFamily="34" charset="0"/>
            </a:rPr>
            <a:t>No – schools cannot initiate a parent opt out</a:t>
          </a:r>
          <a:r>
            <a:rPr lang="en-US" sz="2400" kern="1200" dirty="0">
              <a:latin typeface="Arial" panose="020B0604020202020204" pitchFamily="34" charset="0"/>
              <a:cs typeface="Arial" panose="020B0604020202020204" pitchFamily="34" charset="0"/>
            </a:rPr>
            <a:t>.</a:t>
          </a:r>
        </a:p>
      </dsp:txBody>
      <dsp:txXfrm rot="-5400000">
        <a:off x="3785616" y="2523880"/>
        <a:ext cx="6647092" cy="1532257"/>
      </dsp:txXfrm>
    </dsp:sp>
    <dsp:sp modelId="{646D3059-9263-45D7-B0A1-40F9D9A7C8DF}">
      <dsp:nvSpPr>
        <dsp:cNvPr id="0" name=""/>
        <dsp:cNvSpPr/>
      </dsp:nvSpPr>
      <dsp:spPr>
        <a:xfrm>
          <a:off x="0" y="2228732"/>
          <a:ext cx="3785616" cy="21225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The statewide assessments are not a good fit from my student. Should I talk to the parent about opting  the student out? </a:t>
          </a:r>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2627085" y="0"/>
          <a:ext cx="2627085" cy="1350887"/>
        </a:xfrm>
        <a:prstGeom prst="trapezoid">
          <a:avLst>
            <a:gd name="adj" fmla="val 9723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2627085" y="0"/>
        <a:ext cx="2627085" cy="1350887"/>
      </dsp:txXfrm>
    </dsp:sp>
    <dsp:sp modelId="{0DD16A4B-E192-49B1-BE46-1D09698B1308}">
      <dsp:nvSpPr>
        <dsp:cNvPr id="0" name=""/>
        <dsp:cNvSpPr/>
      </dsp:nvSpPr>
      <dsp:spPr>
        <a:xfrm>
          <a:off x="1313542" y="1362842"/>
          <a:ext cx="5254171" cy="1350887"/>
        </a:xfrm>
        <a:prstGeom prst="trapezoid">
          <a:avLst>
            <a:gd name="adj" fmla="val 9723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2233022" y="1362842"/>
        <a:ext cx="3415211" cy="1350887"/>
      </dsp:txXfrm>
    </dsp:sp>
    <dsp:sp modelId="{3E6B2613-E7E4-473F-8BF8-CCD2E51FAA78}">
      <dsp:nvSpPr>
        <dsp:cNvPr id="0" name=""/>
        <dsp:cNvSpPr/>
      </dsp:nvSpPr>
      <dsp:spPr>
        <a:xfrm>
          <a:off x="0" y="2701774"/>
          <a:ext cx="7881257" cy="1350887"/>
        </a:xfrm>
        <a:prstGeom prst="trapezoid">
          <a:avLst>
            <a:gd name="adj" fmla="val 9723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1379219" y="2701774"/>
        <a:ext cx="5122817" cy="1350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ida.wisc.edu/assess/access/test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pattan.net/Publications/The-Pennsylvania-Alternate-System-of-Assessment-An"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youtube.com/watch?v=CiGs6m9XGr0"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2023-24 PASA Getting Ready: What Special Education Administrators Need to Know about PASA DLM Participation and 1% Compliance Requirements.  </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dirty="0"/>
          </a:p>
        </p:txBody>
      </p:sp>
    </p:spTree>
    <p:extLst>
      <p:ext uri="{BB962C8B-B14F-4D97-AF65-F5344CB8AC3E}">
        <p14:creationId xmlns:p14="http://schemas.microsoft.com/office/powerpoint/2010/main" val="137311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will note adaptive behavior skills are referenced in criteria 2 and 3.  When we look at adaptive behavior skill deficits for the student with the most significant cognitive disability, it would be expected to see scores in the ‘extremely low’ range on multiple areas of adaptive behavior rating scales or measures.  </a:t>
            </a:r>
          </a:p>
          <a:p>
            <a:r>
              <a:rPr lang="en-US" dirty="0"/>
              <a:t>Also, students with severe adaptive behavior skill deficits are expected to have IEP goals and short term objectives focused on these types of skills.  Examples may be basic feeding, toileting, self help skills.  </a:t>
            </a:r>
          </a:p>
          <a:p>
            <a:r>
              <a:rPr lang="en-US" dirty="0"/>
              <a:t>If the student is of transition age, it would be expected they may have an independent living goal or goals included in the transition grid. </a:t>
            </a:r>
          </a:p>
          <a:p>
            <a:r>
              <a:rPr lang="en-US" dirty="0"/>
              <a:t>Again, these  is meant to provide examples rather than full context.  </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119132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PASA criteria also notes students who qualify are expected to require intensive and ongoing supports after graduation.  Some examples to look for here would be the use or planned use of community agencies providing supports coordination.  Again, students who take the PASA typically do not live and/or work independently after graduation.  </a:t>
            </a:r>
          </a:p>
          <a:p>
            <a:pPr lvl="1"/>
            <a:r>
              <a:rPr lang="en-US" dirty="0"/>
              <a:t>Also, it’s important for the team to consider the student’s planned pathway for graduation. </a:t>
            </a:r>
            <a:r>
              <a:rPr lang="en-US" sz="1200" dirty="0"/>
              <a:t>Typically, students who take the PASA graduate based upon successful completion of the IEP.</a:t>
            </a:r>
          </a:p>
          <a:p>
            <a:pPr lvl="1"/>
            <a:r>
              <a:rPr lang="en-US" sz="1200" dirty="0"/>
              <a:t>PASA eligible students often stay in school placements until age 21.</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9030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1F6845D-AC61-449F-BE31-99144C303A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F38571A-455D-4983-8101-AEB3504F38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slides provides some over-arching PASA eligibility reminders to IEP teams.  First, eligibility determination is for all tested subject areas for the given testing year.  It is not permissible to take the PASA in one subject and the PSSA/Keystone in another in the same testing year. If the student is able to take the general assessment in one subject, they do not meet the criteria to take the PASA. </a:t>
            </a:r>
          </a:p>
          <a:p>
            <a:r>
              <a:rPr lang="en-US" altLang="en-US" dirty="0"/>
              <a:t>Also, the IEP team cannot exempt a student from participation in state assessment.  If a parent requests their child not participate due to religious reasons, the team must still address section IV of the IEP as though the student will take the assessment. </a:t>
            </a:r>
          </a:p>
        </p:txBody>
      </p:sp>
      <p:sp>
        <p:nvSpPr>
          <p:cNvPr id="87044" name="Slide Number Placeholder 3">
            <a:extLst>
              <a:ext uri="{FF2B5EF4-FFF2-40B4-BE49-F238E27FC236}">
                <a16:creationId xmlns:a16="http://schemas.microsoft.com/office/drawing/2014/main" id="{EF7CFD91-F0D8-479F-B13E-4BC7528ECA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D60C69-7D11-4B8F-8387-1C59A3C9F79A}" type="slidenum">
              <a:rPr lang="en-US" altLang="en-US" smtClean="0"/>
              <a:pPr/>
              <a:t>12</a:t>
            </a:fld>
            <a:endParaRPr lang="en-US" altLang="en-US"/>
          </a:p>
        </p:txBody>
      </p:sp>
    </p:spTree>
    <p:extLst>
      <p:ext uri="{BB962C8B-B14F-4D97-AF65-F5344CB8AC3E}">
        <p14:creationId xmlns:p14="http://schemas.microsoft.com/office/powerpoint/2010/main" val="370004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couple of slides cover some common misconceptions regarding PASA eligibility.  The first is the thought that all students in a particular program like life skills or autistic support will automatically take the PASA.  This is not true.  Again, the decision must be made based upon the state criteria and cannot be based upon classroom placement, disability category, or administrative convenience.  Not all your students in a life skills program will truly meet the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misconception is regarding a student who reads well below grade level.  Again, reading below grade level alone does not qualify the student. </a:t>
            </a:r>
            <a:r>
              <a:rPr lang="en-US" i="1" dirty="0">
                <a:latin typeface="Arial" panose="020B0604020202020204" pitchFamily="34" charset="0"/>
                <a:cs typeface="Arial" panose="020B0604020202020204" pitchFamily="34" charset="0"/>
              </a:rPr>
              <a:t>The IEP team should consider what accommodations may be helpful on the general assessment for the student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DD41953-10DA-4036-88F9-799A57943740}" type="slidenum">
              <a:rPr lang="en-US" altLang="en-US" smtClean="0"/>
              <a:pPr>
                <a:defRPr/>
              </a:pPr>
              <a:t>13</a:t>
            </a:fld>
            <a:endParaRPr lang="en-US" altLang="en-US"/>
          </a:p>
        </p:txBody>
      </p:sp>
    </p:spTree>
    <p:extLst>
      <p:ext uri="{BB962C8B-B14F-4D97-AF65-F5344CB8AC3E}">
        <p14:creationId xmlns:p14="http://schemas.microsoft.com/office/powerpoint/2010/main" val="221715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if a student does not qualify for the PASA, but it is perceived that the general assessment will be too difficult, school personnel may not opt the student out of statewide testing.  Per ESSA and IDEA, students with disabilities are to be included in statewide assessments and schools cannot initiate a parent opt out.  Section IV of the IEP must continue to identify the assessment in which the student will participate and the supports to be provided.  If a parent indicates that the student will not participate due to religious reasons, the IEP must still reflect the assessment that the student is eligible for.  </a:t>
            </a:r>
          </a:p>
          <a:p>
            <a:r>
              <a:rPr lang="en-US" dirty="0"/>
              <a:t>Another scenario we often hear is the through that the general assessment may be too difficult or not a good fit for the student.  Schools sometimes mistakenly coax the parent to just opt the student out of testing all together.  As a reminder, the school cannot initiate a parent opt out, as this must be initiated by the parent. </a:t>
            </a:r>
          </a:p>
        </p:txBody>
      </p:sp>
      <p:sp>
        <p:nvSpPr>
          <p:cNvPr id="4" name="Slide Number Placeholder 3"/>
          <p:cNvSpPr>
            <a:spLocks noGrp="1"/>
          </p:cNvSpPr>
          <p:nvPr>
            <p:ph type="sldNum" sz="quarter" idx="5"/>
          </p:nvPr>
        </p:nvSpPr>
        <p:spPr/>
        <p:txBody>
          <a:bodyPr/>
          <a:lstStyle/>
          <a:p>
            <a:pPr>
              <a:defRPr/>
            </a:pPr>
            <a:fld id="{EDD41953-10DA-4036-88F9-799A57943740}" type="slidenum">
              <a:rPr lang="en-US" altLang="en-US" smtClean="0"/>
              <a:pPr>
                <a:defRPr/>
              </a:pPr>
              <a:t>14</a:t>
            </a:fld>
            <a:endParaRPr lang="en-US" altLang="en-US"/>
          </a:p>
        </p:txBody>
      </p:sp>
    </p:spTree>
    <p:extLst>
      <p:ext uri="{BB962C8B-B14F-4D97-AF65-F5344CB8AC3E}">
        <p14:creationId xmlns:p14="http://schemas.microsoft.com/office/powerpoint/2010/main" val="111942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this training covers some important tips you need to know as the PASA Assessment Coordinator. </a:t>
            </a:r>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a:p>
        </p:txBody>
      </p:sp>
    </p:spTree>
    <p:extLst>
      <p:ext uri="{BB962C8B-B14F-4D97-AF65-F5344CB8AC3E}">
        <p14:creationId xmlns:p14="http://schemas.microsoft.com/office/powerpoint/2010/main" val="246863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The PASA AC role and responsibilities include:</a:t>
            </a:r>
          </a:p>
          <a:p>
            <a:pPr lvl="1"/>
            <a:r>
              <a:rPr lang="en-US" sz="1200" dirty="0"/>
              <a:t>Serving as the Point of contact on behalf of the LEA to the state and vendor</a:t>
            </a:r>
          </a:p>
          <a:p>
            <a:pPr lvl="1"/>
            <a:r>
              <a:rPr lang="en-US" sz="1200" dirty="0"/>
              <a:t>The PASA AC Receives communications from the PA Alternate Assessment team (</a:t>
            </a:r>
            <a:r>
              <a:rPr lang="en-US" sz="1200" dirty="0">
                <a:hlinkClick r:id="rId3"/>
              </a:rPr>
              <a:t>alternateassessment@pattankop.net</a:t>
            </a:r>
            <a:r>
              <a:rPr lang="en-US" sz="1200" dirty="0"/>
              <a:t>) </a:t>
            </a:r>
          </a:p>
          <a:p>
            <a:pPr lvl="1"/>
            <a:r>
              <a:rPr lang="en-US" sz="1200" dirty="0"/>
              <a:t>They ensure all PASA eligible students are accurately enrolled and assessed in the DLM Kite Portal</a:t>
            </a:r>
          </a:p>
          <a:p>
            <a:pPr lvl="1"/>
            <a:r>
              <a:rPr lang="en-US" sz="1200" dirty="0"/>
              <a:t>And they enter ‘special circumstance codes’ in the Kite portal for non-assessed students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309682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responsibility for test administration and accountability, the BSE requires a special education administrator to be included with the PASA AC role.  This is not new as this has been a requirement for the last few years.  </a:t>
            </a:r>
          </a:p>
          <a:p>
            <a:r>
              <a:rPr lang="en-US" sz="1200" dirty="0"/>
              <a:t>More than one PASA AC may be assigned in the Kite Portal.</a:t>
            </a:r>
          </a:p>
          <a:p>
            <a:r>
              <a:rPr lang="en-US" sz="12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1200" dirty="0"/>
              <a:t>PASA AC (Assessment Coordinator) and DTC (District Test Coordinator) are the same (terminology is interchangeable between PA and the DLM roles). </a:t>
            </a:r>
          </a:p>
          <a:p>
            <a:r>
              <a:rPr lang="en-US" sz="1200" dirty="0"/>
              <a:t>Contact </a:t>
            </a:r>
            <a:r>
              <a:rPr lang="en-US" sz="1200" dirty="0">
                <a:hlinkClick r:id="rId3"/>
              </a:rPr>
              <a:t>alternateassessment@pattankop.net</a:t>
            </a:r>
            <a:r>
              <a:rPr lang="en-US" sz="1200" dirty="0"/>
              <a:t> immediately if the assigned PASA AC has been updated for your entity this year.</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16645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slide includes some important dates for test administration this year.  Please reference the link on this slide for the full instruction and assessment calendar, which includes a detailed list of all requirements for training and test administration procedures this year.  Note the timeline for enrollment and rostering is condensed this year compared to last year, so it’s important to start early and keep your team on track. </a:t>
            </a:r>
          </a:p>
        </p:txBody>
      </p:sp>
      <p:sp>
        <p:nvSpPr>
          <p:cNvPr id="4" name="Slide Number Placeholder 3"/>
          <p:cNvSpPr>
            <a:spLocks noGrp="1"/>
          </p:cNvSpPr>
          <p:nvPr>
            <p:ph type="sldNum" sz="quarter" idx="5"/>
          </p:nvPr>
        </p:nvSpPr>
        <p:spPr/>
        <p:txBody>
          <a:bodyPr/>
          <a:lstStyle/>
          <a:p>
            <a:fld id="{40BC2D6E-3AC9-A04E-9030-855B5BCB4C87}" type="slidenum">
              <a:rPr lang="en-US" smtClean="0"/>
              <a:t>18</a:t>
            </a:fld>
            <a:endParaRPr lang="en-US"/>
          </a:p>
        </p:txBody>
      </p:sp>
    </p:spTree>
    <p:extLst>
      <p:ext uri="{BB962C8B-B14F-4D97-AF65-F5344CB8AC3E}">
        <p14:creationId xmlns:p14="http://schemas.microsoft.com/office/powerpoint/2010/main" val="1148659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11111"/>
                </a:solidFill>
                <a:effectLst/>
                <a:ea typeface="Calibri" panose="020F0502020204030204" pitchFamily="34" charset="0"/>
              </a:rPr>
              <a:t>Required Test Administrator Training (RTAT) is an annual training required of all </a:t>
            </a:r>
            <a:r>
              <a:rPr lang="en-US" sz="1200" i="1" dirty="0">
                <a:solidFill>
                  <a:srgbClr val="111111"/>
                </a:solidFill>
                <a:effectLst/>
                <a:ea typeface="Calibri" panose="020F0502020204030204" pitchFamily="34" charset="0"/>
              </a:rPr>
              <a:t>test administrators</a:t>
            </a:r>
            <a:r>
              <a:rPr lang="en-US" sz="1200" dirty="0">
                <a:solidFill>
                  <a:srgbClr val="111111"/>
                </a:solidFill>
                <a:effectLst/>
                <a:ea typeface="Calibri" panose="020F0502020204030204" pitchFamily="34" charset="0"/>
              </a:rPr>
              <a:t>. Beginning in 2023-2024, it will also be a required training for PASA ACs. Any PASA AC who has voluntarily participated in the course previously will be required to complete the refresher course only. Any PASA AC who has not participated in RTAT will be required to complete the full course. After the full training is completed, the refresher course will be required in subsequent years. </a:t>
            </a:r>
            <a:endParaRPr lang="en-US"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11111"/>
                </a:solidFill>
                <a:effectLst/>
                <a:ea typeface="Calibri" panose="020F0502020204030204" pitchFamily="34" charset="0"/>
              </a:rPr>
              <a:t>This training procedure aligns with the requirement for test coordinators of the general assessments (PSSA and Keystone Exams) to be trained annually.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11111"/>
                </a:solidFill>
              </a:rPr>
              <a:t>The PASA AC must also complete the required data management training as outlined in the 2024 PASA DLM Instruction and Assessment Calendar</a:t>
            </a: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289816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provide a high-level overview of important tasks for the Special Education Administrator/PASA AC and the 2023-24 1% compliance requirements for LEAs. </a:t>
            </a:r>
          </a:p>
          <a:p>
            <a:r>
              <a:rPr lang="en-US" dirty="0"/>
              <a:t>Please reference the links to additional resources embedded throughout the presentation for more information and full training requirements.</a:t>
            </a:r>
          </a:p>
          <a:p>
            <a:r>
              <a:rPr lang="en-US" dirty="0"/>
              <a:t>Note that this is just one of a series of required trainings for the PASA AC.  The full training requirements will be included in the instruction and assessment calendar link provided later in this presentation. </a:t>
            </a:r>
          </a:p>
          <a:p>
            <a:r>
              <a:rPr lang="en-US" dirty="0"/>
              <a:t>The requirement is for at least one PASA AC/Special Education Administrator from your entity to participate in this training.  You must submit the required completion survey at the end of the training slides on behalf of the LEA.  It is fine if more than one person completes the survey.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dirty="0"/>
          </a:p>
        </p:txBody>
      </p:sp>
    </p:spTree>
    <p:extLst>
      <p:ext uri="{BB962C8B-B14F-4D97-AF65-F5344CB8AC3E}">
        <p14:creationId xmlns:p14="http://schemas.microsoft.com/office/powerpoint/2010/main" val="34300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 for a parent religious opt out on the PASA has been updated this year.  Parents must now come into the school to review the online released </a:t>
            </a:r>
            <a:r>
              <a:rPr lang="en-US" dirty="0" err="1"/>
              <a:t>testlets</a:t>
            </a:r>
            <a:r>
              <a:rPr lang="en-US" dirty="0"/>
              <a:t> with a school administrator.  The expectation is for the administrator to be able to explain and answer questions the parent may have about the test and the purpose of state assessment.  </a:t>
            </a:r>
          </a:p>
          <a:p>
            <a:pPr lvl="1">
              <a:spcBef>
                <a:spcPts val="0"/>
              </a:spcBef>
            </a:pPr>
            <a:r>
              <a:rPr lang="en-US" dirty="0"/>
              <a:t>The parent must send Written request to Chief School Administrator for religious opt out</a:t>
            </a:r>
          </a:p>
          <a:p>
            <a:pPr lvl="1">
              <a:spcBef>
                <a:spcPts val="0"/>
              </a:spcBef>
            </a:pPr>
            <a:r>
              <a:rPr lang="en-US" dirty="0"/>
              <a:t>As in the past, a religious opt out counts negatively against the school’s participation rate in accountability reporting</a:t>
            </a:r>
          </a:p>
          <a:p>
            <a:r>
              <a:rPr lang="en-US" dirty="0"/>
              <a:t>Also note that service providers need to work with the student(s) home LEA when these requests come in, as the accountability attributes back to the home LEA.  </a:t>
            </a:r>
          </a:p>
          <a:p>
            <a:r>
              <a:rPr lang="en-US" dirty="0"/>
              <a:t>The updated procedure can be accessed in the appendix of the PASA Assessment Coordinator Manual.  The link is provided here. </a:t>
            </a:r>
          </a:p>
        </p:txBody>
      </p:sp>
      <p:sp>
        <p:nvSpPr>
          <p:cNvPr id="4" name="Slide Number Placeholder 3"/>
          <p:cNvSpPr>
            <a:spLocks noGrp="1"/>
          </p:cNvSpPr>
          <p:nvPr>
            <p:ph type="sldNum" sz="quarter" idx="5"/>
          </p:nvPr>
        </p:nvSpPr>
        <p:spPr/>
        <p:txBody>
          <a:bodyPr/>
          <a:lstStyle/>
          <a:p>
            <a:fld id="{5B012C48-CBE3-4456-858D-2A38C9D9ED43}" type="slidenum">
              <a:rPr lang="en-US" smtClean="0"/>
              <a:t>20</a:t>
            </a:fld>
            <a:endParaRPr lang="en-US"/>
          </a:p>
        </p:txBody>
      </p:sp>
    </p:spTree>
    <p:extLst>
      <p:ext uri="{BB962C8B-B14F-4D97-AF65-F5344CB8AC3E}">
        <p14:creationId xmlns:p14="http://schemas.microsoft.com/office/powerpoint/2010/main" val="333378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this training focuses on federal and state regulations pertaining to state assessment participation. </a:t>
            </a:r>
          </a:p>
        </p:txBody>
      </p:sp>
      <p:sp>
        <p:nvSpPr>
          <p:cNvPr id="4" name="Slide Number Placeholder 3"/>
          <p:cNvSpPr>
            <a:spLocks noGrp="1"/>
          </p:cNvSpPr>
          <p:nvPr>
            <p:ph type="sldNum" sz="quarter" idx="5"/>
          </p:nvPr>
        </p:nvSpPr>
        <p:spPr/>
        <p:txBody>
          <a:bodyPr/>
          <a:lstStyle/>
          <a:p>
            <a:fld id="{5B012C48-CBE3-4456-858D-2A38C9D9ED43}" type="slidenum">
              <a:rPr lang="en-US" smtClean="0"/>
              <a:t>21</a:t>
            </a:fld>
            <a:endParaRPr lang="en-US"/>
          </a:p>
        </p:txBody>
      </p:sp>
    </p:spTree>
    <p:extLst>
      <p:ext uri="{BB962C8B-B14F-4D97-AF65-F5344CB8AC3E}">
        <p14:creationId xmlns:p14="http://schemas.microsoft.com/office/powerpoint/2010/main" val="3891044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requires states to develop a state performance plan which describes how states are improving educational outcomes for students with disabilities and complying with IDEA.</a:t>
            </a:r>
          </a:p>
          <a:p>
            <a:r>
              <a:rPr lang="en-US" sz="1200" dirty="0">
                <a:effectLst/>
                <a:ea typeface="Calibri" panose="020F0502020204030204" pitchFamily="34" charset="0"/>
              </a:rPr>
              <a:t>Student participation and performance on statewide assessments (SPP Indicator 3A) includes a 95 percent participation target for students with IEPs participating on statewide assessments.</a:t>
            </a:r>
          </a:p>
          <a:p>
            <a:r>
              <a:rPr lang="en-US" sz="1200" dirty="0">
                <a:ea typeface="Calibri" panose="020F0502020204030204" pitchFamily="34" charset="0"/>
              </a:rPr>
              <a:t>States must be able to meet the 95% participation requirement for students with disabilities to apply for a waiver on the 1% threshold requirement. </a:t>
            </a:r>
            <a:endParaRPr lang="en-US" sz="12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5920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 stipulates that states may not assess more than 1% of their total tested population on an alternate statewide assessment.  </a:t>
            </a:r>
          </a:p>
          <a:p>
            <a:r>
              <a:rPr lang="en-US" dirty="0"/>
              <a:t>PA historically assessed 2% of students on the PASA.  We remain in corrective action with the US Department of Education for exceeding this federal regulation. The state submitted an original corrective action plan in 2019, and has submitted updates to the plan annually. </a:t>
            </a:r>
          </a:p>
          <a:p>
            <a:r>
              <a:rPr lang="en-US" dirty="0"/>
              <a:t>Some states have been granted a waiver for the 1% threshold requirement.  PA has not been able to obtain a waiver for the 1% requirement due to failure to meet the 95% requirement.  </a:t>
            </a:r>
          </a:p>
          <a:p>
            <a:r>
              <a:rPr lang="en-US" dirty="0"/>
              <a:t> More information on the 1% threshold and requirements for the state and LEAs can be accessed on the Bureau of Special Education website at the link provided on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1953-10DA-4036-88F9-799A5794374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07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provides a public data dashboard that houses multiple areas of data.  There is a link called PASA Participation at the top menu bar of the homepage.  You will see a screenshot on this slide of what 2021 PASA percentages looked like broken down by grade level and tested subject.  As noted, the federal requirement is to test no more than 1% of students on an alternate assessment.  PA continues to test a little over  2% in most grade levels and subject areas.  </a:t>
            </a:r>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180896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E5783A7-4BDE-4ECA-9579-B2D4F0F60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60B977-E86D-4D84-BEA8-55921ED01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illustrates the 2 target goals in regard to statewide assessment participation.  </a:t>
            </a:r>
          </a:p>
          <a:p>
            <a:r>
              <a:rPr lang="en-US" altLang="en-US" dirty="0"/>
              <a:t>We must improve or increase the participation rate of students with disabilities who participate in statewide assessment, as PA does not currently meet the federally required 95% participation rate.  This includes participation in the PSSA, Keystone, and PASA combined. </a:t>
            </a:r>
          </a:p>
          <a:p>
            <a:endParaRPr lang="en-US" altLang="en-US" dirty="0"/>
          </a:p>
          <a:p>
            <a:r>
              <a:rPr lang="en-US" altLang="en-US" dirty="0"/>
              <a:t>PA must also decrease the number of students participating in the PASA to no more than 1%, in order to gain compliance with the federally mandated 1% threshold. </a:t>
            </a:r>
          </a:p>
        </p:txBody>
      </p:sp>
      <p:sp>
        <p:nvSpPr>
          <p:cNvPr id="121860" name="Slide Number Placeholder 3">
            <a:extLst>
              <a:ext uri="{FF2B5EF4-FFF2-40B4-BE49-F238E27FC236}">
                <a16:creationId xmlns:a16="http://schemas.microsoft.com/office/drawing/2014/main" id="{F6008F56-6A52-4455-8046-28018ABF6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69D015-6CFA-4AAB-8B20-B1D4307B9E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353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SPP Target for state assessment participation is 95% including subgroups such as students with disabilities. The PASA threshold is 1%.</a:t>
            </a:r>
          </a:p>
        </p:txBody>
      </p:sp>
      <p:sp>
        <p:nvSpPr>
          <p:cNvPr id="4" name="Slide Number Placeholder 3"/>
          <p:cNvSpPr>
            <a:spLocks noGrp="1"/>
          </p:cNvSpPr>
          <p:nvPr>
            <p:ph type="sldNum" sz="quarter" idx="5"/>
          </p:nvPr>
        </p:nvSpPr>
        <p:spPr/>
        <p:txBody>
          <a:bodyPr/>
          <a:lstStyle/>
          <a:p>
            <a:fld id="{5B012C48-CBE3-4456-858D-2A38C9D9ED43}" type="slidenum">
              <a:rPr lang="en-US" smtClean="0"/>
              <a:t>26</a:t>
            </a:fld>
            <a:endParaRPr lang="en-US"/>
          </a:p>
        </p:txBody>
      </p:sp>
    </p:spTree>
    <p:extLst>
      <p:ext uri="{BB962C8B-B14F-4D97-AF65-F5344CB8AC3E}">
        <p14:creationId xmlns:p14="http://schemas.microsoft.com/office/powerpoint/2010/main" val="1643075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 293 – YES participation unless N/A for the grade level.</a:t>
            </a:r>
          </a:p>
          <a:p>
            <a:r>
              <a:rPr lang="en-US" dirty="0"/>
              <a:t>FR 296 – Explanation of why PASA is appropriate should include the 6 criteria for PASA eligibility.</a:t>
            </a:r>
          </a:p>
          <a:p>
            <a:r>
              <a:rPr lang="en-US" dirty="0"/>
              <a:t>FR 297 - NOTE: Videotape versus written narrative in FR 297 is Y for ALL PASA takers. PASA DLM is an online prescriptive assessment conducted in a 1:1 setting which no longer requires videotape or written narrative. Leader is updating this information when the CMCI file review process is reviewed.</a:t>
            </a:r>
          </a:p>
          <a:p>
            <a:r>
              <a:rPr lang="en-US" dirty="0"/>
              <a:t>FR 300 – expect if a student takes the alternate state assessment, they would also take the alternate local assessment when administered.</a:t>
            </a:r>
          </a:p>
          <a:p>
            <a:r>
              <a:rPr lang="en-US" dirty="0"/>
              <a:t>FR 306 – a student who takes the PASA is required to have short term objectives with the measurable annual goals.</a:t>
            </a:r>
          </a:p>
        </p:txBody>
      </p:sp>
      <p:sp>
        <p:nvSpPr>
          <p:cNvPr id="4" name="Slide Number Placeholder 3"/>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959778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for English Learner students have not changed.  EL students in their first year in the US are not required to take the ELA PSSA or Keystone.  Likewise, EL students who take the PASA are not required to take the PASA in ELA in their first year in the US. PASA </a:t>
            </a:r>
            <a:r>
              <a:rPr lang="en-US" dirty="0" err="1"/>
              <a:t>Acs</a:t>
            </a:r>
            <a:r>
              <a:rPr lang="en-US" dirty="0"/>
              <a:t> should note that EL students must still be enrolled, rostered and have a first contact survey completed for all tested subjects.  This allows for proper record keeping.</a:t>
            </a:r>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All ELs, K-12, are required to take the </a:t>
            </a:r>
            <a:r>
              <a:rPr lang="en-US" u="sng" dirty="0">
                <a:solidFill>
                  <a:schemeClr val="hlink"/>
                </a:solidFill>
                <a:latin typeface="Arial"/>
                <a:ea typeface="Arial"/>
                <a:cs typeface="Arial"/>
                <a:sym typeface="Arial"/>
                <a:hlinkClick r:id="rId3"/>
              </a:rPr>
              <a:t>ACCESS for ELLs®</a:t>
            </a:r>
            <a:r>
              <a:rPr lang="en-US" dirty="0">
                <a:solidFill>
                  <a:srgbClr val="244061"/>
                </a:solidFill>
                <a:latin typeface="Arial"/>
                <a:ea typeface="Arial"/>
                <a:cs typeface="Arial"/>
                <a:sym typeface="Arial"/>
              </a:rPr>
              <a:t> English Language Proficiency Test</a:t>
            </a:r>
            <a:endParaRPr lang="en-US" dirty="0"/>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ELs who meet the eligibility criteria to take the PASA DLM participate in the </a:t>
            </a:r>
            <a:r>
              <a:rPr lang="en-US" u="sng" dirty="0">
                <a:solidFill>
                  <a:schemeClr val="hlink"/>
                </a:solidFill>
                <a:latin typeface="Arial"/>
                <a:ea typeface="Arial"/>
                <a:cs typeface="Arial"/>
                <a:sym typeface="Arial"/>
                <a:hlinkClick r:id="rId4"/>
              </a:rPr>
              <a:t>Alternate ACCESS for ELLs®</a:t>
            </a:r>
            <a:endParaRPr lang="en-US" dirty="0">
              <a:solidFill>
                <a:srgbClr val="244061"/>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28</a:t>
            </a:fld>
            <a:endParaRPr lang="en-US"/>
          </a:p>
        </p:txBody>
      </p:sp>
    </p:spTree>
    <p:extLst>
      <p:ext uri="{BB962C8B-B14F-4D97-AF65-F5344CB8AC3E}">
        <p14:creationId xmlns:p14="http://schemas.microsoft.com/office/powerpoint/2010/main" val="408872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cover LEA required actions to address 1% compliance in PA.  Note the process and requirements have been updated this year. </a:t>
            </a:r>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332214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training is structured as an overview of the top ‘need to knows’ regarding PASA DLM and 1% Compliance requirements.  We will go through each of the subtitles on the subsequent slides.  </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3309782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9365182-E0A8-42AC-B4BE-602E1A89DD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D8991CF7-2D75-486F-84D5-22A5B4021C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rPr>
              <a:t>This graphic represents the  tiered system of oversight and monitoring procedures PA enforces with LEAs to address the 1% threshold requirements.  We will review each of the tiers and the new process for LEAs to submit required information to BSE according to the tier they are in.  </a:t>
            </a:r>
          </a:p>
          <a:p>
            <a:endParaRPr lang="en-US" altLang="en-US" dirty="0"/>
          </a:p>
        </p:txBody>
      </p:sp>
      <p:sp>
        <p:nvSpPr>
          <p:cNvPr id="123908" name="Slide Number Placeholder 3">
            <a:extLst>
              <a:ext uri="{FF2B5EF4-FFF2-40B4-BE49-F238E27FC236}">
                <a16:creationId xmlns:a16="http://schemas.microsoft.com/office/drawing/2014/main" id="{F1D8D63B-F535-46AC-9B3F-A55874EF7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A4DA8-1A66-47E7-AAFD-D6208B9F4C1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dirty="0"/>
              <a:t>The process for 1% oversight and monitoring has been </a:t>
            </a:r>
            <a:r>
              <a:rPr lang="en-US" dirty="0" err="1"/>
              <a:t>updatd</a:t>
            </a:r>
            <a:r>
              <a:rPr lang="en-US" dirty="0"/>
              <a:t> this year.  Historically, LEAs submitted a 1% justification survey in the fall and the LEAs were identified later in the year as tier 2 or tier 3 with required follow up actions outlined by BSE,  The process is now streamlined to include all 3 tiers in one form/survey submission to occur in early fall.</a:t>
            </a:r>
          </a:p>
          <a:p>
            <a:pPr marR="0">
              <a:spcBef>
                <a:spcPts val="0"/>
              </a:spcBef>
              <a:spcAft>
                <a:spcPts val="0"/>
              </a:spcAft>
            </a:pPr>
            <a:r>
              <a:rPr lang="en-US" dirty="0"/>
              <a:t>The new process allows the LEA to review PASA DLM participation data prior to enrolling students for the current year.  </a:t>
            </a:r>
          </a:p>
          <a:p>
            <a:pPr marR="0">
              <a:spcBef>
                <a:spcPts val="0"/>
              </a:spcBef>
              <a:spcAft>
                <a:spcPts val="0"/>
              </a:spcAft>
            </a:pPr>
            <a:r>
              <a:rPr lang="en-US" dirty="0"/>
              <a:t>LEAs must ensure IEP teams meet to review students who may not meet all six PASA eligibility prior to enrolling and/or testing this year.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31</a:t>
            </a:fld>
            <a:endParaRPr lang="en-US"/>
          </a:p>
        </p:txBody>
      </p:sp>
    </p:spTree>
    <p:extLst>
      <p:ext uri="{BB962C8B-B14F-4D97-AF65-F5344CB8AC3E}">
        <p14:creationId xmlns:p14="http://schemas.microsoft.com/office/powerpoint/2010/main" val="1043695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updated process work?</a:t>
            </a:r>
          </a:p>
          <a:p>
            <a:r>
              <a:rPr lang="en-US" u="sng" dirty="0"/>
              <a:t>ALL</a:t>
            </a:r>
            <a:r>
              <a:rPr lang="en-US" dirty="0"/>
              <a:t> LEAs (school districts, charter schools) will receive 2 separate email notifications from BSE in September</a:t>
            </a:r>
          </a:p>
          <a:p>
            <a:r>
              <a:rPr lang="en-US" dirty="0"/>
              <a:t>The emails will be sent to the Special Education Administrator/PASA AC on file.</a:t>
            </a:r>
          </a:p>
          <a:p>
            <a:r>
              <a:rPr lang="en-US" dirty="0"/>
              <a:t>As a reminder, please update the PASA team if you have a change in the assigned PASA AC/Special Ed administrator for your LEA.  You can notify us by sending an email to the address listed on this slide.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32</a:t>
            </a:fld>
            <a:endParaRPr lang="en-US"/>
          </a:p>
        </p:txBody>
      </p:sp>
    </p:spTree>
    <p:extLst>
      <p:ext uri="{BB962C8B-B14F-4D97-AF65-F5344CB8AC3E}">
        <p14:creationId xmlns:p14="http://schemas.microsoft.com/office/powerpoint/2010/main" val="1889053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5800" dirty="0"/>
              <a:t>The first email will provide the LEA with 2023 tested data and their identified tier:</a:t>
            </a:r>
          </a:p>
          <a:p>
            <a:pPr lvl="1">
              <a:lnSpc>
                <a:spcPct val="120000"/>
              </a:lnSpc>
            </a:pPr>
            <a:r>
              <a:rPr lang="en-US" sz="5100" b="1" dirty="0"/>
              <a:t>1% participation rate </a:t>
            </a:r>
            <a:r>
              <a:rPr lang="en-US" sz="5100" dirty="0"/>
              <a:t>(the percentage of students who participated in the PASA DLM in 2023)</a:t>
            </a:r>
          </a:p>
          <a:p>
            <a:pPr lvl="1">
              <a:lnSpc>
                <a:spcPct val="120000"/>
              </a:lnSpc>
            </a:pPr>
            <a:r>
              <a:rPr lang="en-US" sz="5100" b="1" dirty="0"/>
              <a:t>95% participation rate </a:t>
            </a:r>
            <a:r>
              <a:rPr lang="en-US" sz="5100" dirty="0"/>
              <a:t>(the percentage of students with disabilities who participated in all statewide assessment including PSSA, Keystone Exams, and PASA DLM in 2023)</a:t>
            </a:r>
          </a:p>
          <a:p>
            <a:pPr lvl="1">
              <a:lnSpc>
                <a:spcPct val="120000"/>
              </a:lnSpc>
            </a:pPr>
            <a:r>
              <a:rPr lang="en-US" sz="5100" dirty="0"/>
              <a:t>This data is considered preliminary, as final state data is submitted to Ed Facts by the state in October.  </a:t>
            </a:r>
          </a:p>
          <a:p>
            <a:pPr lvl="1">
              <a:lnSpc>
                <a:spcPct val="120000"/>
              </a:lnSpc>
            </a:pPr>
            <a:r>
              <a:rPr lang="en-US" sz="5100" dirty="0"/>
              <a:t>This email will come from: </a:t>
            </a:r>
            <a:r>
              <a:rPr lang="en-US" sz="5100" dirty="0">
                <a:hlinkClick r:id="rId3"/>
              </a:rPr>
              <a:t>alternateassessment@pattankop.net</a:t>
            </a:r>
            <a:r>
              <a:rPr lang="en-US" sz="5100" dirty="0"/>
              <a:t> on September 18, 2023</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33</a:t>
            </a:fld>
            <a:endParaRPr lang="en-US"/>
          </a:p>
        </p:txBody>
      </p:sp>
    </p:spTree>
    <p:extLst>
      <p:ext uri="{BB962C8B-B14F-4D97-AF65-F5344CB8AC3E}">
        <p14:creationId xmlns:p14="http://schemas.microsoft.com/office/powerpoint/2010/main" val="443670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PASA 1% Threshold tiered form will be housed on the BSE website a the link provided here.  The form will include all tier questions.  It’s important for the LEA to review the questions relevant to their identified tier to prepare for their electronic submission of their required responses.  </a:t>
            </a:r>
          </a:p>
        </p:txBody>
      </p:sp>
      <p:sp>
        <p:nvSpPr>
          <p:cNvPr id="4" name="Slide Number Placeholder 3"/>
          <p:cNvSpPr>
            <a:spLocks noGrp="1"/>
          </p:cNvSpPr>
          <p:nvPr>
            <p:ph type="sldNum" sz="quarter" idx="5"/>
          </p:nvPr>
        </p:nvSpPr>
        <p:spPr/>
        <p:txBody>
          <a:bodyPr/>
          <a:lstStyle/>
          <a:p>
            <a:fld id="{5B012C48-CBE3-4456-858D-2A38C9D9ED43}" type="slidenum">
              <a:rPr lang="en-US" smtClean="0"/>
              <a:t>34</a:t>
            </a:fld>
            <a:endParaRPr lang="en-US"/>
          </a:p>
        </p:txBody>
      </p:sp>
    </p:spTree>
    <p:extLst>
      <p:ext uri="{BB962C8B-B14F-4D97-AF65-F5344CB8AC3E}">
        <p14:creationId xmlns:p14="http://schemas.microsoft.com/office/powerpoint/2010/main" val="2924255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4000" dirty="0"/>
              <a:t>The second email will include the LEA’s personalized survey link to submit electronic responses.  Do not forward or share this link, as it is personalized to your LEA.  If you cannot find the email, please reach out to the alternate assessment team to have it re-sent.  </a:t>
            </a:r>
          </a:p>
          <a:p>
            <a:pPr lvl="1">
              <a:lnSpc>
                <a:spcPct val="120000"/>
              </a:lnSpc>
            </a:pPr>
            <a:r>
              <a:rPr lang="en-US" sz="3600" dirty="0"/>
              <a:t>The link will automatically direct the LEA to the required questions for their identified tier.  For example, if you are a tier 1, you will only see the tier 1 questions from the form on your survey.  If you are a tier 2, all the questions on the form will be required on the survey submission. </a:t>
            </a:r>
          </a:p>
          <a:p>
            <a:pPr lvl="1">
              <a:lnSpc>
                <a:spcPct val="120000"/>
              </a:lnSpc>
            </a:pPr>
            <a:r>
              <a:rPr lang="en-US" sz="3600" dirty="0"/>
              <a:t>This email will come from: </a:t>
            </a:r>
            <a:r>
              <a:rPr lang="en-US" sz="3600" dirty="0">
                <a:hlinkClick r:id="rId3"/>
              </a:rPr>
              <a:t>lihampe@pa.gov</a:t>
            </a:r>
            <a:r>
              <a:rPr lang="en-US" sz="3600" dirty="0"/>
              <a:t> via ‘</a:t>
            </a:r>
            <a:r>
              <a:rPr lang="en-US" sz="3600" dirty="0" err="1"/>
              <a:t>surveymonkey</a:t>
            </a:r>
            <a:r>
              <a:rPr lang="en-US" sz="3600" dirty="0"/>
              <a:t>’ on September 20, 2023.</a:t>
            </a:r>
          </a:p>
          <a:p>
            <a:pPr lvl="1">
              <a:lnSpc>
                <a:spcPct val="120000"/>
              </a:lnSpc>
            </a:pPr>
            <a:endParaRPr lang="en-US" sz="3600" dirty="0"/>
          </a:p>
          <a:p>
            <a:pPr lvl="1">
              <a:lnSpc>
                <a:spcPct val="120000"/>
              </a:lnSpc>
            </a:pPr>
            <a:r>
              <a:rPr lang="en-US" sz="3600" dirty="0"/>
              <a:t>Be sure your firewall allows an email from ‘</a:t>
            </a:r>
            <a:r>
              <a:rPr lang="en-US" sz="3600" dirty="0" err="1"/>
              <a:t>surveymonkey</a:t>
            </a:r>
            <a:r>
              <a:rPr lang="en-US" sz="3600" dirty="0"/>
              <a:t>’ to enter.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35</a:t>
            </a:fld>
            <a:endParaRPr lang="en-US"/>
          </a:p>
        </p:txBody>
      </p:sp>
    </p:spTree>
    <p:extLst>
      <p:ext uri="{BB962C8B-B14F-4D97-AF65-F5344CB8AC3E}">
        <p14:creationId xmlns:p14="http://schemas.microsoft.com/office/powerpoint/2010/main" val="1088812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1 LEAs (Universal) must submit their demographic information and anticipated 2024 PASA percentage rate.  Those LEAs who exceeded last year and/or will exceed this year are required to also answer a series of justification questions via the survey link.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36</a:t>
            </a:fld>
            <a:endParaRPr lang="en-US"/>
          </a:p>
        </p:txBody>
      </p:sp>
    </p:spTree>
    <p:extLst>
      <p:ext uri="{BB962C8B-B14F-4D97-AF65-F5344CB8AC3E}">
        <p14:creationId xmlns:p14="http://schemas.microsoft.com/office/powerpoint/2010/main" val="685589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DF8B469-C945-43C6-8CA5-331065B6CA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5FF9589D-7DDB-4CD7-9E97-7DCB19454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rPr>
              <a:t>The calculation procedure is not new.  However, this slide provides a review of how to appropriately calculate the 1 percent.  It is important to include all students who are attributed to your LEA for accountability purposes when looking at the calculation.  This includes students you may have placed in out of district placements.  </a:t>
            </a:r>
          </a:p>
          <a:p>
            <a:endParaRPr lang="en-US" altLang="en-US" dirty="0">
              <a:solidFill>
                <a:srgbClr val="000000"/>
              </a:solidFill>
            </a:endParaRPr>
          </a:p>
          <a:p>
            <a:r>
              <a:rPr lang="en-US" altLang="en-US" dirty="0">
                <a:solidFill>
                  <a:srgbClr val="000000"/>
                </a:solidFill>
              </a:rPr>
              <a:t>LEAs can consult their PIMS information to obtain the denominator.  It is understood that these numbers may change as the year progresses.  However, this calculation is intended to provide an estimation of where the LEA may be in relation to the 1% threshold.  </a:t>
            </a:r>
          </a:p>
          <a:p>
            <a:r>
              <a:rPr lang="en-US" altLang="en-US" dirty="0">
                <a:solidFill>
                  <a:srgbClr val="000000"/>
                </a:solidFill>
              </a:rPr>
              <a:t>If LEAs question which students to include in the calculation, a rule of thumb would be to include any student for which you are the home LEA or district of residence.  </a:t>
            </a:r>
          </a:p>
          <a:p>
            <a:r>
              <a:rPr lang="en-US" altLang="en-US" dirty="0">
                <a:solidFill>
                  <a:srgbClr val="000000"/>
                </a:solidFill>
              </a:rPr>
              <a:t>The directions for the calculation are spelled out within the justification document, and on this slide.  For example, if the LEA has 2 students taking the PASA and 450 total students enrolled in the tested grade levels. The calculation would yield a percentage of .4%   LEAs may round their percentage to one number after the decimal point.  LEAs should only round to the tenths place using standard rounding rules.  </a:t>
            </a:r>
          </a:p>
          <a:p>
            <a:r>
              <a:rPr lang="en-US" altLang="en-US" dirty="0">
                <a:solidFill>
                  <a:srgbClr val="000000"/>
                </a:solidFill>
              </a:rPr>
              <a:t>BSE cross references the LEA’s reported anticipated percentage with the percentage of students they ultimately test. </a:t>
            </a:r>
          </a:p>
          <a:p>
            <a:endParaRPr lang="en-US" altLang="en-US" dirty="0"/>
          </a:p>
        </p:txBody>
      </p:sp>
      <p:sp>
        <p:nvSpPr>
          <p:cNvPr id="130052" name="Slide Number Placeholder 3">
            <a:extLst>
              <a:ext uri="{FF2B5EF4-FFF2-40B4-BE49-F238E27FC236}">
                <a16:creationId xmlns:a16="http://schemas.microsoft.com/office/drawing/2014/main" id="{78DD17FF-6FFE-4C7D-806C-BD58FEB0DB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06AF220-C743-4744-B04F-F15E90314A3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6429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2 LEAs (Targeted) must complete all tier 1 justification questions </a:t>
            </a:r>
            <a:r>
              <a:rPr lang="en-US" u="sng" dirty="0"/>
              <a:t>and</a:t>
            </a:r>
            <a:r>
              <a:rPr lang="en-US" dirty="0"/>
              <a:t> provide additional information as outlined on the form and survey.  These LEAs may be subject to additional review and/or on-site visits from BSE.  LEAs should be prepared for more direct follow up this year from BSE based upon their data and the responses they provide.  As noted earlier, the state remains in corrective action with the US Dept of education.  Therefore, increased actions will need to be taken this year.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38</a:t>
            </a:fld>
            <a:endParaRPr lang="en-US"/>
          </a:p>
        </p:txBody>
      </p:sp>
    </p:spTree>
    <p:extLst>
      <p:ext uri="{BB962C8B-B14F-4D97-AF65-F5344CB8AC3E}">
        <p14:creationId xmlns:p14="http://schemas.microsoft.com/office/powerpoint/2010/main" val="265198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3 LEAs (focused) must complete all tier 1 and tier 2 survey questions </a:t>
            </a:r>
            <a:r>
              <a:rPr lang="en-US" u="sng" dirty="0"/>
              <a:t>and </a:t>
            </a:r>
            <a:r>
              <a:rPr lang="en-US" dirty="0"/>
              <a:t>work directly with BSE on the Intensive Needs Review process.  This includes the Intensive Needs Review data protocol and submission of IEPs.  These LEAs are also subject to additional review and/or on-site visits from BSE.</a:t>
            </a:r>
            <a:endParaRPr lang="en-US" u="sng"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39</a:t>
            </a:fld>
            <a:endParaRPr lang="en-US"/>
          </a:p>
        </p:txBody>
      </p:sp>
    </p:spTree>
    <p:extLst>
      <p:ext uri="{BB962C8B-B14F-4D97-AF65-F5344CB8AC3E}">
        <p14:creationId xmlns:p14="http://schemas.microsoft.com/office/powerpoint/2010/main" val="169918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regards the importance of knowing which students actually qualify to take the alternate assessment.  We will review PASA DLM eligibility and decision-making for IEP teams. </a:t>
            </a:r>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303017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review, this slide includes the required actions for LEAs this year. </a:t>
            </a:r>
          </a:p>
          <a:p>
            <a:r>
              <a:rPr lang="en-US" dirty="0"/>
              <a:t>View PASA Getting Ready: At the conclusion of this presentation, submit the verification survey at the link provided on the last slide of this PPT.  </a:t>
            </a:r>
          </a:p>
          <a:p>
            <a:r>
              <a:rPr lang="en-US" dirty="0"/>
              <a:t>Review the data provided in the </a:t>
            </a:r>
            <a:r>
              <a:rPr lang="en-US" u="sng" dirty="0"/>
              <a:t>first email </a:t>
            </a:r>
            <a:r>
              <a:rPr lang="en-US" dirty="0"/>
              <a:t>sent on September 18, 2023. The email will include the LEA’s identified tier. Review the form for questions that will be required for your identified tier.  </a:t>
            </a:r>
          </a:p>
          <a:p>
            <a:r>
              <a:rPr lang="en-US" dirty="0"/>
              <a:t>Complete the required questions for your identified tier via the personalized survey link provided in the </a:t>
            </a:r>
            <a:r>
              <a:rPr lang="en-US" u="sng" dirty="0"/>
              <a:t>second email </a:t>
            </a:r>
            <a:r>
              <a:rPr lang="en-US" dirty="0"/>
              <a:t>sent on September 20, 2023. </a:t>
            </a:r>
          </a:p>
          <a:p>
            <a:r>
              <a:rPr lang="en-US" dirty="0"/>
              <a:t>All required tier survey responses must be submitted via the personalized survey link by </a:t>
            </a:r>
            <a:r>
              <a:rPr lang="en-US" dirty="0">
                <a:solidFill>
                  <a:srgbClr val="FF0000"/>
                </a:solidFill>
              </a:rPr>
              <a:t>October 16, 2023 </a:t>
            </a:r>
          </a:p>
          <a:p>
            <a:r>
              <a:rPr lang="en-US" dirty="0"/>
              <a:t>Ensure non-eligible students are designated properly in PIMS to prevent enrollment into the Kite Educator Portal.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40</a:t>
            </a:fld>
            <a:endParaRPr lang="en-US"/>
          </a:p>
        </p:txBody>
      </p:sp>
    </p:spTree>
    <p:extLst>
      <p:ext uri="{BB962C8B-B14F-4D97-AF65-F5344CB8AC3E}">
        <p14:creationId xmlns:p14="http://schemas.microsoft.com/office/powerpoint/2010/main" val="1371992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of today’s training includes resources and support. </a:t>
            </a:r>
          </a:p>
        </p:txBody>
      </p:sp>
      <p:sp>
        <p:nvSpPr>
          <p:cNvPr id="4" name="Slide Number Placeholder 3"/>
          <p:cNvSpPr>
            <a:spLocks noGrp="1"/>
          </p:cNvSpPr>
          <p:nvPr>
            <p:ph type="sldNum" sz="quarter" idx="5"/>
          </p:nvPr>
        </p:nvSpPr>
        <p:spPr/>
        <p:txBody>
          <a:bodyPr/>
          <a:lstStyle/>
          <a:p>
            <a:fld id="{5B012C48-CBE3-4456-858D-2A38C9D9ED43}" type="slidenum">
              <a:rPr lang="en-US" smtClean="0"/>
              <a:t>41</a:t>
            </a:fld>
            <a:endParaRPr lang="en-US"/>
          </a:p>
        </p:txBody>
      </p:sp>
    </p:spTree>
    <p:extLst>
      <p:ext uri="{BB962C8B-B14F-4D97-AF65-F5344CB8AC3E}">
        <p14:creationId xmlns:p14="http://schemas.microsoft.com/office/powerpoint/2010/main" val="2715165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69A263F-80B5-43EC-AEAB-F2F591BFFA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1495773-640C-4634-B065-24D52C0B36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contains several important websites that PASA ACs should bookmark.  The first is the PaTTAN PASA page which provides all email communications sent to PASA ACs by the PA Alternate Assessment Team, the instruction and assessment calendar and other PA specific resources.</a:t>
            </a:r>
          </a:p>
          <a:p>
            <a:r>
              <a:rPr lang="en-US" altLang="en-US" dirty="0"/>
              <a:t>The second is the Dynamic Learning Maps homepage. It contains test updates, news, test design information for the consortium of states, and an opportunity to sign up for test activities.   </a:t>
            </a:r>
          </a:p>
          <a:p>
            <a:r>
              <a:rPr lang="en-US" altLang="en-US" dirty="0"/>
              <a:t>The third is the </a:t>
            </a:r>
            <a:r>
              <a:rPr lang="en-US" altLang="en-US" b="1" dirty="0"/>
              <a:t>PA</a:t>
            </a:r>
            <a:r>
              <a:rPr lang="en-US" altLang="en-US" dirty="0"/>
              <a:t> DLM webpage. It contains information specific to DLM test administration and PA.  For example, specific template guidance or manuals.</a:t>
            </a:r>
          </a:p>
          <a:p>
            <a:r>
              <a:rPr lang="en-US" altLang="en-US" dirty="0"/>
              <a:t>The fourth is a link to the Bureau of Special Education’s Assessment page, which also houses PASA information and the 1% threshold requirement information. </a:t>
            </a:r>
          </a:p>
        </p:txBody>
      </p:sp>
      <p:sp>
        <p:nvSpPr>
          <p:cNvPr id="40964" name="Slide Number Placeholder 3">
            <a:extLst>
              <a:ext uri="{FF2B5EF4-FFF2-40B4-BE49-F238E27FC236}">
                <a16:creationId xmlns:a16="http://schemas.microsoft.com/office/drawing/2014/main" id="{B1E6C011-2AAE-44A3-A6CD-8340BDE36C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93DEAF-0441-40FF-803D-4E963BCD7E5A}" type="slidenum">
              <a:rPr lang="en-US" altLang="en-US" smtClean="0"/>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resources to address 1% compliance.  The first is the decision making companion tool the IEP must use when examining the 6 PASA criteria.</a:t>
            </a:r>
          </a:p>
          <a:p>
            <a:r>
              <a:rPr lang="en-US" dirty="0"/>
              <a:t>Second, there is a link to last year’s required tier 2 training for LEAs.  This presentation provides information on the 1% threshold requirement as well as the 95% participation requirement.  It may be helpful for LEAs to review this training if they did not do so last year as a tier 2 LEA.  It can also be used to share information with relevant staff members.  </a:t>
            </a:r>
          </a:p>
          <a:p>
            <a:pPr marL="228600" marR="0">
              <a:spcBef>
                <a:spcPts val="0"/>
              </a:spcBef>
              <a:spcAft>
                <a:spcPts val="0"/>
              </a:spcAft>
            </a:pPr>
            <a:r>
              <a:rPr lang="en-US" u="sng" dirty="0">
                <a:solidFill>
                  <a:srgbClr val="0563C1"/>
                </a:solidFill>
                <a:effectLst/>
                <a:latin typeface="Arial" panose="020B0604020202020204" pitchFamily="34" charset="0"/>
                <a:ea typeface="Arial" panose="020B0604020202020204" pitchFamily="34" charset="0"/>
                <a:hlinkClick r:id="rId3"/>
              </a:rPr>
              <a:t>PASA DLM parent and family FAQ</a:t>
            </a:r>
            <a:r>
              <a:rPr lang="en-US" dirty="0">
                <a:effectLst/>
                <a:latin typeface="Arial" panose="020B0604020202020204" pitchFamily="34" charset="0"/>
                <a:ea typeface="Arial" panose="020B0604020202020204" pitchFamily="34" charset="0"/>
              </a:rPr>
              <a:t>- this resource can be helpful to IEP teams when discussing PASA participation with families.  The resource is housed on the </a:t>
            </a:r>
            <a:r>
              <a:rPr lang="en-US" dirty="0" err="1">
                <a:effectLst/>
                <a:latin typeface="Arial" panose="020B0604020202020204" pitchFamily="34" charset="0"/>
                <a:ea typeface="Arial" panose="020B0604020202020204" pitchFamily="34" charset="0"/>
              </a:rPr>
              <a:t>PaTTAN</a:t>
            </a:r>
            <a:r>
              <a:rPr lang="en-US" dirty="0">
                <a:effectLst/>
                <a:latin typeface="Arial" panose="020B0604020202020204" pitchFamily="34" charset="0"/>
                <a:ea typeface="Arial" panose="020B0604020202020204" pitchFamily="34" charset="0"/>
              </a:rPr>
              <a:t> website and is available in translated formats.  </a:t>
            </a:r>
          </a:p>
          <a:p>
            <a:pPr marL="0" marR="0" indent="0">
              <a:spcBef>
                <a:spcPts val="0"/>
              </a:spcBef>
              <a:spcAft>
                <a:spcPts val="0"/>
              </a:spcAft>
              <a:buNone/>
            </a:pPr>
            <a:r>
              <a:rPr lang="en-US" dirty="0">
                <a:effectLst/>
                <a:latin typeface="Arial" panose="020B0604020202020204" pitchFamily="34" charset="0"/>
                <a:ea typeface="Arial" panose="020B0604020202020204" pitchFamily="34" charset="0"/>
              </a:rPr>
              <a:t> </a:t>
            </a:r>
          </a:p>
          <a:p>
            <a:pPr marL="228600" marR="0">
              <a:spcBef>
                <a:spcPts val="0"/>
              </a:spcBef>
              <a:spcAft>
                <a:spcPts val="0"/>
              </a:spcAft>
            </a:pPr>
            <a:r>
              <a:rPr lang="en-US" u="sng" dirty="0">
                <a:solidFill>
                  <a:srgbClr val="0000FF"/>
                </a:solidFill>
                <a:effectLst/>
                <a:latin typeface="Arial" panose="020B0604020202020204" pitchFamily="34" charset="0"/>
                <a:ea typeface="Arial" panose="020B0604020202020204" pitchFamily="34" charset="0"/>
                <a:hlinkClick r:id="rId4"/>
              </a:rPr>
              <a:t>10% of the 1% - Students with the Most Complex Needs – YouTube</a:t>
            </a:r>
            <a:r>
              <a:rPr lang="en-US" dirty="0">
                <a:effectLst/>
                <a:latin typeface="Arial" panose="020B0604020202020204" pitchFamily="34" charset="0"/>
                <a:ea typeface="Arial" panose="020B0604020202020204" pitchFamily="34" charset="0"/>
              </a:rPr>
              <a:t>- short video developed by DLM to outline how the assessment is built to support students with the most significant cognitive disabilities.</a:t>
            </a:r>
          </a:p>
          <a:p>
            <a:pPr marL="0" marR="0" indent="0">
              <a:spcBef>
                <a:spcPts val="0"/>
              </a:spcBef>
              <a:spcAft>
                <a:spcPts val="0"/>
              </a:spcAft>
              <a:buNone/>
            </a:pPr>
            <a:r>
              <a:rPr lang="en-US"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43</a:t>
            </a:fld>
            <a:endParaRPr lang="en-US"/>
          </a:p>
        </p:txBody>
      </p:sp>
    </p:spTree>
    <p:extLst>
      <p:ext uri="{BB962C8B-B14F-4D97-AF65-F5344CB8AC3E}">
        <p14:creationId xmlns:p14="http://schemas.microsoft.com/office/powerpoint/2010/main" val="1063348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links to some great resources to address 95% participation goals.  </a:t>
            </a:r>
          </a:p>
        </p:txBody>
      </p:sp>
      <p:sp>
        <p:nvSpPr>
          <p:cNvPr id="4" name="Slide Number Placeholder 3"/>
          <p:cNvSpPr>
            <a:spLocks noGrp="1"/>
          </p:cNvSpPr>
          <p:nvPr>
            <p:ph type="sldNum" sz="quarter" idx="5"/>
          </p:nvPr>
        </p:nvSpPr>
        <p:spPr/>
        <p:txBody>
          <a:bodyPr/>
          <a:lstStyle/>
          <a:p>
            <a:fld id="{5B012C48-CBE3-4456-858D-2A38C9D9ED43}" type="slidenum">
              <a:rPr lang="en-US" smtClean="0"/>
              <a:t>44</a:t>
            </a:fld>
            <a:endParaRPr lang="en-US"/>
          </a:p>
        </p:txBody>
      </p:sp>
    </p:spTree>
    <p:extLst>
      <p:ext uri="{BB962C8B-B14F-4D97-AF65-F5344CB8AC3E}">
        <p14:creationId xmlns:p14="http://schemas.microsoft.com/office/powerpoint/2010/main" val="4147860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0:notes"/>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Lastly, if you need support, the PA Alternate Assessment Team provides multiple ways to get assistance.  Contacting the PASA AC for your educational entity is always the first recommended step in getting support.  The DLM Service Desk serves all 21 states and is available via phone or email.  To get assistance from within PA, contact the PA Alternate Assessment Team at the email provided or reach out to the PaTTAN Core Team.  They are available to help address questions regarding training, resources, and general PASA DLM related topics.</a:t>
            </a:r>
            <a:endParaRPr dirty="0"/>
          </a:p>
        </p:txBody>
      </p:sp>
      <p:sp>
        <p:nvSpPr>
          <p:cNvPr id="398" name="Google Shape;398;p20:notes"/>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587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Here is the PA Alternate Assessment Team directory.  Assessment topics are associated with the names of state level and/or regional contacts.  When in need of support, please contact one of the service desks or a member of the PA Alternate Assessment Team.  </a:t>
            </a:r>
            <a:endParaRPr dirty="0"/>
          </a:p>
        </p:txBody>
      </p:sp>
      <p:sp>
        <p:nvSpPr>
          <p:cNvPr id="324" name="Google Shape;324;p14:notes"/>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592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PASA Getting Ready is a required training per BSE for Special Education Administrators/PASA ACs.</a:t>
            </a:r>
          </a:p>
          <a:p>
            <a:r>
              <a:rPr lang="en-US" dirty="0"/>
              <a:t>At least one Special Education Administrator/PASA AC must view the training and complete the link below on behalf of your entity.  </a:t>
            </a:r>
          </a:p>
          <a:p>
            <a:r>
              <a:rPr lang="en-US" dirty="0"/>
              <a:t>After viewing the training, click on the link provided here  to verify completion of this webinar.  Save the confirmation message as documentation.</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47</a:t>
            </a:fld>
            <a:endParaRPr lang="en-US"/>
          </a:p>
        </p:txBody>
      </p:sp>
    </p:spTree>
    <p:extLst>
      <p:ext uri="{BB962C8B-B14F-4D97-AF65-F5344CB8AC3E}">
        <p14:creationId xmlns:p14="http://schemas.microsoft.com/office/powerpoint/2010/main" val="281560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E4A6213-4DD0-43AA-95AB-0AE8CA88FB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9345AD02-3B05-4C09-8F69-FD4C1EBC5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Only students with the most significant cognitive disabilities who meet all six PASA eligibility criteria qualify.  IEP teams review each of the criteria to determine if the student meets all 6, and if the team cannot answer ‘yes’ to all 6, the student does not qualify.  </a:t>
            </a:r>
          </a:p>
          <a:p>
            <a:endParaRPr lang="en-US" altLang="en-US" dirty="0"/>
          </a:p>
          <a:p>
            <a:r>
              <a:rPr lang="en-US" altLang="en-US" dirty="0"/>
              <a:t>The decision is documented in section IV of the IEP and is reviewed annually.</a:t>
            </a:r>
          </a:p>
        </p:txBody>
      </p:sp>
      <p:sp>
        <p:nvSpPr>
          <p:cNvPr id="78852" name="Slide Number Placeholder 3">
            <a:extLst>
              <a:ext uri="{FF2B5EF4-FFF2-40B4-BE49-F238E27FC236}">
                <a16:creationId xmlns:a16="http://schemas.microsoft.com/office/drawing/2014/main" id="{EF1404DB-6227-4196-BB6E-3DCE727487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2F0353-296C-4FD7-A750-528A65F16B26}" type="slidenum">
              <a:rPr lang="en-US" altLang="en-US" smtClean="0"/>
              <a:pPr/>
              <a:t>5</a:t>
            </a:fld>
            <a:endParaRPr lang="en-US" altLang="en-US" dirty="0"/>
          </a:p>
        </p:txBody>
      </p:sp>
    </p:spTree>
    <p:extLst>
      <p:ext uri="{BB962C8B-B14F-4D97-AF65-F5344CB8AC3E}">
        <p14:creationId xmlns:p14="http://schemas.microsoft.com/office/powerpoint/2010/main" val="383496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5A3683-7A9D-4181-AA7E-FC6027BF4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00399A2-58F8-4815-87D9-3A6D87EEB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six criteria are included in the publication “PASA Eligibility Criteria Decision-Making Companion Tool”.  This is the document that teams MUST use when determining eligibility.  A link to this tool is provided on this slide, and it is also available for order free of charge through </a:t>
            </a:r>
            <a:r>
              <a:rPr lang="en-US" altLang="en-US" dirty="0" err="1"/>
              <a:t>PaTTAN</a:t>
            </a:r>
            <a:r>
              <a:rPr lang="en-US" altLang="en-US" dirty="0"/>
              <a:t>.</a:t>
            </a:r>
          </a:p>
          <a:p>
            <a:endParaRPr lang="en-US" altLang="en-US" dirty="0"/>
          </a:p>
          <a:p>
            <a:endParaRPr lang="en-US" altLang="en-US" dirty="0"/>
          </a:p>
        </p:txBody>
      </p:sp>
      <p:sp>
        <p:nvSpPr>
          <p:cNvPr id="80900" name="Slide Number Placeholder 3">
            <a:extLst>
              <a:ext uri="{FF2B5EF4-FFF2-40B4-BE49-F238E27FC236}">
                <a16:creationId xmlns:a16="http://schemas.microsoft.com/office/drawing/2014/main" id="{6B5BB876-6A5E-4945-B02B-D1010A18B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0444E-35E0-4515-A256-D0508E59E968}" type="slidenum">
              <a:rPr lang="en-US" altLang="en-US" smtClean="0">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7287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5A3683-7A9D-4181-AA7E-FC6027BF4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00399A2-58F8-4815-87D9-3A6D87EEB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Today’s training does not go into depth on each of the state’s six criteria, as no changes have been made to the criteria this year. If you or others from your LEA are new or need a refresh on the eligibility criteria, a link is provided here to a previous training that covers each of the criteria in depth. .  Slides 39-76 provide an explanation of each of PA’s six criteria used to determine eligibility.</a:t>
            </a:r>
          </a:p>
          <a:p>
            <a:r>
              <a:rPr lang="en-US" dirty="0"/>
              <a:t>Additionally, a link is provided to a short video created by DLM that outlines characteristics of students who typically qualify to take a state alternate assessment.  </a:t>
            </a:r>
          </a:p>
          <a:p>
            <a:endParaRPr lang="en-US" altLang="en-US" dirty="0"/>
          </a:p>
        </p:txBody>
      </p:sp>
      <p:sp>
        <p:nvSpPr>
          <p:cNvPr id="80900" name="Slide Number Placeholder 3">
            <a:extLst>
              <a:ext uri="{FF2B5EF4-FFF2-40B4-BE49-F238E27FC236}">
                <a16:creationId xmlns:a16="http://schemas.microsoft.com/office/drawing/2014/main" id="{6B5BB876-6A5E-4945-B02B-D1010A18B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0444E-35E0-4515-A256-D0508E59E968}" type="slidenum">
              <a:rPr lang="en-US" altLang="en-US" smtClean="0">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70103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IEP teams to use the criteria decision making tool with student data. IEP teams must review each of the state’s 6 criteria and use </a:t>
            </a:r>
            <a:r>
              <a:rPr lang="en-US" u="sng" dirty="0"/>
              <a:t>student data</a:t>
            </a:r>
            <a:r>
              <a:rPr lang="en-US" dirty="0"/>
              <a:t> to support their answer to each of the questions. </a:t>
            </a:r>
          </a:p>
          <a:p>
            <a:r>
              <a:rPr lang="en-US" dirty="0"/>
              <a:t>The decision must be reviewed annually as an IEP team using current data.</a:t>
            </a:r>
          </a:p>
          <a:p>
            <a:r>
              <a:rPr lang="en-US" dirty="0"/>
              <a:t>It is not acceptable to qualify the student based upon past IEP team decisions and previous PASA eligibility.</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153359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take a deeper look at the data teams should use in conjunction with the PASA Eligibility Criteria decision making companion tool.  </a:t>
            </a:r>
          </a:p>
          <a:p>
            <a:r>
              <a:rPr lang="en-US" dirty="0"/>
              <a:t>For example, the criteria defines a student with the most significant cognitive disability, referencing a full scale IQ score of at least 2.5 standard deviations below the norm.  This typically equates to an IQ score of 63 or lower.  It is expected that students who meet the PASA eligibility criteria would function in this range. </a:t>
            </a:r>
          </a:p>
          <a:p>
            <a:r>
              <a:rPr lang="en-US" dirty="0"/>
              <a:t>Likewise, criteria #2 also references students in what we refer to as ‘red flag’ disability categories.  Students with a primary disability of specific learning disability, speech only or emotional disturbance typically do not meet the definition of a student with the most significant cognitive disability.  </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2097937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1/11/2024</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1/11/2024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1/11/2024</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1/11/2024</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1/11/2024</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1/11/2024</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1/11/2024</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1/11/2024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1/11/2024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1/11/2024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1/11/2024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1/11/2024</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PASA_DLM_Calendar_2023-2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ssessment_Coordinator_Manual_Y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tableau.com/app/profile/padeptofed/viz/ESSA_Dashboard_2021/2018AnnualMeaningfulDifferentiationCSIA-TSI"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ida.wisc.edu/assess/access/test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https://cdn.smore.com/u/thumbs/46a5/thumb-0239ead21df66d56dc6dcf57fc9c8b39.jpe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www.coetail.com/neilwillis/2014/02/09/courage-to-make-connections-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ites.google.com/pattan.net/pasaresourcehub/home?authuser=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education.pa.gov/K-12/Special%20Education/Assessments/Pages/default.aspx" TargetMode="External"/><Relationship Id="rId4" Type="http://schemas.openxmlformats.org/officeDocument/2006/relationships/hyperlink" Target="https://dynamiclearningmaps.org/pennsylvani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CiGs6m9XGr0" TargetMode="External"/><Relationship Id="rId5" Type="http://schemas.openxmlformats.org/officeDocument/2006/relationships/hyperlink" Target="https://www.pattan.net/Publications/The-Pennsylvania-Alternate-System-of-Assessment-An" TargetMode="External"/><Relationship Id="rId4" Type="http://schemas.openxmlformats.org/officeDocument/2006/relationships/hyperlink" Target="https://www.education.pa.gov/Documents/K-12/Special%20Education/Assessment/StateAssessmentParticipationWhyitMatters.ppt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nceo.umn.edu/docs/OnlinePubs/Tool14_DistrictAction%20Plan.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nceo.umn.edu/docs/OnlinePubs/Tool9_CustomizableTemplate.pdf" TargetMode="External"/><Relationship Id="rId4" Type="http://schemas.openxmlformats.org/officeDocument/2006/relationships/hyperlink" Target="https://nceo.info/Resources?text=%22NCEO+Participation+Communication+Toolkit:%2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mailto:alternateassessment@pattankop.net"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mpenner@pattankop.net" TargetMode="External"/><Relationship Id="rId3" Type="http://schemas.openxmlformats.org/officeDocument/2006/relationships/hyperlink" Target="mailto:lihampe@pa.gov" TargetMode="External"/><Relationship Id="rId7" Type="http://schemas.openxmlformats.org/officeDocument/2006/relationships/hyperlink" Target="mailto:kdeslauriers@pattanpgh.ne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lhauswirth@pa.gov" TargetMode="External"/><Relationship Id="rId5" Type="http://schemas.openxmlformats.org/officeDocument/2006/relationships/hyperlink" Target="mailto:alternateassessment@pattankop.net" TargetMode="External"/><Relationship Id="rId4" Type="http://schemas.openxmlformats.org/officeDocument/2006/relationships/hyperlink" Target="mailto:llupp@pattankop.net" TargetMode="External"/><Relationship Id="rId9" Type="http://schemas.openxmlformats.org/officeDocument/2006/relationships/hyperlink" Target="mailto:trusso@pattan.ne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urveymonkey.com/r/23-24PASA-Getting-Read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education.pa.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pattan.net/assets/PaTTAN/17/177ac8d1-5aa7-4fba-8f22-89d74a2d51cd.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CiGs6m9XGr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670444" y="2585931"/>
            <a:ext cx="9144000" cy="2387600"/>
          </a:xfrm>
        </p:spPr>
        <p:txBody>
          <a:bodyPr>
            <a:normAutofit fontScale="90000"/>
          </a:bodyPr>
          <a:lstStyle/>
          <a:p>
            <a:br>
              <a:rPr lang="en-US" sz="4800" dirty="0"/>
            </a:br>
            <a:r>
              <a:rPr lang="en-US" sz="4400" dirty="0"/>
              <a:t>PASA Getting Ready: What Special Education Administrators Need to Know about PASA DLM Participation and 1% Compliance Requirements </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a:xfrm>
            <a:off x="1524000" y="4942114"/>
            <a:ext cx="9144000" cy="1014426"/>
          </a:xfrm>
        </p:spPr>
        <p:txBody>
          <a:bodyPr/>
          <a:lstStyle/>
          <a:p>
            <a:endParaRPr lang="en-US" dirty="0"/>
          </a:p>
          <a:p>
            <a:r>
              <a:rPr lang="en-US" b="1" dirty="0"/>
              <a:t>2023-24</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1/11/2024</a:t>
            </a:fld>
            <a:endParaRPr lang="en-US" dirty="0"/>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dirty="0"/>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p:txBody>
          <a:bodyPr/>
          <a:lstStyle/>
          <a:p>
            <a:r>
              <a:rPr lang="en-US" dirty="0"/>
              <a:t>PASA Eligibility: </a:t>
            </a:r>
            <a:br>
              <a:rPr lang="en-US" dirty="0"/>
            </a:br>
            <a:r>
              <a:rPr lang="en-US" dirty="0"/>
              <a:t>What does the data say? (2)</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idx="1"/>
          </p:nvPr>
        </p:nvSpPr>
        <p:spPr/>
        <p:txBody>
          <a:bodyPr/>
          <a:lstStyle/>
          <a:p>
            <a:r>
              <a:rPr lang="en-US" sz="3600" dirty="0"/>
              <a:t>Adaptive Behavior Skills (referenced in criteria #2 and #3)</a:t>
            </a:r>
          </a:p>
          <a:p>
            <a:pPr lvl="1"/>
            <a:r>
              <a:rPr lang="en-US" sz="2800" dirty="0"/>
              <a:t>Reference the current ER (Evaluation Report) or RR (Reevaluation Report). Does the student have scores in the ‘</a:t>
            </a:r>
            <a:r>
              <a:rPr lang="en-US" sz="2800" dirty="0">
                <a:solidFill>
                  <a:srgbClr val="FF0000"/>
                </a:solidFill>
              </a:rPr>
              <a:t>Extremely Low</a:t>
            </a:r>
            <a:r>
              <a:rPr lang="en-US" sz="2800" dirty="0"/>
              <a:t>’ range on multiple areas of adaptive behavior scales or measures?</a:t>
            </a:r>
          </a:p>
          <a:p>
            <a:pPr lvl="1"/>
            <a:r>
              <a:rPr lang="en-US" sz="2800" dirty="0"/>
              <a:t>Does the student have IEP goals devoted to adaptive behavior skills (e.g., feeding, toileting, self-help, etc.)?</a:t>
            </a:r>
          </a:p>
          <a:p>
            <a:pPr lvl="1"/>
            <a:r>
              <a:rPr lang="en-US" sz="2800" dirty="0"/>
              <a:t>If the student is of transition age, does the transition plan in the IEP include an </a:t>
            </a:r>
            <a:r>
              <a:rPr lang="en-US" sz="2800" dirty="0">
                <a:solidFill>
                  <a:srgbClr val="FF0000"/>
                </a:solidFill>
              </a:rPr>
              <a:t>independent living goal</a:t>
            </a:r>
            <a:r>
              <a:rPr lang="en-US" sz="2800" dirty="0"/>
              <a:t>? </a:t>
            </a:r>
          </a:p>
          <a:p>
            <a:endParaRPr lang="en-US" dirty="0"/>
          </a:p>
        </p:txBody>
      </p:sp>
      <p:sp>
        <p:nvSpPr>
          <p:cNvPr id="5" name="Date Placeholder 4">
            <a:extLst>
              <a:ext uri="{FF2B5EF4-FFF2-40B4-BE49-F238E27FC236}">
                <a16:creationId xmlns:a16="http://schemas.microsoft.com/office/drawing/2014/main" id="{4EDC518C-D554-D67E-E0C5-BC92D9E0A0DF}"/>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10</a:t>
            </a:fld>
            <a:endParaRPr lang="en-US"/>
          </a:p>
        </p:txBody>
      </p:sp>
    </p:spTree>
    <p:extLst>
      <p:ext uri="{BB962C8B-B14F-4D97-AF65-F5344CB8AC3E}">
        <p14:creationId xmlns:p14="http://schemas.microsoft.com/office/powerpoint/2010/main" val="297238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p:txBody>
          <a:bodyPr/>
          <a:lstStyle/>
          <a:p>
            <a:r>
              <a:rPr lang="en-US" dirty="0"/>
              <a:t>PASA Eligibility: </a:t>
            </a:r>
            <a:br>
              <a:rPr lang="en-US" dirty="0"/>
            </a:br>
            <a:r>
              <a:rPr lang="en-US" dirty="0"/>
              <a:t>What does the data say? (3)</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idx="1"/>
          </p:nvPr>
        </p:nvSpPr>
        <p:spPr/>
        <p:txBody>
          <a:bodyPr>
            <a:normAutofit/>
          </a:bodyPr>
          <a:lstStyle/>
          <a:p>
            <a:r>
              <a:rPr lang="en-US" sz="3600" dirty="0"/>
              <a:t>Expected to require intensive and ongoing supports after graduation (criteria #4)</a:t>
            </a:r>
          </a:p>
          <a:p>
            <a:r>
              <a:rPr lang="en-US" dirty="0"/>
              <a:t>Does the student have or require agency supports? (e.g., supports coordination)</a:t>
            </a:r>
          </a:p>
          <a:p>
            <a:r>
              <a:rPr lang="en-US" dirty="0"/>
              <a:t>What is the student’s planned pathway for graduation?</a:t>
            </a:r>
          </a:p>
          <a:p>
            <a:pPr lvl="1"/>
            <a:r>
              <a:rPr lang="en-US" sz="2800" dirty="0"/>
              <a:t>Typically, students who take the PASA graduate based upon successful completion of the IEP.</a:t>
            </a:r>
          </a:p>
          <a:p>
            <a:pPr lvl="1"/>
            <a:r>
              <a:rPr lang="en-US" sz="2800" dirty="0"/>
              <a:t>PASA eligible students often stay in school placements until age 21.</a:t>
            </a:r>
          </a:p>
          <a:p>
            <a:pPr marL="457200" lvl="1" indent="0">
              <a:buNone/>
            </a:pPr>
            <a:endParaRPr lang="en-US" sz="2800"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4EDC518C-D554-D67E-E0C5-BC92D9E0A0DF}"/>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11</a:t>
            </a:fld>
            <a:endParaRPr lang="en-US"/>
          </a:p>
        </p:txBody>
      </p:sp>
    </p:spTree>
    <p:extLst>
      <p:ext uri="{BB962C8B-B14F-4D97-AF65-F5344CB8AC3E}">
        <p14:creationId xmlns:p14="http://schemas.microsoft.com/office/powerpoint/2010/main" val="393440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a:extLst>
              <a:ext uri="{FF2B5EF4-FFF2-40B4-BE49-F238E27FC236}">
                <a16:creationId xmlns:a16="http://schemas.microsoft.com/office/drawing/2014/main" id="{73572810-1DAE-4DC4-B17D-D2E917DC69F5}"/>
              </a:ext>
            </a:extLst>
          </p:cNvPr>
          <p:cNvSpPr>
            <a:spLocks noGrp="1"/>
          </p:cNvSpPr>
          <p:nvPr>
            <p:ph type="title"/>
          </p:nvPr>
        </p:nvSpPr>
        <p:spPr>
          <a:xfrm>
            <a:off x="685800" y="-252665"/>
            <a:ext cx="7618412" cy="1600200"/>
          </a:xfrm>
        </p:spPr>
        <p:txBody>
          <a:bodyPr>
            <a:normAutofit/>
          </a:bodyPr>
          <a:lstStyle/>
          <a:p>
            <a:r>
              <a:rPr lang="en-US" altLang="en-US" sz="4400" dirty="0"/>
              <a:t>Guidance for IEP Teams</a:t>
            </a:r>
          </a:p>
        </p:txBody>
      </p:sp>
      <p:graphicFrame>
        <p:nvGraphicFramePr>
          <p:cNvPr id="86024" name="Content Placeholder 2" descr="Table with lines containing sentences.&#10;">
            <a:extLst>
              <a:ext uri="{FF2B5EF4-FFF2-40B4-BE49-F238E27FC236}">
                <a16:creationId xmlns:a16="http://schemas.microsoft.com/office/drawing/2014/main" id="{D7AC1DC1-7395-A19A-8690-94F5EE404532}"/>
              </a:ext>
            </a:extLst>
          </p:cNvPr>
          <p:cNvGraphicFramePr>
            <a:graphicFrameLocks noGrp="1"/>
          </p:cNvGraphicFramePr>
          <p:nvPr>
            <p:ph idx="1"/>
            <p:extLst>
              <p:ext uri="{D42A27DB-BD31-4B8C-83A1-F6EECF244321}">
                <p14:modId xmlns:p14="http://schemas.microsoft.com/office/powerpoint/2010/main" val="2750750880"/>
              </p:ext>
            </p:extLst>
          </p:nvPr>
        </p:nvGraphicFramePr>
        <p:xfrm>
          <a:off x="653143" y="1970315"/>
          <a:ext cx="9601200" cy="404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80B39FF-B2B6-4CDB-BD42-8580747004FE}"/>
              </a:ext>
              <a:ext uri="{C183D7F6-B498-43B3-948B-1728B52AA6E4}">
                <adec:decorative xmlns:adec="http://schemas.microsoft.com/office/drawing/2017/decorative" val="1"/>
              </a:ext>
            </a:extLst>
          </p:cNvPr>
          <p:cNvSpPr>
            <a:spLocks noGrp="1"/>
          </p:cNvSpPr>
          <p:nvPr>
            <p:ph type="dt" sz="quarter" idx="10"/>
          </p:nvPr>
        </p:nvSpPr>
        <p:spPr/>
        <p:txBody>
          <a:bodyPr/>
          <a:lstStyle/>
          <a:p>
            <a:pPr>
              <a:defRPr/>
            </a:pPr>
            <a:fld id="{F1CE1A4F-DBCB-4DFE-BDF7-DAE0FB755E53}" type="datetime1">
              <a:rPr lang="en-US" smtClean="0"/>
              <a:pPr>
                <a:defRPr/>
              </a:pPr>
              <a:t>1/11/2024</a:t>
            </a:fld>
            <a:endParaRPr lang="en-US" dirty="0"/>
          </a:p>
        </p:txBody>
      </p:sp>
      <p:sp>
        <p:nvSpPr>
          <p:cNvPr id="86022" name="Slide Number Placeholder 4">
            <a:extLst>
              <a:ext uri="{FF2B5EF4-FFF2-40B4-BE49-F238E27FC236}">
                <a16:creationId xmlns:a16="http://schemas.microsoft.com/office/drawing/2014/main" id="{889D132F-D88F-4C83-94FA-78875328ABE5}"/>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A23B1DA-387A-4CFB-B25E-738047B40542}" type="slidenum">
              <a:rPr lang="en-US" altLang="en-US" sz="1200">
                <a:solidFill>
                  <a:srgbClr val="898989"/>
                </a:solidFill>
              </a:rPr>
              <a:pPr>
                <a:spcBef>
                  <a:spcPct val="0"/>
                </a:spcBef>
                <a:buFontTx/>
                <a:buNone/>
              </a:pPr>
              <a:t>12</a:t>
            </a:fld>
            <a:endParaRPr lang="en-US" altLang="en-US" sz="1200">
              <a:solidFill>
                <a:srgbClr val="898989"/>
              </a:solidFill>
            </a:endParaRPr>
          </a:p>
        </p:txBody>
      </p:sp>
    </p:spTree>
    <p:extLst>
      <p:ext uri="{BB962C8B-B14F-4D97-AF65-F5344CB8AC3E}">
        <p14:creationId xmlns:p14="http://schemas.microsoft.com/office/powerpoint/2010/main" val="200343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B6921-6348-C6F5-8C4C-5D21C21E01B5}"/>
              </a:ext>
            </a:extLst>
          </p:cNvPr>
          <p:cNvSpPr>
            <a:spLocks noGrp="1"/>
          </p:cNvSpPr>
          <p:nvPr>
            <p:ph type="title"/>
          </p:nvPr>
        </p:nvSpPr>
        <p:spPr>
          <a:xfrm>
            <a:off x="838200" y="556995"/>
            <a:ext cx="10515600" cy="1133693"/>
          </a:xfrm>
        </p:spPr>
        <p:txBody>
          <a:bodyPr>
            <a:normAutofit/>
          </a:bodyPr>
          <a:lstStyle/>
          <a:p>
            <a:r>
              <a:rPr lang="en-US" sz="4000" dirty="0"/>
              <a:t>PASA Eligibility: Common Misconceptions (1)</a:t>
            </a:r>
          </a:p>
        </p:txBody>
      </p:sp>
      <p:sp>
        <p:nvSpPr>
          <p:cNvPr id="4" name="Date Placeholder 3">
            <a:extLst>
              <a:ext uri="{FF2B5EF4-FFF2-40B4-BE49-F238E27FC236}">
                <a16:creationId xmlns:a16="http://schemas.microsoft.com/office/drawing/2014/main" id="{BBE9886A-79B0-C6C5-3DD9-C576440CBD45}"/>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defRPr/>
            </a:pPr>
            <a:fld id="{64BF2E97-C543-48FE-887D-9D90675DAD87}" type="datetime1">
              <a:rPr lang="en-US" smtClean="0">
                <a:latin typeface="+mn-lt"/>
                <a:cs typeface="+mn-cs"/>
              </a:rPr>
              <a:pPr>
                <a:spcAft>
                  <a:spcPts val="600"/>
                </a:spcAft>
                <a:defRPr/>
              </a:pPr>
              <a:t>1/11/2024</a:t>
            </a:fld>
            <a:endParaRPr lang="en-US">
              <a:latin typeface="+mn-lt"/>
              <a:cs typeface="+mn-cs"/>
            </a:endParaRPr>
          </a:p>
        </p:txBody>
      </p:sp>
      <p:sp>
        <p:nvSpPr>
          <p:cNvPr id="5" name="Slide Number Placeholder 4">
            <a:extLst>
              <a:ext uri="{FF2B5EF4-FFF2-40B4-BE49-F238E27FC236}">
                <a16:creationId xmlns:a16="http://schemas.microsoft.com/office/drawing/2014/main" id="{55FD6FC0-0352-D779-25DD-6015947F916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C6C9120D-9544-4B24-BA09-46D1A29C6E45}" type="slidenum">
              <a:rPr lang="en-US" altLang="en-US" smtClean="0"/>
              <a:pPr>
                <a:spcAft>
                  <a:spcPts val="600"/>
                </a:spcAft>
                <a:defRPr/>
              </a:pPr>
              <a:t>13</a:t>
            </a:fld>
            <a:endParaRPr lang="en-US" altLang="en-US"/>
          </a:p>
        </p:txBody>
      </p:sp>
      <p:graphicFrame>
        <p:nvGraphicFramePr>
          <p:cNvPr id="6" name="Content Placeholder 5" descr="Graphic containing content in dark and light blue shape&#10;">
            <a:extLst>
              <a:ext uri="{FF2B5EF4-FFF2-40B4-BE49-F238E27FC236}">
                <a16:creationId xmlns:a16="http://schemas.microsoft.com/office/drawing/2014/main" id="{87D5377E-A429-A659-7FDD-EEEE6FC4DCD7}"/>
              </a:ext>
            </a:extLst>
          </p:cNvPr>
          <p:cNvGraphicFramePr>
            <a:graphicFrameLocks noGrp="1"/>
          </p:cNvGraphicFramePr>
          <p:nvPr>
            <p:ph idx="1"/>
            <p:extLst>
              <p:ext uri="{D42A27DB-BD31-4B8C-83A1-F6EECF244321}">
                <p14:modId xmlns:p14="http://schemas.microsoft.com/office/powerpoint/2010/main" val="24161307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38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B6921-6348-C6F5-8C4C-5D21C21E01B5}"/>
              </a:ext>
            </a:extLst>
          </p:cNvPr>
          <p:cNvSpPr>
            <a:spLocks noGrp="1"/>
          </p:cNvSpPr>
          <p:nvPr>
            <p:ph type="title"/>
          </p:nvPr>
        </p:nvSpPr>
        <p:spPr>
          <a:xfrm>
            <a:off x="838200" y="556995"/>
            <a:ext cx="10515600" cy="1133693"/>
          </a:xfrm>
        </p:spPr>
        <p:txBody>
          <a:bodyPr>
            <a:normAutofit/>
          </a:bodyPr>
          <a:lstStyle/>
          <a:p>
            <a:r>
              <a:rPr lang="en-US" sz="4000" dirty="0"/>
              <a:t>PASA Eligibility: </a:t>
            </a:r>
            <a:r>
              <a:rPr lang="en-US" sz="4000"/>
              <a:t>Common Misconceptions (2)</a:t>
            </a:r>
            <a:endParaRPr lang="en-US" sz="4000" dirty="0"/>
          </a:p>
        </p:txBody>
      </p:sp>
      <p:sp>
        <p:nvSpPr>
          <p:cNvPr id="4" name="Date Placeholder 3">
            <a:extLst>
              <a:ext uri="{FF2B5EF4-FFF2-40B4-BE49-F238E27FC236}">
                <a16:creationId xmlns:a16="http://schemas.microsoft.com/office/drawing/2014/main" id="{BBE9886A-79B0-C6C5-3DD9-C576440CBD45}"/>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defRPr/>
            </a:pPr>
            <a:fld id="{64BF2E97-C543-48FE-887D-9D90675DAD87}" type="datetime1">
              <a:rPr lang="en-US" smtClean="0">
                <a:latin typeface="+mn-lt"/>
                <a:cs typeface="+mn-cs"/>
              </a:rPr>
              <a:pPr>
                <a:spcAft>
                  <a:spcPts val="600"/>
                </a:spcAft>
                <a:defRPr/>
              </a:pPr>
              <a:t>1/11/2024</a:t>
            </a:fld>
            <a:endParaRPr lang="en-US">
              <a:latin typeface="+mn-lt"/>
              <a:cs typeface="+mn-cs"/>
            </a:endParaRPr>
          </a:p>
        </p:txBody>
      </p:sp>
      <p:sp>
        <p:nvSpPr>
          <p:cNvPr id="5" name="Slide Number Placeholder 4">
            <a:extLst>
              <a:ext uri="{FF2B5EF4-FFF2-40B4-BE49-F238E27FC236}">
                <a16:creationId xmlns:a16="http://schemas.microsoft.com/office/drawing/2014/main" id="{55FD6FC0-0352-D779-25DD-6015947F916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C6C9120D-9544-4B24-BA09-46D1A29C6E45}" type="slidenum">
              <a:rPr lang="en-US" altLang="en-US" smtClean="0"/>
              <a:pPr>
                <a:spcAft>
                  <a:spcPts val="600"/>
                </a:spcAft>
                <a:defRPr/>
              </a:pPr>
              <a:t>14</a:t>
            </a:fld>
            <a:endParaRPr lang="en-US" altLang="en-US"/>
          </a:p>
        </p:txBody>
      </p:sp>
      <p:graphicFrame>
        <p:nvGraphicFramePr>
          <p:cNvPr id="6" name="Content Placeholder 5" descr="Light and dark blue shape containing slide content.&#10;">
            <a:extLst>
              <a:ext uri="{FF2B5EF4-FFF2-40B4-BE49-F238E27FC236}">
                <a16:creationId xmlns:a16="http://schemas.microsoft.com/office/drawing/2014/main" id="{87D5377E-A429-A659-7FDD-EEEE6FC4DCD7}"/>
              </a:ext>
            </a:extLst>
          </p:cNvPr>
          <p:cNvGraphicFramePr>
            <a:graphicFrameLocks noGrp="1"/>
          </p:cNvGraphicFramePr>
          <p:nvPr>
            <p:ph idx="1"/>
            <p:extLst>
              <p:ext uri="{D42A27DB-BD31-4B8C-83A1-F6EECF244321}">
                <p14:modId xmlns:p14="http://schemas.microsoft.com/office/powerpoint/2010/main" val="4181815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59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#2 KNOW THE PASA AC ROLE AND TRAINING REQUIREMENTS</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t>PASA Assessment Coordinator requirements pertaining to the PASA DLM enrollment and test administration procedures</a:t>
            </a:r>
          </a:p>
        </p:txBody>
      </p:sp>
    </p:spTree>
    <p:extLst>
      <p:ext uri="{BB962C8B-B14F-4D97-AF65-F5344CB8AC3E}">
        <p14:creationId xmlns:p14="http://schemas.microsoft.com/office/powerpoint/2010/main" val="383581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58894-B776-4A08-854F-A7391F680735}"/>
              </a:ext>
            </a:extLst>
          </p:cNvPr>
          <p:cNvSpPr>
            <a:spLocks noGrp="1"/>
          </p:cNvSpPr>
          <p:nvPr>
            <p:ph type="title"/>
          </p:nvPr>
        </p:nvSpPr>
        <p:spPr>
          <a:xfrm>
            <a:off x="838200" y="365125"/>
            <a:ext cx="9819807" cy="1325563"/>
          </a:xfrm>
        </p:spPr>
        <p:txBody>
          <a:bodyPr>
            <a:normAutofit/>
          </a:bodyPr>
          <a:lstStyle/>
          <a:p>
            <a:r>
              <a:rPr lang="en-US" dirty="0"/>
              <a:t>PASA ASSESSMENT COORDINATOR (AC)</a:t>
            </a:r>
          </a:p>
        </p:txBody>
      </p:sp>
      <p:sp>
        <p:nvSpPr>
          <p:cNvPr id="5" name="Content Placeholder 4">
            <a:extLst>
              <a:ext uri="{FF2B5EF4-FFF2-40B4-BE49-F238E27FC236}">
                <a16:creationId xmlns:a16="http://schemas.microsoft.com/office/drawing/2014/main" id="{E85DEAE0-E745-47D8-9744-B05A3E655F4E}"/>
              </a:ext>
            </a:extLst>
          </p:cNvPr>
          <p:cNvSpPr>
            <a:spLocks noGrp="1"/>
          </p:cNvSpPr>
          <p:nvPr>
            <p:ph idx="1"/>
          </p:nvPr>
        </p:nvSpPr>
        <p:spPr/>
        <p:txBody>
          <a:bodyPr>
            <a:normAutofit/>
          </a:bodyPr>
          <a:lstStyle/>
          <a:p>
            <a:r>
              <a:rPr lang="en-US" sz="3600" dirty="0"/>
              <a:t>PASA AC Role and Responsibilities</a:t>
            </a:r>
          </a:p>
          <a:p>
            <a:pPr lvl="1"/>
            <a:r>
              <a:rPr lang="en-US" sz="2800" dirty="0"/>
              <a:t>Point of contact on behalf of the LEA to the state and vendor</a:t>
            </a:r>
          </a:p>
          <a:p>
            <a:pPr lvl="1"/>
            <a:r>
              <a:rPr lang="en-US" sz="2800" dirty="0"/>
              <a:t>Receives communications from the PA Alternate Assessment team (</a:t>
            </a:r>
            <a:r>
              <a:rPr lang="en-US" sz="2800" dirty="0">
                <a:hlinkClick r:id="rId3"/>
              </a:rPr>
              <a:t>alternateassessment@pattankop.net</a:t>
            </a:r>
            <a:r>
              <a:rPr lang="en-US" sz="2800" dirty="0"/>
              <a:t>) </a:t>
            </a:r>
          </a:p>
          <a:p>
            <a:pPr lvl="1"/>
            <a:r>
              <a:rPr lang="en-US" sz="2800" dirty="0"/>
              <a:t>Ensures all PASA eligible students are accurately enrolled and assessed in the DLM Kite Portal</a:t>
            </a:r>
          </a:p>
          <a:p>
            <a:pPr lvl="1"/>
            <a:r>
              <a:rPr lang="en-US" sz="2800" dirty="0"/>
              <a:t>Enters ‘special circumstance codes’ in the Kite portal for non-assessed students</a:t>
            </a:r>
          </a:p>
          <a:p>
            <a:pPr marL="457200" lvl="1" indent="0">
              <a:buNone/>
            </a:pPr>
            <a:endParaRPr lang="en-US" dirty="0"/>
          </a:p>
        </p:txBody>
      </p:sp>
    </p:spTree>
    <p:extLst>
      <p:ext uri="{BB962C8B-B14F-4D97-AF65-F5344CB8AC3E}">
        <p14:creationId xmlns:p14="http://schemas.microsoft.com/office/powerpoint/2010/main" val="5941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F340-8AE4-0B34-C502-D7327856D7A8}"/>
              </a:ext>
            </a:extLst>
          </p:cNvPr>
          <p:cNvSpPr>
            <a:spLocks noGrp="1"/>
          </p:cNvSpPr>
          <p:nvPr>
            <p:ph type="title"/>
          </p:nvPr>
        </p:nvSpPr>
        <p:spPr/>
        <p:txBody>
          <a:bodyPr/>
          <a:lstStyle/>
          <a:p>
            <a:r>
              <a:rPr lang="en-US" dirty="0"/>
              <a:t>PASA AC</a:t>
            </a:r>
          </a:p>
        </p:txBody>
      </p:sp>
      <p:sp>
        <p:nvSpPr>
          <p:cNvPr id="3" name="Content Placeholder 2">
            <a:extLst>
              <a:ext uri="{FF2B5EF4-FFF2-40B4-BE49-F238E27FC236}">
                <a16:creationId xmlns:a16="http://schemas.microsoft.com/office/drawing/2014/main" id="{C6C5BB34-B114-DA87-AA0F-ABB943DFE8CF}"/>
              </a:ext>
            </a:extLst>
          </p:cNvPr>
          <p:cNvSpPr>
            <a:spLocks noGrp="1"/>
          </p:cNvSpPr>
          <p:nvPr>
            <p:ph idx="1"/>
          </p:nvPr>
        </p:nvSpPr>
        <p:spPr>
          <a:xfrm>
            <a:off x="838200" y="1597025"/>
            <a:ext cx="10515600" cy="4351338"/>
          </a:xfrm>
        </p:spPr>
        <p:txBody>
          <a:bodyPr>
            <a:normAutofit fontScale="85000" lnSpcReduction="20000"/>
          </a:bodyPr>
          <a:lstStyle/>
          <a:p>
            <a:r>
              <a:rPr lang="en-US" sz="3000" dirty="0"/>
              <a:t>A Special Education Administrator </a:t>
            </a:r>
            <a:r>
              <a:rPr lang="en-US" sz="3000" u="sng" dirty="0">
                <a:solidFill>
                  <a:srgbClr val="FF0000"/>
                </a:solidFill>
              </a:rPr>
              <a:t>must</a:t>
            </a:r>
            <a:r>
              <a:rPr lang="en-US" sz="3000" dirty="0"/>
              <a:t> be included with the PASA AC role.</a:t>
            </a:r>
          </a:p>
          <a:p>
            <a:r>
              <a:rPr lang="en-US" sz="3000" dirty="0"/>
              <a:t>More than one PASA AC may be assigned in the Kite Portal.</a:t>
            </a:r>
          </a:p>
          <a:p>
            <a:r>
              <a:rPr lang="en-US" sz="30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3000" dirty="0"/>
              <a:t>PASA AC (Assessment Coordinator) and DTC (District Test Coordinator) are the same (terminology is interchangeable between PA and the DLM roles). </a:t>
            </a:r>
          </a:p>
          <a:p>
            <a:r>
              <a:rPr lang="en-US" sz="3000" dirty="0"/>
              <a:t>Contact </a:t>
            </a:r>
            <a:r>
              <a:rPr lang="en-US" sz="3000" dirty="0">
                <a:hlinkClick r:id="rId3"/>
              </a:rPr>
              <a:t>alternateassessment@pattankop.net</a:t>
            </a:r>
            <a:r>
              <a:rPr lang="en-US" sz="3000" dirty="0"/>
              <a:t> immediately if the assigned PASA AC has been updated for your entity this year.</a:t>
            </a:r>
          </a:p>
          <a:p>
            <a:pPr marL="0" indent="0">
              <a:buNone/>
            </a:pPr>
            <a:endParaRPr lang="en-US" dirty="0"/>
          </a:p>
        </p:txBody>
      </p:sp>
      <p:sp>
        <p:nvSpPr>
          <p:cNvPr id="4" name="Date Placeholder 3">
            <a:extLst>
              <a:ext uri="{FF2B5EF4-FFF2-40B4-BE49-F238E27FC236}">
                <a16:creationId xmlns:a16="http://schemas.microsoft.com/office/drawing/2014/main" id="{B031465B-59B8-E172-22BF-7DA37C917461}"/>
              </a:ext>
            </a:extLst>
          </p:cNvPr>
          <p:cNvSpPr>
            <a:spLocks noGrp="1"/>
          </p:cNvSpPr>
          <p:nvPr>
            <p:ph type="dt" sz="half" idx="10"/>
          </p:nvPr>
        </p:nvSpPr>
        <p:spPr/>
        <p:txBody>
          <a:bodyPr/>
          <a:lstStyle/>
          <a:p>
            <a:pPr>
              <a:defRPr/>
            </a:pPr>
            <a:fld id="{64BF2E97-C543-48FE-887D-9D90675DAD87}" type="datetime1">
              <a:rPr lang="en-US" smtClean="0"/>
              <a:pPr>
                <a:defRPr/>
              </a:pPr>
              <a:t>1/11/2024</a:t>
            </a:fld>
            <a:endParaRPr lang="en-US"/>
          </a:p>
        </p:txBody>
      </p:sp>
      <p:sp>
        <p:nvSpPr>
          <p:cNvPr id="5" name="Slide Number Placeholder 4">
            <a:extLst>
              <a:ext uri="{FF2B5EF4-FFF2-40B4-BE49-F238E27FC236}">
                <a16:creationId xmlns:a16="http://schemas.microsoft.com/office/drawing/2014/main" id="{BFA2CE35-72D2-4A1A-E829-599931AF9409}"/>
              </a:ext>
            </a:extLst>
          </p:cNvPr>
          <p:cNvSpPr>
            <a:spLocks noGrp="1"/>
          </p:cNvSpPr>
          <p:nvPr>
            <p:ph type="sldNum" sz="quarter" idx="12"/>
          </p:nvPr>
        </p:nvSpPr>
        <p:spPr/>
        <p:txBody>
          <a:bodyPr/>
          <a:lstStyle/>
          <a:p>
            <a:pPr>
              <a:defRPr/>
            </a:pPr>
            <a:fld id="{C6C9120D-9544-4B24-BA09-46D1A29C6E45}" type="slidenum">
              <a:rPr lang="en-US" altLang="en-US" smtClean="0"/>
              <a:pPr>
                <a:defRPr/>
              </a:pPr>
              <a:t>17</a:t>
            </a:fld>
            <a:endParaRPr lang="en-US" altLang="en-US"/>
          </a:p>
        </p:txBody>
      </p:sp>
    </p:spTree>
    <p:extLst>
      <p:ext uri="{BB962C8B-B14F-4D97-AF65-F5344CB8AC3E}">
        <p14:creationId xmlns:p14="http://schemas.microsoft.com/office/powerpoint/2010/main" val="53281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A211-905D-651C-2368-457A2F7114BF}"/>
              </a:ext>
            </a:extLst>
          </p:cNvPr>
          <p:cNvSpPr>
            <a:spLocks noGrp="1"/>
          </p:cNvSpPr>
          <p:nvPr>
            <p:ph type="title"/>
          </p:nvPr>
        </p:nvSpPr>
        <p:spPr/>
        <p:txBody>
          <a:bodyPr vert="horz" lIns="91440" tIns="45720" rIns="91440" bIns="45720" rtlCol="0" anchor="b">
            <a:noAutofit/>
          </a:bodyPr>
          <a:lstStyle/>
          <a:p>
            <a:r>
              <a:rPr lang="en-US" kern="1200" dirty="0">
                <a:solidFill>
                  <a:schemeClr val="tx1"/>
                </a:solidFill>
              </a:rPr>
              <a:t>Important Dates</a:t>
            </a:r>
          </a:p>
        </p:txBody>
      </p:sp>
      <p:sp>
        <p:nvSpPr>
          <p:cNvPr id="10" name="TextBox 9">
            <a:extLst>
              <a:ext uri="{FF2B5EF4-FFF2-40B4-BE49-F238E27FC236}">
                <a16:creationId xmlns:a16="http://schemas.microsoft.com/office/drawing/2014/main" id="{E47B15EB-0708-2849-56CA-E09DC6BD9E74}"/>
              </a:ext>
            </a:extLst>
          </p:cNvPr>
          <p:cNvSpPr txBox="1"/>
          <p:nvPr/>
        </p:nvSpPr>
        <p:spPr>
          <a:xfrm>
            <a:off x="725031" y="3785785"/>
            <a:ext cx="4275529" cy="1323439"/>
          </a:xfrm>
          <a:prstGeom prst="rect">
            <a:avLst/>
          </a:prstGeom>
          <a:noFill/>
        </p:spPr>
        <p:txBody>
          <a:bodyPr wrap="none" rtlCol="0">
            <a:spAutoFit/>
          </a:bodyPr>
          <a:lstStyle/>
          <a:p>
            <a:r>
              <a:rPr lang="en-US" sz="2000" i="1" dirty="0">
                <a:solidFill>
                  <a:srgbClr val="FF0000"/>
                </a:solidFill>
                <a:latin typeface="Arial" panose="020B0604020202020204" pitchFamily="34" charset="0"/>
                <a:cs typeface="Arial" panose="020B0604020202020204" pitchFamily="34" charset="0"/>
              </a:rPr>
              <a:t>Refer to the calendar link above for </a:t>
            </a:r>
          </a:p>
          <a:p>
            <a:r>
              <a:rPr lang="en-US" sz="2000" i="1" dirty="0">
                <a:solidFill>
                  <a:srgbClr val="FF0000"/>
                </a:solidFill>
                <a:latin typeface="Arial" panose="020B0604020202020204" pitchFamily="34" charset="0"/>
                <a:cs typeface="Arial" panose="020B0604020202020204" pitchFamily="34" charset="0"/>
              </a:rPr>
              <a:t>full details and timelines on required</a:t>
            </a:r>
          </a:p>
          <a:p>
            <a:r>
              <a:rPr lang="en-US" sz="2000" i="1" dirty="0">
                <a:solidFill>
                  <a:srgbClr val="FF0000"/>
                </a:solidFill>
                <a:latin typeface="Arial" panose="020B0604020202020204" pitchFamily="34" charset="0"/>
                <a:cs typeface="Arial" panose="020B0604020202020204" pitchFamily="34" charset="0"/>
              </a:rPr>
              <a:t>training, enrollment, and test </a:t>
            </a:r>
          </a:p>
          <a:p>
            <a:r>
              <a:rPr lang="en-US" sz="2000" i="1" dirty="0">
                <a:solidFill>
                  <a:srgbClr val="FF0000"/>
                </a:solidFill>
                <a:latin typeface="Arial" panose="020B0604020202020204" pitchFamily="34" charset="0"/>
                <a:cs typeface="Arial" panose="020B0604020202020204" pitchFamily="34" charset="0"/>
              </a:rPr>
              <a:t>administration</a:t>
            </a:r>
            <a:r>
              <a:rPr lang="en-US" sz="2000" i="1" dirty="0">
                <a:solidFill>
                  <a:srgbClr val="FF0000"/>
                </a:solidFill>
              </a:rPr>
              <a:t>. </a:t>
            </a:r>
          </a:p>
        </p:txBody>
      </p:sp>
      <p:sp>
        <p:nvSpPr>
          <p:cNvPr id="6" name="TextBox 5">
            <a:extLst>
              <a:ext uri="{FF2B5EF4-FFF2-40B4-BE49-F238E27FC236}">
                <a16:creationId xmlns:a16="http://schemas.microsoft.com/office/drawing/2014/main" id="{007C3EEC-C840-AB50-EFEF-9B9A854B808A}"/>
              </a:ext>
            </a:extLst>
          </p:cNvPr>
          <p:cNvSpPr txBox="1"/>
          <p:nvPr/>
        </p:nvSpPr>
        <p:spPr>
          <a:xfrm>
            <a:off x="838200" y="2161566"/>
            <a:ext cx="3296487"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hlinkClick r:id="rId3"/>
              </a:rPr>
              <a:t>2023-24 PASA DLM</a:t>
            </a:r>
          </a:p>
          <a:p>
            <a:r>
              <a:rPr lang="en-US" sz="2400" dirty="0">
                <a:latin typeface="Arial" panose="020B0604020202020204" pitchFamily="34" charset="0"/>
                <a:cs typeface="Arial" panose="020B0604020202020204" pitchFamily="34" charset="0"/>
                <a:hlinkClick r:id="rId3"/>
              </a:rPr>
              <a:t> Instruction and Assessment Calendar</a:t>
            </a:r>
            <a:endParaRPr lang="en-US" sz="2400" dirty="0">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id="{0C57C03E-ECA8-C79F-D2DF-DC1E0BBD522F}"/>
              </a:ext>
            </a:extLst>
          </p:cNvPr>
          <p:cNvGraphicFramePr>
            <a:graphicFrameLocks noGrp="1"/>
          </p:cNvGraphicFramePr>
          <p:nvPr>
            <p:ph idx="1"/>
            <p:extLst>
              <p:ext uri="{D42A27DB-BD31-4B8C-83A1-F6EECF244321}">
                <p14:modId xmlns:p14="http://schemas.microsoft.com/office/powerpoint/2010/main" val="2676691254"/>
              </p:ext>
            </p:extLst>
          </p:nvPr>
        </p:nvGraphicFramePr>
        <p:xfrm>
          <a:off x="5621341" y="2161566"/>
          <a:ext cx="5845628" cy="3816589"/>
        </p:xfrm>
        <a:graphic>
          <a:graphicData uri="http://schemas.openxmlformats.org/drawingml/2006/table">
            <a:tbl>
              <a:tblPr firstRow="1" bandRow="1">
                <a:tableStyleId>{5C22544A-7EE6-4342-B048-85BDC9FD1C3A}</a:tableStyleId>
              </a:tblPr>
              <a:tblGrid>
                <a:gridCol w="2922991">
                  <a:extLst>
                    <a:ext uri="{9D8B030D-6E8A-4147-A177-3AD203B41FA5}">
                      <a16:colId xmlns:a16="http://schemas.microsoft.com/office/drawing/2014/main" val="3945131555"/>
                    </a:ext>
                  </a:extLst>
                </a:gridCol>
                <a:gridCol w="2922637">
                  <a:extLst>
                    <a:ext uri="{9D8B030D-6E8A-4147-A177-3AD203B41FA5}">
                      <a16:colId xmlns:a16="http://schemas.microsoft.com/office/drawing/2014/main" val="2095524885"/>
                    </a:ext>
                  </a:extLst>
                </a:gridCol>
              </a:tblGrid>
              <a:tr h="569721">
                <a:tc>
                  <a:txBody>
                    <a:bodyPr/>
                    <a:lstStyle/>
                    <a:p>
                      <a:r>
                        <a:rPr lang="en-US" dirty="0"/>
                        <a:t>PASA DLM Activity</a:t>
                      </a:r>
                    </a:p>
                  </a:txBody>
                  <a:tcPr/>
                </a:tc>
                <a:tc>
                  <a:txBody>
                    <a:bodyPr/>
                    <a:lstStyle/>
                    <a:p>
                      <a:r>
                        <a:rPr lang="en-US" dirty="0"/>
                        <a:t>Date</a:t>
                      </a:r>
                    </a:p>
                  </a:txBody>
                  <a:tcPr/>
                </a:tc>
                <a:extLst>
                  <a:ext uri="{0D108BD9-81ED-4DB2-BD59-A6C34878D82A}">
                    <a16:rowId xmlns:a16="http://schemas.microsoft.com/office/drawing/2014/main" val="3560033762"/>
                  </a:ext>
                </a:extLst>
              </a:tr>
              <a:tr h="569721">
                <a:tc>
                  <a:txBody>
                    <a:bodyPr/>
                    <a:lstStyle/>
                    <a:p>
                      <a:r>
                        <a:rPr lang="en-US" dirty="0"/>
                        <a:t>Enrollment</a:t>
                      </a:r>
                    </a:p>
                  </a:txBody>
                  <a:tcPr/>
                </a:tc>
                <a:tc>
                  <a:txBody>
                    <a:bodyPr/>
                    <a:lstStyle/>
                    <a:p>
                      <a:r>
                        <a:rPr lang="en-US" dirty="0"/>
                        <a:t>October 16 – November 17, 2023</a:t>
                      </a:r>
                    </a:p>
                  </a:txBody>
                  <a:tcPr/>
                </a:tc>
                <a:extLst>
                  <a:ext uri="{0D108BD9-81ED-4DB2-BD59-A6C34878D82A}">
                    <a16:rowId xmlns:a16="http://schemas.microsoft.com/office/drawing/2014/main" val="993711775"/>
                  </a:ext>
                </a:extLst>
              </a:tr>
              <a:tr h="569721">
                <a:tc>
                  <a:txBody>
                    <a:bodyPr/>
                    <a:lstStyle/>
                    <a:p>
                      <a:r>
                        <a:rPr lang="en-US" dirty="0"/>
                        <a:t>PASA DLM Assessment Window</a:t>
                      </a:r>
                    </a:p>
                  </a:txBody>
                  <a:tcPr/>
                </a:tc>
                <a:tc>
                  <a:txBody>
                    <a:bodyPr/>
                    <a:lstStyle/>
                    <a:p>
                      <a:r>
                        <a:rPr lang="en-US" dirty="0"/>
                        <a:t>March 11- May 3, 2024</a:t>
                      </a:r>
                    </a:p>
                  </a:txBody>
                  <a:tcPr/>
                </a:tc>
                <a:extLst>
                  <a:ext uri="{0D108BD9-81ED-4DB2-BD59-A6C34878D82A}">
                    <a16:rowId xmlns:a16="http://schemas.microsoft.com/office/drawing/2014/main" val="1335325036"/>
                  </a:ext>
                </a:extLst>
              </a:tr>
              <a:tr h="983354">
                <a:tc>
                  <a:txBody>
                    <a:bodyPr/>
                    <a:lstStyle/>
                    <a:p>
                      <a:r>
                        <a:rPr lang="en-US" dirty="0"/>
                        <a:t>Score Reports Available Electronically</a:t>
                      </a:r>
                    </a:p>
                  </a:txBody>
                  <a:tcPr/>
                </a:tc>
                <a:tc>
                  <a:txBody>
                    <a:bodyPr/>
                    <a:lstStyle/>
                    <a:p>
                      <a:r>
                        <a:rPr lang="en-US" dirty="0"/>
                        <a:t>June 14, 2024</a:t>
                      </a:r>
                    </a:p>
                  </a:txBody>
                  <a:tcPr/>
                </a:tc>
                <a:extLst>
                  <a:ext uri="{0D108BD9-81ED-4DB2-BD59-A6C34878D82A}">
                    <a16:rowId xmlns:a16="http://schemas.microsoft.com/office/drawing/2014/main" val="1456628393"/>
                  </a:ext>
                </a:extLst>
              </a:tr>
              <a:tr h="983354">
                <a:tc>
                  <a:txBody>
                    <a:bodyPr/>
                    <a:lstStyle/>
                    <a:p>
                      <a:r>
                        <a:rPr lang="en-US" dirty="0"/>
                        <a:t>Score Reports Mailed</a:t>
                      </a:r>
                    </a:p>
                  </a:txBody>
                  <a:tcPr/>
                </a:tc>
                <a:tc>
                  <a:txBody>
                    <a:bodyPr/>
                    <a:lstStyle/>
                    <a:p>
                      <a:r>
                        <a:rPr lang="en-US" dirty="0"/>
                        <a:t>July 26, 2023</a:t>
                      </a:r>
                    </a:p>
                  </a:txBody>
                  <a:tcPr/>
                </a:tc>
                <a:extLst>
                  <a:ext uri="{0D108BD9-81ED-4DB2-BD59-A6C34878D82A}">
                    <a16:rowId xmlns:a16="http://schemas.microsoft.com/office/drawing/2014/main" val="2291979419"/>
                  </a:ext>
                </a:extLst>
              </a:tr>
            </a:tbl>
          </a:graphicData>
        </a:graphic>
      </p:graphicFrame>
      <p:sp>
        <p:nvSpPr>
          <p:cNvPr id="4" name="Date Placeholder 3">
            <a:extLst>
              <a:ext uri="{FF2B5EF4-FFF2-40B4-BE49-F238E27FC236}">
                <a16:creationId xmlns:a16="http://schemas.microsoft.com/office/drawing/2014/main" id="{BF939B3B-40C2-4F9F-239A-CBC3A9225347}"/>
              </a:ext>
              <a:ext uri="{C183D7F6-B498-43B3-948B-1728B52AA6E4}">
                <adec:decorative xmlns:adec="http://schemas.microsoft.com/office/drawing/2017/decorative" val="1"/>
              </a:ext>
            </a:extLst>
          </p:cNvPr>
          <p:cNvSpPr>
            <a:spLocks noGrp="1"/>
          </p:cNvSpPr>
          <p:nvPr>
            <p:ph type="dt" sz="half" idx="10"/>
          </p:nvPr>
        </p:nvSpPr>
        <p:spPr/>
        <p:txBody>
          <a:bodyPr vert="horz" lIns="91440" tIns="45720" rIns="91440" bIns="45720" rtlCol="0" anchor="ctr">
            <a:normAutofit/>
          </a:bodyPr>
          <a:lstStyle/>
          <a:p>
            <a:pPr>
              <a:spcAft>
                <a:spcPts val="600"/>
              </a:spcAft>
              <a:defRPr/>
            </a:pPr>
            <a:fld id="{042C9D64-8247-9A48-B335-0335DA596507}" type="datetime1">
              <a:rPr lang="en-US" smtClean="0">
                <a:latin typeface="+mn-lt"/>
                <a:cs typeface="+mn-cs"/>
              </a:rPr>
              <a:pPr>
                <a:spcAft>
                  <a:spcPts val="600"/>
                </a:spcAft>
                <a:defRPr/>
              </a:pPr>
              <a:t>1/11/2024</a:t>
            </a:fld>
            <a:endParaRPr lang="en-US">
              <a:latin typeface="+mn-lt"/>
              <a:cs typeface="+mn-cs"/>
            </a:endParaRPr>
          </a:p>
        </p:txBody>
      </p:sp>
      <p:sp>
        <p:nvSpPr>
          <p:cNvPr id="5" name="Slide Number Placeholder 4">
            <a:extLst>
              <a:ext uri="{FF2B5EF4-FFF2-40B4-BE49-F238E27FC236}">
                <a16:creationId xmlns:a16="http://schemas.microsoft.com/office/drawing/2014/main" id="{B8B69B69-C32F-A5AB-7672-FE0281A06E1C}"/>
              </a:ext>
              <a:ext uri="{C183D7F6-B498-43B3-948B-1728B52AA6E4}">
                <adec:decorative xmlns:adec="http://schemas.microsoft.com/office/drawing/2017/decorative" val="1"/>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21BA5351-C004-6E44-B836-3AE785966E6F}" type="slidenum">
              <a:rPr lang="en-US" smtClean="0"/>
              <a:pPr>
                <a:spcAft>
                  <a:spcPts val="600"/>
                </a:spcAft>
                <a:defRPr/>
              </a:pPr>
              <a:t>18</a:t>
            </a:fld>
            <a:endParaRPr lang="en-US"/>
          </a:p>
        </p:txBody>
      </p:sp>
    </p:spTree>
    <p:extLst>
      <p:ext uri="{BB962C8B-B14F-4D97-AF65-F5344CB8AC3E}">
        <p14:creationId xmlns:p14="http://schemas.microsoft.com/office/powerpoint/2010/main" val="40700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6A71-5121-8EB1-2D14-5D210157AFED}"/>
              </a:ext>
            </a:extLst>
          </p:cNvPr>
          <p:cNvSpPr>
            <a:spLocks noGrp="1"/>
          </p:cNvSpPr>
          <p:nvPr>
            <p:ph type="title"/>
          </p:nvPr>
        </p:nvSpPr>
        <p:spPr/>
        <p:txBody>
          <a:bodyPr>
            <a:normAutofit/>
          </a:bodyPr>
          <a:lstStyle/>
          <a:p>
            <a:r>
              <a:rPr lang="en-US" sz="4000" dirty="0"/>
              <a:t> </a:t>
            </a:r>
            <a:r>
              <a:rPr lang="en-US" dirty="0"/>
              <a:t>Required RTAT for PASA ACs</a:t>
            </a:r>
          </a:p>
        </p:txBody>
      </p:sp>
      <p:sp>
        <p:nvSpPr>
          <p:cNvPr id="3" name="Content Placeholder 2">
            <a:extLst>
              <a:ext uri="{FF2B5EF4-FFF2-40B4-BE49-F238E27FC236}">
                <a16:creationId xmlns:a16="http://schemas.microsoft.com/office/drawing/2014/main" id="{0BB978F2-E959-7B85-781B-00868D4B6027}"/>
              </a:ext>
            </a:extLst>
          </p:cNvPr>
          <p:cNvSpPr>
            <a:spLocks noGrp="1"/>
          </p:cNvSpPr>
          <p:nvPr>
            <p:ph idx="1"/>
          </p:nvPr>
        </p:nvSpPr>
        <p:spPr>
          <a:xfrm>
            <a:off x="838200" y="1433740"/>
            <a:ext cx="10515600" cy="4351338"/>
          </a:xfrm>
        </p:spPr>
        <p:txBody>
          <a:bodyPr>
            <a:noAutofit/>
          </a:bodyPr>
          <a:lstStyle/>
          <a:p>
            <a:pPr marR="0">
              <a:spcBef>
                <a:spcPts val="0"/>
              </a:spcBef>
              <a:spcAft>
                <a:spcPts val="0"/>
              </a:spcAft>
            </a:pPr>
            <a:r>
              <a:rPr lang="en-US" sz="3600" dirty="0">
                <a:solidFill>
                  <a:srgbClr val="FF0000"/>
                </a:solidFill>
                <a:effectLst/>
                <a:ea typeface="Calibri" panose="020F0502020204030204" pitchFamily="34" charset="0"/>
              </a:rPr>
              <a:t>New for 2023-24:</a:t>
            </a:r>
          </a:p>
          <a:p>
            <a:pPr marR="0">
              <a:spcBef>
                <a:spcPts val="0"/>
              </a:spcBef>
              <a:spcAft>
                <a:spcPts val="0"/>
              </a:spcAft>
            </a:pPr>
            <a:r>
              <a:rPr lang="en-US" dirty="0">
                <a:solidFill>
                  <a:srgbClr val="111111"/>
                </a:solidFill>
                <a:effectLst/>
                <a:ea typeface="Calibri" panose="020F0502020204030204" pitchFamily="34" charset="0"/>
              </a:rPr>
              <a:t>Required Test Administrator Training (RTAT) is an annual training required of all </a:t>
            </a:r>
            <a:r>
              <a:rPr lang="en-US" i="1" dirty="0">
                <a:solidFill>
                  <a:srgbClr val="111111"/>
                </a:solidFill>
                <a:effectLst/>
                <a:ea typeface="Calibri" panose="020F0502020204030204" pitchFamily="34" charset="0"/>
              </a:rPr>
              <a:t>test administrators</a:t>
            </a:r>
            <a:r>
              <a:rPr lang="en-US" dirty="0">
                <a:solidFill>
                  <a:srgbClr val="111111"/>
                </a:solidFill>
                <a:effectLst/>
                <a:ea typeface="Calibri" panose="020F0502020204030204" pitchFamily="34" charset="0"/>
              </a:rPr>
              <a:t>. Beginning in 2024, it will also be a required training for PASA ACs. Any PASA AC who has voluntarily participated in the course previously will be required to complete the refresher course only. Any PASA AC who has not participated in RTAT will be required to complete the full course. After the full training is completed, the refresher course will be required in subsequent years. </a:t>
            </a:r>
            <a:endParaRPr lang="en-US" dirty="0">
              <a:effectLst/>
              <a:ea typeface="Calibri" panose="020F0502020204030204" pitchFamily="34" charset="0"/>
            </a:endParaRPr>
          </a:p>
          <a:p>
            <a:r>
              <a:rPr lang="en-US" dirty="0">
                <a:solidFill>
                  <a:srgbClr val="111111"/>
                </a:solidFill>
              </a:rPr>
              <a:t>The PASA AC must also complete the required data management training as outlined in the 2024 PASA DLM Instruction and Assessment Calendar.</a:t>
            </a:r>
            <a:endParaRPr lang="en-US" dirty="0"/>
          </a:p>
        </p:txBody>
      </p:sp>
      <p:sp>
        <p:nvSpPr>
          <p:cNvPr id="4" name="Date Placeholder 3">
            <a:extLst>
              <a:ext uri="{FF2B5EF4-FFF2-40B4-BE49-F238E27FC236}">
                <a16:creationId xmlns:a16="http://schemas.microsoft.com/office/drawing/2014/main" id="{E324FB5B-43BC-738D-B0EE-A62A05A93AC0}"/>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8072CE2C-13E0-14C5-26F5-677AB7695AA7}"/>
              </a:ext>
            </a:extLst>
          </p:cNvPr>
          <p:cNvSpPr>
            <a:spLocks noGrp="1"/>
          </p:cNvSpPr>
          <p:nvPr>
            <p:ph type="sldNum" sz="quarter" idx="12"/>
          </p:nvPr>
        </p:nvSpPr>
        <p:spPr/>
        <p:txBody>
          <a:bodyPr/>
          <a:lstStyle/>
          <a:p>
            <a:fld id="{B24F5015-3417-4B27-A586-E4CCF4D77832}" type="slidenum">
              <a:rPr lang="en-US" smtClean="0"/>
              <a:t>19</a:t>
            </a:fld>
            <a:endParaRPr lang="en-US"/>
          </a:p>
        </p:txBody>
      </p:sp>
    </p:spTree>
    <p:extLst>
      <p:ext uri="{BB962C8B-B14F-4D97-AF65-F5344CB8AC3E}">
        <p14:creationId xmlns:p14="http://schemas.microsoft.com/office/powerpoint/2010/main" val="229614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0F83-3EF8-4150-9D36-6BD6DC97756B}"/>
              </a:ext>
            </a:extLst>
          </p:cNvPr>
          <p:cNvSpPr>
            <a:spLocks noGrp="1"/>
          </p:cNvSpPr>
          <p:nvPr>
            <p:ph type="title"/>
          </p:nvPr>
        </p:nvSpPr>
        <p:spPr>
          <a:xfrm>
            <a:off x="838200" y="909411"/>
            <a:ext cx="10515600" cy="1325563"/>
          </a:xfrm>
        </p:spPr>
        <p:txBody>
          <a:bodyPr>
            <a:normAutofit fontScale="90000"/>
          </a:bodyPr>
          <a:lstStyle/>
          <a:p>
            <a:r>
              <a:rPr lang="en-US" dirty="0"/>
              <a:t>Welcome Special Education Administrator/ PASA Assessment Coordinator (AC)</a:t>
            </a:r>
          </a:p>
        </p:txBody>
      </p:sp>
      <p:sp>
        <p:nvSpPr>
          <p:cNvPr id="3" name="Content Placeholder 2">
            <a:extLst>
              <a:ext uri="{FF2B5EF4-FFF2-40B4-BE49-F238E27FC236}">
                <a16:creationId xmlns:a16="http://schemas.microsoft.com/office/drawing/2014/main" id="{9F2437BE-D330-4776-9797-885E63E352D3}"/>
              </a:ext>
            </a:extLst>
          </p:cNvPr>
          <p:cNvSpPr>
            <a:spLocks noGrp="1"/>
          </p:cNvSpPr>
          <p:nvPr>
            <p:ph idx="1"/>
          </p:nvPr>
        </p:nvSpPr>
        <p:spPr>
          <a:xfrm>
            <a:off x="751115" y="2506662"/>
            <a:ext cx="10515600" cy="4351338"/>
          </a:xfrm>
        </p:spPr>
        <p:txBody>
          <a:bodyPr/>
          <a:lstStyle/>
          <a:p>
            <a:r>
              <a:rPr lang="en-US" dirty="0"/>
              <a:t>This presentation is designed to provide a high-level overview of important tasks for the Special Education Administrator/PASA AC and the 2023-24 1% compliance requirements for LEAs. </a:t>
            </a:r>
          </a:p>
          <a:p>
            <a:r>
              <a:rPr lang="en-US" dirty="0"/>
              <a:t>Please reference the links to additional resources embedded throughout the presentation for more information and full training requirements.</a:t>
            </a:r>
          </a:p>
          <a:p>
            <a:r>
              <a:rPr lang="en-US" dirty="0">
                <a:solidFill>
                  <a:srgbClr val="FF0000"/>
                </a:solidFill>
              </a:rPr>
              <a:t>At least one PASA AC/Special Education Administrator must submit the required completion survey at the end of this training on behalf of the LEA. </a:t>
            </a:r>
          </a:p>
        </p:txBody>
      </p:sp>
    </p:spTree>
    <p:extLst>
      <p:ext uri="{BB962C8B-B14F-4D97-AF65-F5344CB8AC3E}">
        <p14:creationId xmlns:p14="http://schemas.microsoft.com/office/powerpoint/2010/main" val="316362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6A71-5121-8EB1-2D14-5D210157AFED}"/>
              </a:ext>
            </a:extLst>
          </p:cNvPr>
          <p:cNvSpPr>
            <a:spLocks noGrp="1"/>
          </p:cNvSpPr>
          <p:nvPr>
            <p:ph type="title"/>
          </p:nvPr>
        </p:nvSpPr>
        <p:spPr>
          <a:xfrm>
            <a:off x="838200" y="915537"/>
            <a:ext cx="10515600" cy="1009651"/>
          </a:xfrm>
        </p:spPr>
        <p:txBody>
          <a:bodyPr>
            <a:noAutofit/>
          </a:bodyPr>
          <a:lstStyle/>
          <a:p>
            <a:r>
              <a:rPr lang="en-US" dirty="0"/>
              <a:t>Parent Religious </a:t>
            </a:r>
            <a:r>
              <a:rPr lang="en-US" dirty="0" err="1"/>
              <a:t>Opt</a:t>
            </a:r>
            <a:r>
              <a:rPr lang="en-US" dirty="0"/>
              <a:t> Out Procedure</a:t>
            </a:r>
          </a:p>
        </p:txBody>
      </p:sp>
      <p:sp>
        <p:nvSpPr>
          <p:cNvPr id="3" name="Content Placeholder 2">
            <a:extLst>
              <a:ext uri="{FF2B5EF4-FFF2-40B4-BE49-F238E27FC236}">
                <a16:creationId xmlns:a16="http://schemas.microsoft.com/office/drawing/2014/main" id="{0BB978F2-E959-7B85-781B-00868D4B6027}"/>
              </a:ext>
            </a:extLst>
          </p:cNvPr>
          <p:cNvSpPr>
            <a:spLocks noGrp="1"/>
          </p:cNvSpPr>
          <p:nvPr>
            <p:ph idx="1"/>
          </p:nvPr>
        </p:nvSpPr>
        <p:spPr>
          <a:xfrm>
            <a:off x="979714" y="1925187"/>
            <a:ext cx="10232571" cy="4149041"/>
          </a:xfrm>
        </p:spPr>
        <p:txBody>
          <a:bodyPr>
            <a:normAutofit fontScale="92500" lnSpcReduction="10000"/>
          </a:bodyPr>
          <a:lstStyle/>
          <a:p>
            <a:pPr marR="0">
              <a:lnSpc>
                <a:spcPct val="115000"/>
              </a:lnSpc>
              <a:spcBef>
                <a:spcPts val="0"/>
              </a:spcBef>
              <a:spcAft>
                <a:spcPts val="800"/>
              </a:spcAft>
            </a:pPr>
            <a:r>
              <a:rPr lang="en-US" sz="2600" dirty="0"/>
              <a:t>Chapter 4 of Title 22 of the Pa. Code (22 Pa. code 4.4) provides the right of any parent/guardian to excuse their child from the state assessment if, upon inspection of the testing materials, they find the assessment to conflict with their religious beliefs.</a:t>
            </a:r>
          </a:p>
          <a:p>
            <a:pPr lvl="1">
              <a:spcBef>
                <a:spcPts val="0"/>
              </a:spcBef>
            </a:pPr>
            <a:r>
              <a:rPr lang="en-US" dirty="0"/>
              <a:t>Must be parent initiated</a:t>
            </a:r>
          </a:p>
          <a:p>
            <a:pPr lvl="1">
              <a:spcBef>
                <a:spcPts val="0"/>
              </a:spcBef>
            </a:pPr>
            <a:r>
              <a:rPr lang="en-US" dirty="0">
                <a:solidFill>
                  <a:srgbClr val="FF0000"/>
                </a:solidFill>
              </a:rPr>
              <a:t>Parent must come into the school to review online, released testlets with school administrator</a:t>
            </a:r>
          </a:p>
          <a:p>
            <a:pPr lvl="1">
              <a:spcBef>
                <a:spcPts val="0"/>
              </a:spcBef>
            </a:pPr>
            <a:r>
              <a:rPr lang="en-US" dirty="0"/>
              <a:t>Written request to Chief School Administrator for religious opt out</a:t>
            </a:r>
          </a:p>
          <a:p>
            <a:pPr lvl="1">
              <a:spcBef>
                <a:spcPts val="0"/>
              </a:spcBef>
            </a:pPr>
            <a:r>
              <a:rPr lang="en-US" dirty="0"/>
              <a:t>Counts negatively against the school’s participation rate in accountability reporting</a:t>
            </a:r>
          </a:p>
          <a:p>
            <a:pPr lvl="1">
              <a:spcBef>
                <a:spcPts val="0"/>
              </a:spcBef>
            </a:pPr>
            <a:r>
              <a:rPr lang="en-US" dirty="0"/>
              <a:t>Updated procedure can be accessed in the appendix of the </a:t>
            </a:r>
            <a:r>
              <a:rPr lang="en-US" dirty="0">
                <a:hlinkClick r:id="rId3"/>
              </a:rPr>
              <a:t>PASA Assessment Coordinator Manual</a:t>
            </a:r>
            <a:endParaRPr lang="en-US" dirty="0"/>
          </a:p>
          <a:p>
            <a:pPr marL="0" marR="0" indent="0">
              <a:spcBef>
                <a:spcPts val="0"/>
              </a:spcBef>
              <a:spcAft>
                <a:spcPts val="0"/>
              </a:spcAft>
              <a:buNone/>
            </a:pPr>
            <a:endParaRPr lang="en-US" sz="2400" dirty="0"/>
          </a:p>
          <a:p>
            <a:pPr marR="0">
              <a:spcBef>
                <a:spcPts val="0"/>
              </a:spcBef>
              <a:spcAft>
                <a:spcPts val="0"/>
              </a:spcAft>
            </a:pPr>
            <a:endParaRPr lang="en-US" sz="2400" dirty="0"/>
          </a:p>
          <a:p>
            <a:pPr marR="0">
              <a:spcBef>
                <a:spcPts val="0"/>
              </a:spcBef>
              <a:spcAft>
                <a:spcPts val="0"/>
              </a:spcAft>
            </a:pPr>
            <a:endParaRPr lang="en-US" sz="2400" dirty="0"/>
          </a:p>
        </p:txBody>
      </p:sp>
      <p:sp>
        <p:nvSpPr>
          <p:cNvPr id="4" name="Date Placeholder 3">
            <a:extLst>
              <a:ext uri="{FF2B5EF4-FFF2-40B4-BE49-F238E27FC236}">
                <a16:creationId xmlns:a16="http://schemas.microsoft.com/office/drawing/2014/main" id="{E324FB5B-43BC-738D-B0EE-A62A05A93AC0}"/>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8072CE2C-13E0-14C5-26F5-677AB7695AA7}"/>
              </a:ext>
            </a:extLst>
          </p:cNvPr>
          <p:cNvSpPr>
            <a:spLocks noGrp="1"/>
          </p:cNvSpPr>
          <p:nvPr>
            <p:ph type="sldNum" sz="quarter" idx="12"/>
          </p:nvPr>
        </p:nvSpPr>
        <p:spPr/>
        <p:txBody>
          <a:bodyPr/>
          <a:lstStyle/>
          <a:p>
            <a:fld id="{B24F5015-3417-4B27-A586-E4CCF4D77832}" type="slidenum">
              <a:rPr lang="en-US" smtClean="0"/>
              <a:t>20</a:t>
            </a:fld>
            <a:endParaRPr lang="en-US"/>
          </a:p>
        </p:txBody>
      </p:sp>
    </p:spTree>
    <p:extLst>
      <p:ext uri="{BB962C8B-B14F-4D97-AF65-F5344CB8AC3E}">
        <p14:creationId xmlns:p14="http://schemas.microsoft.com/office/powerpoint/2010/main" val="270490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#3 KNOW STATE ASSESSMENT PARTICIPATION </a:t>
            </a:r>
            <a:br>
              <a:rPr lang="en-US" sz="4400" dirty="0"/>
            </a:br>
            <a:r>
              <a:rPr lang="en-US" sz="4400" dirty="0"/>
              <a:t>REQUIREMENTS</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solidFill>
                  <a:schemeClr val="tx1"/>
                </a:solidFill>
              </a:rPr>
              <a:t>Federal and State Regulations</a:t>
            </a:r>
          </a:p>
        </p:txBody>
      </p:sp>
      <p:pic>
        <p:nvPicPr>
          <p:cNvPr id="2" name="Picture 7">
            <a:extLst>
              <a:ext uri="{FF2B5EF4-FFF2-40B4-BE49-F238E27FC236}">
                <a16:creationId xmlns:a16="http://schemas.microsoft.com/office/drawing/2014/main" id="{A0A9CF3D-B587-3078-D8F6-2D97C047440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4" r="13430" b="1"/>
          <a:stretch/>
        </p:blipFill>
        <p:spPr bwMode="auto">
          <a:xfrm>
            <a:off x="6760029" y="3520926"/>
            <a:ext cx="2825534" cy="2197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D375-DBA4-E842-1D05-63D8B2A19BCF}"/>
              </a:ext>
            </a:extLst>
          </p:cNvPr>
          <p:cNvSpPr>
            <a:spLocks noGrp="1"/>
          </p:cNvSpPr>
          <p:nvPr>
            <p:ph type="title"/>
          </p:nvPr>
        </p:nvSpPr>
        <p:spPr/>
        <p:txBody>
          <a:bodyPr/>
          <a:lstStyle/>
          <a:p>
            <a:r>
              <a:rPr lang="en-US" dirty="0"/>
              <a:t>95% Participation Requirement</a:t>
            </a:r>
          </a:p>
        </p:txBody>
      </p:sp>
      <p:sp>
        <p:nvSpPr>
          <p:cNvPr id="3" name="Content Placeholder 2">
            <a:extLst>
              <a:ext uri="{FF2B5EF4-FFF2-40B4-BE49-F238E27FC236}">
                <a16:creationId xmlns:a16="http://schemas.microsoft.com/office/drawing/2014/main" id="{BFA6C8CA-FACF-5461-05D8-F364B574CDBE}"/>
              </a:ext>
            </a:extLst>
          </p:cNvPr>
          <p:cNvSpPr>
            <a:spLocks noGrp="1"/>
          </p:cNvSpPr>
          <p:nvPr>
            <p:ph idx="1"/>
          </p:nvPr>
        </p:nvSpPr>
        <p:spPr/>
        <p:txBody>
          <a:bodyPr>
            <a:normAutofit fontScale="92500" lnSpcReduction="20000"/>
          </a:bodyPr>
          <a:lstStyle/>
          <a:p>
            <a:r>
              <a:rPr lang="en-US" sz="3000" dirty="0">
                <a:effectLst/>
                <a:ea typeface="Calibri" panose="020F0502020204030204" pitchFamily="34" charset="0"/>
              </a:rPr>
              <a:t>The Individuals with Disabilities Education Improvement Act of 2004 (IDEA) requires every state to develop a State Performance Plan (SPP) which describes how states are improving educational outcomes for students with disabilities and complying with the IDEA. </a:t>
            </a:r>
          </a:p>
          <a:p>
            <a:r>
              <a:rPr lang="en-US" sz="3000" dirty="0">
                <a:effectLst/>
                <a:ea typeface="Calibri" panose="020F0502020204030204" pitchFamily="34" charset="0"/>
              </a:rPr>
              <a:t>Student participation and performance on statewide assessments (SPP Indicator 3A) includes a 95 percent participation target for students with IEPs participating on statewide assessments.</a:t>
            </a:r>
          </a:p>
          <a:p>
            <a:r>
              <a:rPr lang="en-US" sz="3000" dirty="0">
                <a:ea typeface="Calibri" panose="020F0502020204030204" pitchFamily="34" charset="0"/>
              </a:rPr>
              <a:t>States must be able to meet the 95% participation requirement for students with disabilities to apply for a waiver on the 1% threshold requirement. </a:t>
            </a:r>
            <a:endParaRPr lang="en-US" sz="3000" dirty="0">
              <a:effectLst/>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291683BB-DA11-7D25-7953-3221C6C4A40D}"/>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9F58390B-4E59-A43C-8970-18C734576CD7}"/>
              </a:ext>
            </a:extLst>
          </p:cNvPr>
          <p:cNvSpPr>
            <a:spLocks noGrp="1"/>
          </p:cNvSpPr>
          <p:nvPr>
            <p:ph type="sldNum" sz="quarter" idx="12"/>
          </p:nvPr>
        </p:nvSpPr>
        <p:spPr/>
        <p:txBody>
          <a:bodyPr/>
          <a:lstStyle/>
          <a:p>
            <a:fld id="{B24F5015-3417-4B27-A586-E4CCF4D77832}" type="slidenum">
              <a:rPr lang="en-US" smtClean="0"/>
              <a:t>22</a:t>
            </a:fld>
            <a:endParaRPr lang="en-US"/>
          </a:p>
        </p:txBody>
      </p:sp>
    </p:spTree>
    <p:extLst>
      <p:ext uri="{BB962C8B-B14F-4D97-AF65-F5344CB8AC3E}">
        <p14:creationId xmlns:p14="http://schemas.microsoft.com/office/powerpoint/2010/main" val="179230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a:extLst>
              <a:ext uri="{FF2B5EF4-FFF2-40B4-BE49-F238E27FC236}">
                <a16:creationId xmlns:a16="http://schemas.microsoft.com/office/drawing/2014/main" id="{24D3C0A7-154C-45C6-A3D6-BBF658E35D9D}"/>
              </a:ext>
            </a:extLst>
          </p:cNvPr>
          <p:cNvSpPr>
            <a:spLocks noGrp="1"/>
          </p:cNvSpPr>
          <p:nvPr>
            <p:ph type="title"/>
          </p:nvPr>
        </p:nvSpPr>
        <p:spPr/>
        <p:txBody>
          <a:bodyPr vert="horz" lIns="91440" tIns="45720" rIns="91440" bIns="45720" rtlCol="0" anchor="ctr">
            <a:normAutofit/>
          </a:bodyPr>
          <a:lstStyle/>
          <a:p>
            <a:r>
              <a:rPr lang="en-US" altLang="en-US" dirty="0"/>
              <a:t>1% Threshold Requirement</a:t>
            </a:r>
            <a:endParaRPr lang="en-US" altLang="en-US" dirty="0">
              <a:solidFill>
                <a:srgbClr val="FFFFFF"/>
              </a:solidFill>
            </a:endParaRPr>
          </a:p>
        </p:txBody>
      </p:sp>
      <p:sp>
        <p:nvSpPr>
          <p:cNvPr id="6" name="Content Placeholder 5">
            <a:extLst>
              <a:ext uri="{FF2B5EF4-FFF2-40B4-BE49-F238E27FC236}">
                <a16:creationId xmlns:a16="http://schemas.microsoft.com/office/drawing/2014/main" id="{F9047C7C-69BA-4217-8BF5-257259D2D780}"/>
              </a:ext>
            </a:extLst>
          </p:cNvPr>
          <p:cNvSpPr>
            <a:spLocks noGrp="1"/>
          </p:cNvSpPr>
          <p:nvPr>
            <p:ph idx="1"/>
          </p:nvPr>
        </p:nvSpPr>
        <p:spPr/>
        <p:txBody>
          <a:bodyPr vert="horz" lIns="91440" tIns="45720" rIns="91440" bIns="45720" rtlCol="0" anchor="ctr">
            <a:normAutofit fontScale="85000" lnSpcReduction="20000"/>
          </a:bodyPr>
          <a:lstStyle/>
          <a:p>
            <a:pPr>
              <a:spcBef>
                <a:spcPts val="1400"/>
              </a:spcBef>
              <a:spcAft>
                <a:spcPts val="200"/>
              </a:spcAft>
              <a:buClr>
                <a:srgbClr val="6F6F74"/>
              </a:buClr>
              <a:buSzPct val="80000"/>
              <a:defRPr/>
            </a:pPr>
            <a:r>
              <a:rPr lang="en-US" sz="3000" spc="10" dirty="0"/>
              <a:t>The Every Student Succeeds Act (ESSA) stipulates that states may not assess more than 1% of their total tested population on an alternate statewide assessment.</a:t>
            </a:r>
          </a:p>
          <a:p>
            <a:pPr>
              <a:spcBef>
                <a:spcPts val="1400"/>
              </a:spcBef>
              <a:spcAft>
                <a:spcPts val="200"/>
              </a:spcAft>
              <a:buClr>
                <a:srgbClr val="6F6F74"/>
              </a:buClr>
              <a:buSzPct val="80000"/>
              <a:defRPr/>
            </a:pPr>
            <a:r>
              <a:rPr lang="en-US" sz="3000" spc="10" dirty="0"/>
              <a:t>PA historically assessed 2% of students on the PA Alternate System of Assessment (PASA).</a:t>
            </a:r>
          </a:p>
          <a:p>
            <a:pPr>
              <a:spcBef>
                <a:spcPts val="1400"/>
              </a:spcBef>
              <a:spcAft>
                <a:spcPts val="200"/>
              </a:spcAft>
              <a:buClr>
                <a:srgbClr val="6F6F74"/>
              </a:buClr>
              <a:buSzPct val="80000"/>
              <a:defRPr/>
            </a:pPr>
            <a:r>
              <a:rPr lang="en-US" sz="3000" spc="10" dirty="0"/>
              <a:t>PA has been in corrective action with the US Department of Education for exceeding this federal regulation since 2019.</a:t>
            </a:r>
          </a:p>
          <a:p>
            <a:pPr>
              <a:spcBef>
                <a:spcPts val="1400"/>
              </a:spcBef>
              <a:spcAft>
                <a:spcPts val="200"/>
              </a:spcAft>
              <a:buClr>
                <a:srgbClr val="6F6F74"/>
              </a:buClr>
              <a:buSzPct val="80000"/>
              <a:defRPr/>
            </a:pPr>
            <a:r>
              <a:rPr lang="en-US" sz="3000" spc="10" dirty="0"/>
              <a:t>PA has not been able to obtain a waiver for the 1% threshold due to failure to meet the 95% participation requirement. </a:t>
            </a:r>
          </a:p>
          <a:p>
            <a:pPr>
              <a:spcBef>
                <a:spcPts val="1400"/>
              </a:spcBef>
              <a:spcAft>
                <a:spcPts val="200"/>
              </a:spcAft>
              <a:buClr>
                <a:srgbClr val="6F6F74"/>
              </a:buClr>
              <a:buSzPct val="80000"/>
              <a:defRPr/>
            </a:pPr>
            <a:r>
              <a:rPr lang="en-US" sz="3000" spc="10" dirty="0"/>
              <a:t>More information on the 1.0 Percent Threshold and requirements for LEAs can be accessed on the BSE website: </a:t>
            </a:r>
            <a:r>
              <a:rPr lang="en-US" sz="3000" spc="10" dirty="0">
                <a:hlinkClick r:id="rId3"/>
              </a:rPr>
              <a:t>1.0 Percent Threshold Requirements</a:t>
            </a:r>
            <a:endParaRPr lang="en-US" sz="3000" spc="10" dirty="0"/>
          </a:p>
          <a:p>
            <a:pPr>
              <a:defRPr/>
            </a:pPr>
            <a:endParaRPr lang="en-US" sz="1700" dirty="0">
              <a:latin typeface="+mn-lt"/>
              <a:cs typeface="+mn-cs"/>
            </a:endParaRPr>
          </a:p>
        </p:txBody>
      </p:sp>
      <p:sp>
        <p:nvSpPr>
          <p:cNvPr id="4" name="Date Placeholder 3">
            <a:extLst>
              <a:ext uri="{FF2B5EF4-FFF2-40B4-BE49-F238E27FC236}">
                <a16:creationId xmlns:a16="http://schemas.microsoft.com/office/drawing/2014/main" id="{A6C0A866-9C2F-4177-B4C8-DC58B8C18DDF}"/>
              </a:ext>
            </a:extLst>
          </p:cNvPr>
          <p:cNvSpPr>
            <a:spLocks noGrp="1"/>
          </p:cNvSpPr>
          <p:nvPr>
            <p:ph type="dt" sz="half" idx="10"/>
          </p:nvPr>
        </p:nvSpPr>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481F4C6-ACAF-4304-B81C-8DB9DC9DF39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119814" name="Slide Number Placeholder 4">
            <a:extLst>
              <a:ext uri="{FF2B5EF4-FFF2-40B4-BE49-F238E27FC236}">
                <a16:creationId xmlns:a16="http://schemas.microsoft.com/office/drawing/2014/main" id="{5BC2AC1E-1079-43F4-9951-0E8B1A15B3B6}"/>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fld id="{E977F8BF-64B4-4A3D-9D98-ADECE4DA2B6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t>23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2553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90FE-EC55-9F57-B736-7B506BC910F8}"/>
              </a:ext>
            </a:extLst>
          </p:cNvPr>
          <p:cNvSpPr>
            <a:spLocks noGrp="1"/>
          </p:cNvSpPr>
          <p:nvPr>
            <p:ph type="title"/>
          </p:nvPr>
        </p:nvSpPr>
        <p:spPr/>
        <p:txBody>
          <a:bodyPr/>
          <a:lstStyle/>
          <a:p>
            <a:r>
              <a:rPr lang="en-US" dirty="0"/>
              <a:t>1% Threshold Data</a:t>
            </a:r>
          </a:p>
        </p:txBody>
      </p:sp>
      <p:sp>
        <p:nvSpPr>
          <p:cNvPr id="3" name="Content Placeholder 2">
            <a:extLst>
              <a:ext uri="{FF2B5EF4-FFF2-40B4-BE49-F238E27FC236}">
                <a16:creationId xmlns:a16="http://schemas.microsoft.com/office/drawing/2014/main" id="{F68ED2DF-BD9F-3BDD-2507-755CD27C037C}"/>
              </a:ext>
            </a:extLst>
          </p:cNvPr>
          <p:cNvSpPr>
            <a:spLocks noGrp="1"/>
          </p:cNvSpPr>
          <p:nvPr>
            <p:ph sz="half" idx="1"/>
          </p:nvPr>
        </p:nvSpPr>
        <p:spPr/>
        <p:txBody>
          <a:bodyPr>
            <a:normAutofit/>
          </a:bodyPr>
          <a:lstStyle/>
          <a:p>
            <a:r>
              <a:rPr lang="en-US" dirty="0">
                <a:hlinkClick r:id="rId3"/>
              </a:rPr>
              <a:t>ESSA_Dashboard_2021 | Tableau Public</a:t>
            </a:r>
            <a:endParaRPr lang="en-US" dirty="0"/>
          </a:p>
          <a:p>
            <a:pPr lvl="1"/>
            <a:r>
              <a:rPr lang="en-US" sz="2800" dirty="0"/>
              <a:t>Select the ‘PASA Participation’ tab at the top of the homepage to view overall state participation rates as well as LEA data. </a:t>
            </a:r>
          </a:p>
        </p:txBody>
      </p:sp>
      <p:pic>
        <p:nvPicPr>
          <p:cNvPr id="8" name="Content Placeholder 7" descr="A graphic of a data dashboard&#10;">
            <a:extLst>
              <a:ext uri="{FF2B5EF4-FFF2-40B4-BE49-F238E27FC236}">
                <a16:creationId xmlns:a16="http://schemas.microsoft.com/office/drawing/2014/main" id="{F48231F8-50DC-4AB4-BD51-3A53A0CE4D62}"/>
              </a:ext>
            </a:extLst>
          </p:cNvPr>
          <p:cNvPicPr>
            <a:picLocks noGrp="1" noChangeAspect="1"/>
          </p:cNvPicPr>
          <p:nvPr>
            <p:ph sz="half" idx="2"/>
          </p:nvPr>
        </p:nvPicPr>
        <p:blipFill>
          <a:blip r:embed="rId4"/>
          <a:stretch>
            <a:fillRect/>
          </a:stretch>
        </p:blipFill>
        <p:spPr>
          <a:xfrm>
            <a:off x="6993653" y="1564368"/>
            <a:ext cx="3538694" cy="4351338"/>
          </a:xfrm>
        </p:spPr>
      </p:pic>
      <p:sp>
        <p:nvSpPr>
          <p:cNvPr id="5" name="Date Placeholder 4">
            <a:extLst>
              <a:ext uri="{FF2B5EF4-FFF2-40B4-BE49-F238E27FC236}">
                <a16:creationId xmlns:a16="http://schemas.microsoft.com/office/drawing/2014/main" id="{BEEC2B24-9386-F0AC-B398-2620DC7D511F}"/>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Slide Number Placeholder 5">
            <a:extLst>
              <a:ext uri="{FF2B5EF4-FFF2-40B4-BE49-F238E27FC236}">
                <a16:creationId xmlns:a16="http://schemas.microsoft.com/office/drawing/2014/main" id="{4537130F-4A6A-8B53-E676-936C7843919E}"/>
              </a:ext>
            </a:extLst>
          </p:cNvPr>
          <p:cNvSpPr>
            <a:spLocks noGrp="1"/>
          </p:cNvSpPr>
          <p:nvPr>
            <p:ph type="sldNum" sz="quarter" idx="12"/>
          </p:nvPr>
        </p:nvSpPr>
        <p:spPr/>
        <p:txBody>
          <a:bodyPr/>
          <a:lstStyle/>
          <a:p>
            <a:fld id="{B24F5015-3417-4B27-A586-E4CCF4D77832}" type="slidenum">
              <a:rPr lang="en-US" smtClean="0"/>
              <a:t>24</a:t>
            </a:fld>
            <a:endParaRPr lang="en-US"/>
          </a:p>
        </p:txBody>
      </p:sp>
    </p:spTree>
    <p:extLst>
      <p:ext uri="{BB962C8B-B14F-4D97-AF65-F5344CB8AC3E}">
        <p14:creationId xmlns:p14="http://schemas.microsoft.com/office/powerpoint/2010/main" val="278949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BAB9D4C6-14DF-454A-9FB2-673D0892B720}"/>
              </a:ext>
            </a:extLst>
          </p:cNvPr>
          <p:cNvSpPr>
            <a:spLocks noGrp="1"/>
          </p:cNvSpPr>
          <p:nvPr>
            <p:ph type="title"/>
          </p:nvPr>
        </p:nvSpPr>
        <p:spPr>
          <a:xfrm>
            <a:off x="827088" y="606426"/>
            <a:ext cx="10515600" cy="1325563"/>
          </a:xfrm>
        </p:spPr>
        <p:txBody>
          <a:bodyPr/>
          <a:lstStyle/>
          <a:p>
            <a:r>
              <a:rPr lang="en-US" altLang="en-US" dirty="0"/>
              <a:t>Understanding the Participation Rates</a:t>
            </a:r>
          </a:p>
        </p:txBody>
      </p:sp>
      <p:sp>
        <p:nvSpPr>
          <p:cNvPr id="120835" name="Text Placeholder 4">
            <a:extLst>
              <a:ext uri="{FF2B5EF4-FFF2-40B4-BE49-F238E27FC236}">
                <a16:creationId xmlns:a16="http://schemas.microsoft.com/office/drawing/2014/main" id="{06E43862-B5EE-4E16-A454-7C776C9E7072}"/>
              </a:ext>
            </a:extLst>
          </p:cNvPr>
          <p:cNvSpPr>
            <a:spLocks noGrp="1"/>
          </p:cNvSpPr>
          <p:nvPr>
            <p:ph type="body" idx="1"/>
          </p:nvPr>
        </p:nvSpPr>
        <p:spPr/>
        <p:txBody>
          <a:bodyPr>
            <a:normAutofit/>
          </a:bodyPr>
          <a:lstStyle/>
          <a:p>
            <a:r>
              <a:rPr lang="en-US" altLang="en-US" sz="3600" b="0" u="sng" dirty="0">
                <a:solidFill>
                  <a:srgbClr val="0070C0"/>
                </a:solidFill>
              </a:rPr>
              <a:t>95% Participation Rate</a:t>
            </a:r>
          </a:p>
        </p:txBody>
      </p:sp>
      <p:sp>
        <p:nvSpPr>
          <p:cNvPr id="120836" name="Content Placeholder 5">
            <a:extLst>
              <a:ext uri="{FF2B5EF4-FFF2-40B4-BE49-F238E27FC236}">
                <a16:creationId xmlns:a16="http://schemas.microsoft.com/office/drawing/2014/main" id="{A7359DDC-098F-4BE0-AB34-83BC4AA33C7B}"/>
              </a:ext>
            </a:extLst>
          </p:cNvPr>
          <p:cNvSpPr>
            <a:spLocks noGrp="1"/>
          </p:cNvSpPr>
          <p:nvPr>
            <p:ph sz="half" idx="2"/>
          </p:nvPr>
        </p:nvSpPr>
        <p:spPr/>
        <p:txBody>
          <a:bodyPr/>
          <a:lstStyle/>
          <a:p>
            <a:pPr>
              <a:lnSpc>
                <a:spcPct val="100000"/>
              </a:lnSpc>
            </a:pPr>
            <a:r>
              <a:rPr lang="en-US" altLang="en-US" dirty="0"/>
              <a:t>PA must improve the overall participation rate of students with disabilities in statewide assessment (PSSA, Keystone, and PASA DLM)</a:t>
            </a:r>
          </a:p>
        </p:txBody>
      </p:sp>
      <p:sp>
        <p:nvSpPr>
          <p:cNvPr id="9" name="Arrow: Down 8">
            <a:extLst>
              <a:ext uri="{FF2B5EF4-FFF2-40B4-BE49-F238E27FC236}">
                <a16:creationId xmlns:a16="http://schemas.microsoft.com/office/drawing/2014/main" id="{EFBAF54A-1728-432F-909A-01E6D0001FA3}"/>
              </a:ext>
              <a:ext uri="{C183D7F6-B498-43B3-948B-1728B52AA6E4}">
                <adec:decorative xmlns:adec="http://schemas.microsoft.com/office/drawing/2017/decorative" val="1"/>
              </a:ext>
            </a:extLst>
          </p:cNvPr>
          <p:cNvSpPr/>
          <p:nvPr/>
        </p:nvSpPr>
        <p:spPr>
          <a:xfrm flipV="1">
            <a:off x="2434431" y="4794306"/>
            <a:ext cx="984250" cy="1026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837" name="Text Placeholder 6">
            <a:extLst>
              <a:ext uri="{FF2B5EF4-FFF2-40B4-BE49-F238E27FC236}">
                <a16:creationId xmlns:a16="http://schemas.microsoft.com/office/drawing/2014/main" id="{E5D89B1A-3AB7-4978-A096-20B904BCC7BF}"/>
              </a:ext>
            </a:extLst>
          </p:cNvPr>
          <p:cNvSpPr>
            <a:spLocks noGrp="1"/>
          </p:cNvSpPr>
          <p:nvPr>
            <p:ph type="body" sz="quarter" idx="3"/>
          </p:nvPr>
        </p:nvSpPr>
        <p:spPr/>
        <p:txBody>
          <a:bodyPr>
            <a:normAutofit/>
          </a:bodyPr>
          <a:lstStyle/>
          <a:p>
            <a:r>
              <a:rPr lang="en-US" altLang="en-US" sz="3600" b="0" u="sng" dirty="0">
                <a:solidFill>
                  <a:srgbClr val="0070C0"/>
                </a:solidFill>
              </a:rPr>
              <a:t>1% Threshold</a:t>
            </a:r>
          </a:p>
        </p:txBody>
      </p:sp>
      <p:sp>
        <p:nvSpPr>
          <p:cNvPr id="8" name="Content Placeholder 7">
            <a:extLst>
              <a:ext uri="{FF2B5EF4-FFF2-40B4-BE49-F238E27FC236}">
                <a16:creationId xmlns:a16="http://schemas.microsoft.com/office/drawing/2014/main" id="{2D21B2D0-E104-449D-B9AE-96ECB04852F5}"/>
              </a:ext>
            </a:extLst>
          </p:cNvPr>
          <p:cNvSpPr>
            <a:spLocks noGrp="1"/>
          </p:cNvSpPr>
          <p:nvPr>
            <p:ph sz="quarter" idx="4"/>
          </p:nvPr>
        </p:nvSpPr>
        <p:spPr/>
        <p:txBody>
          <a:bodyPr/>
          <a:lstStyle/>
          <a:p>
            <a:pPr>
              <a:lnSpc>
                <a:spcPct val="100000"/>
              </a:lnSpc>
              <a:defRPr/>
            </a:pPr>
            <a:r>
              <a:rPr lang="en-US" dirty="0"/>
              <a:t>PA must ensure that no more than 1% of total tested students are assessed on an alternate assessment (PASA DLM)</a:t>
            </a:r>
          </a:p>
          <a:p>
            <a:pPr marL="0" indent="0">
              <a:buNone/>
              <a:defRPr/>
            </a:pPr>
            <a:endParaRPr lang="en-US" dirty="0"/>
          </a:p>
        </p:txBody>
      </p:sp>
      <p:sp>
        <p:nvSpPr>
          <p:cNvPr id="10" name="Arrow: Down 9">
            <a:extLst>
              <a:ext uri="{FF2B5EF4-FFF2-40B4-BE49-F238E27FC236}">
                <a16:creationId xmlns:a16="http://schemas.microsoft.com/office/drawing/2014/main" id="{6847A8CC-E57C-48C0-BEA4-DB60F34A0072}"/>
              </a:ext>
              <a:ext uri="{C183D7F6-B498-43B3-948B-1728B52AA6E4}">
                <adec:decorative xmlns:adec="http://schemas.microsoft.com/office/drawing/2017/decorative" val="1"/>
              </a:ext>
            </a:extLst>
          </p:cNvPr>
          <p:cNvSpPr/>
          <p:nvPr/>
        </p:nvSpPr>
        <p:spPr>
          <a:xfrm>
            <a:off x="7983614" y="4737496"/>
            <a:ext cx="984250" cy="1139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8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72F9-6BB1-E607-DE1D-9ED5A5051333}"/>
              </a:ext>
            </a:extLst>
          </p:cNvPr>
          <p:cNvSpPr>
            <a:spLocks noGrp="1"/>
          </p:cNvSpPr>
          <p:nvPr>
            <p:ph type="title"/>
          </p:nvPr>
        </p:nvSpPr>
        <p:spPr>
          <a:xfrm>
            <a:off x="838200" y="1024772"/>
            <a:ext cx="10515600" cy="2025121"/>
          </a:xfrm>
        </p:spPr>
        <p:txBody>
          <a:bodyPr>
            <a:normAutofit fontScale="90000"/>
          </a:bodyPr>
          <a:lstStyle/>
          <a:p>
            <a:r>
              <a:rPr lang="en-US" dirty="0"/>
              <a:t>CMCI – Cyclical Monitoring for Continuous Improvement of LEAs Participation in Statewide Assessment (SPP 3A) and Local Assessments</a:t>
            </a:r>
          </a:p>
        </p:txBody>
      </p:sp>
      <p:sp>
        <p:nvSpPr>
          <p:cNvPr id="4" name="Date Placeholder 3">
            <a:extLst>
              <a:ext uri="{FF2B5EF4-FFF2-40B4-BE49-F238E27FC236}">
                <a16:creationId xmlns:a16="http://schemas.microsoft.com/office/drawing/2014/main" id="{213F6CF5-164D-14C7-209B-DA658DACA61B}"/>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74323424-B777-7393-7A5C-30DF98C7E196}"/>
              </a:ext>
            </a:extLst>
          </p:cNvPr>
          <p:cNvSpPr>
            <a:spLocks noGrp="1"/>
          </p:cNvSpPr>
          <p:nvPr>
            <p:ph type="sldNum" sz="quarter" idx="12"/>
          </p:nvPr>
        </p:nvSpPr>
        <p:spPr/>
        <p:txBody>
          <a:bodyPr/>
          <a:lstStyle/>
          <a:p>
            <a:fld id="{B24F5015-3417-4B27-A586-E4CCF4D77832}" type="slidenum">
              <a:rPr lang="en-US" smtClean="0"/>
              <a:t>26</a:t>
            </a:fld>
            <a:endParaRPr lang="en-US"/>
          </a:p>
        </p:txBody>
      </p:sp>
      <p:sp>
        <p:nvSpPr>
          <p:cNvPr id="3" name="TextBox 2">
            <a:extLst>
              <a:ext uri="{FF2B5EF4-FFF2-40B4-BE49-F238E27FC236}">
                <a16:creationId xmlns:a16="http://schemas.microsoft.com/office/drawing/2014/main" id="{FFCA3DEE-5947-C6D4-AF38-9D9235FBAAF2}"/>
              </a:ext>
            </a:extLst>
          </p:cNvPr>
          <p:cNvSpPr txBox="1"/>
          <p:nvPr/>
        </p:nvSpPr>
        <p:spPr>
          <a:xfrm>
            <a:off x="838200" y="3148850"/>
            <a:ext cx="10515600" cy="310854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Standard</a:t>
            </a:r>
            <a:r>
              <a:rPr lang="en-US" sz="2400" dirty="0">
                <a:latin typeface="Arial" panose="020B0604020202020204" pitchFamily="34" charset="0"/>
                <a:cs typeface="Arial" panose="020B0604020202020204" pitchFamily="34" charset="0"/>
              </a:rPr>
              <a:t> – Participation in Statewide Assessments</a:t>
            </a:r>
          </a:p>
          <a:p>
            <a:r>
              <a:rPr lang="en-US" sz="2000" dirty="0">
                <a:latin typeface="Arial" panose="020B0604020202020204" pitchFamily="34" charset="0"/>
                <a:cs typeface="Arial" panose="020B0604020202020204" pitchFamily="34" charset="0"/>
              </a:rPr>
              <a:t>The LEA’s population of students who participate in state assessment is comparable with the state data.</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Regulatory Base </a:t>
            </a:r>
            <a:r>
              <a:rPr lang="en-US" sz="2400" dirty="0">
                <a:latin typeface="Arial" panose="020B0604020202020204" pitchFamily="34" charset="0"/>
                <a:cs typeface="Arial" panose="020B0604020202020204" pitchFamily="34" charset="0"/>
              </a:rPr>
              <a:t>– Participation in Assessments – 34 CFR 300.160(a)</a:t>
            </a:r>
          </a:p>
          <a:p>
            <a:r>
              <a:rPr lang="en-US" sz="2000" dirty="0">
                <a:latin typeface="Arial" panose="020B0604020202020204" pitchFamily="34" charset="0"/>
                <a:cs typeface="Arial" panose="020B0604020202020204" pitchFamily="34" charset="0"/>
              </a:rPr>
              <a:t>General. A State must ensure that all children with disabilities are included in all general state and district-wide assessment programs, including assessments described under section 1111 of the ESEA, 20 U.S.C. 6311, with appropriate accommodations and alternate assessments, if necessary, as indicated in their respective IEPs.</a:t>
            </a:r>
          </a:p>
        </p:txBody>
      </p:sp>
    </p:spTree>
    <p:extLst>
      <p:ext uri="{BB962C8B-B14F-4D97-AF65-F5344CB8AC3E}">
        <p14:creationId xmlns:p14="http://schemas.microsoft.com/office/powerpoint/2010/main" val="1987904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58894-B776-4A08-854F-A7391F680735}"/>
              </a:ext>
            </a:extLst>
          </p:cNvPr>
          <p:cNvSpPr>
            <a:spLocks noGrp="1"/>
          </p:cNvSpPr>
          <p:nvPr>
            <p:ph type="title"/>
          </p:nvPr>
        </p:nvSpPr>
        <p:spPr/>
        <p:txBody>
          <a:bodyPr>
            <a:normAutofit/>
          </a:bodyPr>
          <a:lstStyle/>
          <a:p>
            <a:r>
              <a:rPr lang="en-US" dirty="0"/>
              <a:t>CMCI Student IEP File Review</a:t>
            </a:r>
          </a:p>
        </p:txBody>
      </p:sp>
      <p:sp>
        <p:nvSpPr>
          <p:cNvPr id="6" name="Callout: Right Arrow 5" descr="Yellow callout">
            <a:extLst>
              <a:ext uri="{FF2B5EF4-FFF2-40B4-BE49-F238E27FC236}">
                <a16:creationId xmlns:a16="http://schemas.microsoft.com/office/drawing/2014/main" id="{95D4B8D3-8235-5907-27F5-1D1739BC5901}"/>
              </a:ext>
              <a:ext uri="{C183D7F6-B498-43B3-948B-1728B52AA6E4}">
                <adec:decorative xmlns:adec="http://schemas.microsoft.com/office/drawing/2017/decorative" val="0"/>
              </a:ext>
            </a:extLst>
          </p:cNvPr>
          <p:cNvSpPr/>
          <p:nvPr/>
        </p:nvSpPr>
        <p:spPr>
          <a:xfrm>
            <a:off x="196361" y="3117954"/>
            <a:ext cx="2403159" cy="1444884"/>
          </a:xfrm>
          <a:prstGeom prst="righ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5585988-1E98-50B2-C40F-6FA3B02D3E5A}"/>
              </a:ext>
            </a:extLst>
          </p:cNvPr>
          <p:cNvSpPr txBox="1"/>
          <p:nvPr/>
        </p:nvSpPr>
        <p:spPr>
          <a:xfrm>
            <a:off x="196361" y="3237276"/>
            <a:ext cx="1812321" cy="1200329"/>
          </a:xfrm>
          <a:prstGeom prst="rect">
            <a:avLst/>
          </a:prstGeom>
          <a:noFill/>
        </p:spPr>
        <p:txBody>
          <a:bodyPr wrap="square" rtlCol="0">
            <a:spAutoFit/>
          </a:bodyPr>
          <a:lstStyle/>
          <a:p>
            <a:r>
              <a:rPr lang="en-US" sz="2400" dirty="0"/>
              <a:t>FR 297 is N/A for PASA DLM</a:t>
            </a:r>
          </a:p>
        </p:txBody>
      </p:sp>
      <p:pic>
        <p:nvPicPr>
          <p:cNvPr id="3" name="Picture 2" descr="A close-up of a document">
            <a:extLst>
              <a:ext uri="{FF2B5EF4-FFF2-40B4-BE49-F238E27FC236}">
                <a16:creationId xmlns:a16="http://schemas.microsoft.com/office/drawing/2014/main" id="{9C23EB76-9BB1-5203-EFDE-200AD5EE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520" y="1524873"/>
            <a:ext cx="8502544" cy="4516163"/>
          </a:xfrm>
          <a:prstGeom prst="rect">
            <a:avLst/>
          </a:prstGeom>
        </p:spPr>
      </p:pic>
      <p:sp>
        <p:nvSpPr>
          <p:cNvPr id="2" name="TextBox 1">
            <a:extLst>
              <a:ext uri="{FF2B5EF4-FFF2-40B4-BE49-F238E27FC236}">
                <a16:creationId xmlns:a16="http://schemas.microsoft.com/office/drawing/2014/main" id="{79689F0A-95A6-B6D1-45D4-95DF1B0CA4D6}"/>
              </a:ext>
            </a:extLst>
          </p:cNvPr>
          <p:cNvSpPr txBox="1"/>
          <p:nvPr/>
        </p:nvSpPr>
        <p:spPr>
          <a:xfrm>
            <a:off x="2599520" y="6155320"/>
            <a:ext cx="8502544" cy="584775"/>
          </a:xfrm>
          <a:prstGeom prst="rect">
            <a:avLst/>
          </a:prstGeom>
          <a:noFill/>
        </p:spPr>
        <p:txBody>
          <a:bodyPr wrap="square" rtlCol="0">
            <a:spAutoFit/>
          </a:bodyPr>
          <a:lstStyle/>
          <a:p>
            <a:r>
              <a:rPr lang="en-US" sz="1600" b="1" dirty="0">
                <a:cs typeface="Times New Roman" panose="02020603050405020304" pitchFamily="18" charset="0"/>
              </a:rPr>
              <a:t>306. Short Term Objectives (Required for students with disabilities who take the alternate assessment aligned to alternate achievement standards – PASA; for other students indicate NA</a:t>
            </a:r>
            <a:r>
              <a:rPr lang="en-US" sz="1600" dirty="0">
                <a:cs typeface="Times New Roman" panose="02020603050405020304" pitchFamily="18" charset="0"/>
              </a:rPr>
              <a:t>.</a:t>
            </a:r>
          </a:p>
        </p:txBody>
      </p:sp>
    </p:spTree>
    <p:extLst>
      <p:ext uri="{BB962C8B-B14F-4D97-AF65-F5344CB8AC3E}">
        <p14:creationId xmlns:p14="http://schemas.microsoft.com/office/powerpoint/2010/main" val="39968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121B-2E80-EC75-3910-B911B0BBFCCD}"/>
              </a:ext>
            </a:extLst>
          </p:cNvPr>
          <p:cNvSpPr>
            <a:spLocks noGrp="1"/>
          </p:cNvSpPr>
          <p:nvPr>
            <p:ph type="title"/>
          </p:nvPr>
        </p:nvSpPr>
        <p:spPr>
          <a:xfrm>
            <a:off x="1167626" y="681037"/>
            <a:ext cx="10515600" cy="1325563"/>
          </a:xfrm>
        </p:spPr>
        <p:txBody>
          <a:bodyPr/>
          <a:lstStyle/>
          <a:p>
            <a:r>
              <a:rPr lang="en-US" dirty="0"/>
              <a:t> English Learner Student Participation</a:t>
            </a:r>
          </a:p>
        </p:txBody>
      </p:sp>
      <p:sp>
        <p:nvSpPr>
          <p:cNvPr id="3" name="Content Placeholder 2">
            <a:extLst>
              <a:ext uri="{FF2B5EF4-FFF2-40B4-BE49-F238E27FC236}">
                <a16:creationId xmlns:a16="http://schemas.microsoft.com/office/drawing/2014/main" id="{D4765AB7-FD3C-160A-3D3A-413980ED6CF9}"/>
              </a:ext>
            </a:extLst>
          </p:cNvPr>
          <p:cNvSpPr>
            <a:spLocks noGrp="1"/>
          </p:cNvSpPr>
          <p:nvPr>
            <p:ph idx="1"/>
          </p:nvPr>
        </p:nvSpPr>
        <p:spPr/>
        <p:txBody>
          <a:bodyPr>
            <a:normAutofit lnSpcReduction="10000"/>
          </a:bodyPr>
          <a:lstStyle/>
          <a:p>
            <a:pPr marL="0" indent="0" algn="ctr">
              <a:spcBef>
                <a:spcPts val="0"/>
              </a:spcBef>
              <a:buClr>
                <a:srgbClr val="244061"/>
              </a:buClr>
              <a:buSzPts val="2400"/>
              <a:buNone/>
            </a:pPr>
            <a:r>
              <a:rPr lang="en-US" sz="2400" b="1" dirty="0">
                <a:solidFill>
                  <a:srgbClr val="244061"/>
                </a:solidFill>
                <a:latin typeface="Arial"/>
                <a:ea typeface="Arial"/>
                <a:cs typeface="Arial"/>
                <a:sym typeface="Arial"/>
              </a:rPr>
              <a:t>Academic Assessments</a:t>
            </a:r>
            <a:endParaRPr lang="en-US" dirty="0"/>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English Learner (EL) students in their first 12 months of enrollment in U.S. schools are not required to take the ELA</a:t>
            </a:r>
            <a:r>
              <a:rPr lang="en-US" dirty="0">
                <a:solidFill>
                  <a:srgbClr val="244061"/>
                </a:solidFill>
              </a:rPr>
              <a:t> PSSA or </a:t>
            </a:r>
            <a:r>
              <a:rPr lang="en-US" dirty="0">
                <a:solidFill>
                  <a:srgbClr val="244061"/>
                </a:solidFill>
                <a:latin typeface="Arial"/>
                <a:ea typeface="Arial"/>
                <a:cs typeface="Arial"/>
                <a:sym typeface="Arial"/>
              </a:rPr>
              <a:t>Literature Keystone Exam</a:t>
            </a:r>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EL students who meet the eligibility criteria to take the PASA DLM follow the same requirements</a:t>
            </a:r>
          </a:p>
          <a:p>
            <a:pPr marL="285750" lvl="1" indent="-285750">
              <a:spcBef>
                <a:spcPts val="400"/>
              </a:spcBef>
              <a:buClr>
                <a:srgbClr val="244061"/>
              </a:buClr>
              <a:buSzPts val="2000"/>
              <a:buFont typeface="Arial"/>
              <a:buChar char="•"/>
            </a:pPr>
            <a:r>
              <a:rPr lang="en-US" dirty="0">
                <a:solidFill>
                  <a:srgbClr val="244061"/>
                </a:solidFill>
                <a:latin typeface="Arial"/>
                <a:cs typeface="Arial"/>
                <a:sym typeface="Arial"/>
              </a:rPr>
              <a:t>Note: EL PASA students must be enrolled, rostered and have a first contact survey completed for all tested subjects. </a:t>
            </a:r>
            <a:endParaRPr lang="en-US" dirty="0"/>
          </a:p>
          <a:p>
            <a:pPr marL="0" indent="0" algn="ctr">
              <a:spcBef>
                <a:spcPts val="0"/>
              </a:spcBef>
              <a:buClr>
                <a:srgbClr val="244061"/>
              </a:buClr>
              <a:buSzPts val="2400"/>
              <a:buNone/>
            </a:pPr>
            <a:r>
              <a:rPr lang="en-US" sz="2400" b="1" dirty="0">
                <a:solidFill>
                  <a:srgbClr val="244061"/>
                </a:solidFill>
                <a:latin typeface="Arial"/>
                <a:ea typeface="Arial"/>
                <a:cs typeface="Arial"/>
                <a:sym typeface="Arial"/>
              </a:rPr>
              <a:t>English Language Proficiency Assessment</a:t>
            </a:r>
            <a:endParaRPr lang="en-US" sz="2400" dirty="0"/>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All ELs, K-12, are required to take the </a:t>
            </a:r>
            <a:r>
              <a:rPr lang="en-US" u="sng" dirty="0">
                <a:solidFill>
                  <a:schemeClr val="hlink"/>
                </a:solidFill>
                <a:latin typeface="Arial"/>
                <a:ea typeface="Arial"/>
                <a:cs typeface="Arial"/>
                <a:sym typeface="Arial"/>
                <a:hlinkClick r:id="rId3"/>
              </a:rPr>
              <a:t>ACCESS for ELLs®</a:t>
            </a:r>
            <a:r>
              <a:rPr lang="en-US" dirty="0">
                <a:solidFill>
                  <a:srgbClr val="244061"/>
                </a:solidFill>
                <a:latin typeface="Arial"/>
                <a:ea typeface="Arial"/>
                <a:cs typeface="Arial"/>
                <a:sym typeface="Arial"/>
              </a:rPr>
              <a:t> English Language Proficiency Test</a:t>
            </a:r>
            <a:endParaRPr lang="en-US" dirty="0"/>
          </a:p>
          <a:p>
            <a:pPr marL="285750" lvl="1" indent="-285750">
              <a:spcBef>
                <a:spcPts val="400"/>
              </a:spcBef>
              <a:buClr>
                <a:srgbClr val="244061"/>
              </a:buClr>
              <a:buSzPts val="2000"/>
              <a:buFont typeface="Arial"/>
              <a:buChar char="•"/>
            </a:pPr>
            <a:r>
              <a:rPr lang="en-US" dirty="0">
                <a:solidFill>
                  <a:srgbClr val="244061"/>
                </a:solidFill>
                <a:latin typeface="Arial"/>
                <a:ea typeface="Arial"/>
                <a:cs typeface="Arial"/>
                <a:sym typeface="Arial"/>
              </a:rPr>
              <a:t>ELs who meet the eligibility criteria to take the PASA DLM participate in the </a:t>
            </a:r>
            <a:r>
              <a:rPr lang="en-US" u="sng" dirty="0">
                <a:solidFill>
                  <a:schemeClr val="hlink"/>
                </a:solidFill>
                <a:latin typeface="Arial"/>
                <a:ea typeface="Arial"/>
                <a:cs typeface="Arial"/>
                <a:sym typeface="Arial"/>
                <a:hlinkClick r:id="rId4"/>
              </a:rPr>
              <a:t>Alternate ACCESS for ELLs®</a:t>
            </a:r>
            <a:endParaRPr lang="en-US" dirty="0">
              <a:solidFill>
                <a:srgbClr val="244061"/>
              </a:solidFill>
              <a:latin typeface="Arial"/>
              <a:ea typeface="Arial"/>
              <a:cs typeface="Arial"/>
              <a:sym typeface="Arial"/>
            </a:endParaRPr>
          </a:p>
          <a:p>
            <a:pPr marL="0" indent="0">
              <a:buNone/>
            </a:pPr>
            <a:endParaRPr lang="en-US" dirty="0"/>
          </a:p>
        </p:txBody>
      </p:sp>
      <p:sp>
        <p:nvSpPr>
          <p:cNvPr id="4" name="Date Placeholder 3">
            <a:extLst>
              <a:ext uri="{FF2B5EF4-FFF2-40B4-BE49-F238E27FC236}">
                <a16:creationId xmlns:a16="http://schemas.microsoft.com/office/drawing/2014/main" id="{CF9ED07B-B9AC-7348-7CEA-FB4DA43B6593}"/>
              </a:ext>
            </a:extLst>
          </p:cNvPr>
          <p:cNvSpPr>
            <a:spLocks noGrp="1"/>
          </p:cNvSpPr>
          <p:nvPr>
            <p:ph type="dt" sz="half" idx="10"/>
          </p:nvPr>
        </p:nvSpPr>
        <p:spPr/>
        <p:txBody>
          <a:bodyPr/>
          <a:lstStyle/>
          <a:p>
            <a:pPr>
              <a:defRPr/>
            </a:pPr>
            <a:fld id="{64BF2E97-C543-48FE-887D-9D90675DAD87}" type="datetime1">
              <a:rPr lang="en-US" smtClean="0"/>
              <a:pPr>
                <a:defRPr/>
              </a:pPr>
              <a:t>1/11/2024</a:t>
            </a:fld>
            <a:endParaRPr lang="en-US" dirty="0"/>
          </a:p>
        </p:txBody>
      </p:sp>
      <p:sp>
        <p:nvSpPr>
          <p:cNvPr id="5" name="Slide Number Placeholder 4">
            <a:extLst>
              <a:ext uri="{FF2B5EF4-FFF2-40B4-BE49-F238E27FC236}">
                <a16:creationId xmlns:a16="http://schemas.microsoft.com/office/drawing/2014/main" id="{8BBB1208-7FD6-818C-BCC8-4BF526C0CE5B}"/>
              </a:ext>
            </a:extLst>
          </p:cNvPr>
          <p:cNvSpPr>
            <a:spLocks noGrp="1"/>
          </p:cNvSpPr>
          <p:nvPr>
            <p:ph type="sldNum" sz="quarter" idx="12"/>
          </p:nvPr>
        </p:nvSpPr>
        <p:spPr/>
        <p:txBody>
          <a:bodyPr/>
          <a:lstStyle/>
          <a:p>
            <a:pPr>
              <a:defRPr/>
            </a:pPr>
            <a:fld id="{C6C9120D-9544-4B24-BA09-46D1A29C6E45}" type="slidenum">
              <a:rPr lang="en-US" altLang="en-US" smtClean="0"/>
              <a:pPr>
                <a:defRPr/>
              </a:pPr>
              <a:t>28</a:t>
            </a:fld>
            <a:endParaRPr lang="en-US" altLang="en-US" dirty="0"/>
          </a:p>
        </p:txBody>
      </p:sp>
    </p:spTree>
    <p:extLst>
      <p:ext uri="{BB962C8B-B14F-4D97-AF65-F5344CB8AC3E}">
        <p14:creationId xmlns:p14="http://schemas.microsoft.com/office/powerpoint/2010/main" val="3215307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a:xfrm>
            <a:off x="844550" y="2231234"/>
            <a:ext cx="10515600" cy="2358229"/>
          </a:xfrm>
        </p:spPr>
        <p:txBody>
          <a:bodyPr vert="horz" lIns="91440" tIns="45720" rIns="91440" bIns="45720" rtlCol="0" anchor="b">
            <a:normAutofit/>
          </a:bodyPr>
          <a:lstStyle/>
          <a:p>
            <a:pPr>
              <a:lnSpc>
                <a:spcPct val="90000"/>
              </a:lnSpc>
            </a:pPr>
            <a:r>
              <a:rPr lang="en-US" sz="4400" dirty="0"/>
              <a:t>#4 KNOW THE REQUIRED ACTIONS TO ADDRESS 1% COMPLIANCE</a:t>
            </a:r>
            <a:br>
              <a:rPr lang="en-US" sz="4400" dirty="0"/>
            </a:br>
            <a:r>
              <a:rPr lang="en-US" sz="4400" dirty="0"/>
              <a:t>FOR LEAs</a:t>
            </a:r>
            <a:endParaRPr lang="en-US" sz="4600" dirty="0"/>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solidFill>
                  <a:srgbClr val="FF0000"/>
                </a:solidFill>
              </a:rPr>
              <a:t>Updated Process and Requirements </a:t>
            </a:r>
          </a:p>
          <a:p>
            <a:r>
              <a:rPr lang="en-US" sz="2800" dirty="0">
                <a:solidFill>
                  <a:srgbClr val="FF0000"/>
                </a:solidFill>
              </a:rPr>
              <a:t>2023-24</a:t>
            </a:r>
          </a:p>
        </p:txBody>
      </p:sp>
      <p:pic>
        <p:nvPicPr>
          <p:cNvPr id="8" name="Picture Placeholder 7" descr="A picture containing two children in school.">
            <a:extLst>
              <a:ext uri="{FF2B5EF4-FFF2-40B4-BE49-F238E27FC236}">
                <a16:creationId xmlns:a16="http://schemas.microsoft.com/office/drawing/2014/main" id="{9C1BFBEA-BC73-4877-9E70-5D217C7A7CD3}"/>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tretch/>
        </p:blipFill>
        <p:spPr>
          <a:xfrm>
            <a:off x="7864928" y="4067967"/>
            <a:ext cx="3495221" cy="2046545"/>
          </a:xfrm>
          <a:prstGeom prst="rect">
            <a:avLst/>
          </a:prstGeom>
        </p:spPr>
      </p:pic>
    </p:spTree>
    <p:extLst>
      <p:ext uri="{BB962C8B-B14F-4D97-AF65-F5344CB8AC3E}">
        <p14:creationId xmlns:p14="http://schemas.microsoft.com/office/powerpoint/2010/main" val="163675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B72-3FD8-42CF-BA24-7EA95175E5D0}"/>
              </a:ext>
            </a:extLst>
          </p:cNvPr>
          <p:cNvSpPr>
            <a:spLocks noGrp="1"/>
          </p:cNvSpPr>
          <p:nvPr>
            <p:ph type="title"/>
          </p:nvPr>
        </p:nvSpPr>
        <p:spPr>
          <a:xfrm>
            <a:off x="831850" y="1392577"/>
            <a:ext cx="10515600" cy="2448605"/>
          </a:xfrm>
        </p:spPr>
        <p:txBody>
          <a:bodyPr>
            <a:normAutofit/>
          </a:bodyPr>
          <a:lstStyle/>
          <a:p>
            <a:r>
              <a:rPr lang="en-US" sz="3600" dirty="0"/>
              <a:t>Top 5 ‘Need to Knows’ for the 2024 PASA DLM and LEA 1% Compliance Requirements </a:t>
            </a:r>
          </a:p>
        </p:txBody>
      </p:sp>
      <p:sp>
        <p:nvSpPr>
          <p:cNvPr id="3" name="Content Placeholder 2">
            <a:extLst>
              <a:ext uri="{FF2B5EF4-FFF2-40B4-BE49-F238E27FC236}">
                <a16:creationId xmlns:a16="http://schemas.microsoft.com/office/drawing/2014/main" id="{C9DC1F23-E9DF-476E-A571-B21398A0E68E}"/>
              </a:ext>
            </a:extLst>
          </p:cNvPr>
          <p:cNvSpPr>
            <a:spLocks noGrp="1"/>
          </p:cNvSpPr>
          <p:nvPr>
            <p:ph type="body" idx="1"/>
          </p:nvPr>
        </p:nvSpPr>
        <p:spPr>
          <a:xfrm>
            <a:off x="831850" y="3965236"/>
            <a:ext cx="10515600" cy="1500187"/>
          </a:xfrm>
        </p:spPr>
        <p:txBody>
          <a:bodyPr>
            <a:noAutofit/>
          </a:bodyPr>
          <a:lstStyle/>
          <a:p>
            <a:pPr marL="457200" indent="-457200">
              <a:buFont typeface="+mj-lt"/>
              <a:buAutoNum type="arabicPeriod"/>
            </a:pPr>
            <a:r>
              <a:rPr lang="en-US" sz="1600" dirty="0"/>
              <a:t>KNOW THE STUDENTS WHO QUALIFY</a:t>
            </a:r>
          </a:p>
          <a:p>
            <a:pPr marL="457200" indent="-457200">
              <a:buFont typeface="+mj-lt"/>
              <a:buAutoNum type="arabicPeriod"/>
            </a:pPr>
            <a:r>
              <a:rPr lang="en-US" sz="1600" dirty="0"/>
              <a:t>KNOW THE PASA AC ROLE AND TRAINING REQUIREMENTS</a:t>
            </a:r>
          </a:p>
          <a:p>
            <a:pPr marL="457200" indent="-457200">
              <a:buFont typeface="+mj-lt"/>
              <a:buAutoNum type="arabicPeriod"/>
            </a:pPr>
            <a:r>
              <a:rPr lang="en-US" sz="1600" dirty="0"/>
              <a:t>KNOW STATE ASSESSMENT PARTICIPATION REQUIREMENTS</a:t>
            </a:r>
          </a:p>
          <a:p>
            <a:pPr marL="457200" indent="-457200">
              <a:buFont typeface="+mj-lt"/>
              <a:buAutoNum type="arabicPeriod"/>
            </a:pPr>
            <a:r>
              <a:rPr lang="en-US" sz="1600" dirty="0"/>
              <a:t>KNOW THE REQUIRED ACTIONS TO ADDRESS 1% OVERSIGHT AND MONITORING FOR LEAS (</a:t>
            </a:r>
            <a:r>
              <a:rPr lang="en-US" sz="1600" dirty="0">
                <a:solidFill>
                  <a:srgbClr val="FF0000"/>
                </a:solidFill>
              </a:rPr>
              <a:t>Updated for 2023-24</a:t>
            </a:r>
            <a:r>
              <a:rPr lang="en-US" sz="1600" dirty="0"/>
              <a:t>)</a:t>
            </a:r>
          </a:p>
          <a:p>
            <a:pPr marL="457200" indent="-457200">
              <a:buFont typeface="+mj-lt"/>
              <a:buAutoNum type="arabicPeriod"/>
            </a:pPr>
            <a:r>
              <a:rPr lang="en-US" sz="1600" dirty="0"/>
              <a:t>KNOW WHERE TO FIND RESOURCES AND SUPPORT</a:t>
            </a:r>
          </a:p>
        </p:txBody>
      </p:sp>
    </p:spTree>
    <p:extLst>
      <p:ext uri="{BB962C8B-B14F-4D97-AF65-F5344CB8AC3E}">
        <p14:creationId xmlns:p14="http://schemas.microsoft.com/office/powerpoint/2010/main" val="7649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6">
            <a:extLst>
              <a:ext uri="{FF2B5EF4-FFF2-40B4-BE49-F238E27FC236}">
                <a16:creationId xmlns:a16="http://schemas.microsoft.com/office/drawing/2014/main" id="{795E3CE0-7F16-4A11-ACE2-E7350D19EE9F}"/>
              </a:ext>
            </a:extLst>
          </p:cNvPr>
          <p:cNvSpPr>
            <a:spLocks noGrp="1"/>
          </p:cNvSpPr>
          <p:nvPr>
            <p:ph type="title"/>
          </p:nvPr>
        </p:nvSpPr>
        <p:spPr>
          <a:xfrm>
            <a:off x="947056" y="865187"/>
            <a:ext cx="10515600" cy="1325563"/>
          </a:xfrm>
        </p:spPr>
        <p:txBody>
          <a:bodyPr>
            <a:normAutofit/>
          </a:bodyPr>
          <a:lstStyle/>
          <a:p>
            <a:pPr algn="ctr"/>
            <a:r>
              <a:rPr lang="en-US" altLang="en-US" dirty="0"/>
              <a:t>PA Tiered System of LEA 1% Oversight &amp; Monitoring  </a:t>
            </a:r>
          </a:p>
        </p:txBody>
      </p:sp>
      <p:graphicFrame>
        <p:nvGraphicFramePr>
          <p:cNvPr id="6" name="Content Placeholder 5" descr="Pyramid of different colors ">
            <a:extLst>
              <a:ext uri="{FF2B5EF4-FFF2-40B4-BE49-F238E27FC236}">
                <a16:creationId xmlns:a16="http://schemas.microsoft.com/office/drawing/2014/main" id="{BDFB95DF-AF46-4419-B102-C4E7677F8388}"/>
              </a:ext>
            </a:extLst>
          </p:cNvPr>
          <p:cNvGraphicFramePr>
            <a:graphicFrameLocks noGrp="1"/>
          </p:cNvGraphicFramePr>
          <p:nvPr>
            <p:ph idx="1"/>
            <p:extLst>
              <p:ext uri="{D42A27DB-BD31-4B8C-83A1-F6EECF244321}">
                <p14:modId xmlns:p14="http://schemas.microsoft.com/office/powerpoint/2010/main" val="1350784588"/>
              </p:ext>
            </p:extLst>
          </p:nvPr>
        </p:nvGraphicFramePr>
        <p:xfrm>
          <a:off x="2264228" y="2190750"/>
          <a:ext cx="7881257" cy="405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B9F46D-A6CE-4FB2-93B9-9FD86812C4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2B86C2-87AC-41A2-B335-2A7B87B86C6D}"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2884" name="Slide Number Placeholder 4">
            <a:extLst>
              <a:ext uri="{FF2B5EF4-FFF2-40B4-BE49-F238E27FC236}">
                <a16:creationId xmlns:a16="http://schemas.microsoft.com/office/drawing/2014/main" id="{87F5E90C-E027-4138-B674-4B1E049975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5DF6351-A9B9-4098-A918-C18C052CCCA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6A71-5121-8EB1-2D14-5D210157AFED}"/>
              </a:ext>
            </a:extLst>
          </p:cNvPr>
          <p:cNvSpPr>
            <a:spLocks noGrp="1"/>
          </p:cNvSpPr>
          <p:nvPr>
            <p:ph type="title"/>
          </p:nvPr>
        </p:nvSpPr>
        <p:spPr>
          <a:xfrm>
            <a:off x="838200" y="1114426"/>
            <a:ext cx="10515600" cy="1009651"/>
          </a:xfrm>
        </p:spPr>
        <p:txBody>
          <a:bodyPr>
            <a:noAutofit/>
          </a:bodyPr>
          <a:lstStyle/>
          <a:p>
            <a:r>
              <a:rPr lang="en-US" dirty="0"/>
              <a:t>1%-Tiered System of Oversight and Monitoring</a:t>
            </a:r>
          </a:p>
        </p:txBody>
      </p:sp>
      <p:sp>
        <p:nvSpPr>
          <p:cNvPr id="3" name="Content Placeholder 2">
            <a:extLst>
              <a:ext uri="{FF2B5EF4-FFF2-40B4-BE49-F238E27FC236}">
                <a16:creationId xmlns:a16="http://schemas.microsoft.com/office/drawing/2014/main" id="{0BB978F2-E959-7B85-781B-00868D4B6027}"/>
              </a:ext>
            </a:extLst>
          </p:cNvPr>
          <p:cNvSpPr>
            <a:spLocks noGrp="1"/>
          </p:cNvSpPr>
          <p:nvPr>
            <p:ph idx="1"/>
          </p:nvPr>
        </p:nvSpPr>
        <p:spPr>
          <a:xfrm>
            <a:off x="1121229" y="2466745"/>
            <a:ext cx="10232571" cy="3276829"/>
          </a:xfrm>
        </p:spPr>
        <p:txBody>
          <a:bodyPr>
            <a:normAutofit/>
          </a:bodyPr>
          <a:lstStyle/>
          <a:p>
            <a:pPr marR="0">
              <a:spcBef>
                <a:spcPts val="0"/>
              </a:spcBef>
              <a:spcAft>
                <a:spcPts val="0"/>
              </a:spcAft>
            </a:pPr>
            <a:r>
              <a:rPr lang="en-US" dirty="0"/>
              <a:t>The process has been streamlined to include all 3 tiers in one form/survey submission to occur in early fall.</a:t>
            </a:r>
          </a:p>
          <a:p>
            <a:pPr marR="0">
              <a:spcBef>
                <a:spcPts val="0"/>
              </a:spcBef>
              <a:spcAft>
                <a:spcPts val="0"/>
              </a:spcAft>
            </a:pPr>
            <a:r>
              <a:rPr lang="en-US" dirty="0"/>
              <a:t>The new process allows the LEA to review PASA DLM participation data prior to enrolling students for the current year.  </a:t>
            </a:r>
          </a:p>
          <a:p>
            <a:pPr marR="0">
              <a:spcBef>
                <a:spcPts val="0"/>
              </a:spcBef>
              <a:spcAft>
                <a:spcPts val="0"/>
              </a:spcAft>
            </a:pPr>
            <a:r>
              <a:rPr lang="en-US" dirty="0"/>
              <a:t>LEAs must ensure IEP teams meet to review students who may not meet all six PASA eligibility prior to enrolling and/or testing this year.  </a:t>
            </a:r>
          </a:p>
        </p:txBody>
      </p:sp>
      <p:sp>
        <p:nvSpPr>
          <p:cNvPr id="4" name="Date Placeholder 3">
            <a:extLst>
              <a:ext uri="{FF2B5EF4-FFF2-40B4-BE49-F238E27FC236}">
                <a16:creationId xmlns:a16="http://schemas.microsoft.com/office/drawing/2014/main" id="{E324FB5B-43BC-738D-B0EE-A62A05A93AC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8072CE2C-13E0-14C5-26F5-677AB7695AA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31</a:t>
            </a:fld>
            <a:endParaRPr lang="en-US"/>
          </a:p>
        </p:txBody>
      </p:sp>
      <p:pic>
        <p:nvPicPr>
          <p:cNvPr id="6" name="Picture 2">
            <a:extLst>
              <a:ext uri="{FF2B5EF4-FFF2-40B4-BE49-F238E27FC236}">
                <a16:creationId xmlns:a16="http://schemas.microsoft.com/office/drawing/2014/main" id="{6EA076D9-F941-D17A-B886-A8945456DBCE}"/>
              </a:ext>
              <a:ext uri="{C183D7F6-B498-43B3-948B-1728B52AA6E4}">
                <adec:decorative xmlns:adec="http://schemas.microsoft.com/office/drawing/2017/decorative" val="1"/>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85056" y="104774"/>
            <a:ext cx="1654630" cy="91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89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42A7-F299-FDF8-1EFB-503E4F36308F}"/>
              </a:ext>
            </a:extLst>
          </p:cNvPr>
          <p:cNvSpPr>
            <a:spLocks noGrp="1"/>
          </p:cNvSpPr>
          <p:nvPr>
            <p:ph type="title"/>
          </p:nvPr>
        </p:nvSpPr>
        <p:spPr/>
        <p:txBody>
          <a:bodyPr/>
          <a:lstStyle/>
          <a:p>
            <a:r>
              <a:rPr lang="en-US" dirty="0"/>
              <a:t>How Does The Process Work?</a:t>
            </a:r>
          </a:p>
        </p:txBody>
      </p:sp>
      <p:sp>
        <p:nvSpPr>
          <p:cNvPr id="3" name="Content Placeholder 2">
            <a:extLst>
              <a:ext uri="{FF2B5EF4-FFF2-40B4-BE49-F238E27FC236}">
                <a16:creationId xmlns:a16="http://schemas.microsoft.com/office/drawing/2014/main" id="{5663ED20-51FB-1E1B-B700-CE3BDA302FB0}"/>
              </a:ext>
            </a:extLst>
          </p:cNvPr>
          <p:cNvSpPr>
            <a:spLocks noGrp="1"/>
          </p:cNvSpPr>
          <p:nvPr>
            <p:ph idx="1"/>
          </p:nvPr>
        </p:nvSpPr>
        <p:spPr>
          <a:xfrm>
            <a:off x="740228" y="1390197"/>
            <a:ext cx="10515600" cy="4351338"/>
          </a:xfrm>
        </p:spPr>
        <p:txBody>
          <a:bodyPr>
            <a:normAutofit/>
          </a:bodyPr>
          <a:lstStyle/>
          <a:p>
            <a:pPr marL="0" indent="0">
              <a:buNone/>
            </a:pPr>
            <a:endParaRPr lang="en-US" dirty="0"/>
          </a:p>
          <a:p>
            <a:r>
              <a:rPr lang="en-US" u="sng" dirty="0"/>
              <a:t>ALL</a:t>
            </a:r>
            <a:r>
              <a:rPr lang="en-US" dirty="0"/>
              <a:t> LEAs (school districts, charter schools) will receive 2 separate email notifications from BSE in September</a:t>
            </a:r>
          </a:p>
          <a:p>
            <a:r>
              <a:rPr lang="en-US" dirty="0"/>
              <a:t>The emails will be sent to the Special Education Administrator/PASA AC on file.  (Reminder to update </a:t>
            </a:r>
            <a:r>
              <a:rPr lang="en-US" dirty="0">
                <a:hlinkClick r:id="rId3"/>
              </a:rPr>
              <a:t>alternateassessment@pattankop.net</a:t>
            </a:r>
            <a:r>
              <a:rPr lang="en-US" dirty="0"/>
              <a:t>  if there has been a change this year for your LEA)</a:t>
            </a:r>
          </a:p>
          <a:p>
            <a:pPr marL="0" indent="0">
              <a:buNone/>
            </a:pPr>
            <a:endParaRPr lang="en-US" dirty="0"/>
          </a:p>
        </p:txBody>
      </p:sp>
      <p:sp>
        <p:nvSpPr>
          <p:cNvPr id="4" name="Date Placeholder 3">
            <a:extLst>
              <a:ext uri="{FF2B5EF4-FFF2-40B4-BE49-F238E27FC236}">
                <a16:creationId xmlns:a16="http://schemas.microsoft.com/office/drawing/2014/main" id="{9FCF895C-0153-F166-06A8-4035E6762A93}"/>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04E3248B-9353-B7D8-6E7A-BFC9EADBDEDA}"/>
              </a:ext>
            </a:extLst>
          </p:cNvPr>
          <p:cNvSpPr>
            <a:spLocks noGrp="1"/>
          </p:cNvSpPr>
          <p:nvPr>
            <p:ph type="sldNum" sz="quarter" idx="12"/>
          </p:nvPr>
        </p:nvSpPr>
        <p:spPr/>
        <p:txBody>
          <a:bodyPr/>
          <a:lstStyle/>
          <a:p>
            <a:fld id="{B24F5015-3417-4B27-A586-E4CCF4D77832}" type="slidenum">
              <a:rPr lang="en-US" smtClean="0"/>
              <a:t>32</a:t>
            </a:fld>
            <a:endParaRPr lang="en-US"/>
          </a:p>
        </p:txBody>
      </p:sp>
    </p:spTree>
    <p:extLst>
      <p:ext uri="{BB962C8B-B14F-4D97-AF65-F5344CB8AC3E}">
        <p14:creationId xmlns:p14="http://schemas.microsoft.com/office/powerpoint/2010/main" val="183384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#1</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1018082" y="1933730"/>
            <a:ext cx="10515600" cy="4661942"/>
          </a:xfrm>
        </p:spPr>
        <p:txBody>
          <a:bodyPr>
            <a:normAutofit fontScale="55000" lnSpcReduction="20000"/>
          </a:bodyPr>
          <a:lstStyle/>
          <a:p>
            <a:pPr marL="0" indent="0">
              <a:buNone/>
            </a:pPr>
            <a:endParaRPr lang="en-US" dirty="0"/>
          </a:p>
          <a:p>
            <a:pPr>
              <a:lnSpc>
                <a:spcPct val="120000"/>
              </a:lnSpc>
            </a:pPr>
            <a:r>
              <a:rPr lang="en-US" sz="5800" dirty="0"/>
              <a:t>The first email will provide the LEA with 2023 tested data and their identified tier:</a:t>
            </a:r>
          </a:p>
          <a:p>
            <a:pPr lvl="1">
              <a:lnSpc>
                <a:spcPct val="120000"/>
              </a:lnSpc>
            </a:pPr>
            <a:r>
              <a:rPr lang="en-US" sz="5100" b="1" dirty="0"/>
              <a:t>1% participation rate </a:t>
            </a:r>
            <a:r>
              <a:rPr lang="en-US" sz="5100" dirty="0"/>
              <a:t>(the percentage of students who participated in the PASA DLM in 2023)</a:t>
            </a:r>
          </a:p>
          <a:p>
            <a:pPr lvl="1">
              <a:lnSpc>
                <a:spcPct val="120000"/>
              </a:lnSpc>
            </a:pPr>
            <a:r>
              <a:rPr lang="en-US" sz="5100" b="1" dirty="0"/>
              <a:t>95% participation rate </a:t>
            </a:r>
            <a:r>
              <a:rPr lang="en-US" sz="5100" dirty="0"/>
              <a:t>(the percentage of students with disabilities who participated in all statewide assessment including PSSA, Keystone Exams, and PASA DLM in 2023)</a:t>
            </a:r>
          </a:p>
          <a:p>
            <a:pPr lvl="1">
              <a:lnSpc>
                <a:spcPct val="120000"/>
              </a:lnSpc>
            </a:pPr>
            <a:r>
              <a:rPr lang="en-US" sz="5100" dirty="0"/>
              <a:t>This email will come from: </a:t>
            </a:r>
            <a:r>
              <a:rPr lang="en-US" sz="5100" dirty="0">
                <a:hlinkClick r:id="rId3"/>
              </a:rPr>
              <a:t>alternateassessment@pattankop.net</a:t>
            </a:r>
            <a:r>
              <a:rPr lang="en-US" sz="5100" dirty="0"/>
              <a:t> on September 18, 2023</a:t>
            </a:r>
          </a:p>
          <a:p>
            <a:pPr lvl="1"/>
            <a:endParaRPr lang="en-US" sz="51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1/11/2024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33</a:t>
            </a:fld>
            <a:endParaRPr lang="en-US" dirty="0"/>
          </a:p>
        </p:txBody>
      </p:sp>
    </p:spTree>
    <p:extLst>
      <p:ext uri="{BB962C8B-B14F-4D97-AF65-F5344CB8AC3E}">
        <p14:creationId xmlns:p14="http://schemas.microsoft.com/office/powerpoint/2010/main" val="399181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2E73-94AC-7B2B-BA92-F7942D1C7EA7}"/>
              </a:ext>
            </a:extLst>
          </p:cNvPr>
          <p:cNvSpPr>
            <a:spLocks noGrp="1"/>
          </p:cNvSpPr>
          <p:nvPr>
            <p:ph type="title"/>
          </p:nvPr>
        </p:nvSpPr>
        <p:spPr/>
        <p:txBody>
          <a:bodyPr/>
          <a:lstStyle/>
          <a:p>
            <a:r>
              <a:rPr lang="en-US" dirty="0"/>
              <a:t>Tier Identification Form</a:t>
            </a:r>
          </a:p>
        </p:txBody>
      </p:sp>
      <p:sp>
        <p:nvSpPr>
          <p:cNvPr id="3" name="Content Placeholder 2">
            <a:extLst>
              <a:ext uri="{FF2B5EF4-FFF2-40B4-BE49-F238E27FC236}">
                <a16:creationId xmlns:a16="http://schemas.microsoft.com/office/drawing/2014/main" id="{AF282196-1EDE-FCEC-3657-B667950E4408}"/>
              </a:ext>
            </a:extLst>
          </p:cNvPr>
          <p:cNvSpPr>
            <a:spLocks noGrp="1"/>
          </p:cNvSpPr>
          <p:nvPr>
            <p:ph idx="1"/>
          </p:nvPr>
        </p:nvSpPr>
        <p:spPr/>
        <p:txBody>
          <a:bodyPr>
            <a:normAutofit/>
          </a:bodyPr>
          <a:lstStyle/>
          <a:p>
            <a:r>
              <a:rPr lang="en-US" sz="3200" dirty="0">
                <a:effectLst/>
                <a:ea typeface="Calibri" panose="020F0502020204030204" pitchFamily="34" charset="0"/>
              </a:rPr>
              <a:t>Pennsylvania Alternate System of Assessment (PASA) and the 1% Threshold Justification: Tiered System of Compliance Monitoring</a:t>
            </a:r>
          </a:p>
          <a:p>
            <a:pPr lvl="1"/>
            <a:r>
              <a:rPr lang="en-US" sz="2800" dirty="0"/>
              <a:t>The form will include all tier questions.</a:t>
            </a:r>
          </a:p>
          <a:p>
            <a:pPr lvl="1"/>
            <a:r>
              <a:rPr lang="en-US" sz="2800" dirty="0"/>
              <a:t>The LEA should review the questions relevant to their identified tier to prepare for electronic submission of required responses. </a:t>
            </a:r>
          </a:p>
          <a:p>
            <a:pPr lvl="1"/>
            <a:r>
              <a:rPr lang="en-US" sz="2800" dirty="0">
                <a:hlinkClick r:id="rId3"/>
              </a:rPr>
              <a:t>ESSA 1.0 Percent Threshold Justification Requirements (pa.gov)</a:t>
            </a:r>
            <a:endParaRPr lang="en-US" sz="2800" dirty="0"/>
          </a:p>
        </p:txBody>
      </p:sp>
      <p:sp>
        <p:nvSpPr>
          <p:cNvPr id="4" name="Date Placeholder 3">
            <a:extLst>
              <a:ext uri="{FF2B5EF4-FFF2-40B4-BE49-F238E27FC236}">
                <a16:creationId xmlns:a16="http://schemas.microsoft.com/office/drawing/2014/main" id="{D9992452-C5D5-D888-F866-8A8CFE4AD08C}"/>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C5EACECD-C905-60CE-324F-00FD87C3A978}"/>
              </a:ext>
            </a:extLst>
          </p:cNvPr>
          <p:cNvSpPr>
            <a:spLocks noGrp="1"/>
          </p:cNvSpPr>
          <p:nvPr>
            <p:ph type="sldNum" sz="quarter" idx="12"/>
          </p:nvPr>
        </p:nvSpPr>
        <p:spPr/>
        <p:txBody>
          <a:bodyPr/>
          <a:lstStyle/>
          <a:p>
            <a:fld id="{B24F5015-3417-4B27-A586-E4CCF4D77832}" type="slidenum">
              <a:rPr lang="en-US" smtClean="0"/>
              <a:t>34</a:t>
            </a:fld>
            <a:endParaRPr lang="en-US"/>
          </a:p>
        </p:txBody>
      </p:sp>
    </p:spTree>
    <p:extLst>
      <p:ext uri="{BB962C8B-B14F-4D97-AF65-F5344CB8AC3E}">
        <p14:creationId xmlns:p14="http://schemas.microsoft.com/office/powerpoint/2010/main" val="348042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#2</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941882" y="1694408"/>
            <a:ext cx="10515600" cy="4661942"/>
          </a:xfrm>
        </p:spPr>
        <p:txBody>
          <a:bodyPr>
            <a:normAutofit/>
          </a:bodyPr>
          <a:lstStyle/>
          <a:p>
            <a:pPr marL="0" indent="0">
              <a:buNone/>
            </a:pPr>
            <a:endParaRPr lang="en-US" dirty="0"/>
          </a:p>
          <a:p>
            <a:pPr>
              <a:lnSpc>
                <a:spcPct val="100000"/>
              </a:lnSpc>
            </a:pPr>
            <a:r>
              <a:rPr lang="en-US" sz="3200" dirty="0"/>
              <a:t>The second email will include the LEA’s </a:t>
            </a:r>
            <a:r>
              <a:rPr lang="en-US" sz="3200" dirty="0">
                <a:solidFill>
                  <a:srgbClr val="FF0000"/>
                </a:solidFill>
              </a:rPr>
              <a:t>personalized survey link </a:t>
            </a:r>
            <a:r>
              <a:rPr lang="en-US" sz="3200" dirty="0"/>
              <a:t>to submit electronic responses</a:t>
            </a:r>
          </a:p>
          <a:p>
            <a:pPr lvl="1">
              <a:lnSpc>
                <a:spcPct val="100000"/>
              </a:lnSpc>
            </a:pPr>
            <a:r>
              <a:rPr lang="en-US" sz="2800" dirty="0"/>
              <a:t>The survey link will automatically direct the LEA to the required questions for their identified tier.</a:t>
            </a:r>
          </a:p>
          <a:p>
            <a:pPr lvl="1">
              <a:lnSpc>
                <a:spcPct val="100000"/>
              </a:lnSpc>
            </a:pPr>
            <a:r>
              <a:rPr lang="en-US" sz="2800" dirty="0"/>
              <a:t>This email will come from: </a:t>
            </a:r>
            <a:r>
              <a:rPr lang="en-US" sz="2800" dirty="0">
                <a:hlinkClick r:id="rId3"/>
              </a:rPr>
              <a:t>lihampe@pa.gov</a:t>
            </a:r>
            <a:r>
              <a:rPr lang="en-US" sz="2800" dirty="0"/>
              <a:t> via ‘</a:t>
            </a:r>
            <a:r>
              <a:rPr lang="en-US" sz="2800" dirty="0" err="1"/>
              <a:t>surveymonkey</a:t>
            </a:r>
            <a:r>
              <a:rPr lang="en-US" sz="2800" dirty="0"/>
              <a:t>’ on September 20, 2023.</a:t>
            </a:r>
          </a:p>
          <a:p>
            <a:pPr marL="457200" lvl="1" indent="0">
              <a:buNone/>
            </a:pPr>
            <a:endParaRPr lang="en-US" sz="45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1/11/2024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35</a:t>
            </a:fld>
            <a:endParaRPr lang="en-US" dirty="0"/>
          </a:p>
        </p:txBody>
      </p:sp>
    </p:spTree>
    <p:extLst>
      <p:ext uri="{BB962C8B-B14F-4D97-AF65-F5344CB8AC3E}">
        <p14:creationId xmlns:p14="http://schemas.microsoft.com/office/powerpoint/2010/main" val="2963191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1</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1 LEAs (Universal) must submit their demographic information and anticipated 2024 PASA percentage rate.  Those LEAs who exceeded last year and/or will exceed this year are required to also answer a series of justification questions via the survey link. </a:t>
            </a:r>
          </a:p>
          <a:p>
            <a:pPr marL="0" indent="0">
              <a:buNone/>
            </a:pPr>
            <a:endParaRPr lang="en-US" dirty="0"/>
          </a:p>
        </p:txBody>
      </p:sp>
      <p:graphicFrame>
        <p:nvGraphicFramePr>
          <p:cNvPr id="7" name="Content Placeholder 5" descr="Pyramid of different colors&#10;">
            <a:extLst>
              <a:ext uri="{FF2B5EF4-FFF2-40B4-BE49-F238E27FC236}">
                <a16:creationId xmlns:a16="http://schemas.microsoft.com/office/drawing/2014/main" id="{267FDBE1-2DC4-B294-095F-73C25143CB47}"/>
              </a:ext>
            </a:extLst>
          </p:cNvPr>
          <p:cNvGraphicFramePr>
            <a:graphicFrameLocks noGrp="1"/>
          </p:cNvGraphicFramePr>
          <p:nvPr>
            <p:ph sz="half" idx="2"/>
            <p:extLst>
              <p:ext uri="{D42A27DB-BD31-4B8C-83A1-F6EECF244321}">
                <p14:modId xmlns:p14="http://schemas.microsoft.com/office/powerpoint/2010/main" val="111495096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BEB8E2-BA8B-7561-7455-9D3E31649A1A}"/>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7D06AFB2-A5BA-4FED-BD46-442D61232691}"/>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36</a:t>
            </a:fld>
            <a:endParaRPr lang="en-US"/>
          </a:p>
        </p:txBody>
      </p:sp>
    </p:spTree>
    <p:extLst>
      <p:ext uri="{BB962C8B-B14F-4D97-AF65-F5344CB8AC3E}">
        <p14:creationId xmlns:p14="http://schemas.microsoft.com/office/powerpoint/2010/main" val="2314794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57661A87-ABFA-44ED-8F42-ED2227662857}"/>
              </a:ext>
            </a:extLst>
          </p:cNvPr>
          <p:cNvSpPr>
            <a:spLocks noGrp="1"/>
          </p:cNvSpPr>
          <p:nvPr>
            <p:ph type="title"/>
          </p:nvPr>
        </p:nvSpPr>
        <p:spPr>
          <a:xfrm>
            <a:off x="838200" y="681038"/>
            <a:ext cx="10515600" cy="1325563"/>
          </a:xfrm>
        </p:spPr>
        <p:txBody>
          <a:bodyPr>
            <a:normAutofit/>
          </a:bodyPr>
          <a:lstStyle/>
          <a:p>
            <a:r>
              <a:rPr lang="en-US" altLang="en-US" sz="4600" dirty="0">
                <a:solidFill>
                  <a:srgbClr val="FFFFFF"/>
                </a:solidFill>
              </a:rPr>
              <a:t>The 1.0 </a:t>
            </a:r>
            <a:r>
              <a:rPr lang="en-US" altLang="en-US" dirty="0"/>
              <a:t>The 1% Calculation</a:t>
            </a:r>
            <a:endParaRPr lang="en-US" altLang="en-US" dirty="0">
              <a:solidFill>
                <a:srgbClr val="FFFFFF"/>
              </a:solidFill>
            </a:endParaRPr>
          </a:p>
        </p:txBody>
      </p:sp>
      <p:sp>
        <p:nvSpPr>
          <p:cNvPr id="129027" name="Content Placeholder 2">
            <a:extLst>
              <a:ext uri="{FF2B5EF4-FFF2-40B4-BE49-F238E27FC236}">
                <a16:creationId xmlns:a16="http://schemas.microsoft.com/office/drawing/2014/main" id="{7BAAA6D8-B64F-41FC-82D6-7B25C527203A}"/>
              </a:ext>
            </a:extLst>
          </p:cNvPr>
          <p:cNvSpPr>
            <a:spLocks noGrp="1"/>
          </p:cNvSpPr>
          <p:nvPr>
            <p:ph idx="1"/>
          </p:nvPr>
        </p:nvSpPr>
        <p:spPr>
          <a:xfrm>
            <a:off x="943132" y="2006601"/>
            <a:ext cx="10515600" cy="3738562"/>
          </a:xfrm>
        </p:spPr>
        <p:txBody>
          <a:bodyPr>
            <a:normAutofit/>
          </a:bodyPr>
          <a:lstStyle/>
          <a:p>
            <a:pPr marL="0" indent="0">
              <a:buNone/>
            </a:pPr>
            <a:r>
              <a:rPr lang="en-US" altLang="en-US" sz="2600" i="1" u="sng" dirty="0"/>
              <a:t># of students enrolled to take the PASA           </a:t>
            </a:r>
          </a:p>
          <a:p>
            <a:pPr marL="0" indent="0">
              <a:buNone/>
            </a:pPr>
            <a:r>
              <a:rPr lang="en-US" altLang="en-US" sz="2600" i="1" dirty="0"/>
              <a:t># of students enrolled in grades 3-8 and 11   </a:t>
            </a:r>
          </a:p>
          <a:p>
            <a:pPr marL="0" indent="0">
              <a:buNone/>
            </a:pPr>
            <a:r>
              <a:rPr lang="en-US" altLang="en-US" sz="2600" i="1" dirty="0"/>
              <a:t>X 100 = PASA %</a:t>
            </a:r>
          </a:p>
          <a:p>
            <a:pPr marL="0" indent="0">
              <a:buNone/>
            </a:pPr>
            <a:endParaRPr lang="en-US" altLang="en-US" sz="2600" i="1" dirty="0"/>
          </a:p>
          <a:p>
            <a:pPr marL="0" indent="0">
              <a:buNone/>
            </a:pPr>
            <a:r>
              <a:rPr lang="en-US" altLang="en-US" sz="2600" i="1" dirty="0"/>
              <a:t>For example:  if the LEA has 2 students taking the PASA and 450 total students enrolled in the tested grades (regardless of what test they take), the calculation would be:</a:t>
            </a:r>
          </a:p>
          <a:p>
            <a:pPr marL="0" indent="0">
              <a:buNone/>
            </a:pPr>
            <a:r>
              <a:rPr lang="en-US" altLang="en-US" sz="2600" i="1" dirty="0"/>
              <a:t> (2)/(450)x100 = .4%</a:t>
            </a:r>
          </a:p>
        </p:txBody>
      </p:sp>
      <p:sp>
        <p:nvSpPr>
          <p:cNvPr id="4" name="Date Placeholder 3">
            <a:extLst>
              <a:ext uri="{FF2B5EF4-FFF2-40B4-BE49-F238E27FC236}">
                <a16:creationId xmlns:a16="http://schemas.microsoft.com/office/drawing/2014/main" id="{AC3B6CA9-5B67-47AC-828C-F0E51C96B5E2}"/>
              </a:ext>
            </a:extLst>
          </p:cNvPr>
          <p:cNvSpPr>
            <a:spLocks noGrp="1"/>
          </p:cNvSpPr>
          <p:nvPr>
            <p:ph type="dt" sz="quarter"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92B86C2-87AC-41A2-B335-2A7B87B86C6D}"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1/11/2024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9029" name="Slide Number Placeholder 4">
            <a:extLst>
              <a:ext uri="{FF2B5EF4-FFF2-40B4-BE49-F238E27FC236}">
                <a16:creationId xmlns:a16="http://schemas.microsoft.com/office/drawing/2014/main" id="{3F853E04-5BCB-46E7-BDB9-4A12F3813330}"/>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90000"/>
              </a:lnSpc>
              <a:spcBef>
                <a:spcPct val="0"/>
              </a:spcBef>
              <a:spcAft>
                <a:spcPts val="600"/>
              </a:spcAft>
              <a:buClrTx/>
              <a:buSzTx/>
              <a:buFontTx/>
              <a:buNone/>
              <a:tabLst/>
              <a:defRPr/>
            </a:pPr>
            <a:fld id="{56712302-E2A7-44B6-B607-F5C367B47159}" type="slidenum">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90000"/>
                </a:lnSpc>
                <a:spcBef>
                  <a:spcPct val="0"/>
                </a:spcBef>
                <a:spcAft>
                  <a:spcPts val="600"/>
                </a:spcAft>
                <a:buClrTx/>
                <a:buSzTx/>
                <a:buFontTx/>
                <a:buNone/>
                <a:tabLst/>
                <a:defRPr/>
              </a:pPr>
              <a:t>37</a:t>
            </a:fld>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9139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2</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2 LEAs (Targeted) must complete all tier 1 justification questions </a:t>
            </a:r>
            <a:r>
              <a:rPr lang="en-US" u="sng" dirty="0"/>
              <a:t>and</a:t>
            </a:r>
            <a:r>
              <a:rPr lang="en-US" dirty="0"/>
              <a:t> provide additional information as outlined on the form and survey.  These LEAs may be subject to additional review and/or on-site visits from BSE.  </a:t>
            </a:r>
          </a:p>
          <a:p>
            <a:endParaRPr lang="en-US" dirty="0"/>
          </a:p>
          <a:p>
            <a:pPr marL="0" indent="0">
              <a:buNone/>
            </a:pPr>
            <a:endParaRPr lang="en-US" dirty="0"/>
          </a:p>
        </p:txBody>
      </p:sp>
      <p:graphicFrame>
        <p:nvGraphicFramePr>
          <p:cNvPr id="7" name="Content Placeholder 5" descr="Pyramid of different colors">
            <a:extLst>
              <a:ext uri="{FF2B5EF4-FFF2-40B4-BE49-F238E27FC236}">
                <a16:creationId xmlns:a16="http://schemas.microsoft.com/office/drawing/2014/main" id="{267FDBE1-2DC4-B294-095F-73C25143CB47}"/>
              </a:ext>
            </a:extLst>
          </p:cNvPr>
          <p:cNvGraphicFramePr>
            <a:graphicFrameLocks noGrp="1"/>
          </p:cNvGraphicFramePr>
          <p:nvPr>
            <p:ph sz="half" idx="2"/>
            <p:extLst>
              <p:ext uri="{D42A27DB-BD31-4B8C-83A1-F6EECF244321}">
                <p14:modId xmlns:p14="http://schemas.microsoft.com/office/powerpoint/2010/main" val="419034886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BEB8E2-BA8B-7561-7455-9D3E31649A1A}"/>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7D06AFB2-A5BA-4FED-BD46-442D61232691}"/>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38</a:t>
            </a:fld>
            <a:endParaRPr lang="en-US"/>
          </a:p>
        </p:txBody>
      </p:sp>
    </p:spTree>
    <p:extLst>
      <p:ext uri="{BB962C8B-B14F-4D97-AF65-F5344CB8AC3E}">
        <p14:creationId xmlns:p14="http://schemas.microsoft.com/office/powerpoint/2010/main" val="277558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BFCD-F9A2-9C1B-E5CE-A2DBF1416AB1}"/>
              </a:ext>
            </a:extLst>
          </p:cNvPr>
          <p:cNvSpPr>
            <a:spLocks noGrp="1"/>
          </p:cNvSpPr>
          <p:nvPr>
            <p:ph type="title"/>
          </p:nvPr>
        </p:nvSpPr>
        <p:spPr/>
        <p:txBody>
          <a:bodyPr/>
          <a:lstStyle/>
          <a:p>
            <a:r>
              <a:rPr lang="en-US" dirty="0"/>
              <a:t>Tier 3</a:t>
            </a:r>
          </a:p>
        </p:txBody>
      </p:sp>
      <p:sp>
        <p:nvSpPr>
          <p:cNvPr id="3" name="Content Placeholder 2">
            <a:extLst>
              <a:ext uri="{FF2B5EF4-FFF2-40B4-BE49-F238E27FC236}">
                <a16:creationId xmlns:a16="http://schemas.microsoft.com/office/drawing/2014/main" id="{EEB1723C-8D5C-BD2B-AC48-512FDC06936C}"/>
              </a:ext>
            </a:extLst>
          </p:cNvPr>
          <p:cNvSpPr>
            <a:spLocks noGrp="1"/>
          </p:cNvSpPr>
          <p:nvPr>
            <p:ph sz="half" idx="1"/>
          </p:nvPr>
        </p:nvSpPr>
        <p:spPr/>
        <p:txBody>
          <a:bodyPr>
            <a:normAutofit/>
          </a:bodyPr>
          <a:lstStyle/>
          <a:p>
            <a:pPr marL="0" indent="0">
              <a:buNone/>
            </a:pPr>
            <a:r>
              <a:rPr lang="en-US" dirty="0"/>
              <a:t>Tier 3 LEAs (focused) must complete all tier 1 and tier 2 survey questions </a:t>
            </a:r>
            <a:r>
              <a:rPr lang="en-US" u="sng" dirty="0"/>
              <a:t>and </a:t>
            </a:r>
            <a:r>
              <a:rPr lang="en-US" dirty="0"/>
              <a:t>work directly with BSE on the Intensive Needs Review process.  This includes the Intensive Needs Review data protocol and submission of IEPs.  These LEAs are also subject to additional review and/or on-site visits from BSE.</a:t>
            </a:r>
            <a:endParaRPr lang="en-US" u="sng" dirty="0"/>
          </a:p>
          <a:p>
            <a:endParaRPr lang="en-US" dirty="0"/>
          </a:p>
          <a:p>
            <a:endParaRPr lang="en-US" dirty="0"/>
          </a:p>
          <a:p>
            <a:endParaRPr lang="en-US" dirty="0"/>
          </a:p>
          <a:p>
            <a:pPr marL="0" indent="0">
              <a:buNone/>
            </a:pPr>
            <a:endParaRPr lang="en-US" dirty="0"/>
          </a:p>
        </p:txBody>
      </p:sp>
      <p:graphicFrame>
        <p:nvGraphicFramePr>
          <p:cNvPr id="8" name="Content Placeholder 5" descr="Pyramid of different colors">
            <a:extLst>
              <a:ext uri="{FF2B5EF4-FFF2-40B4-BE49-F238E27FC236}">
                <a16:creationId xmlns:a16="http://schemas.microsoft.com/office/drawing/2014/main" id="{8E4429BE-9F6C-C610-43BB-17D416FE2A30}"/>
              </a:ext>
            </a:extLst>
          </p:cNvPr>
          <p:cNvGraphicFramePr>
            <a:graphicFrameLocks noGrp="1"/>
          </p:cNvGraphicFramePr>
          <p:nvPr>
            <p:ph sz="half" idx="2"/>
            <p:extLst>
              <p:ext uri="{D42A27DB-BD31-4B8C-83A1-F6EECF244321}">
                <p14:modId xmlns:p14="http://schemas.microsoft.com/office/powerpoint/2010/main" val="277498597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5B9948-151D-51EB-D4D2-2799F36C236E}"/>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DFC628A3-ADFE-09AB-3EE6-8FF85313C8BC}"/>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39</a:t>
            </a:fld>
            <a:endParaRPr lang="en-US"/>
          </a:p>
        </p:txBody>
      </p:sp>
    </p:spTree>
    <p:extLst>
      <p:ext uri="{BB962C8B-B14F-4D97-AF65-F5344CB8AC3E}">
        <p14:creationId xmlns:p14="http://schemas.microsoft.com/office/powerpoint/2010/main" val="145603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600" dirty="0"/>
              <a:t>#1 KNOW THE STUDENTS WHO QUALIFY</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100" dirty="0"/>
              <a:t>PASA DLM Eligibility </a:t>
            </a:r>
          </a:p>
          <a:p>
            <a:r>
              <a:rPr lang="en-US" sz="2100" dirty="0"/>
              <a:t>Decision-Making</a:t>
            </a:r>
          </a:p>
        </p:txBody>
      </p:sp>
      <p:pic>
        <p:nvPicPr>
          <p:cNvPr id="8" name="Picture Placeholder 7" descr="A picture containing two children in school">
            <a:extLst>
              <a:ext uri="{FF2B5EF4-FFF2-40B4-BE49-F238E27FC236}">
                <a16:creationId xmlns:a16="http://schemas.microsoft.com/office/drawing/2014/main" id="{9C1BFBEA-BC73-4877-9E70-5D217C7A7CD3}"/>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tretch/>
        </p:blipFill>
        <p:spPr>
          <a:xfrm>
            <a:off x="7564139" y="4316283"/>
            <a:ext cx="3495221" cy="2046545"/>
          </a:xfrm>
          <a:prstGeom prst="rect">
            <a:avLst/>
          </a:prstGeom>
        </p:spPr>
      </p:pic>
    </p:spTree>
    <p:extLst>
      <p:ext uri="{BB962C8B-B14F-4D97-AF65-F5344CB8AC3E}">
        <p14:creationId xmlns:p14="http://schemas.microsoft.com/office/powerpoint/2010/main" val="2542346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DC30-6B6D-FE35-C0CF-FB187675E41C}"/>
              </a:ext>
            </a:extLst>
          </p:cNvPr>
          <p:cNvSpPr>
            <a:spLocks noGrp="1"/>
          </p:cNvSpPr>
          <p:nvPr>
            <p:ph type="title"/>
          </p:nvPr>
        </p:nvSpPr>
        <p:spPr/>
        <p:txBody>
          <a:bodyPr/>
          <a:lstStyle/>
          <a:p>
            <a:r>
              <a:rPr lang="en-US" dirty="0"/>
              <a:t>LEA Required Actions Review</a:t>
            </a:r>
          </a:p>
        </p:txBody>
      </p:sp>
      <p:sp>
        <p:nvSpPr>
          <p:cNvPr id="3" name="Content Placeholder 2">
            <a:extLst>
              <a:ext uri="{FF2B5EF4-FFF2-40B4-BE49-F238E27FC236}">
                <a16:creationId xmlns:a16="http://schemas.microsoft.com/office/drawing/2014/main" id="{2A272271-9927-AD0E-8314-5C72E7CD2BDD}"/>
              </a:ext>
            </a:extLst>
          </p:cNvPr>
          <p:cNvSpPr>
            <a:spLocks noGrp="1"/>
          </p:cNvSpPr>
          <p:nvPr>
            <p:ph idx="1"/>
          </p:nvPr>
        </p:nvSpPr>
        <p:spPr/>
        <p:txBody>
          <a:bodyPr>
            <a:normAutofit fontScale="92500" lnSpcReduction="20000"/>
          </a:bodyPr>
          <a:lstStyle/>
          <a:p>
            <a:r>
              <a:rPr lang="en-US" dirty="0"/>
              <a:t>View PASA Getting Ready: At the conclusion of this presentation, submit the verification survey at the link provided on the last slide of this PPT.  </a:t>
            </a:r>
          </a:p>
          <a:p>
            <a:r>
              <a:rPr lang="en-US" dirty="0"/>
              <a:t>Review the data provided in the </a:t>
            </a:r>
            <a:r>
              <a:rPr lang="en-US" u="sng" dirty="0"/>
              <a:t>first email </a:t>
            </a:r>
            <a:r>
              <a:rPr lang="en-US" dirty="0"/>
              <a:t>sent on September 18, 2023. The email will include the LEA’s identified tier. Review the form for questions that will be required for your identified tier.  </a:t>
            </a:r>
          </a:p>
          <a:p>
            <a:r>
              <a:rPr lang="en-US" dirty="0"/>
              <a:t>Complete the required questions for your identified tier via the personalized survey link provided in the </a:t>
            </a:r>
            <a:r>
              <a:rPr lang="en-US" u="sng" dirty="0"/>
              <a:t>second email </a:t>
            </a:r>
            <a:r>
              <a:rPr lang="en-US" dirty="0"/>
              <a:t>sent on September 20, 2023. </a:t>
            </a:r>
          </a:p>
          <a:p>
            <a:r>
              <a:rPr lang="en-US" dirty="0"/>
              <a:t>All required tier survey responses must be submitted via the personalized survey link by </a:t>
            </a:r>
            <a:r>
              <a:rPr lang="en-US" dirty="0">
                <a:solidFill>
                  <a:srgbClr val="FF0000"/>
                </a:solidFill>
              </a:rPr>
              <a:t>October 16, 2023 </a:t>
            </a:r>
          </a:p>
          <a:p>
            <a:r>
              <a:rPr lang="en-US" dirty="0"/>
              <a:t>Ensure non-eligible students are designated properly in PIMS to prevent enrollment into the Kite Educator Portal.   </a:t>
            </a:r>
          </a:p>
        </p:txBody>
      </p:sp>
      <p:sp>
        <p:nvSpPr>
          <p:cNvPr id="4" name="Date Placeholder 3">
            <a:extLst>
              <a:ext uri="{FF2B5EF4-FFF2-40B4-BE49-F238E27FC236}">
                <a16:creationId xmlns:a16="http://schemas.microsoft.com/office/drawing/2014/main" id="{43B31BF5-1AEC-11CE-F1D7-44D9572B6A8B}"/>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ED3038F0-6CDF-50E6-D01E-B5881B7995CF}"/>
              </a:ext>
            </a:extLst>
          </p:cNvPr>
          <p:cNvSpPr>
            <a:spLocks noGrp="1"/>
          </p:cNvSpPr>
          <p:nvPr>
            <p:ph type="sldNum" sz="quarter" idx="12"/>
          </p:nvPr>
        </p:nvSpPr>
        <p:spPr/>
        <p:txBody>
          <a:bodyPr/>
          <a:lstStyle/>
          <a:p>
            <a:fld id="{B24F5015-3417-4B27-A586-E4CCF4D77832}" type="slidenum">
              <a:rPr lang="en-US" smtClean="0"/>
              <a:t>40</a:t>
            </a:fld>
            <a:endParaRPr lang="en-US"/>
          </a:p>
        </p:txBody>
      </p:sp>
    </p:spTree>
    <p:extLst>
      <p:ext uri="{BB962C8B-B14F-4D97-AF65-F5344CB8AC3E}">
        <p14:creationId xmlns:p14="http://schemas.microsoft.com/office/powerpoint/2010/main" val="142115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a:xfrm>
            <a:off x="831850" y="1709738"/>
            <a:ext cx="10515600" cy="3602491"/>
          </a:xfrm>
        </p:spPr>
        <p:txBody>
          <a:bodyPr vert="horz" lIns="91440" tIns="45720" rIns="91440" bIns="45720" rtlCol="0" anchor="b">
            <a:normAutofit/>
          </a:bodyPr>
          <a:lstStyle/>
          <a:p>
            <a:pPr>
              <a:lnSpc>
                <a:spcPct val="90000"/>
              </a:lnSpc>
            </a:pPr>
            <a:br>
              <a:rPr lang="en-US" sz="4400" dirty="0"/>
            </a:br>
            <a:r>
              <a:rPr lang="en-US" sz="4400" dirty="0"/>
              <a:t>#5 KNOW WHERE </a:t>
            </a:r>
            <a:br>
              <a:rPr lang="en-US" sz="4400" dirty="0"/>
            </a:br>
            <a:r>
              <a:rPr lang="en-US" sz="4400" dirty="0"/>
              <a:t>TO FIND RESOURCES </a:t>
            </a:r>
            <a:br>
              <a:rPr lang="en-US" sz="4400" dirty="0"/>
            </a:br>
            <a:r>
              <a:rPr lang="en-US" sz="4400" dirty="0"/>
              <a:t>AND SUPPORT</a:t>
            </a:r>
          </a:p>
        </p:txBody>
      </p:sp>
      <p:pic>
        <p:nvPicPr>
          <p:cNvPr id="3" name="Picture Placeholder 7">
            <a:extLst>
              <a:ext uri="{FF2B5EF4-FFF2-40B4-BE49-F238E27FC236}">
                <a16:creationId xmlns:a16="http://schemas.microsoft.com/office/drawing/2014/main" id="{349AFA1E-A0FA-3220-1684-BC0243ED76E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059" r="22319" b="-2"/>
          <a:stretch/>
        </p:blipFill>
        <p:spPr>
          <a:xfrm>
            <a:off x="7634084" y="3309693"/>
            <a:ext cx="3005135" cy="2666442"/>
          </a:xfrm>
          <a:prstGeom prst="rect">
            <a:avLst/>
          </a:prstGeom>
        </p:spPr>
      </p:pic>
      <p:sp>
        <p:nvSpPr>
          <p:cNvPr id="5" name="TextBox 4">
            <a:extLst>
              <a:ext uri="{FF2B5EF4-FFF2-40B4-BE49-F238E27FC236}">
                <a16:creationId xmlns:a16="http://schemas.microsoft.com/office/drawing/2014/main" id="{CFAEF789-0F51-D889-91DC-B014E2FB0981}"/>
              </a:ext>
            </a:extLst>
          </p:cNvPr>
          <p:cNvSpPr txBox="1"/>
          <p:nvPr/>
        </p:nvSpPr>
        <p:spPr>
          <a:xfrm>
            <a:off x="8268252" y="5976135"/>
            <a:ext cx="1902881"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www.coetail.com/neilwillis/2014/02/09/courage-to-make-connections-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73419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FC7D-250F-C547-4CB0-3467D8E37247}"/>
              </a:ext>
            </a:extLst>
          </p:cNvPr>
          <p:cNvSpPr>
            <a:spLocks noGrp="1"/>
          </p:cNvSpPr>
          <p:nvPr>
            <p:ph type="title"/>
          </p:nvPr>
        </p:nvSpPr>
        <p:spPr/>
        <p:txBody>
          <a:bodyPr/>
          <a:lstStyle/>
          <a:p>
            <a:r>
              <a:rPr lang="en-US" dirty="0"/>
              <a:t>Important Websites</a:t>
            </a:r>
          </a:p>
        </p:txBody>
      </p:sp>
      <p:sp>
        <p:nvSpPr>
          <p:cNvPr id="3" name="Content Placeholder 2">
            <a:extLst>
              <a:ext uri="{FF2B5EF4-FFF2-40B4-BE49-F238E27FC236}">
                <a16:creationId xmlns:a16="http://schemas.microsoft.com/office/drawing/2014/main" id="{D2649A0D-E451-46ED-8324-A564BDC3DB75}"/>
              </a:ext>
            </a:extLst>
          </p:cNvPr>
          <p:cNvSpPr>
            <a:spLocks noGrp="1"/>
          </p:cNvSpPr>
          <p:nvPr>
            <p:ph idx="1"/>
          </p:nvPr>
        </p:nvSpPr>
        <p:spPr/>
        <p:txBody>
          <a:bodyPr>
            <a:normAutofit/>
          </a:bodyPr>
          <a:lstStyle/>
          <a:p>
            <a:pPr>
              <a:defRPr/>
            </a:pPr>
            <a:r>
              <a:rPr lang="en-US" dirty="0">
                <a:hlinkClick r:id="rId3"/>
              </a:rPr>
              <a:t>PASA DLM Instruction and Assessment Resource Hub</a:t>
            </a:r>
            <a:r>
              <a:rPr lang="en-US" dirty="0"/>
              <a:t>- includes assessment and instructional resources provided by the PA Alternate Assessment Team such as the annual training calendar, quick start guides and more.</a:t>
            </a:r>
          </a:p>
          <a:p>
            <a:pPr>
              <a:defRPr/>
            </a:pPr>
            <a:r>
              <a:rPr lang="en-US" u="sng" dirty="0">
                <a:hlinkClick r:id="rId4"/>
              </a:rPr>
              <a:t>Pennsylvania DLM homepage</a:t>
            </a:r>
            <a:r>
              <a:rPr lang="en-US" dirty="0"/>
              <a:t>- Dynamic Learning Maps (DLM) is the assessment vendor for PA.  This site provides all DLM specific information (e.g., manuals, video tutorials, access to trainings, etc.) </a:t>
            </a:r>
            <a:endParaRPr lang="en-US" u="sng" dirty="0"/>
          </a:p>
          <a:p>
            <a:pPr>
              <a:defRPr/>
            </a:pPr>
            <a:r>
              <a:rPr lang="en-US" u="sng" dirty="0">
                <a:hlinkClick r:id="rId5"/>
              </a:rPr>
              <a:t>BSE Assessment</a:t>
            </a:r>
            <a:r>
              <a:rPr lang="en-US" dirty="0"/>
              <a:t>- provides PASA information and 1% threshold requirement information</a:t>
            </a:r>
            <a:endParaRPr lang="en-US" u="sng" dirty="0"/>
          </a:p>
        </p:txBody>
      </p:sp>
      <p:sp>
        <p:nvSpPr>
          <p:cNvPr id="4" name="Date Placeholder 3">
            <a:extLst>
              <a:ext uri="{FF2B5EF4-FFF2-40B4-BE49-F238E27FC236}">
                <a16:creationId xmlns:a16="http://schemas.microsoft.com/office/drawing/2014/main" id="{7A83E7AB-BA74-4582-A98E-91561FF72F3B}"/>
              </a:ext>
            </a:extLst>
          </p:cNvPr>
          <p:cNvSpPr>
            <a:spLocks noGrp="1"/>
          </p:cNvSpPr>
          <p:nvPr>
            <p:ph type="dt" sz="half" idx="10"/>
          </p:nvPr>
        </p:nvSpPr>
        <p:spPr/>
        <p:txBody>
          <a:bodyPr/>
          <a:lstStyle/>
          <a:p>
            <a:pPr>
              <a:defRPr/>
            </a:pPr>
            <a:fld id="{F25F30B6-1F14-4CEA-BC9E-E24B234E8683}" type="datetime1">
              <a:rPr lang="en-US" smtClean="0"/>
              <a:pPr>
                <a:defRPr/>
              </a:pPr>
              <a:t>1/11/2024</a:t>
            </a:fld>
            <a:endParaRPr lang="en-US"/>
          </a:p>
        </p:txBody>
      </p:sp>
      <p:sp>
        <p:nvSpPr>
          <p:cNvPr id="39941" name="Slide Number Placeholder 4">
            <a:extLst>
              <a:ext uri="{FF2B5EF4-FFF2-40B4-BE49-F238E27FC236}">
                <a16:creationId xmlns:a16="http://schemas.microsoft.com/office/drawing/2014/main" id="{81168ABF-98AC-4102-AF99-8B5576C6E5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479172D-601C-4B3D-AEA7-0384A4BCDCDD}" type="slidenum">
              <a:rPr lang="en-US" altLang="en-US" sz="1200">
                <a:solidFill>
                  <a:srgbClr val="898989"/>
                </a:solidFill>
              </a:rPr>
              <a:pPr>
                <a:spcBef>
                  <a:spcPct val="0"/>
                </a:spcBef>
                <a:buFontTx/>
                <a:buNone/>
              </a:pPr>
              <a:t>42</a:t>
            </a:fld>
            <a:endParaRPr lang="en-US" altLang="en-US" sz="1200">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95BC-74D3-3751-2893-4588FC6A6E1F}"/>
              </a:ext>
            </a:extLst>
          </p:cNvPr>
          <p:cNvSpPr>
            <a:spLocks noGrp="1"/>
          </p:cNvSpPr>
          <p:nvPr>
            <p:ph type="title"/>
          </p:nvPr>
        </p:nvSpPr>
        <p:spPr/>
        <p:txBody>
          <a:bodyPr/>
          <a:lstStyle/>
          <a:p>
            <a:r>
              <a:rPr lang="en-US" dirty="0"/>
              <a:t>1% Compliance Resources</a:t>
            </a:r>
          </a:p>
        </p:txBody>
      </p:sp>
      <p:sp>
        <p:nvSpPr>
          <p:cNvPr id="3" name="Content Placeholder 2">
            <a:extLst>
              <a:ext uri="{FF2B5EF4-FFF2-40B4-BE49-F238E27FC236}">
                <a16:creationId xmlns:a16="http://schemas.microsoft.com/office/drawing/2014/main" id="{59AA82C0-015C-4F42-0786-16AC06EA72DA}"/>
              </a:ext>
            </a:extLst>
          </p:cNvPr>
          <p:cNvSpPr>
            <a:spLocks noGrp="1"/>
          </p:cNvSpPr>
          <p:nvPr>
            <p:ph idx="1"/>
          </p:nvPr>
        </p:nvSpPr>
        <p:spPr/>
        <p:txBody>
          <a:bodyPr>
            <a:normAutofit fontScale="92500" lnSpcReduction="20000"/>
          </a:bodyPr>
          <a:lstStyle/>
          <a:p>
            <a:pPr marR="358775">
              <a:spcBef>
                <a:spcPts val="0"/>
              </a:spcBef>
              <a:tabLst>
                <a:tab pos="317500" algn="l"/>
              </a:tabLst>
            </a:pPr>
            <a:r>
              <a:rPr lang="en-US" u="sng" dirty="0">
                <a:solidFill>
                  <a:srgbClr val="0000FF"/>
                </a:solidFill>
                <a:effectLst/>
                <a:latin typeface="Arial" panose="020B0604020202020204" pitchFamily="34" charset="0"/>
                <a:ea typeface="Arial" panose="020B0604020202020204" pitchFamily="34" charset="0"/>
                <a:hlinkClick r:id="rId3"/>
              </a:rPr>
              <a:t>PASA Eligibility Criteria: Decision Making Companion Tool</a:t>
            </a:r>
            <a:r>
              <a:rPr lang="en-US" dirty="0">
                <a:effectLst/>
                <a:latin typeface="Arial" panose="020B0604020202020204" pitchFamily="34" charset="0"/>
                <a:ea typeface="Arial" panose="020B0604020202020204" pitchFamily="34" charset="0"/>
              </a:rPr>
              <a:t>- PA’s PASA DLM eligibility criteria for IEP teams</a:t>
            </a:r>
          </a:p>
          <a:p>
            <a:pPr marL="0" marR="0" indent="0">
              <a:spcBef>
                <a:spcPts val="0"/>
              </a:spcBef>
              <a:spcAft>
                <a:spcPts val="0"/>
              </a:spcAft>
              <a:buNone/>
            </a:pPr>
            <a:r>
              <a:rPr lang="en-US" dirty="0">
                <a:effectLst/>
                <a:latin typeface="Arial" panose="020B0604020202020204" pitchFamily="34" charset="0"/>
                <a:ea typeface="Arial" panose="020B0604020202020204" pitchFamily="34" charset="0"/>
              </a:rPr>
              <a:t> </a:t>
            </a:r>
          </a:p>
          <a:p>
            <a:pPr>
              <a:spcBef>
                <a:spcPts val="0"/>
              </a:spcBef>
            </a:pPr>
            <a:r>
              <a:rPr lang="en-US" u="sng" dirty="0">
                <a:solidFill>
                  <a:srgbClr val="0563C1"/>
                </a:solidFill>
                <a:effectLst/>
                <a:latin typeface="Arial" panose="020B0604020202020204" pitchFamily="34" charset="0"/>
                <a:ea typeface="Arial" panose="020B0604020202020204" pitchFamily="34" charset="0"/>
                <a:hlinkClick r:id="rId4"/>
              </a:rPr>
              <a:t>State Assessment Participation: Why it Matters</a:t>
            </a:r>
            <a:r>
              <a:rPr lang="en-US" u="sng" dirty="0">
                <a:solidFill>
                  <a:srgbClr val="0563C1"/>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PPT slides to address PASA eligibility and 95% participation rates</a:t>
            </a:r>
          </a:p>
          <a:p>
            <a:pPr marL="0" marR="0" indent="0">
              <a:spcBef>
                <a:spcPts val="0"/>
              </a:spcBef>
              <a:spcAft>
                <a:spcPts val="0"/>
              </a:spcAft>
              <a:buNone/>
            </a:pPr>
            <a:r>
              <a:rPr lang="en-US" u="none" strike="noStrike" dirty="0">
                <a:solidFill>
                  <a:srgbClr val="0563C1"/>
                </a:solidFill>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228600" marR="0">
              <a:spcBef>
                <a:spcPts val="0"/>
              </a:spcBef>
              <a:spcAft>
                <a:spcPts val="0"/>
              </a:spcAft>
            </a:pPr>
            <a:r>
              <a:rPr lang="en-US" u="sng" dirty="0">
                <a:solidFill>
                  <a:srgbClr val="0563C1"/>
                </a:solidFill>
                <a:effectLst/>
                <a:latin typeface="Arial" panose="020B0604020202020204" pitchFamily="34" charset="0"/>
                <a:ea typeface="Arial" panose="020B0604020202020204" pitchFamily="34" charset="0"/>
                <a:hlinkClick r:id="rId5"/>
              </a:rPr>
              <a:t>PASA DLM parent and family FAQ</a:t>
            </a:r>
            <a:r>
              <a:rPr lang="en-US" dirty="0">
                <a:effectLst/>
                <a:latin typeface="Arial" panose="020B0604020202020204" pitchFamily="34" charset="0"/>
                <a:ea typeface="Arial" panose="020B0604020202020204" pitchFamily="34" charset="0"/>
              </a:rPr>
              <a:t>- this resource can be helpful to IEP teams when discussing PASA participation with families.  The resource is housed on the </a:t>
            </a:r>
            <a:r>
              <a:rPr lang="en-US" dirty="0" err="1">
                <a:effectLst/>
                <a:latin typeface="Arial" panose="020B0604020202020204" pitchFamily="34" charset="0"/>
                <a:ea typeface="Arial" panose="020B0604020202020204" pitchFamily="34" charset="0"/>
              </a:rPr>
              <a:t>PaTTAN</a:t>
            </a:r>
            <a:r>
              <a:rPr lang="en-US" dirty="0">
                <a:effectLst/>
                <a:latin typeface="Arial" panose="020B0604020202020204" pitchFamily="34" charset="0"/>
                <a:ea typeface="Arial" panose="020B0604020202020204" pitchFamily="34" charset="0"/>
              </a:rPr>
              <a:t> website and is available in translated formats.  </a:t>
            </a:r>
          </a:p>
          <a:p>
            <a:pPr marL="0" marR="0" indent="0">
              <a:spcBef>
                <a:spcPts val="0"/>
              </a:spcBef>
              <a:spcAft>
                <a:spcPts val="0"/>
              </a:spcAft>
              <a:buNone/>
            </a:pPr>
            <a:r>
              <a:rPr lang="en-US" dirty="0">
                <a:effectLst/>
                <a:latin typeface="Arial" panose="020B0604020202020204" pitchFamily="34" charset="0"/>
                <a:ea typeface="Arial" panose="020B0604020202020204" pitchFamily="34" charset="0"/>
              </a:rPr>
              <a:t> </a:t>
            </a:r>
          </a:p>
          <a:p>
            <a:pPr marL="228600" marR="0">
              <a:spcBef>
                <a:spcPts val="0"/>
              </a:spcBef>
              <a:spcAft>
                <a:spcPts val="0"/>
              </a:spcAft>
            </a:pPr>
            <a:r>
              <a:rPr lang="en-US" u="sng" dirty="0">
                <a:solidFill>
                  <a:srgbClr val="0000FF"/>
                </a:solidFill>
                <a:effectLst/>
                <a:latin typeface="Arial" panose="020B0604020202020204" pitchFamily="34" charset="0"/>
                <a:ea typeface="Arial" panose="020B0604020202020204" pitchFamily="34" charset="0"/>
                <a:hlinkClick r:id="rId6"/>
              </a:rPr>
              <a:t>10% of the 1% - Students with the Most Complex Needs – YouTube</a:t>
            </a:r>
            <a:r>
              <a:rPr lang="en-US" dirty="0">
                <a:effectLst/>
                <a:latin typeface="Arial" panose="020B0604020202020204" pitchFamily="34" charset="0"/>
                <a:ea typeface="Arial" panose="020B0604020202020204" pitchFamily="34" charset="0"/>
              </a:rPr>
              <a:t>- short video developed by DLM to outline how the assessment is built to support students with the most significant cognitive disabilities.</a:t>
            </a:r>
          </a:p>
          <a:p>
            <a:pPr marL="0" marR="0" indent="0">
              <a:spcBef>
                <a:spcPts val="0"/>
              </a:spcBef>
              <a:spcAft>
                <a:spcPts val="0"/>
              </a:spcAft>
              <a:buNone/>
            </a:pPr>
            <a:r>
              <a:rPr lang="en-US" dirty="0">
                <a:effectLst/>
                <a:latin typeface="Arial" panose="020B0604020202020204" pitchFamily="34" charset="0"/>
                <a:ea typeface="Arial" panose="020B0604020202020204" pitchFamily="34" charset="0"/>
              </a:rPr>
              <a:t> </a:t>
            </a:r>
          </a:p>
          <a:p>
            <a:pPr marL="0" indent="0">
              <a:buNone/>
            </a:pPr>
            <a:endParaRPr lang="en-US" dirty="0"/>
          </a:p>
        </p:txBody>
      </p:sp>
      <p:sp>
        <p:nvSpPr>
          <p:cNvPr id="4" name="Date Placeholder 3">
            <a:extLst>
              <a:ext uri="{FF2B5EF4-FFF2-40B4-BE49-F238E27FC236}">
                <a16:creationId xmlns:a16="http://schemas.microsoft.com/office/drawing/2014/main" id="{31F67D02-5C5C-9E43-7A1B-8776AE04159D}"/>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1C2FB596-D61C-4B1F-DB21-0B2059852A49}"/>
              </a:ext>
            </a:extLst>
          </p:cNvPr>
          <p:cNvSpPr>
            <a:spLocks noGrp="1"/>
          </p:cNvSpPr>
          <p:nvPr>
            <p:ph type="sldNum" sz="quarter" idx="12"/>
          </p:nvPr>
        </p:nvSpPr>
        <p:spPr/>
        <p:txBody>
          <a:bodyPr/>
          <a:lstStyle/>
          <a:p>
            <a:fld id="{B24F5015-3417-4B27-A586-E4CCF4D77832}" type="slidenum">
              <a:rPr lang="en-US" smtClean="0"/>
              <a:t>43</a:t>
            </a:fld>
            <a:endParaRPr lang="en-US"/>
          </a:p>
        </p:txBody>
      </p:sp>
    </p:spTree>
    <p:extLst>
      <p:ext uri="{BB962C8B-B14F-4D97-AF65-F5344CB8AC3E}">
        <p14:creationId xmlns:p14="http://schemas.microsoft.com/office/powerpoint/2010/main" val="1259178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2425-50C9-909B-1A4D-405053F45732}"/>
              </a:ext>
            </a:extLst>
          </p:cNvPr>
          <p:cNvSpPr>
            <a:spLocks noGrp="1"/>
          </p:cNvSpPr>
          <p:nvPr>
            <p:ph type="title"/>
          </p:nvPr>
        </p:nvSpPr>
        <p:spPr/>
        <p:txBody>
          <a:bodyPr/>
          <a:lstStyle/>
          <a:p>
            <a:r>
              <a:rPr lang="en-US" dirty="0"/>
              <a:t>95% Participation Resources</a:t>
            </a:r>
          </a:p>
        </p:txBody>
      </p:sp>
      <p:sp>
        <p:nvSpPr>
          <p:cNvPr id="3" name="Content Placeholder 2">
            <a:extLst>
              <a:ext uri="{FF2B5EF4-FFF2-40B4-BE49-F238E27FC236}">
                <a16:creationId xmlns:a16="http://schemas.microsoft.com/office/drawing/2014/main" id="{C5697644-BF21-EAB7-8DB7-E3072DA8209D}"/>
              </a:ext>
            </a:extLst>
          </p:cNvPr>
          <p:cNvSpPr>
            <a:spLocks noGrp="1"/>
          </p:cNvSpPr>
          <p:nvPr>
            <p:ph idx="1"/>
          </p:nvPr>
        </p:nvSpPr>
        <p:spPr/>
        <p:txBody>
          <a:bodyPr>
            <a:normAutofit/>
          </a:bodyPr>
          <a:lstStyle/>
          <a:p>
            <a:r>
              <a:rPr lang="en-US" u="sng" dirty="0">
                <a:solidFill>
                  <a:srgbClr val="0000FF"/>
                </a:solidFill>
                <a:effectLst/>
                <a:latin typeface="Arial" panose="020B0604020202020204" pitchFamily="34" charset="0"/>
                <a:ea typeface="Arial" panose="020B0604020202020204" pitchFamily="34" charset="0"/>
                <a:hlinkClick r:id="rId3"/>
              </a:rPr>
              <a:t>Developing an Assessment Participation Action Plan: A Tool for District Leaders (NCEO Tool #14) (umn.edu)</a:t>
            </a:r>
            <a:r>
              <a:rPr lang="en-US" u="sng" dirty="0">
                <a:solidFill>
                  <a:srgbClr val="0000FF"/>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 tool may be used as an action plan template for LEAs/schools who are not meeting the 95% participation requirement.  </a:t>
            </a:r>
          </a:p>
          <a:p>
            <a:r>
              <a:rPr lang="en-US" dirty="0">
                <a:hlinkClick r:id="rId4"/>
              </a:rPr>
              <a:t>Resources | NCEO</a:t>
            </a:r>
            <a:r>
              <a:rPr lang="en-US" dirty="0"/>
              <a:t>- various customizable templates for schools to convey the importance of state assessment participation to students and stakeholders</a:t>
            </a:r>
            <a:endParaRPr lang="en-US" dirty="0">
              <a:effectLst/>
              <a:latin typeface="Arial" panose="020B0604020202020204" pitchFamily="34" charset="0"/>
              <a:ea typeface="Arial" panose="020B0604020202020204" pitchFamily="34" charset="0"/>
            </a:endParaRPr>
          </a:p>
          <a:p>
            <a:r>
              <a:rPr lang="en-US" dirty="0">
                <a:hlinkClick r:id="rId5"/>
              </a:rPr>
              <a:t>Reasons Why Students with Disabilities Should Take State Tests: A Customizable Template for a Flyer for Parents and Families (NCEO Tool #9) (umn.edu)</a:t>
            </a:r>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BC2073D-6A5E-7D1C-A441-AD33F45A0CCF}"/>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7B796B63-142E-4207-3E04-1E6DBAAD3593}"/>
              </a:ext>
            </a:extLst>
          </p:cNvPr>
          <p:cNvSpPr>
            <a:spLocks noGrp="1"/>
          </p:cNvSpPr>
          <p:nvPr>
            <p:ph type="sldNum" sz="quarter" idx="12"/>
          </p:nvPr>
        </p:nvSpPr>
        <p:spPr/>
        <p:txBody>
          <a:bodyPr/>
          <a:lstStyle/>
          <a:p>
            <a:fld id="{B24F5015-3417-4B27-A586-E4CCF4D77832}" type="slidenum">
              <a:rPr lang="en-US" smtClean="0"/>
              <a:t>44</a:t>
            </a:fld>
            <a:endParaRPr lang="en-US"/>
          </a:p>
        </p:txBody>
      </p:sp>
    </p:spTree>
    <p:extLst>
      <p:ext uri="{BB962C8B-B14F-4D97-AF65-F5344CB8AC3E}">
        <p14:creationId xmlns:p14="http://schemas.microsoft.com/office/powerpoint/2010/main" val="2997178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8"/>
          <p:cNvSpPr txBox="1">
            <a:spLocks noGrp="1"/>
          </p:cNvSpPr>
          <p:nvPr>
            <p:ph type="title"/>
          </p:nvPr>
        </p:nvSpPr>
        <p:spPr>
          <a:xfrm>
            <a:off x="435430" y="811372"/>
            <a:ext cx="10494664" cy="1033669"/>
          </a:xfrm>
          <a:prstGeom prst="rect">
            <a:avLst/>
          </a:prstGeom>
        </p:spPr>
        <p:txBody>
          <a:bodyPr spcFirstLastPara="1" lIns="91425" tIns="45700" rIns="91425" bIns="45700" anchorCtr="0">
            <a:normAutofit/>
          </a:bodyPr>
          <a:lstStyle/>
          <a:p>
            <a:pPr marL="0" lvl="0" indent="0" rtl="0">
              <a:spcBef>
                <a:spcPts val="0"/>
              </a:spcBef>
              <a:spcAft>
                <a:spcPts val="0"/>
              </a:spcAft>
              <a:buClr>
                <a:srgbClr val="FFFFFF"/>
              </a:buClr>
              <a:buSzPts val="3200"/>
              <a:buFont typeface="Century Gothic"/>
              <a:buNone/>
            </a:pPr>
            <a:r>
              <a:rPr lang="en-US" sz="4000" dirty="0"/>
              <a:t>PASA Assessment Coordinator Support</a:t>
            </a:r>
          </a:p>
        </p:txBody>
      </p:sp>
      <p:sp>
        <p:nvSpPr>
          <p:cNvPr id="7" name="TextBox 6">
            <a:extLst>
              <a:ext uri="{FF2B5EF4-FFF2-40B4-BE49-F238E27FC236}">
                <a16:creationId xmlns:a16="http://schemas.microsoft.com/office/drawing/2014/main" id="{8D63DD78-B16A-FB3E-D5CF-9701341705C9}"/>
              </a:ext>
            </a:extLst>
          </p:cNvPr>
          <p:cNvSpPr txBox="1"/>
          <p:nvPr/>
        </p:nvSpPr>
        <p:spPr>
          <a:xfrm>
            <a:off x="676751" y="1328207"/>
            <a:ext cx="8547077" cy="5201424"/>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DLM Kite Service Desk</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rPr>
              <a:t>1-855-277-9751</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hlinkClick r:id="rId3"/>
              </a:rPr>
              <a:t>DLM-support@ku.edu</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 Alternate Assessment Team</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hlinkClick r:id="rId4"/>
              </a:rPr>
              <a:t>alternateassessment@pattankop.net</a:t>
            </a:r>
            <a:endParaRPr lang="en-US" sz="28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rPr>
              <a:t>Enrollment and data management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PaTTAN DLM Core Team (regional representatives – see next slide)</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rPr>
              <a:t>Training questions</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rPr>
              <a:t>Resource questions</a:t>
            </a:r>
          </a:p>
          <a:p>
            <a:pPr marL="800100" lvl="1" indent="-342900">
              <a:buFont typeface="Wingdings" panose="05000000000000000000" pitchFamily="2" charset="2"/>
              <a:buChar char="§"/>
            </a:pPr>
            <a:r>
              <a:rPr lang="en-US" sz="2800" dirty="0">
                <a:latin typeface="Arial" panose="020B0604020202020204" pitchFamily="34" charset="0"/>
                <a:cs typeface="Arial" panose="020B0604020202020204" pitchFamily="34" charset="0"/>
              </a:rPr>
              <a:t>General PASA DLM questions</a:t>
            </a:r>
          </a:p>
        </p:txBody>
      </p:sp>
      <p:pic>
        <p:nvPicPr>
          <p:cNvPr id="19" name="Graphic 18">
            <a:extLst>
              <a:ext uri="{FF2B5EF4-FFF2-40B4-BE49-F238E27FC236}">
                <a16:creationId xmlns:a16="http://schemas.microsoft.com/office/drawing/2014/main" id="{D098F7DA-7060-F67D-DCB8-34AFC2C3C2D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3057" y="2690686"/>
            <a:ext cx="2797163" cy="2797163"/>
          </a:xfrm>
          <a:prstGeom prst="rect">
            <a:avLst/>
          </a:prstGeom>
        </p:spPr>
      </p:pic>
    </p:spTree>
    <p:extLst>
      <p:ext uri="{BB962C8B-B14F-4D97-AF65-F5344CB8AC3E}">
        <p14:creationId xmlns:p14="http://schemas.microsoft.com/office/powerpoint/2010/main" val="1915246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1296453" y="775907"/>
            <a:ext cx="10044023" cy="877729"/>
          </a:xfrm>
          <a:prstGeom prst="rect">
            <a:avLst/>
          </a:prstGeom>
        </p:spPr>
        <p:txBody>
          <a:bodyPr spcFirstLastPara="1" vert="horz" lIns="91440" tIns="45720" rIns="91440" bIns="45720" rtlCol="0" anchor="ctr" anchorCtr="0">
            <a:normAutofit/>
          </a:bodyPr>
          <a:lstStyle/>
          <a:p>
            <a:pPr marL="0" lvl="0" indent="0">
              <a:spcAft>
                <a:spcPts val="0"/>
              </a:spcAft>
              <a:buClr>
                <a:srgbClr val="FFFFFF"/>
              </a:buClr>
              <a:buSzPts val="3200"/>
            </a:pPr>
            <a:r>
              <a:rPr lang="en-US" sz="4000" kern="1200" dirty="0">
                <a:solidFill>
                  <a:srgbClr val="FFFFFF"/>
                </a:solidFill>
                <a:latin typeface="+mj-lt"/>
                <a:ea typeface="+mj-ea"/>
                <a:cs typeface="+mj-cs"/>
              </a:rPr>
              <a:t>PA </a:t>
            </a:r>
            <a:r>
              <a:rPr lang="en-US" sz="4000" kern="1200" dirty="0">
                <a:latin typeface="+mj-lt"/>
                <a:ea typeface="+mj-ea"/>
                <a:cs typeface="+mj-cs"/>
              </a:rPr>
              <a:t>Alternate Assessment Team Directory</a:t>
            </a:r>
          </a:p>
        </p:txBody>
      </p:sp>
      <p:graphicFrame>
        <p:nvGraphicFramePr>
          <p:cNvPr id="4" name="Table 5">
            <a:extLst>
              <a:ext uri="{FF2B5EF4-FFF2-40B4-BE49-F238E27FC236}">
                <a16:creationId xmlns:a16="http://schemas.microsoft.com/office/drawing/2014/main" id="{616FA99C-D37F-485E-CD98-00C233D10D2E}"/>
              </a:ext>
            </a:extLst>
          </p:cNvPr>
          <p:cNvGraphicFramePr>
            <a:graphicFrameLocks noGrp="1"/>
          </p:cNvGraphicFramePr>
          <p:nvPr>
            <p:ph idx="1"/>
            <p:extLst>
              <p:ext uri="{D42A27DB-BD31-4B8C-83A1-F6EECF244321}">
                <p14:modId xmlns:p14="http://schemas.microsoft.com/office/powerpoint/2010/main" val="2989205094"/>
              </p:ext>
            </p:extLst>
          </p:nvPr>
        </p:nvGraphicFramePr>
        <p:xfrm>
          <a:off x="875465" y="1718315"/>
          <a:ext cx="10465011" cy="4647350"/>
        </p:xfrm>
        <a:graphic>
          <a:graphicData uri="http://schemas.openxmlformats.org/drawingml/2006/table">
            <a:tbl>
              <a:tblPr firstRow="1" bandRow="1">
                <a:tableStyleId>{5C22544A-7EE6-4342-B048-85BDC9FD1C3A}</a:tableStyleId>
              </a:tblPr>
              <a:tblGrid>
                <a:gridCol w="3333752">
                  <a:extLst>
                    <a:ext uri="{9D8B030D-6E8A-4147-A177-3AD203B41FA5}">
                      <a16:colId xmlns:a16="http://schemas.microsoft.com/office/drawing/2014/main" val="3193837259"/>
                    </a:ext>
                  </a:extLst>
                </a:gridCol>
                <a:gridCol w="2923082">
                  <a:extLst>
                    <a:ext uri="{9D8B030D-6E8A-4147-A177-3AD203B41FA5}">
                      <a16:colId xmlns:a16="http://schemas.microsoft.com/office/drawing/2014/main" val="21815114"/>
                    </a:ext>
                  </a:extLst>
                </a:gridCol>
                <a:gridCol w="4208177">
                  <a:extLst>
                    <a:ext uri="{9D8B030D-6E8A-4147-A177-3AD203B41FA5}">
                      <a16:colId xmlns:a16="http://schemas.microsoft.com/office/drawing/2014/main" val="2866248478"/>
                    </a:ext>
                  </a:extLst>
                </a:gridCol>
              </a:tblGrid>
              <a:tr h="178771">
                <a:tc>
                  <a:txBody>
                    <a:bodyPr/>
                    <a:lstStyle/>
                    <a:p>
                      <a:r>
                        <a:rPr lang="en-US" sz="2000" dirty="0"/>
                        <a:t>TOPIC</a:t>
                      </a:r>
                    </a:p>
                  </a:txBody>
                  <a:tcPr marL="76031" marR="76031" marT="38015" marB="38015"/>
                </a:tc>
                <a:tc>
                  <a:txBody>
                    <a:bodyPr/>
                    <a:lstStyle/>
                    <a:p>
                      <a:r>
                        <a:rPr lang="en-US" sz="2000" dirty="0"/>
                        <a:t>NAME</a:t>
                      </a:r>
                    </a:p>
                  </a:txBody>
                  <a:tcPr marL="76031" marR="76031" marT="38015" marB="38015"/>
                </a:tc>
                <a:tc>
                  <a:txBody>
                    <a:bodyPr/>
                    <a:lstStyle/>
                    <a:p>
                      <a:r>
                        <a:rPr lang="en-US" sz="2000" dirty="0"/>
                        <a:t>CONTACT INFORMATION</a:t>
                      </a:r>
                    </a:p>
                  </a:txBody>
                  <a:tcPr marL="76031" marR="76031" marT="38015" marB="38015"/>
                </a:tc>
                <a:extLst>
                  <a:ext uri="{0D108BD9-81ED-4DB2-BD59-A6C34878D82A}">
                    <a16:rowId xmlns:a16="http://schemas.microsoft.com/office/drawing/2014/main" val="3742687193"/>
                  </a:ext>
                </a:extLst>
              </a:tr>
              <a:tr h="807915">
                <a:tc>
                  <a:txBody>
                    <a:bodyPr/>
                    <a:lstStyle/>
                    <a:p>
                      <a:r>
                        <a:rPr lang="en-US" sz="2000" dirty="0"/>
                        <a:t>PASA and Accountability</a:t>
                      </a:r>
                    </a:p>
                  </a:txBody>
                  <a:tcPr marL="76031" marR="76031" marT="38015" marB="38015"/>
                </a:tc>
                <a:tc>
                  <a:txBody>
                    <a:bodyPr/>
                    <a:lstStyle/>
                    <a:p>
                      <a:r>
                        <a:rPr lang="en-US" sz="2000" dirty="0"/>
                        <a:t>Lisa Hampe</a:t>
                      </a:r>
                    </a:p>
                    <a:p>
                      <a:r>
                        <a:rPr lang="en-US" sz="2000" dirty="0"/>
                        <a:t>Lynda Lupp</a:t>
                      </a:r>
                    </a:p>
                  </a:txBody>
                  <a:tcPr marL="76031" marR="76031" marT="38015" marB="38015"/>
                </a:tc>
                <a:tc>
                  <a:txBody>
                    <a:bodyPr/>
                    <a:lstStyle/>
                    <a:p>
                      <a:r>
                        <a:rPr lang="en-US" sz="2000" dirty="0">
                          <a:hlinkClick r:id="rId3"/>
                        </a:rPr>
                        <a:t>lihampe@pa.gov</a:t>
                      </a:r>
                      <a:endParaRPr lang="en-US" sz="2000" dirty="0"/>
                    </a:p>
                    <a:p>
                      <a:r>
                        <a:rPr lang="en-US" sz="2000" dirty="0">
                          <a:hlinkClick r:id="rId4"/>
                        </a:rPr>
                        <a:t>llupp@pattankop.net</a:t>
                      </a:r>
                      <a:endParaRPr lang="en-US" sz="2000" dirty="0"/>
                    </a:p>
                    <a:p>
                      <a:endParaRPr lang="en-US" sz="2000" dirty="0"/>
                    </a:p>
                  </a:txBody>
                  <a:tcPr marL="76031" marR="76031" marT="38015" marB="38015"/>
                </a:tc>
                <a:extLst>
                  <a:ext uri="{0D108BD9-81ED-4DB2-BD59-A6C34878D82A}">
                    <a16:rowId xmlns:a16="http://schemas.microsoft.com/office/drawing/2014/main" val="2901047814"/>
                  </a:ext>
                </a:extLst>
              </a:tr>
              <a:tr h="576306">
                <a:tc>
                  <a:txBody>
                    <a:bodyPr/>
                    <a:lstStyle/>
                    <a:p>
                      <a:r>
                        <a:rPr lang="en-US" sz="2000" dirty="0"/>
                        <a:t>PASA Enrollment and Data Management</a:t>
                      </a:r>
                    </a:p>
                  </a:txBody>
                  <a:tcPr marL="76031" marR="76031" marT="38015" marB="38015"/>
                </a:tc>
                <a:tc>
                  <a:txBody>
                    <a:bodyPr/>
                    <a:lstStyle/>
                    <a:p>
                      <a:r>
                        <a:rPr lang="en-US" sz="2000"/>
                        <a:t>PA Help Desk</a:t>
                      </a:r>
                    </a:p>
                  </a:txBody>
                  <a:tcPr marL="76031" marR="76031" marT="38015" marB="38015"/>
                </a:tc>
                <a:tc>
                  <a:txBody>
                    <a:bodyPr/>
                    <a:lstStyle/>
                    <a:p>
                      <a:r>
                        <a:rPr lang="en-US" sz="2000">
                          <a:hlinkClick r:id="rId5"/>
                        </a:rPr>
                        <a:t>alternateassessment@pattankop.net</a:t>
                      </a:r>
                      <a:endParaRPr lang="en-US" sz="2000"/>
                    </a:p>
                    <a:p>
                      <a:endParaRPr lang="en-US" sz="2000"/>
                    </a:p>
                  </a:txBody>
                  <a:tcPr marL="76031" marR="76031" marT="38015" marB="38015"/>
                </a:tc>
                <a:extLst>
                  <a:ext uri="{0D108BD9-81ED-4DB2-BD59-A6C34878D82A}">
                    <a16:rowId xmlns:a16="http://schemas.microsoft.com/office/drawing/2014/main" val="1826039312"/>
                  </a:ext>
                </a:extLst>
              </a:tr>
              <a:tr h="1039524">
                <a:tc>
                  <a:txBody>
                    <a:bodyPr/>
                    <a:lstStyle/>
                    <a:p>
                      <a:r>
                        <a:rPr lang="en-US" sz="2000" dirty="0"/>
                        <a:t>PASA Eligibility and ESSA 1% Threshold</a:t>
                      </a:r>
                    </a:p>
                    <a:p>
                      <a:r>
                        <a:rPr lang="en-US" sz="2000" dirty="0"/>
                        <a:t>Compliance</a:t>
                      </a:r>
                    </a:p>
                  </a:txBody>
                  <a:tcPr marL="76031" marR="76031" marT="38015" marB="38015"/>
                </a:tc>
                <a:tc>
                  <a:txBody>
                    <a:bodyPr/>
                    <a:lstStyle/>
                    <a:p>
                      <a:r>
                        <a:rPr lang="en-US" sz="2000" dirty="0"/>
                        <a:t>Lisa Hampe</a:t>
                      </a:r>
                    </a:p>
                    <a:p>
                      <a:r>
                        <a:rPr lang="en-US" sz="2000" dirty="0"/>
                        <a:t>Lisa Hauswirth</a:t>
                      </a:r>
                    </a:p>
                    <a:p>
                      <a:r>
                        <a:rPr lang="en-US" sz="2000" dirty="0"/>
                        <a:t>Lynda Lupp</a:t>
                      </a:r>
                    </a:p>
                  </a:txBody>
                  <a:tcPr marL="76031" marR="76031" marT="38015" marB="38015"/>
                </a:tc>
                <a:tc>
                  <a:txBody>
                    <a:bodyPr/>
                    <a:lstStyle/>
                    <a:p>
                      <a:r>
                        <a:rPr lang="en-US" sz="2000">
                          <a:hlinkClick r:id="rId3"/>
                        </a:rPr>
                        <a:t>lihampe@pa.gov</a:t>
                      </a:r>
                      <a:endParaRPr lang="en-US" sz="2000"/>
                    </a:p>
                    <a:p>
                      <a:r>
                        <a:rPr lang="en-US" sz="2000">
                          <a:hlinkClick r:id="rId6"/>
                        </a:rPr>
                        <a:t>lhauswirth@pa.gov</a:t>
                      </a:r>
                      <a:endParaRPr lang="en-US" sz="2000"/>
                    </a:p>
                    <a:p>
                      <a:r>
                        <a:rPr lang="en-US" sz="2000">
                          <a:hlinkClick r:id="rId4"/>
                        </a:rPr>
                        <a:t>llupp@pattankop.net</a:t>
                      </a:r>
                      <a:endParaRPr lang="en-US" sz="2000"/>
                    </a:p>
                    <a:p>
                      <a:endParaRPr lang="en-US" sz="2000"/>
                    </a:p>
                  </a:txBody>
                  <a:tcPr marL="76031" marR="76031" marT="38015" marB="38015"/>
                </a:tc>
                <a:extLst>
                  <a:ext uri="{0D108BD9-81ED-4DB2-BD59-A6C34878D82A}">
                    <a16:rowId xmlns:a16="http://schemas.microsoft.com/office/drawing/2014/main" val="932860618"/>
                  </a:ext>
                </a:extLst>
              </a:tr>
              <a:tr h="1039524">
                <a:tc>
                  <a:txBody>
                    <a:bodyPr/>
                    <a:lstStyle/>
                    <a:p>
                      <a:r>
                        <a:rPr lang="en-US" sz="2000" dirty="0"/>
                        <a:t>DLM Trainings, Instructional Resources, and General PASA DLM Questions</a:t>
                      </a:r>
                    </a:p>
                  </a:txBody>
                  <a:tcPr marL="76031" marR="76031" marT="38015" marB="38015"/>
                </a:tc>
                <a:tc>
                  <a:txBody>
                    <a:bodyPr/>
                    <a:lstStyle/>
                    <a:p>
                      <a:r>
                        <a:rPr lang="en-US" sz="2000" dirty="0"/>
                        <a:t>Kelley DesLauriers (West)</a:t>
                      </a:r>
                    </a:p>
                    <a:p>
                      <a:r>
                        <a:rPr lang="en-US" sz="2000" dirty="0"/>
                        <a:t>Meredith Penner (East)</a:t>
                      </a:r>
                    </a:p>
                    <a:p>
                      <a:r>
                        <a:rPr lang="en-US" sz="2000" dirty="0"/>
                        <a:t>Tara Russo (Central)</a:t>
                      </a:r>
                    </a:p>
                  </a:txBody>
                  <a:tcPr marL="76031" marR="76031" marT="38015" marB="38015"/>
                </a:tc>
                <a:tc>
                  <a:txBody>
                    <a:bodyPr/>
                    <a:lstStyle/>
                    <a:p>
                      <a:r>
                        <a:rPr lang="en-US" sz="2000" dirty="0">
                          <a:hlinkClick r:id="rId7"/>
                        </a:rPr>
                        <a:t>kdeslauriers@pattanpgh.net</a:t>
                      </a:r>
                      <a:endParaRPr lang="en-US" sz="2000" dirty="0"/>
                    </a:p>
                    <a:p>
                      <a:r>
                        <a:rPr lang="en-US" sz="2000" dirty="0">
                          <a:hlinkClick r:id="rId8"/>
                        </a:rPr>
                        <a:t>mpenner@pattankop.net</a:t>
                      </a:r>
                      <a:endParaRPr lang="en-US" sz="2000" dirty="0"/>
                    </a:p>
                    <a:p>
                      <a:r>
                        <a:rPr lang="en-US" sz="2000" dirty="0">
                          <a:hlinkClick r:id="rId9"/>
                        </a:rPr>
                        <a:t>TRusso@pattan.net</a:t>
                      </a:r>
                      <a:endParaRPr lang="en-US" sz="2000" dirty="0"/>
                    </a:p>
                    <a:p>
                      <a:endParaRPr lang="en-US" sz="2000" dirty="0"/>
                    </a:p>
                  </a:txBody>
                  <a:tcPr marL="76031" marR="76031" marT="38015" marB="38015"/>
                </a:tc>
                <a:extLst>
                  <a:ext uri="{0D108BD9-81ED-4DB2-BD59-A6C34878D82A}">
                    <a16:rowId xmlns:a16="http://schemas.microsoft.com/office/drawing/2014/main" val="2427853106"/>
                  </a:ext>
                </a:extLst>
              </a:tr>
            </a:tbl>
          </a:graphicData>
        </a:graphic>
      </p:graphicFrame>
    </p:spTree>
    <p:extLst>
      <p:ext uri="{BB962C8B-B14F-4D97-AF65-F5344CB8AC3E}">
        <p14:creationId xmlns:p14="http://schemas.microsoft.com/office/powerpoint/2010/main" val="1732504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D9E2-01E1-F4E1-3576-DFBBD7896DC4}"/>
              </a:ext>
            </a:extLst>
          </p:cNvPr>
          <p:cNvSpPr>
            <a:spLocks noGrp="1"/>
          </p:cNvSpPr>
          <p:nvPr>
            <p:ph type="title"/>
          </p:nvPr>
        </p:nvSpPr>
        <p:spPr/>
        <p:txBody>
          <a:bodyPr/>
          <a:lstStyle/>
          <a:p>
            <a:r>
              <a:rPr lang="en-US" dirty="0"/>
              <a:t>Required Completion Link</a:t>
            </a:r>
          </a:p>
        </p:txBody>
      </p:sp>
      <p:sp>
        <p:nvSpPr>
          <p:cNvPr id="3" name="Content Placeholder 2">
            <a:extLst>
              <a:ext uri="{FF2B5EF4-FFF2-40B4-BE49-F238E27FC236}">
                <a16:creationId xmlns:a16="http://schemas.microsoft.com/office/drawing/2014/main" id="{8582DA89-B89F-5D27-FF2E-BFB23732391B}"/>
              </a:ext>
            </a:extLst>
          </p:cNvPr>
          <p:cNvSpPr>
            <a:spLocks noGrp="1"/>
          </p:cNvSpPr>
          <p:nvPr>
            <p:ph idx="1"/>
          </p:nvPr>
        </p:nvSpPr>
        <p:spPr/>
        <p:txBody>
          <a:bodyPr>
            <a:normAutofit lnSpcReduction="10000"/>
          </a:bodyPr>
          <a:lstStyle/>
          <a:p>
            <a:r>
              <a:rPr lang="en-US" dirty="0"/>
              <a:t>Viewing PASA Getting Ready is a required training per BSE for Special Education Administrators/PASA ACs.</a:t>
            </a:r>
          </a:p>
          <a:p>
            <a:r>
              <a:rPr lang="en-US" dirty="0"/>
              <a:t>At least one Special Education Administrator/PASA AC must view the training and complete the link below on behalf of your entity.  </a:t>
            </a:r>
          </a:p>
          <a:p>
            <a:r>
              <a:rPr lang="en-US" dirty="0"/>
              <a:t>After viewing the training, click on the link below to verify completion of this webinar.  Save the confirmation message as documentation.</a:t>
            </a:r>
          </a:p>
          <a:p>
            <a:endParaRPr lang="en-US" dirty="0"/>
          </a:p>
          <a:p>
            <a:r>
              <a:rPr lang="en-US" dirty="0">
                <a:hlinkClick r:id="rId3"/>
              </a:rPr>
              <a:t>https://www.surveymonkey.com/r/23-24PASA-Getting-Ready</a:t>
            </a:r>
            <a:endParaRPr lang="en-US" dirty="0"/>
          </a:p>
          <a:p>
            <a:pPr marL="0" indent="0">
              <a:buNone/>
            </a:pPr>
            <a:endParaRPr lang="en-US" dirty="0"/>
          </a:p>
        </p:txBody>
      </p:sp>
      <p:sp>
        <p:nvSpPr>
          <p:cNvPr id="4" name="Date Placeholder 3">
            <a:extLst>
              <a:ext uri="{FF2B5EF4-FFF2-40B4-BE49-F238E27FC236}">
                <a16:creationId xmlns:a16="http://schemas.microsoft.com/office/drawing/2014/main" id="{83C370F3-BB44-DFBA-FC0C-630194C88490}"/>
              </a:ext>
            </a:extLst>
          </p:cNvPr>
          <p:cNvSpPr>
            <a:spLocks noGrp="1"/>
          </p:cNvSpPr>
          <p:nvPr>
            <p:ph type="dt" sz="half" idx="10"/>
          </p:nvPr>
        </p:nvSpPr>
        <p:spPr/>
        <p:txBody>
          <a:bodyPr/>
          <a:lstStyle/>
          <a:p>
            <a:fld id="{A1DC029C-5B17-409B-86F2-A65FE5BE79A1}" type="datetime1">
              <a:rPr lang="en-US" smtClean="0"/>
              <a:t>1/11/2024</a:t>
            </a:fld>
            <a:endParaRPr lang="en-US"/>
          </a:p>
        </p:txBody>
      </p:sp>
      <p:sp>
        <p:nvSpPr>
          <p:cNvPr id="5" name="Slide Number Placeholder 4">
            <a:extLst>
              <a:ext uri="{FF2B5EF4-FFF2-40B4-BE49-F238E27FC236}">
                <a16:creationId xmlns:a16="http://schemas.microsoft.com/office/drawing/2014/main" id="{574E0BD7-7EFB-B128-9589-15D2764158D9}"/>
              </a:ext>
            </a:extLst>
          </p:cNvPr>
          <p:cNvSpPr>
            <a:spLocks noGrp="1"/>
          </p:cNvSpPr>
          <p:nvPr>
            <p:ph type="sldNum" sz="quarter" idx="12"/>
          </p:nvPr>
        </p:nvSpPr>
        <p:spPr/>
        <p:txBody>
          <a:bodyPr/>
          <a:lstStyle/>
          <a:p>
            <a:fld id="{B24F5015-3417-4B27-A586-E4CCF4D77832}" type="slidenum">
              <a:rPr lang="en-US" smtClean="0"/>
              <a:t>47</a:t>
            </a:fld>
            <a:endParaRPr lang="en-US"/>
          </a:p>
        </p:txBody>
      </p:sp>
    </p:spTree>
    <p:extLst>
      <p:ext uri="{BB962C8B-B14F-4D97-AF65-F5344CB8AC3E}">
        <p14:creationId xmlns:p14="http://schemas.microsoft.com/office/powerpoint/2010/main" val="252176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p:txBody>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2"/>
              </a:rPr>
              <a:t>www.education.pa.gov</a:t>
            </a: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1/11/2024</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48</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a:extLst>
              <a:ext uri="{FF2B5EF4-FFF2-40B4-BE49-F238E27FC236}">
                <a16:creationId xmlns:a16="http://schemas.microsoft.com/office/drawing/2014/main" id="{873C7F3E-FF0A-46A2-9C3C-CBA4EE32035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altLang="en-US" sz="4400" kern="1200" dirty="0">
                <a:solidFill>
                  <a:schemeClr val="tx1"/>
                </a:solidFill>
              </a:rPr>
              <a:t>Who Participates in the PASA?</a:t>
            </a:r>
          </a:p>
        </p:txBody>
      </p:sp>
      <p:pic>
        <p:nvPicPr>
          <p:cNvPr id="8" name="Picture 7" descr="&quot;&quot;" title="a student with cognitive disabilities">
            <a:extLst>
              <a:ext uri="{FF2B5EF4-FFF2-40B4-BE49-F238E27FC236}">
                <a16:creationId xmlns:a16="http://schemas.microsoft.com/office/drawing/2014/main" id="{AC77BEE5-3324-4816-BD9F-C28C854D18C5}"/>
              </a:ext>
            </a:extLst>
          </p:cNvPr>
          <p:cNvPicPr>
            <a:picLocks noChangeAspect="1"/>
          </p:cNvPicPr>
          <p:nvPr/>
        </p:nvPicPr>
        <p:blipFill rotWithShape="1">
          <a:blip r:embed="rId3"/>
          <a:srcRect l="36704"/>
          <a:stretch/>
        </p:blipFill>
        <p:spPr>
          <a:xfrm>
            <a:off x="1417638" y="1844675"/>
            <a:ext cx="4037013" cy="4449763"/>
          </a:xfrm>
          <a:prstGeom prst="rect">
            <a:avLst/>
          </a:prstGeom>
        </p:spPr>
      </p:pic>
      <p:pic>
        <p:nvPicPr>
          <p:cNvPr id="77826" name="Content Placeholder 5" descr="A black background with yellow and green lines">
            <a:extLst>
              <a:ext uri="{FF2B5EF4-FFF2-40B4-BE49-F238E27FC236}">
                <a16:creationId xmlns:a16="http://schemas.microsoft.com/office/drawing/2014/main" id="{1E7DE86F-4240-4FDD-AFE8-0C324F7A65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519738" y="1844675"/>
            <a:ext cx="5251450" cy="4449763"/>
          </a:xfrm>
        </p:spPr>
      </p:pic>
      <p:sp>
        <p:nvSpPr>
          <p:cNvPr id="4" name="Date Placeholder 3">
            <a:extLst>
              <a:ext uri="{FF2B5EF4-FFF2-40B4-BE49-F238E27FC236}">
                <a16:creationId xmlns:a16="http://schemas.microsoft.com/office/drawing/2014/main" id="{05EDD482-F279-49FE-A2B8-1913807E774E}"/>
              </a:ext>
              <a:ext uri="{C183D7F6-B498-43B3-948B-1728B52AA6E4}">
                <adec:decorative xmlns:adec="http://schemas.microsoft.com/office/drawing/2017/decorative" val="1"/>
              </a:ext>
            </a:extLst>
          </p:cNvPr>
          <p:cNvSpPr>
            <a:spLocks noGrp="1"/>
          </p:cNvSpPr>
          <p:nvPr>
            <p:ph type="dt" sz="quarter" idx="10"/>
          </p:nvPr>
        </p:nvSpPr>
        <p:spPr>
          <a:xfrm>
            <a:off x="838200" y="6356350"/>
            <a:ext cx="2743200" cy="365125"/>
          </a:xfrm>
        </p:spPr>
        <p:txBody>
          <a:bodyPr vert="horz" lIns="91440" tIns="45720" rIns="91440" bIns="45720" rtlCol="0" anchor="ctr">
            <a:normAutofit/>
          </a:bodyPr>
          <a:lstStyle/>
          <a:p>
            <a:pPr>
              <a:spcAft>
                <a:spcPts val="600"/>
              </a:spcAft>
              <a:defRPr/>
            </a:pPr>
            <a:fld id="{F25F30B6-1F14-4CEA-BC9E-E24B234E8683}" type="datetime1">
              <a:rPr lang="en-US" smtClean="0">
                <a:latin typeface="+mn-lt"/>
                <a:cs typeface="+mn-cs"/>
              </a:rPr>
              <a:pPr>
                <a:spcAft>
                  <a:spcPts val="600"/>
                </a:spcAft>
                <a:defRPr/>
              </a:pPr>
              <a:t>1/11/2024</a:t>
            </a:fld>
            <a:endParaRPr lang="en-US" dirty="0">
              <a:latin typeface="+mn-lt"/>
              <a:cs typeface="+mn-cs"/>
            </a:endParaRPr>
          </a:p>
        </p:txBody>
      </p:sp>
      <p:sp>
        <p:nvSpPr>
          <p:cNvPr id="77830" name="Slide Number Placeholder 4">
            <a:extLst>
              <a:ext uri="{FF2B5EF4-FFF2-40B4-BE49-F238E27FC236}">
                <a16:creationId xmlns:a16="http://schemas.microsoft.com/office/drawing/2014/main" id="{0211933B-9CF0-40B6-BEEF-8CF4F9BC4E11}"/>
              </a:ext>
              <a:ext uri="{C183D7F6-B498-43B3-948B-1728B52AA6E4}">
                <adec:decorative xmlns:adec="http://schemas.microsoft.com/office/drawing/2017/decorative" val="1"/>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fld id="{1C15DB56-D559-4AD5-835E-62CA232B6D9A}" type="slidenum">
              <a:rPr lang="en-US" altLang="en-US" sz="1200">
                <a:solidFill>
                  <a:schemeClr val="tx1">
                    <a:tint val="75000"/>
                  </a:schemeClr>
                </a:solidFill>
                <a:latin typeface="+mn-lt"/>
                <a:cs typeface="+mn-cs"/>
              </a:rPr>
              <a:pPr>
                <a:spcBef>
                  <a:spcPct val="0"/>
                </a:spcBef>
                <a:spcAft>
                  <a:spcPts val="600"/>
                </a:spcAft>
                <a:buFontTx/>
                <a:buNone/>
              </a:pPr>
              <a:t>5</a:t>
            </a:fld>
            <a:endParaRPr lang="en-US" altLang="en-US" sz="1200" dirty="0">
              <a:solidFill>
                <a:schemeClr val="tx1">
                  <a:tint val="75000"/>
                </a:schemeClr>
              </a:solidFill>
              <a:latin typeface="+mn-lt"/>
              <a:cs typeface="+mn-cs"/>
            </a:endParaRPr>
          </a:p>
        </p:txBody>
      </p:sp>
      <p:pic>
        <p:nvPicPr>
          <p:cNvPr id="9" name="Picture 8">
            <a:extLst>
              <a:ext uri="{FF2B5EF4-FFF2-40B4-BE49-F238E27FC236}">
                <a16:creationId xmlns:a16="http://schemas.microsoft.com/office/drawing/2014/main" id="{38F6717D-688B-80A3-D8B4-97BBFA0C116D}"/>
              </a:ext>
              <a:ext uri="{C183D7F6-B498-43B3-948B-1728B52AA6E4}">
                <adec:decorative xmlns:adec="http://schemas.microsoft.com/office/drawing/2017/decorative" val="1"/>
              </a:ext>
            </a:extLst>
          </p:cNvPr>
          <p:cNvPicPr/>
          <p:nvPr/>
        </p:nvPicPr>
        <p:blipFill>
          <a:blip r:embed="rId5"/>
          <a:stretch>
            <a:fillRect/>
          </a:stretch>
        </p:blipFill>
        <p:spPr>
          <a:xfrm>
            <a:off x="9267765" y="5885734"/>
            <a:ext cx="2401888" cy="582458"/>
          </a:xfrm>
          <a:prstGeom prst="rect">
            <a:avLst/>
          </a:prstGeom>
        </p:spPr>
      </p:pic>
    </p:spTree>
    <p:extLst>
      <p:ext uri="{BB962C8B-B14F-4D97-AF65-F5344CB8AC3E}">
        <p14:creationId xmlns:p14="http://schemas.microsoft.com/office/powerpoint/2010/main" val="150418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5DA6DC2-B7B3-4B41-A10A-7629E7A6F5C8}"/>
              </a:ext>
            </a:extLst>
          </p:cNvPr>
          <p:cNvSpPr>
            <a:spLocks noGrp="1"/>
          </p:cNvSpPr>
          <p:nvPr>
            <p:ph type="title"/>
          </p:nvPr>
        </p:nvSpPr>
        <p:spPr>
          <a:xfrm>
            <a:off x="839788" y="457200"/>
            <a:ext cx="4152023" cy="1600200"/>
          </a:xfrm>
        </p:spPr>
        <p:txBody>
          <a:bodyPr>
            <a:normAutofit/>
          </a:bodyPr>
          <a:lstStyle/>
          <a:p>
            <a:pPr eaLnBrk="1" hangingPunct="1"/>
            <a:r>
              <a:rPr lang="en-US" altLang="en-US" sz="4400" dirty="0"/>
              <a:t>PASA Eligibility Criteria</a:t>
            </a:r>
          </a:p>
        </p:txBody>
      </p:sp>
      <p:sp>
        <p:nvSpPr>
          <p:cNvPr id="2" name="Text Placeholder 1">
            <a:extLst>
              <a:ext uri="{FF2B5EF4-FFF2-40B4-BE49-F238E27FC236}">
                <a16:creationId xmlns:a16="http://schemas.microsoft.com/office/drawing/2014/main" id="{0FD3BCFB-EABD-3526-CF50-1C1B8F8D6671}"/>
              </a:ext>
            </a:extLst>
          </p:cNvPr>
          <p:cNvSpPr>
            <a:spLocks noGrp="1"/>
          </p:cNvSpPr>
          <p:nvPr>
            <p:ph type="body" sz="half" idx="2"/>
          </p:nvPr>
        </p:nvSpPr>
        <p:spPr>
          <a:xfrm>
            <a:off x="839788" y="2057400"/>
            <a:ext cx="4483326" cy="3811588"/>
          </a:xfrm>
        </p:spPr>
        <p:txBody>
          <a:bodyPr>
            <a:normAutofit lnSpcReduction="10000"/>
          </a:bodyPr>
          <a:lstStyle/>
          <a:p>
            <a:pPr marL="342900" indent="-342900">
              <a:lnSpc>
                <a:spcPct val="100000"/>
              </a:lnSpc>
              <a:buFont typeface="Arial" panose="020B0604020202020204" pitchFamily="34" charset="0"/>
              <a:buChar char="•"/>
              <a:defRPr/>
            </a:pPr>
            <a:r>
              <a:rPr lang="en-US" sz="2600" dirty="0"/>
              <a:t>PASA Eligibility Criteria: Decision-Making Companion Tool is the resource that IEP teams are required to use when determining eligibility for participation in the PASA.  </a:t>
            </a:r>
          </a:p>
          <a:p>
            <a:pPr marL="342900" indent="-342900">
              <a:lnSpc>
                <a:spcPct val="100000"/>
              </a:lnSpc>
              <a:buFont typeface="Arial" panose="020B0604020202020204" pitchFamily="34" charset="0"/>
              <a:buChar char="•"/>
              <a:defRPr/>
            </a:pPr>
            <a:r>
              <a:rPr lang="en-US" sz="2600" dirty="0">
                <a:hlinkClick r:id="rId3"/>
              </a:rPr>
              <a:t>PASA Eligibility Criteria </a:t>
            </a:r>
            <a:r>
              <a:rPr lang="en-US" sz="2600" dirty="0"/>
              <a:t>is available on the PDE website.</a:t>
            </a:r>
            <a:endParaRPr lang="en-US" sz="2600" dirty="0">
              <a:solidFill>
                <a:srgbClr val="FF0000"/>
              </a:solidFill>
            </a:endParaRPr>
          </a:p>
          <a:p>
            <a:endParaRPr lang="en-US" dirty="0"/>
          </a:p>
        </p:txBody>
      </p:sp>
      <p:sp>
        <p:nvSpPr>
          <p:cNvPr id="3" name="Content Placeholder 2" descr="Picture of PASA Eligibility Criteria: Decision Making Companion Tool&#10;">
            <a:extLst>
              <a:ext uri="{FF2B5EF4-FFF2-40B4-BE49-F238E27FC236}">
                <a16:creationId xmlns:a16="http://schemas.microsoft.com/office/drawing/2014/main" id="{F252BAFF-0AEC-4EB5-BC3A-0BD06BDB9713}"/>
              </a:ext>
            </a:extLst>
          </p:cNvPr>
          <p:cNvSpPr>
            <a:spLocks noGrp="1"/>
          </p:cNvSpPr>
          <p:nvPr>
            <p:ph idx="1"/>
          </p:nvPr>
        </p:nvSpPr>
        <p:spPr/>
        <p:txBody>
          <a:bodyPr rtlCol="0">
            <a:normAutofit/>
          </a:bodyPr>
          <a:lstStyle/>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p:txBody>
      </p:sp>
      <p:pic>
        <p:nvPicPr>
          <p:cNvPr id="7" name="Content Placeholder 6" descr="Picture of PASA Eligibility Criteria: Decision Making Companion Tool">
            <a:extLst>
              <a:ext uri="{FF2B5EF4-FFF2-40B4-BE49-F238E27FC236}">
                <a16:creationId xmlns:a16="http://schemas.microsoft.com/office/drawing/2014/main" id="{5C511CC3-A7E8-28D0-F339-EDCCD284A276}"/>
              </a:ext>
            </a:extLst>
          </p:cNvPr>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2328" r="2696" b="-6"/>
          <a:stretch/>
        </p:blipFill>
        <p:spPr>
          <a:xfrm>
            <a:off x="5945601" y="1131612"/>
            <a:ext cx="2664999" cy="3522747"/>
          </a:xfrm>
          <a:prstGeom prst="rect">
            <a:avLst/>
          </a:prstGeom>
        </p:spPr>
      </p:pic>
      <p:pic>
        <p:nvPicPr>
          <p:cNvPr id="8" name="Content Placeholder 7" descr="Picture of Decision Making Companion Tool&#10;">
            <a:extLst>
              <a:ext uri="{FF2B5EF4-FFF2-40B4-BE49-F238E27FC236}">
                <a16:creationId xmlns:a16="http://schemas.microsoft.com/office/drawing/2014/main" id="{192EADDB-22B1-8901-2545-CB602B03BF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066"/>
          <a:stretch/>
        </p:blipFill>
        <p:spPr>
          <a:xfrm>
            <a:off x="8801977" y="2642615"/>
            <a:ext cx="2360446" cy="3119497"/>
          </a:xfrm>
          <a:prstGeom prst="rect">
            <a:avLst/>
          </a:prstGeom>
        </p:spPr>
      </p:pic>
      <p:sp>
        <p:nvSpPr>
          <p:cNvPr id="79876" name="Date Placeholder 3">
            <a:extLst>
              <a:ext uri="{FF2B5EF4-FFF2-40B4-BE49-F238E27FC236}">
                <a16:creationId xmlns:a16="http://schemas.microsoft.com/office/drawing/2014/main" id="{DA1B440D-5904-45BE-9484-5C80D52C86EE}"/>
              </a:ext>
              <a:ext uri="{C183D7F6-B498-43B3-948B-1728B52AA6E4}">
                <adec:decorative xmlns:adec="http://schemas.microsoft.com/office/drawing/2017/decorative" val="1"/>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3D96F2C-CE13-4678-8083-94D19CC44963}" type="datetime1">
              <a:rPr lang="en-US" altLang="en-US" sz="1200">
                <a:solidFill>
                  <a:srgbClr val="898989"/>
                </a:solidFill>
                <a:latin typeface="Calibri" panose="020F0502020204030204" pitchFamily="34" charset="0"/>
              </a:rPr>
              <a:pPr eaLnBrk="1" hangingPunct="1">
                <a:spcBef>
                  <a:spcPct val="0"/>
                </a:spcBef>
                <a:buFontTx/>
                <a:buNone/>
              </a:pPr>
              <a:t>1/11/2024</a:t>
            </a:fld>
            <a:endParaRPr lang="en-US" altLang="en-US" sz="1200" dirty="0">
              <a:solidFill>
                <a:srgbClr val="898989"/>
              </a:solidFill>
              <a:latin typeface="Calibri" panose="020F0502020204030204" pitchFamily="34" charset="0"/>
            </a:endParaRPr>
          </a:p>
        </p:txBody>
      </p:sp>
      <p:sp>
        <p:nvSpPr>
          <p:cNvPr id="79877" name="Slide Number Placeholder 4">
            <a:extLst>
              <a:ext uri="{FF2B5EF4-FFF2-40B4-BE49-F238E27FC236}">
                <a16:creationId xmlns:a16="http://schemas.microsoft.com/office/drawing/2014/main" id="{5ACC4736-6329-4DAA-BEA7-62A9F4887B89}"/>
              </a:ext>
              <a:ext uri="{C183D7F6-B498-43B3-948B-1728B52AA6E4}">
                <adec:decorative xmlns:adec="http://schemas.microsoft.com/office/drawing/2017/decorative" val="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4A1997E-4E90-49E1-97C3-FE6595FA3D0A}" type="slidenum">
              <a:rPr lang="en-US" altLang="en-US" sz="1200">
                <a:solidFill>
                  <a:srgbClr val="898989"/>
                </a:solidFill>
                <a:latin typeface="Calibri" panose="020F0502020204030204" pitchFamily="34" charset="0"/>
              </a:rPr>
              <a:pPr eaLnBrk="1" hangingPunct="1">
                <a:spcBef>
                  <a:spcPct val="0"/>
                </a:spcBef>
                <a:buFontTx/>
                <a:buNone/>
              </a:pPr>
              <a:t>6</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7167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5DA6DC2-B7B3-4B41-A10A-7629E7A6F5C8}"/>
              </a:ext>
            </a:extLst>
          </p:cNvPr>
          <p:cNvSpPr>
            <a:spLocks noGrp="1"/>
          </p:cNvSpPr>
          <p:nvPr>
            <p:ph type="title"/>
          </p:nvPr>
        </p:nvSpPr>
        <p:spPr/>
        <p:txBody>
          <a:bodyPr>
            <a:normAutofit/>
          </a:bodyPr>
          <a:lstStyle/>
          <a:p>
            <a:pPr eaLnBrk="1" hangingPunct="1"/>
            <a:r>
              <a:rPr lang="en-US" altLang="en-US" sz="4000" dirty="0"/>
              <a:t>PASA Eligibility Criteria Training:</a:t>
            </a:r>
          </a:p>
        </p:txBody>
      </p:sp>
      <p:sp>
        <p:nvSpPr>
          <p:cNvPr id="2" name="Text Placeholder 1">
            <a:extLst>
              <a:ext uri="{FF2B5EF4-FFF2-40B4-BE49-F238E27FC236}">
                <a16:creationId xmlns:a16="http://schemas.microsoft.com/office/drawing/2014/main" id="{0FD3BCFB-EABD-3526-CF50-1C1B8F8D6671}"/>
              </a:ext>
            </a:extLst>
          </p:cNvPr>
          <p:cNvSpPr>
            <a:spLocks noGrp="1"/>
          </p:cNvSpPr>
          <p:nvPr>
            <p:ph type="body" sz="half" idx="2"/>
          </p:nvPr>
        </p:nvSpPr>
        <p:spPr>
          <a:xfrm>
            <a:off x="839789" y="2057400"/>
            <a:ext cx="4037012" cy="3811588"/>
          </a:xfrm>
        </p:spPr>
        <p:txBody>
          <a:bodyPr>
            <a:normAutofit fontScale="92500" lnSpcReduction="10000"/>
          </a:bodyPr>
          <a:lstStyle/>
          <a:p>
            <a:pPr marL="342900" indent="-342900">
              <a:buFont typeface="Arial" panose="020B0604020202020204" pitchFamily="34" charset="0"/>
              <a:buChar char="•"/>
            </a:pPr>
            <a:r>
              <a:rPr lang="en-US" sz="2400" dirty="0"/>
              <a:t>Access the links on this slide for a more in depth look at the each of the six PASA Eligibility Criteria and resources to share with IEP teams: </a:t>
            </a:r>
          </a:p>
          <a:p>
            <a:pPr marL="342900" indent="-342900">
              <a:buFont typeface="Arial" panose="020B0604020202020204" pitchFamily="34" charset="0"/>
              <a:buChar char="•"/>
            </a:pPr>
            <a:r>
              <a:rPr lang="en-US" sz="2400" dirty="0">
                <a:hlinkClick r:id="rId3"/>
              </a:rPr>
              <a:t>PASA Eligibility Training</a:t>
            </a:r>
            <a:r>
              <a:rPr lang="en-US" sz="2400" dirty="0"/>
              <a:t> (see slides 39-76)</a:t>
            </a:r>
          </a:p>
          <a:p>
            <a:pPr marL="342900" indent="-342900">
              <a:buFont typeface="Arial" panose="020B0604020202020204" pitchFamily="34" charset="0"/>
              <a:buChar char="•"/>
            </a:pPr>
            <a:r>
              <a:rPr lang="en-US" sz="2400" dirty="0">
                <a:hlinkClick r:id="rId4"/>
              </a:rPr>
              <a:t>Characteristics of students eligible for the alternate assessment</a:t>
            </a:r>
            <a:r>
              <a:rPr lang="en-US" sz="2400" dirty="0"/>
              <a:t>- DLM training video</a:t>
            </a:r>
          </a:p>
          <a:p>
            <a:pPr marL="342900" indent="-342900">
              <a:buFont typeface="Arial" panose="020B0604020202020204" pitchFamily="34" charset="0"/>
              <a:buChar char="•"/>
            </a:pPr>
            <a:endParaRPr lang="en-US" sz="2000" i="1" dirty="0"/>
          </a:p>
          <a:p>
            <a:endParaRPr lang="en-US" dirty="0"/>
          </a:p>
        </p:txBody>
      </p:sp>
      <p:pic>
        <p:nvPicPr>
          <p:cNvPr id="7" name="Content Placeholder 6" descr="Picture of Decision Making Companion Tool document">
            <a:extLst>
              <a:ext uri="{FF2B5EF4-FFF2-40B4-BE49-F238E27FC236}">
                <a16:creationId xmlns:a16="http://schemas.microsoft.com/office/drawing/2014/main" id="{5C511CC3-A7E8-28D0-F339-EDCCD284A276}"/>
              </a:ext>
            </a:extLst>
          </p:cNvPr>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2328" r="2696" b="-6"/>
          <a:stretch/>
        </p:blipFill>
        <p:spPr>
          <a:xfrm>
            <a:off x="5776330" y="996950"/>
            <a:ext cx="2834270" cy="3746499"/>
          </a:xfrm>
          <a:prstGeom prst="rect">
            <a:avLst/>
          </a:prstGeom>
        </p:spPr>
      </p:pic>
      <p:pic>
        <p:nvPicPr>
          <p:cNvPr id="8" name="Content Placeholder 7" descr="A blue and white rectangular banner with text">
            <a:extLst>
              <a:ext uri="{FF2B5EF4-FFF2-40B4-BE49-F238E27FC236}">
                <a16:creationId xmlns:a16="http://schemas.microsoft.com/office/drawing/2014/main" id="{192EADDB-22B1-8901-2545-CB602B03BF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066"/>
          <a:stretch/>
        </p:blipFill>
        <p:spPr>
          <a:xfrm>
            <a:off x="8610600" y="2236580"/>
            <a:ext cx="2929937" cy="3872120"/>
          </a:xfrm>
          <a:prstGeom prst="rect">
            <a:avLst/>
          </a:prstGeom>
        </p:spPr>
      </p:pic>
      <p:sp>
        <p:nvSpPr>
          <p:cNvPr id="79876" name="Date Placeholder 3">
            <a:extLst>
              <a:ext uri="{FF2B5EF4-FFF2-40B4-BE49-F238E27FC236}">
                <a16:creationId xmlns:a16="http://schemas.microsoft.com/office/drawing/2014/main" id="{DA1B440D-5904-45BE-9484-5C80D52C86EE}"/>
              </a:ext>
              <a:ext uri="{C183D7F6-B498-43B3-948B-1728B52AA6E4}">
                <adec:decorative xmlns:adec="http://schemas.microsoft.com/office/drawing/2017/decorative" val="1"/>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3D96F2C-CE13-4678-8083-94D19CC44963}" type="datetime1">
              <a:rPr lang="en-US" altLang="en-US" sz="1200">
                <a:solidFill>
                  <a:srgbClr val="898989"/>
                </a:solidFill>
                <a:latin typeface="Calibri" panose="020F0502020204030204" pitchFamily="34" charset="0"/>
              </a:rPr>
              <a:pPr eaLnBrk="1" hangingPunct="1">
                <a:spcBef>
                  <a:spcPct val="0"/>
                </a:spcBef>
                <a:buFontTx/>
                <a:buNone/>
              </a:pPr>
              <a:t>1/11/2024</a:t>
            </a:fld>
            <a:endParaRPr lang="en-US" altLang="en-US" sz="1200">
              <a:solidFill>
                <a:srgbClr val="898989"/>
              </a:solidFill>
              <a:latin typeface="Calibri" panose="020F0502020204030204" pitchFamily="34" charset="0"/>
            </a:endParaRPr>
          </a:p>
        </p:txBody>
      </p:sp>
      <p:sp>
        <p:nvSpPr>
          <p:cNvPr id="79877" name="Slide Number Placeholder 4">
            <a:extLst>
              <a:ext uri="{FF2B5EF4-FFF2-40B4-BE49-F238E27FC236}">
                <a16:creationId xmlns:a16="http://schemas.microsoft.com/office/drawing/2014/main" id="{5ACC4736-6329-4DAA-BEA7-62A9F4887B89}"/>
              </a:ext>
              <a:ext uri="{C183D7F6-B498-43B3-948B-1728B52AA6E4}">
                <adec:decorative xmlns:adec="http://schemas.microsoft.com/office/drawing/2017/decorative" val="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4A1997E-4E90-49E1-97C3-FE6595FA3D0A}" type="slidenum">
              <a:rPr lang="en-US" altLang="en-US" sz="1200">
                <a:solidFill>
                  <a:srgbClr val="898989"/>
                </a:solidFill>
                <a:latin typeface="Calibri" panose="020F0502020204030204" pitchFamily="34" charset="0"/>
              </a:rPr>
              <a:pPr eaLnBrk="1" hangingPunct="1">
                <a:spcBef>
                  <a:spcPct val="0"/>
                </a:spcBef>
                <a:buFontTx/>
                <a:buNone/>
              </a:pPr>
              <a:t>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28946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p:txBody>
          <a:bodyPr/>
          <a:lstStyle/>
          <a:p>
            <a:r>
              <a:rPr lang="en-US" dirty="0"/>
              <a:t>PASA Eligibility: </a:t>
            </a:r>
            <a:br>
              <a:rPr lang="en-US" dirty="0"/>
            </a:br>
            <a:r>
              <a:rPr lang="en-US" dirty="0"/>
              <a:t>What does the data say?</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sz="half" idx="1"/>
          </p:nvPr>
        </p:nvSpPr>
        <p:spPr>
          <a:xfrm>
            <a:off x="838199" y="1825625"/>
            <a:ext cx="6215743" cy="4351338"/>
          </a:xfrm>
        </p:spPr>
        <p:txBody>
          <a:bodyPr>
            <a:normAutofit lnSpcReduction="10000"/>
          </a:bodyPr>
          <a:lstStyle/>
          <a:p>
            <a:r>
              <a:rPr lang="en-US" dirty="0"/>
              <a:t>IEP teams must review each of the state’s 6 criteria and use </a:t>
            </a:r>
            <a:r>
              <a:rPr lang="en-US" u="sng" dirty="0"/>
              <a:t>student data</a:t>
            </a:r>
            <a:r>
              <a:rPr lang="en-US" dirty="0"/>
              <a:t> to support their answer to each of the questions. </a:t>
            </a:r>
          </a:p>
          <a:p>
            <a:r>
              <a:rPr lang="en-US" dirty="0"/>
              <a:t>The decision must be reviewed annually as an IEP team using current data.</a:t>
            </a:r>
          </a:p>
          <a:p>
            <a:r>
              <a:rPr lang="en-US" dirty="0"/>
              <a:t>It is not acceptable to qualify the student based upon past IEP team decisions and previous PASA eligibility.</a:t>
            </a:r>
          </a:p>
        </p:txBody>
      </p:sp>
      <p:pic>
        <p:nvPicPr>
          <p:cNvPr id="26" name="Content Placeholder 25" descr="Check List">
            <a:extLst>
              <a:ext uri="{FF2B5EF4-FFF2-40B4-BE49-F238E27FC236}">
                <a16:creationId xmlns:a16="http://schemas.microsoft.com/office/drawing/2014/main" id="{FA1FCF0D-F623-4FC5-00A5-AE50A54C4DB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743" y="2166256"/>
            <a:ext cx="3282837" cy="3282837"/>
          </a:xfrm>
          <a:prstGeom prst="rect">
            <a:avLst/>
          </a:prstGeom>
        </p:spPr>
      </p:pic>
      <p:sp>
        <p:nvSpPr>
          <p:cNvPr id="5" name="Date Placeholder 4">
            <a:extLst>
              <a:ext uri="{FF2B5EF4-FFF2-40B4-BE49-F238E27FC236}">
                <a16:creationId xmlns:a16="http://schemas.microsoft.com/office/drawing/2014/main" id="{4EDC518C-D554-D67E-E0C5-BC92D9E0A0DF}"/>
              </a:ext>
              <a:ext uri="{C183D7F6-B498-43B3-948B-1728B52AA6E4}">
                <adec:decorative xmlns:adec="http://schemas.microsoft.com/office/drawing/2017/decorative" val="1"/>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8</a:t>
            </a:fld>
            <a:endParaRPr lang="en-US"/>
          </a:p>
        </p:txBody>
      </p:sp>
    </p:spTree>
    <p:extLst>
      <p:ext uri="{BB962C8B-B14F-4D97-AF65-F5344CB8AC3E}">
        <p14:creationId xmlns:p14="http://schemas.microsoft.com/office/powerpoint/2010/main" val="6002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a:xfrm>
            <a:off x="838200" y="501650"/>
            <a:ext cx="10515600" cy="1325563"/>
          </a:xfrm>
        </p:spPr>
        <p:txBody>
          <a:bodyPr/>
          <a:lstStyle/>
          <a:p>
            <a:r>
              <a:rPr lang="en-US" dirty="0"/>
              <a:t>PASA Eligibility: </a:t>
            </a:r>
            <a:br>
              <a:rPr lang="en-US" dirty="0"/>
            </a:br>
            <a:r>
              <a:rPr lang="en-US" dirty="0"/>
              <a:t>What does the data say? (1)</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idx="1"/>
          </p:nvPr>
        </p:nvSpPr>
        <p:spPr>
          <a:xfrm>
            <a:off x="838200" y="2005012"/>
            <a:ext cx="10515600" cy="4351338"/>
          </a:xfrm>
        </p:spPr>
        <p:txBody>
          <a:bodyPr/>
          <a:lstStyle/>
          <a:p>
            <a:r>
              <a:rPr lang="en-US" sz="3600" dirty="0"/>
              <a:t>Criteria # 2 defines a student with the </a:t>
            </a:r>
            <a:r>
              <a:rPr lang="en-US" sz="3600" u="sng" dirty="0"/>
              <a:t>most significant cognitive disability</a:t>
            </a:r>
          </a:p>
          <a:p>
            <a:pPr lvl="1"/>
            <a:r>
              <a:rPr lang="en-US" sz="2800" dirty="0"/>
              <a:t>Full scale IQ of at least 2.5 standard deviations below is typically associated with an </a:t>
            </a:r>
            <a:r>
              <a:rPr lang="en-US" sz="2800" b="1" dirty="0">
                <a:solidFill>
                  <a:srgbClr val="FF0000"/>
                </a:solidFill>
              </a:rPr>
              <a:t>IQ of 63 or lower </a:t>
            </a:r>
            <a:endParaRPr lang="en-US" sz="2800" b="1" dirty="0"/>
          </a:p>
          <a:p>
            <a:pPr lvl="1"/>
            <a:r>
              <a:rPr lang="en-US" sz="2800" dirty="0"/>
              <a:t>Students with a primary disability of Specific Learning Disability, Speech (Only) or Emotional Disturbance typically do not meet the PASA eligibility criteria and are considered ‘red flags’ for eligibility. </a:t>
            </a:r>
          </a:p>
          <a:p>
            <a:pPr marL="0" indent="0">
              <a:buNone/>
            </a:pPr>
            <a:endParaRPr lang="en-US" dirty="0"/>
          </a:p>
        </p:txBody>
      </p:sp>
      <p:sp>
        <p:nvSpPr>
          <p:cNvPr id="5" name="Date Placeholder 4">
            <a:extLst>
              <a:ext uri="{FF2B5EF4-FFF2-40B4-BE49-F238E27FC236}">
                <a16:creationId xmlns:a16="http://schemas.microsoft.com/office/drawing/2014/main" id="{4EDC518C-D554-D67E-E0C5-BC92D9E0A0DF}"/>
              </a:ext>
            </a:extLst>
          </p:cNvPr>
          <p:cNvSpPr>
            <a:spLocks noGrp="1"/>
          </p:cNvSpPr>
          <p:nvPr>
            <p:ph type="dt" sz="half" idx="10"/>
          </p:nvPr>
        </p:nvSpPr>
        <p:spPr/>
        <p:txBody>
          <a:bodyPr/>
          <a:lstStyle/>
          <a:p>
            <a:fld id="{956BFE5A-6E96-494B-BDD8-6F437FF9AB11}" type="datetime1">
              <a:rPr lang="en-US" smtClean="0"/>
              <a:t>1/11/2024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9</a:t>
            </a:fld>
            <a:endParaRPr lang="en-US"/>
          </a:p>
        </p:txBody>
      </p:sp>
    </p:spTree>
    <p:extLst>
      <p:ext uri="{BB962C8B-B14F-4D97-AF65-F5344CB8AC3E}">
        <p14:creationId xmlns:p14="http://schemas.microsoft.com/office/powerpoint/2010/main" val="2704034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ada305f6a27f43153a21f5ee3392adf">
  <xsd:schema xmlns:xsd="http://www.w3.org/2001/XMLSchema" xmlns:xs="http://www.w3.org/2001/XMLSchema" xmlns:p="http://schemas.microsoft.com/office/2006/metadata/properties" xmlns:ns1="http://schemas.microsoft.com/sharepoint/v3" targetNamespace="http://schemas.microsoft.com/office/2006/metadata/properties" ma:root="true" ma:fieldsID="56c48b81ea69d59bf35b308f2a5b3d9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F532B1-9988-4A87-8C84-F5D4D8894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3.xml><?xml version="1.0" encoding="utf-8"?>
<ds:datastoreItem xmlns:ds="http://schemas.openxmlformats.org/officeDocument/2006/customXml" ds:itemID="{B8CB3FC7-B59E-40D5-A9DE-932E9E5BECE3}">
  <ds:schemaRef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8962</TotalTime>
  <Words>7832</Words>
  <Application>Microsoft Office PowerPoint</Application>
  <PresentationFormat>Widescreen</PresentationFormat>
  <Paragraphs>538</Paragraphs>
  <Slides>48</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Century Gothic</vt:lpstr>
      <vt:lpstr>Wingdings</vt:lpstr>
      <vt:lpstr>Office Theme</vt:lpstr>
      <vt:lpstr> PASA Getting Ready: What Special Education Administrators Need to Know about PASA DLM Participation and 1% Compliance Requirements </vt:lpstr>
      <vt:lpstr>Welcome Special Education Administrator/ PASA Assessment Coordinator (AC)</vt:lpstr>
      <vt:lpstr>Top 5 ‘Need to Knows’ for the 2024 PASA DLM and LEA 1% Compliance Requirements </vt:lpstr>
      <vt:lpstr>#1 KNOW THE STUDENTS WHO QUALIFY</vt:lpstr>
      <vt:lpstr>Who Participates in the PASA?</vt:lpstr>
      <vt:lpstr>PASA Eligibility Criteria</vt:lpstr>
      <vt:lpstr>PASA Eligibility Criteria Training:</vt:lpstr>
      <vt:lpstr>PASA Eligibility:  What does the data say?</vt:lpstr>
      <vt:lpstr>PASA Eligibility:  What does the data say? (1)</vt:lpstr>
      <vt:lpstr>PASA Eligibility:  What does the data say? (2)</vt:lpstr>
      <vt:lpstr>PASA Eligibility:  What does the data say? (3)</vt:lpstr>
      <vt:lpstr>Guidance for IEP Teams</vt:lpstr>
      <vt:lpstr>PASA Eligibility: Common Misconceptions (1)</vt:lpstr>
      <vt:lpstr>PASA Eligibility: Common Misconceptions (2)</vt:lpstr>
      <vt:lpstr>#2 KNOW THE PASA AC ROLE AND TRAINING REQUIREMENTS</vt:lpstr>
      <vt:lpstr>PASA ASSESSMENT COORDINATOR (AC)</vt:lpstr>
      <vt:lpstr>PASA AC</vt:lpstr>
      <vt:lpstr>Important Dates</vt:lpstr>
      <vt:lpstr> Required RTAT for PASA ACs</vt:lpstr>
      <vt:lpstr>Parent Religious Opt Out Procedure</vt:lpstr>
      <vt:lpstr>#3 KNOW STATE ASSESSMENT PARTICIPATION  REQUIREMENTS</vt:lpstr>
      <vt:lpstr>95% Participation Requirement</vt:lpstr>
      <vt:lpstr>1% Threshold Requirement</vt:lpstr>
      <vt:lpstr>1% Threshold Data</vt:lpstr>
      <vt:lpstr>Understanding the Participation Rates</vt:lpstr>
      <vt:lpstr>CMCI – Cyclical Monitoring for Continuous Improvement of LEAs Participation in Statewide Assessment (SPP 3A) and Local Assessments</vt:lpstr>
      <vt:lpstr>CMCI Student IEP File Review</vt:lpstr>
      <vt:lpstr> English Learner Student Participation</vt:lpstr>
      <vt:lpstr>#4 KNOW THE REQUIRED ACTIONS TO ADDRESS 1% COMPLIANCE FOR LEAs</vt:lpstr>
      <vt:lpstr>PA Tiered System of LEA 1% Oversight &amp; Monitoring  </vt:lpstr>
      <vt:lpstr>1%-Tiered System of Oversight and Monitoring</vt:lpstr>
      <vt:lpstr>How Does The Process Work?</vt:lpstr>
      <vt:lpstr>Tier Identification Email #1</vt:lpstr>
      <vt:lpstr>Tier Identification Form</vt:lpstr>
      <vt:lpstr>Tier Identification Email #2</vt:lpstr>
      <vt:lpstr>Tier 1</vt:lpstr>
      <vt:lpstr>The 1.0 The 1% Calculation</vt:lpstr>
      <vt:lpstr>Tier 2</vt:lpstr>
      <vt:lpstr>Tier 3</vt:lpstr>
      <vt:lpstr>LEA Required Actions Review</vt:lpstr>
      <vt:lpstr> #5 KNOW WHERE  TO FIND RESOURCES  AND SUPPORT</vt:lpstr>
      <vt:lpstr>Important Websites</vt:lpstr>
      <vt:lpstr>1% Compliance Resources</vt:lpstr>
      <vt:lpstr>95% Participation Resources</vt:lpstr>
      <vt:lpstr>PASA Assessment Coordinator Support</vt:lpstr>
      <vt:lpstr>PA Alternate Assessment Team Directory</vt:lpstr>
      <vt:lpstr>Required Completion Link</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 Getting Ready 2024</dc:title>
  <dc:creator>Milakovic, Dana</dc:creator>
  <cp:lastModifiedBy>Lynda Lupp</cp:lastModifiedBy>
  <cp:revision>14</cp:revision>
  <dcterms:created xsi:type="dcterms:W3CDTF">2022-07-06T18:28:13Z</dcterms:created>
  <dcterms:modified xsi:type="dcterms:W3CDTF">2024-01-11T20:35:37Z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1507300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