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48"/>
  </p:notesMasterIdLst>
  <p:sldIdLst>
    <p:sldId id="536" r:id="rId6"/>
    <p:sldId id="537" r:id="rId7"/>
    <p:sldId id="538" r:id="rId8"/>
    <p:sldId id="554" r:id="rId9"/>
    <p:sldId id="543" r:id="rId10"/>
    <p:sldId id="555" r:id="rId11"/>
    <p:sldId id="575" r:id="rId12"/>
    <p:sldId id="553" r:id="rId13"/>
    <p:sldId id="600" r:id="rId14"/>
    <p:sldId id="584" r:id="rId15"/>
    <p:sldId id="328" r:id="rId16"/>
    <p:sldId id="628" r:id="rId17"/>
    <p:sldId id="630" r:id="rId18"/>
    <p:sldId id="601" r:id="rId19"/>
    <p:sldId id="602" r:id="rId20"/>
    <p:sldId id="631" r:id="rId21"/>
    <p:sldId id="319" r:id="rId22"/>
    <p:sldId id="604" r:id="rId23"/>
    <p:sldId id="607" r:id="rId24"/>
    <p:sldId id="606" r:id="rId25"/>
    <p:sldId id="620" r:id="rId26"/>
    <p:sldId id="287" r:id="rId27"/>
    <p:sldId id="625" r:id="rId28"/>
    <p:sldId id="621" r:id="rId29"/>
    <p:sldId id="623" r:id="rId30"/>
    <p:sldId id="605" r:id="rId31"/>
    <p:sldId id="589" r:id="rId32"/>
    <p:sldId id="622" r:id="rId33"/>
    <p:sldId id="603" r:id="rId34"/>
    <p:sldId id="610" r:id="rId35"/>
    <p:sldId id="619" r:id="rId36"/>
    <p:sldId id="609" r:id="rId37"/>
    <p:sldId id="611" r:id="rId38"/>
    <p:sldId id="616" r:id="rId39"/>
    <p:sldId id="618" r:id="rId40"/>
    <p:sldId id="617" r:id="rId41"/>
    <p:sldId id="632" r:id="rId42"/>
    <p:sldId id="624" r:id="rId43"/>
    <p:sldId id="633" r:id="rId44"/>
    <p:sldId id="593" r:id="rId45"/>
    <p:sldId id="626" r:id="rId46"/>
    <p:sldId id="608"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Geibel" initials="JG" lastIdx="1" clrIdx="0">
    <p:extLst>
      <p:ext uri="{19B8F6BF-5375-455C-9EA6-DF929625EA0E}">
        <p15:presenceInfo xmlns:p15="http://schemas.microsoft.com/office/powerpoint/2012/main" userId="S::jGeibel@pattanpgh.net::a6af1b15-c73b-4d53-8fa6-7a069dc79567" providerId="AD"/>
      </p:ext>
    </p:extLst>
  </p:cmAuthor>
  <p:cmAuthor id="2" name="Linda Cartwright" initials="LC" lastIdx="1" clrIdx="1">
    <p:extLst>
      <p:ext uri="{19B8F6BF-5375-455C-9EA6-DF929625EA0E}">
        <p15:presenceInfo xmlns:p15="http://schemas.microsoft.com/office/powerpoint/2012/main" userId="S::LCartwright@pattankop.net::e850499a-b936-4349-b49f-40e63a2e20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4344"/>
    <a:srgbClr val="680075"/>
    <a:srgbClr val="B543A8"/>
    <a:srgbClr val="D13DC7"/>
    <a:srgbClr val="324D2D"/>
    <a:srgbClr val="F7F4E5"/>
    <a:srgbClr val="6F3C92"/>
    <a:srgbClr val="B73385"/>
    <a:srgbClr val="513C70"/>
    <a:srgbClr val="EF07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2A25CE-A3A6-41C2-BF37-80F53B2567C2}" v="1" dt="2021-09-23T12:00:27.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01" autoAdjust="0"/>
    <p:restoredTop sz="87020" autoAdjust="0"/>
  </p:normalViewPr>
  <p:slideViewPr>
    <p:cSldViewPr snapToGrid="0">
      <p:cViewPr varScale="1">
        <p:scale>
          <a:sx n="99" d="100"/>
          <a:sy n="99" d="100"/>
        </p:scale>
        <p:origin x="690" y="84"/>
      </p:cViewPr>
      <p:guideLst/>
    </p:cSldViewPr>
  </p:slideViewPr>
  <p:outlineViewPr>
    <p:cViewPr>
      <p:scale>
        <a:sx n="33" d="100"/>
        <a:sy n="33" d="100"/>
      </p:scale>
      <p:origin x="0" y="-17964"/>
    </p:cViewPr>
  </p:outlineViewPr>
  <p:notesTextViewPr>
    <p:cViewPr>
      <p:scale>
        <a:sx n="3" d="2"/>
        <a:sy n="3" d="2"/>
      </p:scale>
      <p:origin x="0" y="0"/>
    </p:cViewPr>
  </p:notesTextViewPr>
  <p:sorterViewPr>
    <p:cViewPr>
      <p:scale>
        <a:sx n="67" d="100"/>
        <a:sy n="67" d="100"/>
      </p:scale>
      <p:origin x="0" y="-542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Rotondo" userId="27e1c9f5-6469-449c-b8eb-79a301898c1e" providerId="ADAL" clId="{7C2A25CE-A3A6-41C2-BF37-80F53B2567C2}"/>
    <pc:docChg chg="modSld">
      <pc:chgData name="Andy Rotondo" userId="27e1c9f5-6469-449c-b8eb-79a301898c1e" providerId="ADAL" clId="{7C2A25CE-A3A6-41C2-BF37-80F53B2567C2}" dt="2021-09-23T11:45:19.451" v="9" actId="962"/>
      <pc:docMkLst>
        <pc:docMk/>
      </pc:docMkLst>
      <pc:sldChg chg="modSp mod">
        <pc:chgData name="Andy Rotondo" userId="27e1c9f5-6469-449c-b8eb-79a301898c1e" providerId="ADAL" clId="{7C2A25CE-A3A6-41C2-BF37-80F53B2567C2}" dt="2021-09-23T11:42:20.057" v="1" actId="962"/>
        <pc:sldMkLst>
          <pc:docMk/>
          <pc:sldMk cId="3714852013" sldId="603"/>
        </pc:sldMkLst>
        <pc:spChg chg="mod">
          <ac:chgData name="Andy Rotondo" userId="27e1c9f5-6469-449c-b8eb-79a301898c1e" providerId="ADAL" clId="{7C2A25CE-A3A6-41C2-BF37-80F53B2567C2}" dt="2021-09-23T11:42:20.057" v="1" actId="962"/>
          <ac:spMkLst>
            <pc:docMk/>
            <pc:sldMk cId="3714852013" sldId="603"/>
            <ac:spMk id="21" creationId="{8986203E-5477-40C5-904A-701A7B3AD0F0}"/>
          </ac:spMkLst>
        </pc:spChg>
      </pc:sldChg>
      <pc:sldChg chg="modSp mod">
        <pc:chgData name="Andy Rotondo" userId="27e1c9f5-6469-449c-b8eb-79a301898c1e" providerId="ADAL" clId="{7C2A25CE-A3A6-41C2-BF37-80F53B2567C2}" dt="2021-09-23T11:44:38.120" v="6" actId="962"/>
        <pc:sldMkLst>
          <pc:docMk/>
          <pc:sldMk cId="2166376568" sldId="609"/>
        </pc:sldMkLst>
        <pc:picChg chg="mod">
          <ac:chgData name="Andy Rotondo" userId="27e1c9f5-6469-449c-b8eb-79a301898c1e" providerId="ADAL" clId="{7C2A25CE-A3A6-41C2-BF37-80F53B2567C2}" dt="2021-09-23T11:44:38.120" v="6" actId="962"/>
          <ac:picMkLst>
            <pc:docMk/>
            <pc:sldMk cId="2166376568" sldId="609"/>
            <ac:picMk id="5" creationId="{B68010F5-77CB-43A0-822C-E1C55E0E2938}"/>
          </ac:picMkLst>
        </pc:picChg>
      </pc:sldChg>
      <pc:sldChg chg="modSp mod">
        <pc:chgData name="Andy Rotondo" userId="27e1c9f5-6469-449c-b8eb-79a301898c1e" providerId="ADAL" clId="{7C2A25CE-A3A6-41C2-BF37-80F53B2567C2}" dt="2021-09-23T11:42:58.894" v="4"/>
        <pc:sldMkLst>
          <pc:docMk/>
          <pc:sldMk cId="3417699186" sldId="617"/>
        </pc:sldMkLst>
        <pc:spChg chg="ord">
          <ac:chgData name="Andy Rotondo" userId="27e1c9f5-6469-449c-b8eb-79a301898c1e" providerId="ADAL" clId="{7C2A25CE-A3A6-41C2-BF37-80F53B2567C2}" dt="2021-09-23T11:42:58.894" v="4"/>
          <ac:spMkLst>
            <pc:docMk/>
            <pc:sldMk cId="3417699186" sldId="617"/>
            <ac:spMk id="12" creationId="{B9C989CE-5209-49C3-AE52-4ED103082C27}"/>
          </ac:spMkLst>
        </pc:spChg>
      </pc:sldChg>
      <pc:sldChg chg="modSp mod">
        <pc:chgData name="Andy Rotondo" userId="27e1c9f5-6469-449c-b8eb-79a301898c1e" providerId="ADAL" clId="{7C2A25CE-A3A6-41C2-BF37-80F53B2567C2}" dt="2021-09-23T11:42:13.017" v="0" actId="962"/>
        <pc:sldMkLst>
          <pc:docMk/>
          <pc:sldMk cId="2368452204" sldId="630"/>
        </pc:sldMkLst>
        <pc:picChg chg="mod">
          <ac:chgData name="Andy Rotondo" userId="27e1c9f5-6469-449c-b8eb-79a301898c1e" providerId="ADAL" clId="{7C2A25CE-A3A6-41C2-BF37-80F53B2567C2}" dt="2021-09-23T11:42:13.017" v="0" actId="962"/>
          <ac:picMkLst>
            <pc:docMk/>
            <pc:sldMk cId="2368452204" sldId="630"/>
            <ac:picMk id="4" creationId="{5549A79F-140D-4C3A-89B2-6248DF7CCD83}"/>
          </ac:picMkLst>
        </pc:picChg>
      </pc:sldChg>
      <pc:sldChg chg="modSp mod">
        <pc:chgData name="Andy Rotondo" userId="27e1c9f5-6469-449c-b8eb-79a301898c1e" providerId="ADAL" clId="{7C2A25CE-A3A6-41C2-BF37-80F53B2567C2}" dt="2021-09-23T11:45:19.451" v="9" actId="962"/>
        <pc:sldMkLst>
          <pc:docMk/>
          <pc:sldMk cId="2589083823" sldId="632"/>
        </pc:sldMkLst>
        <pc:spChg chg="mod">
          <ac:chgData name="Andy Rotondo" userId="27e1c9f5-6469-449c-b8eb-79a301898c1e" providerId="ADAL" clId="{7C2A25CE-A3A6-41C2-BF37-80F53B2567C2}" dt="2021-09-23T11:45:19.451" v="9" actId="962"/>
          <ac:spMkLst>
            <pc:docMk/>
            <pc:sldMk cId="2589083823" sldId="632"/>
            <ac:spMk id="6" creationId="{DF69A98B-7A12-4762-8E88-452D744E2F58}"/>
          </ac:spMkLst>
        </pc:spChg>
      </pc:sldChg>
      <pc:sldChg chg="modSp mod">
        <pc:chgData name="Andy Rotondo" userId="27e1c9f5-6469-449c-b8eb-79a301898c1e" providerId="ADAL" clId="{7C2A25CE-A3A6-41C2-BF37-80F53B2567C2}" dt="2021-09-23T11:42:26.032" v="2" actId="962"/>
        <pc:sldMkLst>
          <pc:docMk/>
          <pc:sldMk cId="1206567496" sldId="633"/>
        </pc:sldMkLst>
        <pc:picChg chg="mod">
          <ac:chgData name="Andy Rotondo" userId="27e1c9f5-6469-449c-b8eb-79a301898c1e" providerId="ADAL" clId="{7C2A25CE-A3A6-41C2-BF37-80F53B2567C2}" dt="2021-09-23T11:42:26.032" v="2" actId="962"/>
          <ac:picMkLst>
            <pc:docMk/>
            <pc:sldMk cId="1206567496" sldId="633"/>
            <ac:picMk id="5" creationId="{10ABD161-8D8C-477B-A8A4-5D9D489DB773}"/>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B500FB-BFB0-4226-B8A4-A13A29BBED25}"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1AAEF3F-D87B-4506-B5ED-CE600411C390}">
      <dgm:prSet custT="1"/>
      <dgm:spPr/>
      <dgm:t>
        <a:bodyPr/>
        <a:lstStyle/>
        <a:p>
          <a:r>
            <a:rPr lang="en-US" sz="2400" b="1">
              <a:solidFill>
                <a:srgbClr val="007681"/>
              </a:solidFill>
            </a:rPr>
            <a:t>IDEA</a:t>
          </a:r>
        </a:p>
      </dgm:t>
    </dgm:pt>
    <dgm:pt modelId="{250F71C6-5B66-4B8A-815C-8859DA6E4BC2}" type="parTrans" cxnId="{DA4F0FEB-0784-4709-8CBE-DCA2FFE59E84}">
      <dgm:prSet/>
      <dgm:spPr/>
      <dgm:t>
        <a:bodyPr/>
        <a:lstStyle/>
        <a:p>
          <a:endParaRPr lang="en-US"/>
        </a:p>
      </dgm:t>
    </dgm:pt>
    <dgm:pt modelId="{64C3C8CC-CFDB-4D96-80FA-260AF06DE23A}" type="sibTrans" cxnId="{DA4F0FEB-0784-4709-8CBE-DCA2FFE59E84}">
      <dgm:prSet/>
      <dgm:spPr/>
      <dgm:t>
        <a:bodyPr/>
        <a:lstStyle/>
        <a:p>
          <a:endParaRPr lang="en-US"/>
        </a:p>
      </dgm:t>
    </dgm:pt>
    <dgm:pt modelId="{AAE7D4E3-D7A4-4557-8331-DEEE35A84B83}">
      <dgm:prSet custT="1"/>
      <dgm:spPr/>
      <dgm:t>
        <a:bodyPr/>
        <a:lstStyle/>
        <a:p>
          <a:r>
            <a:rPr lang="en-US" sz="2400" b="1">
              <a:solidFill>
                <a:srgbClr val="007681"/>
              </a:solidFill>
            </a:rPr>
            <a:t>ESSA</a:t>
          </a:r>
        </a:p>
      </dgm:t>
    </dgm:pt>
    <dgm:pt modelId="{55EFE2A2-5A28-42B0-8E18-7A6282BC65C7}" type="parTrans" cxnId="{338D4484-17C9-4F58-9775-CD487DB13C53}">
      <dgm:prSet/>
      <dgm:spPr/>
      <dgm:t>
        <a:bodyPr/>
        <a:lstStyle/>
        <a:p>
          <a:endParaRPr lang="en-US"/>
        </a:p>
      </dgm:t>
    </dgm:pt>
    <dgm:pt modelId="{BCE179DA-BD59-4A05-B586-AC039307737C}" type="sibTrans" cxnId="{338D4484-17C9-4F58-9775-CD487DB13C53}">
      <dgm:prSet/>
      <dgm:spPr/>
      <dgm:t>
        <a:bodyPr/>
        <a:lstStyle/>
        <a:p>
          <a:endParaRPr lang="en-US"/>
        </a:p>
      </dgm:t>
    </dgm:pt>
    <dgm:pt modelId="{2104F12E-EC3E-45D3-9630-222A1C0A093B}">
      <dgm:prSet custT="1"/>
      <dgm:spPr/>
      <dgm:t>
        <a:bodyPr/>
        <a:lstStyle/>
        <a:p>
          <a:r>
            <a:rPr lang="en-US" sz="2000" b="1">
              <a:solidFill>
                <a:srgbClr val="007681"/>
              </a:solidFill>
            </a:rPr>
            <a:t>PA State Performance Plan (SPP)</a:t>
          </a:r>
        </a:p>
      </dgm:t>
    </dgm:pt>
    <dgm:pt modelId="{649B87DE-441B-4AD9-B116-5D8CBED868C6}" type="parTrans" cxnId="{32A44E1E-9D5C-4A3E-926B-6A41F6833D39}">
      <dgm:prSet/>
      <dgm:spPr/>
      <dgm:t>
        <a:bodyPr/>
        <a:lstStyle/>
        <a:p>
          <a:endParaRPr lang="en-US"/>
        </a:p>
      </dgm:t>
    </dgm:pt>
    <dgm:pt modelId="{DD8A25B8-C063-43D2-B875-55921A7EB47A}" type="sibTrans" cxnId="{32A44E1E-9D5C-4A3E-926B-6A41F6833D39}">
      <dgm:prSet/>
      <dgm:spPr/>
      <dgm:t>
        <a:bodyPr/>
        <a:lstStyle/>
        <a:p>
          <a:endParaRPr lang="en-US"/>
        </a:p>
      </dgm:t>
    </dgm:pt>
    <dgm:pt modelId="{498A9CC4-17CB-47F7-B206-E99FDCC4DBFE}">
      <dgm:prSet/>
      <dgm:spPr/>
      <dgm:t>
        <a:bodyPr/>
        <a:lstStyle/>
        <a:p>
          <a:r>
            <a:rPr lang="en-US" b="1"/>
            <a:t>Indicator 8</a:t>
          </a:r>
        </a:p>
      </dgm:t>
    </dgm:pt>
    <dgm:pt modelId="{8647042B-A4B4-4FA1-8315-3198C1687E9F}" type="parTrans" cxnId="{0E91BB3E-7055-4717-A306-0A269AD8FCE9}">
      <dgm:prSet/>
      <dgm:spPr/>
      <dgm:t>
        <a:bodyPr/>
        <a:lstStyle/>
        <a:p>
          <a:endParaRPr lang="en-US"/>
        </a:p>
      </dgm:t>
    </dgm:pt>
    <dgm:pt modelId="{B8A65132-A117-4BA3-924E-50F6FB84A9BE}" type="sibTrans" cxnId="{0E91BB3E-7055-4717-A306-0A269AD8FCE9}">
      <dgm:prSet/>
      <dgm:spPr/>
      <dgm:t>
        <a:bodyPr/>
        <a:lstStyle/>
        <a:p>
          <a:endParaRPr lang="en-US"/>
        </a:p>
      </dgm:t>
    </dgm:pt>
    <dgm:pt modelId="{B396779B-12CC-4082-AD89-4BE17D8A6348}">
      <dgm:prSet custT="1"/>
      <dgm:spPr/>
      <dgm:t>
        <a:bodyPr/>
        <a:lstStyle/>
        <a:p>
          <a:r>
            <a:rPr lang="en-US" sz="2000" b="1">
              <a:solidFill>
                <a:srgbClr val="007681"/>
              </a:solidFill>
            </a:rPr>
            <a:t>Danielson Framework</a:t>
          </a:r>
        </a:p>
      </dgm:t>
    </dgm:pt>
    <dgm:pt modelId="{C7B1D222-A696-406B-91B9-19FB8433CB0F}" type="parTrans" cxnId="{E4366CD1-2892-4032-B55A-96BF9FEEBA11}">
      <dgm:prSet/>
      <dgm:spPr/>
      <dgm:t>
        <a:bodyPr/>
        <a:lstStyle/>
        <a:p>
          <a:endParaRPr lang="en-US"/>
        </a:p>
      </dgm:t>
    </dgm:pt>
    <dgm:pt modelId="{389BD278-BBE7-42BC-9219-AA17F68B8366}" type="sibTrans" cxnId="{E4366CD1-2892-4032-B55A-96BF9FEEBA11}">
      <dgm:prSet/>
      <dgm:spPr/>
      <dgm:t>
        <a:bodyPr/>
        <a:lstStyle/>
        <a:p>
          <a:endParaRPr lang="en-US"/>
        </a:p>
      </dgm:t>
    </dgm:pt>
    <dgm:pt modelId="{25541F6A-8D07-4D04-A2F9-E673A90314FA}">
      <dgm:prSet/>
      <dgm:spPr/>
      <dgm:t>
        <a:bodyPr/>
        <a:lstStyle/>
        <a:p>
          <a:r>
            <a:rPr lang="en-US" b="1"/>
            <a:t>Component 4C - Communicating with Families</a:t>
          </a:r>
        </a:p>
      </dgm:t>
    </dgm:pt>
    <dgm:pt modelId="{88F9B3F6-2C27-4709-9828-12792059B3A2}" type="parTrans" cxnId="{0B0EFB5E-28B9-4A54-BCD8-BB9626C158F3}">
      <dgm:prSet/>
      <dgm:spPr/>
      <dgm:t>
        <a:bodyPr/>
        <a:lstStyle/>
        <a:p>
          <a:endParaRPr lang="en-US"/>
        </a:p>
      </dgm:t>
    </dgm:pt>
    <dgm:pt modelId="{6CDA8BB8-D40D-49D6-A8C5-A85B8770A7F5}" type="sibTrans" cxnId="{0B0EFB5E-28B9-4A54-BCD8-BB9626C158F3}">
      <dgm:prSet/>
      <dgm:spPr/>
      <dgm:t>
        <a:bodyPr/>
        <a:lstStyle/>
        <a:p>
          <a:endParaRPr lang="en-US"/>
        </a:p>
      </dgm:t>
    </dgm:pt>
    <dgm:pt modelId="{6A8F6241-6C75-41B8-9ECF-40CF22FD4C9A}">
      <dgm:prSet custT="1"/>
      <dgm:spPr/>
      <dgm:t>
        <a:bodyPr/>
        <a:lstStyle/>
        <a:p>
          <a:r>
            <a:rPr lang="en-US" sz="2000" b="1">
              <a:solidFill>
                <a:srgbClr val="007681"/>
              </a:solidFill>
            </a:rPr>
            <a:t>PA System for Principal Effectiveness </a:t>
          </a:r>
        </a:p>
      </dgm:t>
    </dgm:pt>
    <dgm:pt modelId="{FE75F4B3-BD4D-4C17-9429-53EDAEC955E6}" type="parTrans" cxnId="{18A442B3-693F-487E-83C9-7D2DBFB7242C}">
      <dgm:prSet/>
      <dgm:spPr/>
      <dgm:t>
        <a:bodyPr/>
        <a:lstStyle/>
        <a:p>
          <a:endParaRPr lang="en-US"/>
        </a:p>
      </dgm:t>
    </dgm:pt>
    <dgm:pt modelId="{C4F18A1F-5882-47A5-94A2-E9FD8B9B3529}" type="sibTrans" cxnId="{18A442B3-693F-487E-83C9-7D2DBFB7242C}">
      <dgm:prSet/>
      <dgm:spPr/>
      <dgm:t>
        <a:bodyPr/>
        <a:lstStyle/>
        <a:p>
          <a:endParaRPr lang="en-US"/>
        </a:p>
      </dgm:t>
    </dgm:pt>
    <dgm:pt modelId="{0DDB8CC3-1070-4C3C-B35C-1E3D4351CB0E}">
      <dgm:prSet/>
      <dgm:spPr/>
      <dgm:t>
        <a:bodyPr/>
        <a:lstStyle/>
        <a:p>
          <a:r>
            <a:rPr lang="en-US" b="1"/>
            <a:t>Component 4A – Maximizes Parent and Community Involvement and Outreach</a:t>
          </a:r>
        </a:p>
      </dgm:t>
    </dgm:pt>
    <dgm:pt modelId="{90BF1F41-8DB1-431B-8B7F-1FCC21064C3B}" type="parTrans" cxnId="{1309CF04-132E-4450-865F-2ACC98BD43FC}">
      <dgm:prSet/>
      <dgm:spPr/>
      <dgm:t>
        <a:bodyPr/>
        <a:lstStyle/>
        <a:p>
          <a:endParaRPr lang="en-US"/>
        </a:p>
      </dgm:t>
    </dgm:pt>
    <dgm:pt modelId="{4EBACA49-F17B-4B39-A126-FEA84AF79F31}" type="sibTrans" cxnId="{1309CF04-132E-4450-865F-2ACC98BD43FC}">
      <dgm:prSet/>
      <dgm:spPr/>
      <dgm:t>
        <a:bodyPr/>
        <a:lstStyle/>
        <a:p>
          <a:endParaRPr lang="en-US"/>
        </a:p>
      </dgm:t>
    </dgm:pt>
    <dgm:pt modelId="{BE72AECF-5DA7-4EFA-9C73-D36E5C22F078}" type="pres">
      <dgm:prSet presAssocID="{BBB500FB-BFB0-4226-B8A4-A13A29BBED25}" presName="root" presStyleCnt="0">
        <dgm:presLayoutVars>
          <dgm:dir/>
          <dgm:resizeHandles val="exact"/>
        </dgm:presLayoutVars>
      </dgm:prSet>
      <dgm:spPr/>
    </dgm:pt>
    <dgm:pt modelId="{E1C99BC4-4E02-498A-A2C2-438827BEB9A6}" type="pres">
      <dgm:prSet presAssocID="{D1AAEF3F-D87B-4506-B5ED-CE600411C390}" presName="compNode" presStyleCnt="0"/>
      <dgm:spPr/>
    </dgm:pt>
    <dgm:pt modelId="{03BA2075-4776-49AF-AABD-B5A4EA0BB9E0}" type="pres">
      <dgm:prSet presAssocID="{D1AAEF3F-D87B-4506-B5ED-CE600411C390}" presName="bgRect" presStyleLbl="bgShp" presStyleIdx="0" presStyleCnt="5" custLinFactNeighborY="0"/>
      <dgm:spPr>
        <a:solidFill>
          <a:srgbClr val="FFFFFF"/>
        </a:solidFill>
        <a:ln>
          <a:noFill/>
        </a:ln>
      </dgm:spPr>
    </dgm:pt>
    <dgm:pt modelId="{4A925B8E-DC24-4843-B3D0-516812AE2A48}" type="pres">
      <dgm:prSet presAssocID="{D1AAEF3F-D87B-4506-B5ED-CE600411C390}" presName="iconRect" presStyleLbl="node1" presStyleIdx="0" presStyleCnt="5"/>
      <dgm:spPr>
        <a:blipFill>
          <a:blip xmlns:r="http://schemas.openxmlformats.org/officeDocument/2006/relationships" r:embed="rId1"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537B08E3-25E9-4CF6-BB1D-248D88B631A1}" type="pres">
      <dgm:prSet presAssocID="{D1AAEF3F-D87B-4506-B5ED-CE600411C390}" presName="spaceRect" presStyleCnt="0"/>
      <dgm:spPr/>
    </dgm:pt>
    <dgm:pt modelId="{59C92510-C093-4479-9EC9-D4994E05DFAF}" type="pres">
      <dgm:prSet presAssocID="{D1AAEF3F-D87B-4506-B5ED-CE600411C390}" presName="parTx" presStyleLbl="revTx" presStyleIdx="0" presStyleCnt="8">
        <dgm:presLayoutVars>
          <dgm:chMax val="0"/>
          <dgm:chPref val="0"/>
        </dgm:presLayoutVars>
      </dgm:prSet>
      <dgm:spPr/>
    </dgm:pt>
    <dgm:pt modelId="{B07915C7-BEBB-4239-99C5-040CAA1E71C3}" type="pres">
      <dgm:prSet presAssocID="{64C3C8CC-CFDB-4D96-80FA-260AF06DE23A}" presName="sibTrans" presStyleCnt="0"/>
      <dgm:spPr/>
    </dgm:pt>
    <dgm:pt modelId="{FEE03695-8E44-4667-8BE0-0870C73B6269}" type="pres">
      <dgm:prSet presAssocID="{AAE7D4E3-D7A4-4557-8331-DEEE35A84B83}" presName="compNode" presStyleCnt="0"/>
      <dgm:spPr/>
    </dgm:pt>
    <dgm:pt modelId="{280FE153-93C4-4BF6-B534-6CF1C0B34971}" type="pres">
      <dgm:prSet presAssocID="{AAE7D4E3-D7A4-4557-8331-DEEE35A84B83}" presName="bgRect" presStyleLbl="bgShp" presStyleIdx="1" presStyleCnt="5" custLinFactNeighborX="7558" custLinFactNeighborY="-1899"/>
      <dgm:spPr>
        <a:solidFill>
          <a:schemeClr val="bg1"/>
        </a:solidFill>
      </dgm:spPr>
    </dgm:pt>
    <dgm:pt modelId="{4D354747-4192-4405-955C-560CCA038A4E}" type="pres">
      <dgm:prSet presAssocID="{AAE7D4E3-D7A4-4557-8331-DEEE35A84B83}" presName="iconRect" presStyleLbl="node1" presStyleIdx="1" presStyleCnt="5"/>
      <dgm:spPr>
        <a:blipFill>
          <a:blip xmlns:r="http://schemas.openxmlformats.org/officeDocument/2006/relationships" r:embed="rId3"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9A9EB496-F9B6-44DF-936A-610BADE24E9E}" type="pres">
      <dgm:prSet presAssocID="{AAE7D4E3-D7A4-4557-8331-DEEE35A84B83}" presName="spaceRect" presStyleCnt="0"/>
      <dgm:spPr/>
    </dgm:pt>
    <dgm:pt modelId="{47D3D02B-EA5E-404B-B92E-0CE319FFBF2F}" type="pres">
      <dgm:prSet presAssocID="{AAE7D4E3-D7A4-4557-8331-DEEE35A84B83}" presName="parTx" presStyleLbl="revTx" presStyleIdx="1" presStyleCnt="8">
        <dgm:presLayoutVars>
          <dgm:chMax val="0"/>
          <dgm:chPref val="0"/>
        </dgm:presLayoutVars>
      </dgm:prSet>
      <dgm:spPr/>
    </dgm:pt>
    <dgm:pt modelId="{47FA0A7E-DBD0-46D8-B53D-4A9F83B7CB81}" type="pres">
      <dgm:prSet presAssocID="{BCE179DA-BD59-4A05-B586-AC039307737C}" presName="sibTrans" presStyleCnt="0"/>
      <dgm:spPr/>
    </dgm:pt>
    <dgm:pt modelId="{F5BA3001-F800-4601-BCCB-72DF228E0D38}" type="pres">
      <dgm:prSet presAssocID="{2104F12E-EC3E-45D3-9630-222A1C0A093B}" presName="compNode" presStyleCnt="0"/>
      <dgm:spPr/>
    </dgm:pt>
    <dgm:pt modelId="{0D36581C-5D1C-4EBF-AB26-F6CF1D753E40}" type="pres">
      <dgm:prSet presAssocID="{2104F12E-EC3E-45D3-9630-222A1C0A093B}" presName="bgRect" presStyleLbl="bgShp" presStyleIdx="2" presStyleCnt="5"/>
      <dgm:spPr>
        <a:solidFill>
          <a:schemeClr val="bg1"/>
        </a:solidFill>
      </dgm:spPr>
    </dgm:pt>
    <dgm:pt modelId="{17C66CE8-7247-4479-B2D1-5C5E49FE7C91}" type="pres">
      <dgm:prSet presAssocID="{2104F12E-EC3E-45D3-9630-222A1C0A093B}" presName="iconRect" presStyleLbl="node1" presStyleIdx="2" presStyleCnt="5"/>
      <dgm:spPr>
        <a:blipFill>
          <a:blip xmlns:r="http://schemas.openxmlformats.org/officeDocument/2006/relationships" r:embed="rId5"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8CF8FD08-A163-44E1-869A-BD2E92CB2CA6}" type="pres">
      <dgm:prSet presAssocID="{2104F12E-EC3E-45D3-9630-222A1C0A093B}" presName="spaceRect" presStyleCnt="0"/>
      <dgm:spPr/>
    </dgm:pt>
    <dgm:pt modelId="{DC8A85E9-B5EE-44C1-9DF2-C9871C255F4B}" type="pres">
      <dgm:prSet presAssocID="{2104F12E-EC3E-45D3-9630-222A1C0A093B}" presName="parTx" presStyleLbl="revTx" presStyleIdx="2" presStyleCnt="8">
        <dgm:presLayoutVars>
          <dgm:chMax val="0"/>
          <dgm:chPref val="0"/>
        </dgm:presLayoutVars>
      </dgm:prSet>
      <dgm:spPr/>
    </dgm:pt>
    <dgm:pt modelId="{253E552C-9AA5-4221-B5EB-490E47771875}" type="pres">
      <dgm:prSet presAssocID="{2104F12E-EC3E-45D3-9630-222A1C0A093B}" presName="desTx" presStyleLbl="revTx" presStyleIdx="3" presStyleCnt="8">
        <dgm:presLayoutVars/>
      </dgm:prSet>
      <dgm:spPr/>
    </dgm:pt>
    <dgm:pt modelId="{1DDCAC51-8AE9-4FD0-AB84-5AA2172A2101}" type="pres">
      <dgm:prSet presAssocID="{DD8A25B8-C063-43D2-B875-55921A7EB47A}" presName="sibTrans" presStyleCnt="0"/>
      <dgm:spPr/>
    </dgm:pt>
    <dgm:pt modelId="{A4DD62F6-01EE-4B23-84FA-8B10D48B4820}" type="pres">
      <dgm:prSet presAssocID="{B396779B-12CC-4082-AD89-4BE17D8A6348}" presName="compNode" presStyleCnt="0"/>
      <dgm:spPr/>
    </dgm:pt>
    <dgm:pt modelId="{F5ED1001-533C-4AD6-86C0-6AC053FB0248}" type="pres">
      <dgm:prSet presAssocID="{B396779B-12CC-4082-AD89-4BE17D8A6348}" presName="bgRect" presStyleLbl="bgShp" presStyleIdx="3" presStyleCnt="5"/>
      <dgm:spPr>
        <a:solidFill>
          <a:schemeClr val="bg1"/>
        </a:solidFill>
      </dgm:spPr>
    </dgm:pt>
    <dgm:pt modelId="{A1594EC8-53B6-4D16-8817-67AA3C1359CE}" type="pres">
      <dgm:prSet presAssocID="{B396779B-12CC-4082-AD89-4BE17D8A6348}" presName="iconRect" presStyleLbl="node1" presStyleIdx="3" presStyleCnt="5"/>
      <dgm:spPr>
        <a:blipFill>
          <a:blip xmlns:r="http://schemas.openxmlformats.org/officeDocument/2006/relationships" r:embed="rId7"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CDBFF7A7-E6FA-4262-9A6B-6E9763ACC631}" type="pres">
      <dgm:prSet presAssocID="{B396779B-12CC-4082-AD89-4BE17D8A6348}" presName="spaceRect" presStyleCnt="0"/>
      <dgm:spPr/>
    </dgm:pt>
    <dgm:pt modelId="{182AFCFA-D276-4542-A43C-D1F5691F1F69}" type="pres">
      <dgm:prSet presAssocID="{B396779B-12CC-4082-AD89-4BE17D8A6348}" presName="parTx" presStyleLbl="revTx" presStyleIdx="4" presStyleCnt="8">
        <dgm:presLayoutVars>
          <dgm:chMax val="0"/>
          <dgm:chPref val="0"/>
        </dgm:presLayoutVars>
      </dgm:prSet>
      <dgm:spPr/>
    </dgm:pt>
    <dgm:pt modelId="{F03EDFE1-C527-4E4F-B730-331F25560033}" type="pres">
      <dgm:prSet presAssocID="{B396779B-12CC-4082-AD89-4BE17D8A6348}" presName="desTx" presStyleLbl="revTx" presStyleIdx="5" presStyleCnt="8">
        <dgm:presLayoutVars/>
      </dgm:prSet>
      <dgm:spPr/>
    </dgm:pt>
    <dgm:pt modelId="{A79BAC29-4D46-4FE8-908F-D953111EFB7F}" type="pres">
      <dgm:prSet presAssocID="{389BD278-BBE7-42BC-9219-AA17F68B8366}" presName="sibTrans" presStyleCnt="0"/>
      <dgm:spPr/>
    </dgm:pt>
    <dgm:pt modelId="{F88EDD96-5EF4-43AD-8EAA-BB7D456BA1F8}" type="pres">
      <dgm:prSet presAssocID="{6A8F6241-6C75-41B8-9ECF-40CF22FD4C9A}" presName="compNode" presStyleCnt="0"/>
      <dgm:spPr/>
    </dgm:pt>
    <dgm:pt modelId="{32BE388A-C229-4983-98A7-66FBC6D456EE}" type="pres">
      <dgm:prSet presAssocID="{6A8F6241-6C75-41B8-9ECF-40CF22FD4C9A}" presName="bgRect" presStyleLbl="bgShp" presStyleIdx="4" presStyleCnt="5" custLinFactNeighborX="1402" custLinFactNeighborY="2849"/>
      <dgm:spPr>
        <a:solidFill>
          <a:schemeClr val="bg1"/>
        </a:solidFill>
      </dgm:spPr>
    </dgm:pt>
    <dgm:pt modelId="{9CA565FB-63DA-44CA-B556-33F2FD2A550B}" type="pres">
      <dgm:prSet presAssocID="{6A8F6241-6C75-41B8-9ECF-40CF22FD4C9A}" presName="iconRect" presStyleLbl="node1" presStyleIdx="4" presStyleCnt="5"/>
      <dgm:spPr>
        <a:blipFill>
          <a:blip xmlns:r="http://schemas.openxmlformats.org/officeDocument/2006/relationships" r:embed="rId9"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pt>
    <dgm:pt modelId="{49029566-B096-40FC-9D7F-66FF27D0FFEF}" type="pres">
      <dgm:prSet presAssocID="{6A8F6241-6C75-41B8-9ECF-40CF22FD4C9A}" presName="spaceRect" presStyleCnt="0"/>
      <dgm:spPr/>
    </dgm:pt>
    <dgm:pt modelId="{BBAC7DB4-7FEE-4426-8FD4-599FF3A4375A}" type="pres">
      <dgm:prSet presAssocID="{6A8F6241-6C75-41B8-9ECF-40CF22FD4C9A}" presName="parTx" presStyleLbl="revTx" presStyleIdx="6" presStyleCnt="8">
        <dgm:presLayoutVars>
          <dgm:chMax val="0"/>
          <dgm:chPref val="0"/>
        </dgm:presLayoutVars>
      </dgm:prSet>
      <dgm:spPr/>
    </dgm:pt>
    <dgm:pt modelId="{F26E1C7D-C46A-4BBA-8AF2-AE3D49262A74}" type="pres">
      <dgm:prSet presAssocID="{6A8F6241-6C75-41B8-9ECF-40CF22FD4C9A}" presName="desTx" presStyleLbl="revTx" presStyleIdx="7" presStyleCnt="8">
        <dgm:presLayoutVars/>
      </dgm:prSet>
      <dgm:spPr/>
    </dgm:pt>
  </dgm:ptLst>
  <dgm:cxnLst>
    <dgm:cxn modelId="{1309CF04-132E-4450-865F-2ACC98BD43FC}" srcId="{6A8F6241-6C75-41B8-9ECF-40CF22FD4C9A}" destId="{0DDB8CC3-1070-4C3C-B35C-1E3D4351CB0E}" srcOrd="0" destOrd="0" parTransId="{90BF1F41-8DB1-431B-8B7F-1FCC21064C3B}" sibTransId="{4EBACA49-F17B-4B39-A126-FEA84AF79F31}"/>
    <dgm:cxn modelId="{32A44E1E-9D5C-4A3E-926B-6A41F6833D39}" srcId="{BBB500FB-BFB0-4226-B8A4-A13A29BBED25}" destId="{2104F12E-EC3E-45D3-9630-222A1C0A093B}" srcOrd="2" destOrd="0" parTransId="{649B87DE-441B-4AD9-B116-5D8CBED868C6}" sibTransId="{DD8A25B8-C063-43D2-B875-55921A7EB47A}"/>
    <dgm:cxn modelId="{42177D26-0AB6-4999-BB55-24A3F27A708F}" type="presOf" srcId="{498A9CC4-17CB-47F7-B206-E99FDCC4DBFE}" destId="{253E552C-9AA5-4221-B5EB-490E47771875}" srcOrd="0" destOrd="0" presId="urn:microsoft.com/office/officeart/2018/2/layout/IconVerticalSolidList"/>
    <dgm:cxn modelId="{A17AFB29-5F68-441B-8F54-B973B9D87FB7}" type="presOf" srcId="{2104F12E-EC3E-45D3-9630-222A1C0A093B}" destId="{DC8A85E9-B5EE-44C1-9DF2-C9871C255F4B}" srcOrd="0" destOrd="0" presId="urn:microsoft.com/office/officeart/2018/2/layout/IconVerticalSolidList"/>
    <dgm:cxn modelId="{4DB85C3A-162C-402D-AF48-E098550CEADD}" type="presOf" srcId="{AAE7D4E3-D7A4-4557-8331-DEEE35A84B83}" destId="{47D3D02B-EA5E-404B-B92E-0CE319FFBF2F}" srcOrd="0" destOrd="0" presId="urn:microsoft.com/office/officeart/2018/2/layout/IconVerticalSolidList"/>
    <dgm:cxn modelId="{E9B4363C-EBCE-455D-8431-26C7D9A62451}" type="presOf" srcId="{BBB500FB-BFB0-4226-B8A4-A13A29BBED25}" destId="{BE72AECF-5DA7-4EFA-9C73-D36E5C22F078}" srcOrd="0" destOrd="0" presId="urn:microsoft.com/office/officeart/2018/2/layout/IconVerticalSolidList"/>
    <dgm:cxn modelId="{0E91BB3E-7055-4717-A306-0A269AD8FCE9}" srcId="{2104F12E-EC3E-45D3-9630-222A1C0A093B}" destId="{498A9CC4-17CB-47F7-B206-E99FDCC4DBFE}" srcOrd="0" destOrd="0" parTransId="{8647042B-A4B4-4FA1-8315-3198C1687E9F}" sibTransId="{B8A65132-A117-4BA3-924E-50F6FB84A9BE}"/>
    <dgm:cxn modelId="{0B0EFB5E-28B9-4A54-BCD8-BB9626C158F3}" srcId="{B396779B-12CC-4082-AD89-4BE17D8A6348}" destId="{25541F6A-8D07-4D04-A2F9-E673A90314FA}" srcOrd="0" destOrd="0" parTransId="{88F9B3F6-2C27-4709-9828-12792059B3A2}" sibTransId="{6CDA8BB8-D40D-49D6-A8C5-A85B8770A7F5}"/>
    <dgm:cxn modelId="{B4C73282-45F4-41AA-9E51-00D693B1DCD9}" type="presOf" srcId="{0DDB8CC3-1070-4C3C-B35C-1E3D4351CB0E}" destId="{F26E1C7D-C46A-4BBA-8AF2-AE3D49262A74}" srcOrd="0" destOrd="0" presId="urn:microsoft.com/office/officeart/2018/2/layout/IconVerticalSolidList"/>
    <dgm:cxn modelId="{338D4484-17C9-4F58-9775-CD487DB13C53}" srcId="{BBB500FB-BFB0-4226-B8A4-A13A29BBED25}" destId="{AAE7D4E3-D7A4-4557-8331-DEEE35A84B83}" srcOrd="1" destOrd="0" parTransId="{55EFE2A2-5A28-42B0-8E18-7A6282BC65C7}" sibTransId="{BCE179DA-BD59-4A05-B586-AC039307737C}"/>
    <dgm:cxn modelId="{EC5C4989-F122-4AE0-B3E2-8FCFEB8984F5}" type="presOf" srcId="{B396779B-12CC-4082-AD89-4BE17D8A6348}" destId="{182AFCFA-D276-4542-A43C-D1F5691F1F69}" srcOrd="0" destOrd="0" presId="urn:microsoft.com/office/officeart/2018/2/layout/IconVerticalSolidList"/>
    <dgm:cxn modelId="{A85B408D-DDB1-4265-95F5-BAECA2861174}" type="presOf" srcId="{6A8F6241-6C75-41B8-9ECF-40CF22FD4C9A}" destId="{BBAC7DB4-7FEE-4426-8FD4-599FF3A4375A}" srcOrd="0" destOrd="0" presId="urn:microsoft.com/office/officeart/2018/2/layout/IconVerticalSolidList"/>
    <dgm:cxn modelId="{18A442B3-693F-487E-83C9-7D2DBFB7242C}" srcId="{BBB500FB-BFB0-4226-B8A4-A13A29BBED25}" destId="{6A8F6241-6C75-41B8-9ECF-40CF22FD4C9A}" srcOrd="4" destOrd="0" parTransId="{FE75F4B3-BD4D-4C17-9429-53EDAEC955E6}" sibTransId="{C4F18A1F-5882-47A5-94A2-E9FD8B9B3529}"/>
    <dgm:cxn modelId="{F93398C0-92FF-4E0F-8A55-E0D9353A0D6D}" type="presOf" srcId="{D1AAEF3F-D87B-4506-B5ED-CE600411C390}" destId="{59C92510-C093-4479-9EC9-D4994E05DFAF}" srcOrd="0" destOrd="0" presId="urn:microsoft.com/office/officeart/2018/2/layout/IconVerticalSolidList"/>
    <dgm:cxn modelId="{4F421EC1-5FA7-4057-9045-E36CA5465FD7}" type="presOf" srcId="{25541F6A-8D07-4D04-A2F9-E673A90314FA}" destId="{F03EDFE1-C527-4E4F-B730-331F25560033}" srcOrd="0" destOrd="0" presId="urn:microsoft.com/office/officeart/2018/2/layout/IconVerticalSolidList"/>
    <dgm:cxn modelId="{E4366CD1-2892-4032-B55A-96BF9FEEBA11}" srcId="{BBB500FB-BFB0-4226-B8A4-A13A29BBED25}" destId="{B396779B-12CC-4082-AD89-4BE17D8A6348}" srcOrd="3" destOrd="0" parTransId="{C7B1D222-A696-406B-91B9-19FB8433CB0F}" sibTransId="{389BD278-BBE7-42BC-9219-AA17F68B8366}"/>
    <dgm:cxn modelId="{DA4F0FEB-0784-4709-8CBE-DCA2FFE59E84}" srcId="{BBB500FB-BFB0-4226-B8A4-A13A29BBED25}" destId="{D1AAEF3F-D87B-4506-B5ED-CE600411C390}" srcOrd="0" destOrd="0" parTransId="{250F71C6-5B66-4B8A-815C-8859DA6E4BC2}" sibTransId="{64C3C8CC-CFDB-4D96-80FA-260AF06DE23A}"/>
    <dgm:cxn modelId="{51071FA4-5FF8-4FF9-BE44-346C3CF3D051}" type="presParOf" srcId="{BE72AECF-5DA7-4EFA-9C73-D36E5C22F078}" destId="{E1C99BC4-4E02-498A-A2C2-438827BEB9A6}" srcOrd="0" destOrd="0" presId="urn:microsoft.com/office/officeart/2018/2/layout/IconVerticalSolidList"/>
    <dgm:cxn modelId="{637EA53C-98ED-4F92-B9B9-5E5923466B79}" type="presParOf" srcId="{E1C99BC4-4E02-498A-A2C2-438827BEB9A6}" destId="{03BA2075-4776-49AF-AABD-B5A4EA0BB9E0}" srcOrd="0" destOrd="0" presId="urn:microsoft.com/office/officeart/2018/2/layout/IconVerticalSolidList"/>
    <dgm:cxn modelId="{0AD34A0B-BAD1-4F34-9AE1-B209BB07873E}" type="presParOf" srcId="{E1C99BC4-4E02-498A-A2C2-438827BEB9A6}" destId="{4A925B8E-DC24-4843-B3D0-516812AE2A48}" srcOrd="1" destOrd="0" presId="urn:microsoft.com/office/officeart/2018/2/layout/IconVerticalSolidList"/>
    <dgm:cxn modelId="{092C4F84-E3BB-4490-81BD-11651433937D}" type="presParOf" srcId="{E1C99BC4-4E02-498A-A2C2-438827BEB9A6}" destId="{537B08E3-25E9-4CF6-BB1D-248D88B631A1}" srcOrd="2" destOrd="0" presId="urn:microsoft.com/office/officeart/2018/2/layout/IconVerticalSolidList"/>
    <dgm:cxn modelId="{B59A68B6-1800-46EC-8E88-815D297E0CDB}" type="presParOf" srcId="{E1C99BC4-4E02-498A-A2C2-438827BEB9A6}" destId="{59C92510-C093-4479-9EC9-D4994E05DFAF}" srcOrd="3" destOrd="0" presId="urn:microsoft.com/office/officeart/2018/2/layout/IconVerticalSolidList"/>
    <dgm:cxn modelId="{A1C2395F-865A-4DC3-8282-0612C51AB054}" type="presParOf" srcId="{BE72AECF-5DA7-4EFA-9C73-D36E5C22F078}" destId="{B07915C7-BEBB-4239-99C5-040CAA1E71C3}" srcOrd="1" destOrd="0" presId="urn:microsoft.com/office/officeart/2018/2/layout/IconVerticalSolidList"/>
    <dgm:cxn modelId="{4077C31C-CFE3-4926-9C6C-023F5C94CBDF}" type="presParOf" srcId="{BE72AECF-5DA7-4EFA-9C73-D36E5C22F078}" destId="{FEE03695-8E44-4667-8BE0-0870C73B6269}" srcOrd="2" destOrd="0" presId="urn:microsoft.com/office/officeart/2018/2/layout/IconVerticalSolidList"/>
    <dgm:cxn modelId="{C73F8D17-310A-4ECD-ABC5-3FB186E5AC2A}" type="presParOf" srcId="{FEE03695-8E44-4667-8BE0-0870C73B6269}" destId="{280FE153-93C4-4BF6-B534-6CF1C0B34971}" srcOrd="0" destOrd="0" presId="urn:microsoft.com/office/officeart/2018/2/layout/IconVerticalSolidList"/>
    <dgm:cxn modelId="{6CA3044D-7AC3-48F4-A838-2448A232CE1B}" type="presParOf" srcId="{FEE03695-8E44-4667-8BE0-0870C73B6269}" destId="{4D354747-4192-4405-955C-560CCA038A4E}" srcOrd="1" destOrd="0" presId="urn:microsoft.com/office/officeart/2018/2/layout/IconVerticalSolidList"/>
    <dgm:cxn modelId="{E1AEC3AC-F7E5-451B-BD9D-BCAA6AC16270}" type="presParOf" srcId="{FEE03695-8E44-4667-8BE0-0870C73B6269}" destId="{9A9EB496-F9B6-44DF-936A-610BADE24E9E}" srcOrd="2" destOrd="0" presId="urn:microsoft.com/office/officeart/2018/2/layout/IconVerticalSolidList"/>
    <dgm:cxn modelId="{646FFD36-4C2F-4818-B3D5-4B44D9A7D440}" type="presParOf" srcId="{FEE03695-8E44-4667-8BE0-0870C73B6269}" destId="{47D3D02B-EA5E-404B-B92E-0CE319FFBF2F}" srcOrd="3" destOrd="0" presId="urn:microsoft.com/office/officeart/2018/2/layout/IconVerticalSolidList"/>
    <dgm:cxn modelId="{15443FDF-778A-4742-B0FE-1833D7CAA1F6}" type="presParOf" srcId="{BE72AECF-5DA7-4EFA-9C73-D36E5C22F078}" destId="{47FA0A7E-DBD0-46D8-B53D-4A9F83B7CB81}" srcOrd="3" destOrd="0" presId="urn:microsoft.com/office/officeart/2018/2/layout/IconVerticalSolidList"/>
    <dgm:cxn modelId="{A0782C7B-4398-4B2E-9014-3D71A43292FE}" type="presParOf" srcId="{BE72AECF-5DA7-4EFA-9C73-D36E5C22F078}" destId="{F5BA3001-F800-4601-BCCB-72DF228E0D38}" srcOrd="4" destOrd="0" presId="urn:microsoft.com/office/officeart/2018/2/layout/IconVerticalSolidList"/>
    <dgm:cxn modelId="{3FA3B5D9-DB01-4BF3-BE63-3612752CD616}" type="presParOf" srcId="{F5BA3001-F800-4601-BCCB-72DF228E0D38}" destId="{0D36581C-5D1C-4EBF-AB26-F6CF1D753E40}" srcOrd="0" destOrd="0" presId="urn:microsoft.com/office/officeart/2018/2/layout/IconVerticalSolidList"/>
    <dgm:cxn modelId="{526701F0-979A-4BD5-BC8C-D74C9C6C7119}" type="presParOf" srcId="{F5BA3001-F800-4601-BCCB-72DF228E0D38}" destId="{17C66CE8-7247-4479-B2D1-5C5E49FE7C91}" srcOrd="1" destOrd="0" presId="urn:microsoft.com/office/officeart/2018/2/layout/IconVerticalSolidList"/>
    <dgm:cxn modelId="{85C0535A-D51E-489B-ADAA-5C4CC6C0449C}" type="presParOf" srcId="{F5BA3001-F800-4601-BCCB-72DF228E0D38}" destId="{8CF8FD08-A163-44E1-869A-BD2E92CB2CA6}" srcOrd="2" destOrd="0" presId="urn:microsoft.com/office/officeart/2018/2/layout/IconVerticalSolidList"/>
    <dgm:cxn modelId="{EF977FF3-1EF0-4D62-B8BE-1EDB26FCC26C}" type="presParOf" srcId="{F5BA3001-F800-4601-BCCB-72DF228E0D38}" destId="{DC8A85E9-B5EE-44C1-9DF2-C9871C255F4B}" srcOrd="3" destOrd="0" presId="urn:microsoft.com/office/officeart/2018/2/layout/IconVerticalSolidList"/>
    <dgm:cxn modelId="{680FC9E9-F9D1-47E1-8C57-B34A25E86009}" type="presParOf" srcId="{F5BA3001-F800-4601-BCCB-72DF228E0D38}" destId="{253E552C-9AA5-4221-B5EB-490E47771875}" srcOrd="4" destOrd="0" presId="urn:microsoft.com/office/officeart/2018/2/layout/IconVerticalSolidList"/>
    <dgm:cxn modelId="{F1F0234E-95BB-45B5-BC9E-209ECD6E9D9B}" type="presParOf" srcId="{BE72AECF-5DA7-4EFA-9C73-D36E5C22F078}" destId="{1DDCAC51-8AE9-4FD0-AB84-5AA2172A2101}" srcOrd="5" destOrd="0" presId="urn:microsoft.com/office/officeart/2018/2/layout/IconVerticalSolidList"/>
    <dgm:cxn modelId="{7B2E3A6F-C32C-40BE-A42B-7EDF20E7E652}" type="presParOf" srcId="{BE72AECF-5DA7-4EFA-9C73-D36E5C22F078}" destId="{A4DD62F6-01EE-4B23-84FA-8B10D48B4820}" srcOrd="6" destOrd="0" presId="urn:microsoft.com/office/officeart/2018/2/layout/IconVerticalSolidList"/>
    <dgm:cxn modelId="{BFF27759-3BC7-4EF4-8421-BC2F8A4BBD24}" type="presParOf" srcId="{A4DD62F6-01EE-4B23-84FA-8B10D48B4820}" destId="{F5ED1001-533C-4AD6-86C0-6AC053FB0248}" srcOrd="0" destOrd="0" presId="urn:microsoft.com/office/officeart/2018/2/layout/IconVerticalSolidList"/>
    <dgm:cxn modelId="{FCD48CA2-1EF1-4732-AAC3-71274083E84F}" type="presParOf" srcId="{A4DD62F6-01EE-4B23-84FA-8B10D48B4820}" destId="{A1594EC8-53B6-4D16-8817-67AA3C1359CE}" srcOrd="1" destOrd="0" presId="urn:microsoft.com/office/officeart/2018/2/layout/IconVerticalSolidList"/>
    <dgm:cxn modelId="{3A8EEA24-6032-47D0-B982-58E9109B6CCF}" type="presParOf" srcId="{A4DD62F6-01EE-4B23-84FA-8B10D48B4820}" destId="{CDBFF7A7-E6FA-4262-9A6B-6E9763ACC631}" srcOrd="2" destOrd="0" presId="urn:microsoft.com/office/officeart/2018/2/layout/IconVerticalSolidList"/>
    <dgm:cxn modelId="{99938D8B-AC66-4AE0-89EE-C130A9F92D05}" type="presParOf" srcId="{A4DD62F6-01EE-4B23-84FA-8B10D48B4820}" destId="{182AFCFA-D276-4542-A43C-D1F5691F1F69}" srcOrd="3" destOrd="0" presId="urn:microsoft.com/office/officeart/2018/2/layout/IconVerticalSolidList"/>
    <dgm:cxn modelId="{A579FCD9-EB65-4D33-98A8-B3A9BC8FC3EC}" type="presParOf" srcId="{A4DD62F6-01EE-4B23-84FA-8B10D48B4820}" destId="{F03EDFE1-C527-4E4F-B730-331F25560033}" srcOrd="4" destOrd="0" presId="urn:microsoft.com/office/officeart/2018/2/layout/IconVerticalSolidList"/>
    <dgm:cxn modelId="{0833179D-7112-4601-815C-11B41D4FC0B0}" type="presParOf" srcId="{BE72AECF-5DA7-4EFA-9C73-D36E5C22F078}" destId="{A79BAC29-4D46-4FE8-908F-D953111EFB7F}" srcOrd="7" destOrd="0" presId="urn:microsoft.com/office/officeart/2018/2/layout/IconVerticalSolidList"/>
    <dgm:cxn modelId="{20313246-F7E8-466F-8FF0-5C684BAF96AF}" type="presParOf" srcId="{BE72AECF-5DA7-4EFA-9C73-D36E5C22F078}" destId="{F88EDD96-5EF4-43AD-8EAA-BB7D456BA1F8}" srcOrd="8" destOrd="0" presId="urn:microsoft.com/office/officeart/2018/2/layout/IconVerticalSolidList"/>
    <dgm:cxn modelId="{0BA43CFB-97E0-4965-97F0-7280C49681F3}" type="presParOf" srcId="{F88EDD96-5EF4-43AD-8EAA-BB7D456BA1F8}" destId="{32BE388A-C229-4983-98A7-66FBC6D456EE}" srcOrd="0" destOrd="0" presId="urn:microsoft.com/office/officeart/2018/2/layout/IconVerticalSolidList"/>
    <dgm:cxn modelId="{7774413A-8F42-4BF6-8A6C-210A4CF91A5D}" type="presParOf" srcId="{F88EDD96-5EF4-43AD-8EAA-BB7D456BA1F8}" destId="{9CA565FB-63DA-44CA-B556-33F2FD2A550B}" srcOrd="1" destOrd="0" presId="urn:microsoft.com/office/officeart/2018/2/layout/IconVerticalSolidList"/>
    <dgm:cxn modelId="{D3BE58B4-F0BD-46AA-8F56-98B6E9E166BD}" type="presParOf" srcId="{F88EDD96-5EF4-43AD-8EAA-BB7D456BA1F8}" destId="{49029566-B096-40FC-9D7F-66FF27D0FFEF}" srcOrd="2" destOrd="0" presId="urn:microsoft.com/office/officeart/2018/2/layout/IconVerticalSolidList"/>
    <dgm:cxn modelId="{F23F4DAF-096F-4CF0-9383-661494CDCF0B}" type="presParOf" srcId="{F88EDD96-5EF4-43AD-8EAA-BB7D456BA1F8}" destId="{BBAC7DB4-7FEE-4426-8FD4-599FF3A4375A}" srcOrd="3" destOrd="0" presId="urn:microsoft.com/office/officeart/2018/2/layout/IconVerticalSolidList"/>
    <dgm:cxn modelId="{F87F7CB6-C2F9-4B43-A3A3-B30207C780A4}" type="presParOf" srcId="{F88EDD96-5EF4-43AD-8EAA-BB7D456BA1F8}" destId="{F26E1C7D-C46A-4BBA-8AF2-AE3D49262A74}"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5CA953-150B-4A09-8AA7-E4DF12A40865}"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D1FD3D72-B4E3-444F-BCAE-13B16C9A39E4}">
      <dgm:prSet phldrT="[Text]"/>
      <dgm:spPr/>
      <dgm:t>
        <a:bodyPr/>
        <a:lstStyle/>
        <a:p>
          <a:r>
            <a:rPr lang="en-US" b="1"/>
            <a:t>Organizations’ websites</a:t>
          </a:r>
          <a:endParaRPr lang="en-US" b="1" dirty="0"/>
        </a:p>
      </dgm:t>
    </dgm:pt>
    <dgm:pt modelId="{743A54C4-3C02-47F2-9475-19185D86DEF4}" type="parTrans" cxnId="{50BBC740-5091-4281-BE4D-B8BE6B4B04DB}">
      <dgm:prSet/>
      <dgm:spPr/>
      <dgm:t>
        <a:bodyPr/>
        <a:lstStyle/>
        <a:p>
          <a:endParaRPr lang="en-US" b="1"/>
        </a:p>
      </dgm:t>
    </dgm:pt>
    <dgm:pt modelId="{78F97921-8122-4431-BA05-58743270A1F3}" type="sibTrans" cxnId="{50BBC740-5091-4281-BE4D-B8BE6B4B04DB}">
      <dgm:prSet/>
      <dgm:spPr/>
      <dgm:t>
        <a:bodyPr/>
        <a:lstStyle/>
        <a:p>
          <a:endParaRPr lang="en-US" b="1"/>
        </a:p>
      </dgm:t>
    </dgm:pt>
    <dgm:pt modelId="{F71725D1-7817-414E-A242-7755F181A7A4}">
      <dgm:prSet phldrT="[Text]"/>
      <dgm:spPr/>
      <dgm:t>
        <a:bodyPr/>
        <a:lstStyle/>
        <a:p>
          <a:r>
            <a:rPr lang="en-US" b="1" dirty="0">
              <a:solidFill>
                <a:schemeClr val="bg1">
                  <a:lumMod val="95000"/>
                </a:schemeClr>
              </a:solidFill>
            </a:rPr>
            <a:t>Social media</a:t>
          </a:r>
        </a:p>
      </dgm:t>
    </dgm:pt>
    <dgm:pt modelId="{F451A08F-B871-4124-B268-03A2BC423A15}" type="parTrans" cxnId="{9FD320CC-31B5-46ED-B7C8-35399DE8F4A8}">
      <dgm:prSet/>
      <dgm:spPr/>
      <dgm:t>
        <a:bodyPr/>
        <a:lstStyle/>
        <a:p>
          <a:endParaRPr lang="en-US" b="1"/>
        </a:p>
      </dgm:t>
    </dgm:pt>
    <dgm:pt modelId="{68774AF5-7250-4480-B089-62248857B1B3}" type="sibTrans" cxnId="{9FD320CC-31B5-46ED-B7C8-35399DE8F4A8}">
      <dgm:prSet/>
      <dgm:spPr/>
      <dgm:t>
        <a:bodyPr/>
        <a:lstStyle/>
        <a:p>
          <a:endParaRPr lang="en-US" b="1"/>
        </a:p>
      </dgm:t>
    </dgm:pt>
    <dgm:pt modelId="{0B92C05F-6685-47C6-BC22-F22AB71D41E7}">
      <dgm:prSet phldrT="[Text]"/>
      <dgm:spPr/>
      <dgm:t>
        <a:bodyPr/>
        <a:lstStyle/>
        <a:p>
          <a:r>
            <a:rPr lang="en-US" b="1" dirty="0">
              <a:solidFill>
                <a:schemeClr val="accent5">
                  <a:lumMod val="20000"/>
                  <a:lumOff val="80000"/>
                </a:schemeClr>
              </a:solidFill>
            </a:rPr>
            <a:t>Digital newsletters</a:t>
          </a:r>
        </a:p>
      </dgm:t>
    </dgm:pt>
    <dgm:pt modelId="{8AE033C4-6116-41BF-A492-3E87C5930D03}" type="parTrans" cxnId="{0FC76B29-2C51-417E-ADAF-B1F2E37B007C}">
      <dgm:prSet/>
      <dgm:spPr/>
      <dgm:t>
        <a:bodyPr/>
        <a:lstStyle/>
        <a:p>
          <a:endParaRPr lang="en-US" b="1"/>
        </a:p>
      </dgm:t>
    </dgm:pt>
    <dgm:pt modelId="{4643FB7A-8660-4962-841B-39E6076F80DF}" type="sibTrans" cxnId="{0FC76B29-2C51-417E-ADAF-B1F2E37B007C}">
      <dgm:prSet/>
      <dgm:spPr/>
      <dgm:t>
        <a:bodyPr/>
        <a:lstStyle/>
        <a:p>
          <a:endParaRPr lang="en-US" b="1"/>
        </a:p>
      </dgm:t>
    </dgm:pt>
    <dgm:pt modelId="{70A171F7-757A-4103-9BFD-657C15E2051A}">
      <dgm:prSet phldrT="[Text]"/>
      <dgm:spPr/>
      <dgm:t>
        <a:bodyPr/>
        <a:lstStyle/>
        <a:p>
          <a:r>
            <a:rPr lang="en-US" b="1" dirty="0">
              <a:solidFill>
                <a:schemeClr val="accent5">
                  <a:lumMod val="75000"/>
                </a:schemeClr>
              </a:solidFill>
            </a:rPr>
            <a:t>Advertisements</a:t>
          </a:r>
        </a:p>
      </dgm:t>
    </dgm:pt>
    <dgm:pt modelId="{B21EF6DE-6B3D-4112-82E9-D17850F2E858}" type="parTrans" cxnId="{F1EC5E5B-ECA0-4058-B66A-79B435E7CD78}">
      <dgm:prSet/>
      <dgm:spPr/>
      <dgm:t>
        <a:bodyPr/>
        <a:lstStyle/>
        <a:p>
          <a:endParaRPr lang="en-US" b="1"/>
        </a:p>
      </dgm:t>
    </dgm:pt>
    <dgm:pt modelId="{755DB519-A4BA-4A06-9AD0-500EC45ADE1C}" type="sibTrans" cxnId="{F1EC5E5B-ECA0-4058-B66A-79B435E7CD78}">
      <dgm:prSet/>
      <dgm:spPr/>
      <dgm:t>
        <a:bodyPr/>
        <a:lstStyle/>
        <a:p>
          <a:endParaRPr lang="en-US" b="1"/>
        </a:p>
      </dgm:t>
    </dgm:pt>
    <dgm:pt modelId="{4F6912F8-FA21-4D5B-B789-BCAFBF0DE95F}">
      <dgm:prSet phldrT="[Text]"/>
      <dgm:spPr/>
      <dgm:t>
        <a:bodyPr/>
        <a:lstStyle/>
        <a:p>
          <a:r>
            <a:rPr lang="en-US" b="1" dirty="0">
              <a:solidFill>
                <a:schemeClr val="accent5"/>
              </a:solidFill>
            </a:rPr>
            <a:t>Local TV/Radio station sponsorships</a:t>
          </a:r>
        </a:p>
      </dgm:t>
    </dgm:pt>
    <dgm:pt modelId="{1ADE406F-2E32-43E7-81A5-CB509272E27E}" type="parTrans" cxnId="{B90E4E0B-D597-444E-8355-875B0B6B2D3B}">
      <dgm:prSet/>
      <dgm:spPr/>
      <dgm:t>
        <a:bodyPr/>
        <a:lstStyle/>
        <a:p>
          <a:endParaRPr lang="en-US" b="1"/>
        </a:p>
      </dgm:t>
    </dgm:pt>
    <dgm:pt modelId="{51F21AE4-FFEA-41FE-86AE-3553E9D2ADCD}" type="sibTrans" cxnId="{B90E4E0B-D597-444E-8355-875B0B6B2D3B}">
      <dgm:prSet/>
      <dgm:spPr/>
      <dgm:t>
        <a:bodyPr/>
        <a:lstStyle/>
        <a:p>
          <a:endParaRPr lang="en-US" b="1"/>
        </a:p>
      </dgm:t>
    </dgm:pt>
    <dgm:pt modelId="{67E07B4D-0F74-4EC7-81C6-76FBCD78FCF4}" type="pres">
      <dgm:prSet presAssocID="{9B5CA953-150B-4A09-8AA7-E4DF12A40865}" presName="linear" presStyleCnt="0">
        <dgm:presLayoutVars>
          <dgm:animLvl val="lvl"/>
          <dgm:resizeHandles val="exact"/>
        </dgm:presLayoutVars>
      </dgm:prSet>
      <dgm:spPr/>
    </dgm:pt>
    <dgm:pt modelId="{9C5DB692-CA52-47A4-8638-F232E05A5C10}" type="pres">
      <dgm:prSet presAssocID="{D1FD3D72-B4E3-444F-BCAE-13B16C9A39E4}" presName="parentText" presStyleLbl="node1" presStyleIdx="0" presStyleCnt="5">
        <dgm:presLayoutVars>
          <dgm:chMax val="0"/>
          <dgm:bulletEnabled val="1"/>
        </dgm:presLayoutVars>
      </dgm:prSet>
      <dgm:spPr/>
    </dgm:pt>
    <dgm:pt modelId="{EBB55EDC-01B2-4836-86F1-E299980DE5F7}" type="pres">
      <dgm:prSet presAssocID="{78F97921-8122-4431-BA05-58743270A1F3}" presName="spacer" presStyleCnt="0"/>
      <dgm:spPr/>
    </dgm:pt>
    <dgm:pt modelId="{7BC96346-C399-4C0B-B4A4-9D9F18076824}" type="pres">
      <dgm:prSet presAssocID="{F71725D1-7817-414E-A242-7755F181A7A4}" presName="parentText" presStyleLbl="node1" presStyleIdx="1" presStyleCnt="5">
        <dgm:presLayoutVars>
          <dgm:chMax val="0"/>
          <dgm:bulletEnabled val="1"/>
        </dgm:presLayoutVars>
      </dgm:prSet>
      <dgm:spPr/>
    </dgm:pt>
    <dgm:pt modelId="{FDCB1763-9CC8-4285-ACDA-1173466FB7B9}" type="pres">
      <dgm:prSet presAssocID="{68774AF5-7250-4480-B089-62248857B1B3}" presName="spacer" presStyleCnt="0"/>
      <dgm:spPr/>
    </dgm:pt>
    <dgm:pt modelId="{00701EC8-4AEA-4A0C-98E4-883D6A52F07C}" type="pres">
      <dgm:prSet presAssocID="{0B92C05F-6685-47C6-BC22-F22AB71D41E7}" presName="parentText" presStyleLbl="node1" presStyleIdx="2" presStyleCnt="5" custLinFactNeighborX="-440" custLinFactNeighborY="8001">
        <dgm:presLayoutVars>
          <dgm:chMax val="0"/>
          <dgm:bulletEnabled val="1"/>
        </dgm:presLayoutVars>
      </dgm:prSet>
      <dgm:spPr/>
    </dgm:pt>
    <dgm:pt modelId="{2CEAB261-C3BA-4EE3-AE40-C3EB177EB102}" type="pres">
      <dgm:prSet presAssocID="{4643FB7A-8660-4962-841B-39E6076F80DF}" presName="spacer" presStyleCnt="0"/>
      <dgm:spPr/>
    </dgm:pt>
    <dgm:pt modelId="{5DDD1314-8AA1-4CDE-9D2C-C5B8D555CBAD}" type="pres">
      <dgm:prSet presAssocID="{70A171F7-757A-4103-9BFD-657C15E2051A}" presName="parentText" presStyleLbl="node1" presStyleIdx="3" presStyleCnt="5" custLinFactNeighborX="-234" custLinFactNeighborY="26488">
        <dgm:presLayoutVars>
          <dgm:chMax val="0"/>
          <dgm:bulletEnabled val="1"/>
        </dgm:presLayoutVars>
      </dgm:prSet>
      <dgm:spPr/>
    </dgm:pt>
    <dgm:pt modelId="{CEF446B3-3F33-4E1F-94B9-BC8B24AF0A8F}" type="pres">
      <dgm:prSet presAssocID="{755DB519-A4BA-4A06-9AD0-500EC45ADE1C}" presName="spacer" presStyleCnt="0"/>
      <dgm:spPr/>
    </dgm:pt>
    <dgm:pt modelId="{F3EE1B11-DF11-407B-825F-588BFCAE73DE}" type="pres">
      <dgm:prSet presAssocID="{4F6912F8-FA21-4D5B-B789-BCAFBF0DE95F}" presName="parentText" presStyleLbl="node1" presStyleIdx="4" presStyleCnt="5">
        <dgm:presLayoutVars>
          <dgm:chMax val="0"/>
          <dgm:bulletEnabled val="1"/>
        </dgm:presLayoutVars>
      </dgm:prSet>
      <dgm:spPr/>
    </dgm:pt>
  </dgm:ptLst>
  <dgm:cxnLst>
    <dgm:cxn modelId="{B90E4E0B-D597-444E-8355-875B0B6B2D3B}" srcId="{9B5CA953-150B-4A09-8AA7-E4DF12A40865}" destId="{4F6912F8-FA21-4D5B-B789-BCAFBF0DE95F}" srcOrd="4" destOrd="0" parTransId="{1ADE406F-2E32-43E7-81A5-CB509272E27E}" sibTransId="{51F21AE4-FFEA-41FE-86AE-3553E9D2ADCD}"/>
    <dgm:cxn modelId="{0FC76B29-2C51-417E-ADAF-B1F2E37B007C}" srcId="{9B5CA953-150B-4A09-8AA7-E4DF12A40865}" destId="{0B92C05F-6685-47C6-BC22-F22AB71D41E7}" srcOrd="2" destOrd="0" parTransId="{8AE033C4-6116-41BF-A492-3E87C5930D03}" sibTransId="{4643FB7A-8660-4962-841B-39E6076F80DF}"/>
    <dgm:cxn modelId="{50BBC740-5091-4281-BE4D-B8BE6B4B04DB}" srcId="{9B5CA953-150B-4A09-8AA7-E4DF12A40865}" destId="{D1FD3D72-B4E3-444F-BCAE-13B16C9A39E4}" srcOrd="0" destOrd="0" parTransId="{743A54C4-3C02-47F2-9475-19185D86DEF4}" sibTransId="{78F97921-8122-4431-BA05-58743270A1F3}"/>
    <dgm:cxn modelId="{F1EC5E5B-ECA0-4058-B66A-79B435E7CD78}" srcId="{9B5CA953-150B-4A09-8AA7-E4DF12A40865}" destId="{70A171F7-757A-4103-9BFD-657C15E2051A}" srcOrd="3" destOrd="0" parTransId="{B21EF6DE-6B3D-4112-82E9-D17850F2E858}" sibTransId="{755DB519-A4BA-4A06-9AD0-500EC45ADE1C}"/>
    <dgm:cxn modelId="{8B85A05B-9501-43E3-860F-5AFE360E3640}" type="presOf" srcId="{70A171F7-757A-4103-9BFD-657C15E2051A}" destId="{5DDD1314-8AA1-4CDE-9D2C-C5B8D555CBAD}" srcOrd="0" destOrd="0" presId="urn:microsoft.com/office/officeart/2005/8/layout/vList2"/>
    <dgm:cxn modelId="{39981267-EEB5-47CD-91ED-BBCF41DFB141}" type="presOf" srcId="{D1FD3D72-B4E3-444F-BCAE-13B16C9A39E4}" destId="{9C5DB692-CA52-47A4-8638-F232E05A5C10}" srcOrd="0" destOrd="0" presId="urn:microsoft.com/office/officeart/2005/8/layout/vList2"/>
    <dgm:cxn modelId="{31835953-5870-4C72-8423-06C59542ABD2}" type="presOf" srcId="{0B92C05F-6685-47C6-BC22-F22AB71D41E7}" destId="{00701EC8-4AEA-4A0C-98E4-883D6A52F07C}" srcOrd="0" destOrd="0" presId="urn:microsoft.com/office/officeart/2005/8/layout/vList2"/>
    <dgm:cxn modelId="{2BCD588F-F547-49CB-916C-16585904A4B3}" type="presOf" srcId="{4F6912F8-FA21-4D5B-B789-BCAFBF0DE95F}" destId="{F3EE1B11-DF11-407B-825F-588BFCAE73DE}" srcOrd="0" destOrd="0" presId="urn:microsoft.com/office/officeart/2005/8/layout/vList2"/>
    <dgm:cxn modelId="{2BD0B7BC-CD43-4FD9-A3C8-3D1FE89CEFEB}" type="presOf" srcId="{F71725D1-7817-414E-A242-7755F181A7A4}" destId="{7BC96346-C399-4C0B-B4A4-9D9F18076824}" srcOrd="0" destOrd="0" presId="urn:microsoft.com/office/officeart/2005/8/layout/vList2"/>
    <dgm:cxn modelId="{9FD320CC-31B5-46ED-B7C8-35399DE8F4A8}" srcId="{9B5CA953-150B-4A09-8AA7-E4DF12A40865}" destId="{F71725D1-7817-414E-A242-7755F181A7A4}" srcOrd="1" destOrd="0" parTransId="{F451A08F-B871-4124-B268-03A2BC423A15}" sibTransId="{68774AF5-7250-4480-B089-62248857B1B3}"/>
    <dgm:cxn modelId="{BF0168E9-6FD6-4FC5-BF52-B7038A15F5DA}" type="presOf" srcId="{9B5CA953-150B-4A09-8AA7-E4DF12A40865}" destId="{67E07B4D-0F74-4EC7-81C6-76FBCD78FCF4}" srcOrd="0" destOrd="0" presId="urn:microsoft.com/office/officeart/2005/8/layout/vList2"/>
    <dgm:cxn modelId="{5E7AC07C-F2B8-4299-915C-900D81A3446E}" type="presParOf" srcId="{67E07B4D-0F74-4EC7-81C6-76FBCD78FCF4}" destId="{9C5DB692-CA52-47A4-8638-F232E05A5C10}" srcOrd="0" destOrd="0" presId="urn:microsoft.com/office/officeart/2005/8/layout/vList2"/>
    <dgm:cxn modelId="{0E5DAAB3-15ED-439F-8DEA-33F09E12F19B}" type="presParOf" srcId="{67E07B4D-0F74-4EC7-81C6-76FBCD78FCF4}" destId="{EBB55EDC-01B2-4836-86F1-E299980DE5F7}" srcOrd="1" destOrd="0" presId="urn:microsoft.com/office/officeart/2005/8/layout/vList2"/>
    <dgm:cxn modelId="{820AE393-7ADD-4C5B-AF1E-435C21B2761D}" type="presParOf" srcId="{67E07B4D-0F74-4EC7-81C6-76FBCD78FCF4}" destId="{7BC96346-C399-4C0B-B4A4-9D9F18076824}" srcOrd="2" destOrd="0" presId="urn:microsoft.com/office/officeart/2005/8/layout/vList2"/>
    <dgm:cxn modelId="{E5D6B9AD-C11D-4092-8929-2030AB78CB00}" type="presParOf" srcId="{67E07B4D-0F74-4EC7-81C6-76FBCD78FCF4}" destId="{FDCB1763-9CC8-4285-ACDA-1173466FB7B9}" srcOrd="3" destOrd="0" presId="urn:microsoft.com/office/officeart/2005/8/layout/vList2"/>
    <dgm:cxn modelId="{CDEADD51-9BF2-4DDC-A695-C713CEE3D334}" type="presParOf" srcId="{67E07B4D-0F74-4EC7-81C6-76FBCD78FCF4}" destId="{00701EC8-4AEA-4A0C-98E4-883D6A52F07C}" srcOrd="4" destOrd="0" presId="urn:microsoft.com/office/officeart/2005/8/layout/vList2"/>
    <dgm:cxn modelId="{5D340D21-DA08-4DCD-BD33-C8FAC9774D2A}" type="presParOf" srcId="{67E07B4D-0F74-4EC7-81C6-76FBCD78FCF4}" destId="{2CEAB261-C3BA-4EE3-AE40-C3EB177EB102}" srcOrd="5" destOrd="0" presId="urn:microsoft.com/office/officeart/2005/8/layout/vList2"/>
    <dgm:cxn modelId="{35867672-3B31-4477-BACA-ADCEEEC17236}" type="presParOf" srcId="{67E07B4D-0F74-4EC7-81C6-76FBCD78FCF4}" destId="{5DDD1314-8AA1-4CDE-9D2C-C5B8D555CBAD}" srcOrd="6" destOrd="0" presId="urn:microsoft.com/office/officeart/2005/8/layout/vList2"/>
    <dgm:cxn modelId="{50FDD579-0040-4A92-8FBF-AF5FB7220BCF}" type="presParOf" srcId="{67E07B4D-0F74-4EC7-81C6-76FBCD78FCF4}" destId="{CEF446B3-3F33-4E1F-94B9-BC8B24AF0A8F}" srcOrd="7" destOrd="0" presId="urn:microsoft.com/office/officeart/2005/8/layout/vList2"/>
    <dgm:cxn modelId="{EC810412-BB70-44AC-898A-F7C8920B2ADE}" type="presParOf" srcId="{67E07B4D-0F74-4EC7-81C6-76FBCD78FCF4}" destId="{F3EE1B11-DF11-407B-825F-588BFCAE73D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C963A62-C85E-4C57-B177-4D2D3A62FDF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1900DEA-CB75-449C-89DB-2338C2313D3E}">
      <dgm:prSet phldrT="[Text]"/>
      <dgm:spPr>
        <a:solidFill>
          <a:schemeClr val="bg1"/>
        </a:solidFill>
      </dgm:spPr>
      <dgm:t>
        <a:bodyPr/>
        <a:lstStyle/>
        <a:p>
          <a:pPr marL="0" indent="0"/>
          <a:r>
            <a:rPr lang="en-US" b="1" dirty="0">
              <a:solidFill>
                <a:srgbClr val="004976"/>
              </a:solidFill>
            </a:rPr>
            <a:t>All families have dreams for their children and want what is best for them.</a:t>
          </a:r>
        </a:p>
      </dgm:t>
      <dgm:extLst>
        <a:ext uri="{E40237B7-FDA0-4F09-8148-C483321AD2D9}">
          <dgm14:cNvPr xmlns:dgm14="http://schemas.microsoft.com/office/drawing/2010/diagram" id="0" name="" descr="All families have dreams for their children and want what is best for them.&#10;All families have dreams for their children and want what is best for them.&#10;"/>
        </a:ext>
      </dgm:extLst>
    </dgm:pt>
    <dgm:pt modelId="{5B7BF407-F8C5-42DA-9D84-1CD259067BAC}" type="parTrans" cxnId="{8E33B2AF-1049-41D3-9E7E-B434AD839A8F}">
      <dgm:prSet/>
      <dgm:spPr/>
      <dgm:t>
        <a:bodyPr/>
        <a:lstStyle/>
        <a:p>
          <a:endParaRPr lang="en-US">
            <a:solidFill>
              <a:srgbClr val="004976"/>
            </a:solidFill>
          </a:endParaRPr>
        </a:p>
      </dgm:t>
    </dgm:pt>
    <dgm:pt modelId="{41929E70-DB6F-4EB6-805C-584C3BC59D65}" type="sibTrans" cxnId="{8E33B2AF-1049-41D3-9E7E-B434AD839A8F}">
      <dgm:prSet/>
      <dgm:spPr/>
      <dgm:t>
        <a:bodyPr/>
        <a:lstStyle/>
        <a:p>
          <a:endParaRPr lang="en-US">
            <a:solidFill>
              <a:srgbClr val="004976"/>
            </a:solidFill>
          </a:endParaRPr>
        </a:p>
      </dgm:t>
    </dgm:pt>
    <dgm:pt modelId="{F4FF6E00-AC53-42EE-8E17-E97368F741DB}">
      <dgm:prSet phldrT="[Text]"/>
      <dgm:spPr>
        <a:solidFill>
          <a:schemeClr val="bg1"/>
        </a:solidFill>
      </dgm:spPr>
      <dgm:t>
        <a:bodyPr/>
        <a:lstStyle/>
        <a:p>
          <a:r>
            <a:rPr lang="en-US" b="1" dirty="0">
              <a:solidFill>
                <a:srgbClr val="004976"/>
              </a:solidFill>
            </a:rPr>
            <a:t>All families have the capacity to support their children’s learning</a:t>
          </a:r>
          <a:r>
            <a:rPr lang="en-US" dirty="0">
              <a:solidFill>
                <a:srgbClr val="004976"/>
              </a:solidFill>
            </a:rPr>
            <a:t>.</a:t>
          </a:r>
        </a:p>
      </dgm:t>
      <dgm:extLst>
        <a:ext uri="{E40237B7-FDA0-4F09-8148-C483321AD2D9}">
          <dgm14:cNvPr xmlns:dgm14="http://schemas.microsoft.com/office/drawing/2010/diagram" id="0" name="" descr="All families have the capacity to support their children’s learning.&#10;"/>
        </a:ext>
      </dgm:extLst>
    </dgm:pt>
    <dgm:pt modelId="{2F9A35E4-DFAE-40B0-9537-B940715500EB}" type="parTrans" cxnId="{9A3B27FB-2D3C-4B5D-9203-006972D53CFD}">
      <dgm:prSet/>
      <dgm:spPr/>
      <dgm:t>
        <a:bodyPr/>
        <a:lstStyle/>
        <a:p>
          <a:endParaRPr lang="en-US">
            <a:solidFill>
              <a:srgbClr val="004976"/>
            </a:solidFill>
          </a:endParaRPr>
        </a:p>
      </dgm:t>
    </dgm:pt>
    <dgm:pt modelId="{5D6511DD-CC5F-488B-A49D-0675E7AAA99B}" type="sibTrans" cxnId="{9A3B27FB-2D3C-4B5D-9203-006972D53CFD}">
      <dgm:prSet/>
      <dgm:spPr/>
      <dgm:t>
        <a:bodyPr/>
        <a:lstStyle/>
        <a:p>
          <a:endParaRPr lang="en-US">
            <a:solidFill>
              <a:srgbClr val="004976"/>
            </a:solidFill>
          </a:endParaRPr>
        </a:p>
      </dgm:t>
    </dgm:pt>
    <dgm:pt modelId="{F86E3873-5819-410F-A79A-55B0560FBE9A}">
      <dgm:prSet phldrT="[Text]"/>
      <dgm:spPr>
        <a:solidFill>
          <a:schemeClr val="bg1"/>
        </a:solidFill>
      </dgm:spPr>
      <dgm:t>
        <a:bodyPr/>
        <a:lstStyle/>
        <a:p>
          <a:r>
            <a:rPr lang="en-US" b="1" dirty="0">
              <a:solidFill>
                <a:srgbClr val="004976"/>
              </a:solidFill>
            </a:rPr>
            <a:t>Families</a:t>
          </a:r>
          <a:r>
            <a:rPr lang="en-US" dirty="0">
              <a:solidFill>
                <a:srgbClr val="004976"/>
              </a:solidFill>
            </a:rPr>
            <a:t> </a:t>
          </a:r>
          <a:r>
            <a:rPr lang="en-US" b="1" dirty="0">
              <a:solidFill>
                <a:srgbClr val="004976"/>
              </a:solidFill>
            </a:rPr>
            <a:t>and school staff are equal partners</a:t>
          </a:r>
        </a:p>
      </dgm:t>
    </dgm:pt>
    <dgm:pt modelId="{0525E37E-3F97-4A62-8497-CA2E6A2C7846}" type="parTrans" cxnId="{BE80D680-EA81-474C-9102-EBE78DBBE36A}">
      <dgm:prSet/>
      <dgm:spPr/>
      <dgm:t>
        <a:bodyPr/>
        <a:lstStyle/>
        <a:p>
          <a:endParaRPr lang="en-US">
            <a:solidFill>
              <a:srgbClr val="004976"/>
            </a:solidFill>
          </a:endParaRPr>
        </a:p>
      </dgm:t>
    </dgm:pt>
    <dgm:pt modelId="{F5097576-6168-4414-914E-B60FB3B9DAB7}" type="sibTrans" cxnId="{BE80D680-EA81-474C-9102-EBE78DBBE36A}">
      <dgm:prSet/>
      <dgm:spPr/>
      <dgm:t>
        <a:bodyPr/>
        <a:lstStyle/>
        <a:p>
          <a:endParaRPr lang="en-US">
            <a:solidFill>
              <a:srgbClr val="004976"/>
            </a:solidFill>
          </a:endParaRPr>
        </a:p>
      </dgm:t>
    </dgm:pt>
    <dgm:pt modelId="{46A39154-648E-47D3-A558-EF9D2FA8181C}">
      <dgm:prSet/>
      <dgm:spPr>
        <a:solidFill>
          <a:schemeClr val="bg1"/>
        </a:solidFill>
      </dgm:spPr>
      <dgm:t>
        <a:bodyPr/>
        <a:lstStyle/>
        <a:p>
          <a:r>
            <a:rPr lang="en-US" b="1">
              <a:solidFill>
                <a:srgbClr val="004976"/>
              </a:solidFill>
            </a:rPr>
            <a:t>The responsibility for cultivating and sustaining partnerships among school, home and community rests primarily with school staff, especially school leaders.</a:t>
          </a:r>
        </a:p>
      </dgm:t>
    </dgm:pt>
    <dgm:pt modelId="{FEFD6558-1C6F-4734-A199-9724CD65689A}" type="parTrans" cxnId="{AB2F6174-0746-4667-916B-93E7ABE20CD6}">
      <dgm:prSet/>
      <dgm:spPr/>
      <dgm:t>
        <a:bodyPr/>
        <a:lstStyle/>
        <a:p>
          <a:endParaRPr lang="en-US">
            <a:solidFill>
              <a:srgbClr val="004976"/>
            </a:solidFill>
          </a:endParaRPr>
        </a:p>
      </dgm:t>
    </dgm:pt>
    <dgm:pt modelId="{69F77D47-CF76-4F5E-A461-34AE4A102BF1}" type="sibTrans" cxnId="{AB2F6174-0746-4667-916B-93E7ABE20CD6}">
      <dgm:prSet/>
      <dgm:spPr/>
      <dgm:t>
        <a:bodyPr/>
        <a:lstStyle/>
        <a:p>
          <a:endParaRPr lang="en-US">
            <a:solidFill>
              <a:srgbClr val="004976"/>
            </a:solidFill>
          </a:endParaRPr>
        </a:p>
      </dgm:t>
    </dgm:pt>
    <dgm:pt modelId="{FB0AA7F9-EA61-42BC-AE47-10AF019DEBDF}" type="pres">
      <dgm:prSet presAssocID="{EC963A62-C85E-4C57-B177-4D2D3A62FDF6}" presName="Name0" presStyleCnt="0">
        <dgm:presLayoutVars>
          <dgm:chMax val="7"/>
          <dgm:chPref val="7"/>
          <dgm:dir/>
        </dgm:presLayoutVars>
      </dgm:prSet>
      <dgm:spPr/>
    </dgm:pt>
    <dgm:pt modelId="{E62C7B25-7216-413D-BCC1-91D8F35312BD}" type="pres">
      <dgm:prSet presAssocID="{EC963A62-C85E-4C57-B177-4D2D3A62FDF6}" presName="Name1" presStyleCnt="0"/>
      <dgm:spPr/>
    </dgm:pt>
    <dgm:pt modelId="{71FDC5E0-6002-41DE-8B9F-826004844DBD}" type="pres">
      <dgm:prSet presAssocID="{EC963A62-C85E-4C57-B177-4D2D3A62FDF6}" presName="cycle" presStyleCnt="0"/>
      <dgm:spPr/>
    </dgm:pt>
    <dgm:pt modelId="{E57950FB-9C69-4EBA-8BE1-1C225DA0790B}" type="pres">
      <dgm:prSet presAssocID="{EC963A62-C85E-4C57-B177-4D2D3A62FDF6}" presName="srcNode" presStyleLbl="node1" presStyleIdx="0" presStyleCnt="4"/>
      <dgm:spPr/>
    </dgm:pt>
    <dgm:pt modelId="{E260E824-0737-4942-B7A6-92CD48F0CC98}" type="pres">
      <dgm:prSet presAssocID="{EC963A62-C85E-4C57-B177-4D2D3A62FDF6}" presName="conn" presStyleLbl="parChTrans1D2" presStyleIdx="0" presStyleCnt="1"/>
      <dgm:spPr/>
    </dgm:pt>
    <dgm:pt modelId="{37A7B772-0A5A-45A4-9425-A9248BBE414E}" type="pres">
      <dgm:prSet presAssocID="{EC963A62-C85E-4C57-B177-4D2D3A62FDF6}" presName="extraNode" presStyleLbl="node1" presStyleIdx="0" presStyleCnt="4"/>
      <dgm:spPr/>
    </dgm:pt>
    <dgm:pt modelId="{D98112DE-1486-4118-B263-2963691DCE32}" type="pres">
      <dgm:prSet presAssocID="{EC963A62-C85E-4C57-B177-4D2D3A62FDF6}" presName="dstNode" presStyleLbl="node1" presStyleIdx="0" presStyleCnt="4"/>
      <dgm:spPr/>
    </dgm:pt>
    <dgm:pt modelId="{8E394EDF-77C4-4C28-B06D-06AFBF925483}" type="pres">
      <dgm:prSet presAssocID="{51900DEA-CB75-449C-89DB-2338C2313D3E}" presName="text_1" presStyleLbl="node1" presStyleIdx="0" presStyleCnt="4" custScaleX="100036">
        <dgm:presLayoutVars>
          <dgm:bulletEnabled val="1"/>
        </dgm:presLayoutVars>
      </dgm:prSet>
      <dgm:spPr/>
    </dgm:pt>
    <dgm:pt modelId="{B7C6306F-887A-4F1B-8AC5-8A7DC16B2ACB}" type="pres">
      <dgm:prSet presAssocID="{51900DEA-CB75-449C-89DB-2338C2313D3E}" presName="accent_1" presStyleCnt="0"/>
      <dgm:spPr/>
    </dgm:pt>
    <dgm:pt modelId="{D1986086-AE04-4DF2-8AF8-367F647B8124}" type="pres">
      <dgm:prSet presAssocID="{51900DEA-CB75-449C-89DB-2338C2313D3E}" presName="accentRepeatNode" presStyleLbl="solidFgAcc1" presStyleIdx="0" presStyleCnt="4"/>
      <dgm:spPr>
        <a:solidFill>
          <a:srgbClr val="BAE8E8"/>
        </a:solidFill>
        <a:ln>
          <a:solidFill>
            <a:schemeClr val="accent3"/>
          </a:solidFill>
        </a:ln>
      </dgm:spPr>
    </dgm:pt>
    <dgm:pt modelId="{30E70053-3AC0-4A4E-84CE-DD1B1A153BE7}" type="pres">
      <dgm:prSet presAssocID="{F4FF6E00-AC53-42EE-8E17-E97368F741DB}" presName="text_2" presStyleLbl="node1" presStyleIdx="1" presStyleCnt="4">
        <dgm:presLayoutVars>
          <dgm:bulletEnabled val="1"/>
        </dgm:presLayoutVars>
      </dgm:prSet>
      <dgm:spPr/>
    </dgm:pt>
    <dgm:pt modelId="{7FC1F9D7-8061-40D4-A67C-F491DA8ABCBD}" type="pres">
      <dgm:prSet presAssocID="{F4FF6E00-AC53-42EE-8E17-E97368F741DB}" presName="accent_2" presStyleCnt="0"/>
      <dgm:spPr/>
    </dgm:pt>
    <dgm:pt modelId="{F5E939AE-CB95-40F6-9FD2-23C9B76D0FD8}" type="pres">
      <dgm:prSet presAssocID="{F4FF6E00-AC53-42EE-8E17-E97368F741DB}" presName="accentRepeatNode" presStyleLbl="solidFgAcc1" presStyleIdx="1" presStyleCnt="4"/>
      <dgm:spPr>
        <a:solidFill>
          <a:srgbClr val="BAE8E8"/>
        </a:solidFill>
        <a:ln>
          <a:solidFill>
            <a:schemeClr val="accent3"/>
          </a:solidFill>
        </a:ln>
      </dgm:spPr>
    </dgm:pt>
    <dgm:pt modelId="{83CA9368-48C0-4421-BB8A-8F81BC2D5CB3}" type="pres">
      <dgm:prSet presAssocID="{F86E3873-5819-410F-A79A-55B0560FBE9A}" presName="text_3" presStyleLbl="node1" presStyleIdx="2" presStyleCnt="4">
        <dgm:presLayoutVars>
          <dgm:bulletEnabled val="1"/>
        </dgm:presLayoutVars>
      </dgm:prSet>
      <dgm:spPr/>
    </dgm:pt>
    <dgm:pt modelId="{8E97A299-7416-42DB-8A74-337469EEBDE6}" type="pres">
      <dgm:prSet presAssocID="{F86E3873-5819-410F-A79A-55B0560FBE9A}" presName="accent_3" presStyleCnt="0"/>
      <dgm:spPr/>
    </dgm:pt>
    <dgm:pt modelId="{60EC1839-1889-45BE-B393-37663A4E5533}" type="pres">
      <dgm:prSet presAssocID="{F86E3873-5819-410F-A79A-55B0560FBE9A}" presName="accentRepeatNode" presStyleLbl="solidFgAcc1" presStyleIdx="2" presStyleCnt="4"/>
      <dgm:spPr>
        <a:solidFill>
          <a:srgbClr val="BAE8E8"/>
        </a:solidFill>
        <a:ln>
          <a:solidFill>
            <a:schemeClr val="accent3"/>
          </a:solidFill>
        </a:ln>
      </dgm:spPr>
    </dgm:pt>
    <dgm:pt modelId="{F42D9CDA-E544-4DD8-86E7-D08D88343B18}" type="pres">
      <dgm:prSet presAssocID="{46A39154-648E-47D3-A558-EF9D2FA8181C}" presName="text_4" presStyleLbl="node1" presStyleIdx="3" presStyleCnt="4" custLinFactNeighborY="845">
        <dgm:presLayoutVars>
          <dgm:bulletEnabled val="1"/>
        </dgm:presLayoutVars>
      </dgm:prSet>
      <dgm:spPr/>
    </dgm:pt>
    <dgm:pt modelId="{662200AC-9D09-4D20-8AB5-301C7225A032}" type="pres">
      <dgm:prSet presAssocID="{46A39154-648E-47D3-A558-EF9D2FA8181C}" presName="accent_4" presStyleCnt="0"/>
      <dgm:spPr/>
    </dgm:pt>
    <dgm:pt modelId="{C1AD12F1-C26E-4E00-8B63-B3FEF6068939}" type="pres">
      <dgm:prSet presAssocID="{46A39154-648E-47D3-A558-EF9D2FA8181C}" presName="accentRepeatNode" presStyleLbl="solidFgAcc1" presStyleIdx="3" presStyleCnt="4"/>
      <dgm:spPr>
        <a:solidFill>
          <a:srgbClr val="BAE8E8"/>
        </a:solidFill>
        <a:ln>
          <a:solidFill>
            <a:schemeClr val="accent3"/>
          </a:solidFill>
        </a:ln>
      </dgm:spPr>
    </dgm:pt>
  </dgm:ptLst>
  <dgm:cxnLst>
    <dgm:cxn modelId="{45253031-59AE-4083-B346-413507FE9B5F}" type="presOf" srcId="{F4FF6E00-AC53-42EE-8E17-E97368F741DB}" destId="{30E70053-3AC0-4A4E-84CE-DD1B1A153BE7}" srcOrd="0" destOrd="0" presId="urn:microsoft.com/office/officeart/2008/layout/VerticalCurvedList"/>
    <dgm:cxn modelId="{5154FA31-2475-4635-A110-0AC818D525B4}" type="presOf" srcId="{EC963A62-C85E-4C57-B177-4D2D3A62FDF6}" destId="{FB0AA7F9-EA61-42BC-AE47-10AF019DEBDF}" srcOrd="0" destOrd="0" presId="urn:microsoft.com/office/officeart/2008/layout/VerticalCurvedList"/>
    <dgm:cxn modelId="{6E130B41-CA01-4863-ABB8-62B734F61B7F}" type="presOf" srcId="{51900DEA-CB75-449C-89DB-2338C2313D3E}" destId="{8E394EDF-77C4-4C28-B06D-06AFBF925483}" srcOrd="0" destOrd="0" presId="urn:microsoft.com/office/officeart/2008/layout/VerticalCurvedList"/>
    <dgm:cxn modelId="{65DFDF48-0D4F-46A0-BBF4-9D4FB863EF01}" type="presOf" srcId="{46A39154-648E-47D3-A558-EF9D2FA8181C}" destId="{F42D9CDA-E544-4DD8-86E7-D08D88343B18}" srcOrd="0" destOrd="0" presId="urn:microsoft.com/office/officeart/2008/layout/VerticalCurvedList"/>
    <dgm:cxn modelId="{AB2F6174-0746-4667-916B-93E7ABE20CD6}" srcId="{EC963A62-C85E-4C57-B177-4D2D3A62FDF6}" destId="{46A39154-648E-47D3-A558-EF9D2FA8181C}" srcOrd="3" destOrd="0" parTransId="{FEFD6558-1C6F-4734-A199-9724CD65689A}" sibTransId="{69F77D47-CF76-4F5E-A461-34AE4A102BF1}"/>
    <dgm:cxn modelId="{713C9B7D-1579-40A4-B3C7-2D498B30CEC9}" type="presOf" srcId="{41929E70-DB6F-4EB6-805C-584C3BC59D65}" destId="{E260E824-0737-4942-B7A6-92CD48F0CC98}" srcOrd="0" destOrd="0" presId="urn:microsoft.com/office/officeart/2008/layout/VerticalCurvedList"/>
    <dgm:cxn modelId="{BE80D680-EA81-474C-9102-EBE78DBBE36A}" srcId="{EC963A62-C85E-4C57-B177-4D2D3A62FDF6}" destId="{F86E3873-5819-410F-A79A-55B0560FBE9A}" srcOrd="2" destOrd="0" parTransId="{0525E37E-3F97-4A62-8497-CA2E6A2C7846}" sibTransId="{F5097576-6168-4414-914E-B60FB3B9DAB7}"/>
    <dgm:cxn modelId="{8E33B2AF-1049-41D3-9E7E-B434AD839A8F}" srcId="{EC963A62-C85E-4C57-B177-4D2D3A62FDF6}" destId="{51900DEA-CB75-449C-89DB-2338C2313D3E}" srcOrd="0" destOrd="0" parTransId="{5B7BF407-F8C5-42DA-9D84-1CD259067BAC}" sibTransId="{41929E70-DB6F-4EB6-805C-584C3BC59D65}"/>
    <dgm:cxn modelId="{F3EF89CE-1545-4D3E-B614-064A7B8F28C9}" type="presOf" srcId="{F86E3873-5819-410F-A79A-55B0560FBE9A}" destId="{83CA9368-48C0-4421-BB8A-8F81BC2D5CB3}" srcOrd="0" destOrd="0" presId="urn:microsoft.com/office/officeart/2008/layout/VerticalCurvedList"/>
    <dgm:cxn modelId="{9A3B27FB-2D3C-4B5D-9203-006972D53CFD}" srcId="{EC963A62-C85E-4C57-B177-4D2D3A62FDF6}" destId="{F4FF6E00-AC53-42EE-8E17-E97368F741DB}" srcOrd="1" destOrd="0" parTransId="{2F9A35E4-DFAE-40B0-9537-B940715500EB}" sibTransId="{5D6511DD-CC5F-488B-A49D-0675E7AAA99B}"/>
    <dgm:cxn modelId="{E8D83E0D-B170-428B-BCEC-897725C0442B}" type="presParOf" srcId="{FB0AA7F9-EA61-42BC-AE47-10AF019DEBDF}" destId="{E62C7B25-7216-413D-BCC1-91D8F35312BD}" srcOrd="0" destOrd="0" presId="urn:microsoft.com/office/officeart/2008/layout/VerticalCurvedList"/>
    <dgm:cxn modelId="{440D2D14-63CE-458C-8563-DC5D9684ECDA}" type="presParOf" srcId="{E62C7B25-7216-413D-BCC1-91D8F35312BD}" destId="{71FDC5E0-6002-41DE-8B9F-826004844DBD}" srcOrd="0" destOrd="0" presId="urn:microsoft.com/office/officeart/2008/layout/VerticalCurvedList"/>
    <dgm:cxn modelId="{A47E4A28-5AA1-455C-93C2-62471F5197E3}" type="presParOf" srcId="{71FDC5E0-6002-41DE-8B9F-826004844DBD}" destId="{E57950FB-9C69-4EBA-8BE1-1C225DA0790B}" srcOrd="0" destOrd="0" presId="urn:microsoft.com/office/officeart/2008/layout/VerticalCurvedList"/>
    <dgm:cxn modelId="{4570C104-C7F7-492D-B8DB-CA9ACA341563}" type="presParOf" srcId="{71FDC5E0-6002-41DE-8B9F-826004844DBD}" destId="{E260E824-0737-4942-B7A6-92CD48F0CC98}" srcOrd="1" destOrd="0" presId="urn:microsoft.com/office/officeart/2008/layout/VerticalCurvedList"/>
    <dgm:cxn modelId="{417222B2-2E13-4FCD-A256-DE6BE77C295E}" type="presParOf" srcId="{71FDC5E0-6002-41DE-8B9F-826004844DBD}" destId="{37A7B772-0A5A-45A4-9425-A9248BBE414E}" srcOrd="2" destOrd="0" presId="urn:microsoft.com/office/officeart/2008/layout/VerticalCurvedList"/>
    <dgm:cxn modelId="{3AF20532-E7A7-4201-B7CD-57275D37EAEC}" type="presParOf" srcId="{71FDC5E0-6002-41DE-8B9F-826004844DBD}" destId="{D98112DE-1486-4118-B263-2963691DCE32}" srcOrd="3" destOrd="0" presId="urn:microsoft.com/office/officeart/2008/layout/VerticalCurvedList"/>
    <dgm:cxn modelId="{5B6A1311-217D-4865-9FB8-5D7236DDCAB9}" type="presParOf" srcId="{E62C7B25-7216-413D-BCC1-91D8F35312BD}" destId="{8E394EDF-77C4-4C28-B06D-06AFBF925483}" srcOrd="1" destOrd="0" presId="urn:microsoft.com/office/officeart/2008/layout/VerticalCurvedList"/>
    <dgm:cxn modelId="{EFE3922A-1286-4F18-9C3B-84C47C2783D3}" type="presParOf" srcId="{E62C7B25-7216-413D-BCC1-91D8F35312BD}" destId="{B7C6306F-887A-4F1B-8AC5-8A7DC16B2ACB}" srcOrd="2" destOrd="0" presId="urn:microsoft.com/office/officeart/2008/layout/VerticalCurvedList"/>
    <dgm:cxn modelId="{80E35CBF-D50F-4575-98D1-B25961CCA24C}" type="presParOf" srcId="{B7C6306F-887A-4F1B-8AC5-8A7DC16B2ACB}" destId="{D1986086-AE04-4DF2-8AF8-367F647B8124}" srcOrd="0" destOrd="0" presId="urn:microsoft.com/office/officeart/2008/layout/VerticalCurvedList"/>
    <dgm:cxn modelId="{2A19C6D3-CC26-421B-824C-5C079498DD5F}" type="presParOf" srcId="{E62C7B25-7216-413D-BCC1-91D8F35312BD}" destId="{30E70053-3AC0-4A4E-84CE-DD1B1A153BE7}" srcOrd="3" destOrd="0" presId="urn:microsoft.com/office/officeart/2008/layout/VerticalCurvedList"/>
    <dgm:cxn modelId="{8AA28CB2-AC40-46B7-9B07-BA9122404A4F}" type="presParOf" srcId="{E62C7B25-7216-413D-BCC1-91D8F35312BD}" destId="{7FC1F9D7-8061-40D4-A67C-F491DA8ABCBD}" srcOrd="4" destOrd="0" presId="urn:microsoft.com/office/officeart/2008/layout/VerticalCurvedList"/>
    <dgm:cxn modelId="{F8FB88E9-26A2-4213-AABA-516D3C5FC935}" type="presParOf" srcId="{7FC1F9D7-8061-40D4-A67C-F491DA8ABCBD}" destId="{F5E939AE-CB95-40F6-9FD2-23C9B76D0FD8}" srcOrd="0" destOrd="0" presId="urn:microsoft.com/office/officeart/2008/layout/VerticalCurvedList"/>
    <dgm:cxn modelId="{2F8EFB3E-69D7-4C20-847F-C2A133C8DDA2}" type="presParOf" srcId="{E62C7B25-7216-413D-BCC1-91D8F35312BD}" destId="{83CA9368-48C0-4421-BB8A-8F81BC2D5CB3}" srcOrd="5" destOrd="0" presId="urn:microsoft.com/office/officeart/2008/layout/VerticalCurvedList"/>
    <dgm:cxn modelId="{3C2D8EF0-F478-488A-B091-D6BF54195AC8}" type="presParOf" srcId="{E62C7B25-7216-413D-BCC1-91D8F35312BD}" destId="{8E97A299-7416-42DB-8A74-337469EEBDE6}" srcOrd="6" destOrd="0" presId="urn:microsoft.com/office/officeart/2008/layout/VerticalCurvedList"/>
    <dgm:cxn modelId="{E39E5462-F116-416C-B2DE-1296EA1A04D1}" type="presParOf" srcId="{8E97A299-7416-42DB-8A74-337469EEBDE6}" destId="{60EC1839-1889-45BE-B393-37663A4E5533}" srcOrd="0" destOrd="0" presId="urn:microsoft.com/office/officeart/2008/layout/VerticalCurvedList"/>
    <dgm:cxn modelId="{6DDC0862-1D02-44AF-95AB-70A5777EAA90}" type="presParOf" srcId="{E62C7B25-7216-413D-BCC1-91D8F35312BD}" destId="{F42D9CDA-E544-4DD8-86E7-D08D88343B18}" srcOrd="7" destOrd="0" presId="urn:microsoft.com/office/officeart/2008/layout/VerticalCurvedList"/>
    <dgm:cxn modelId="{7234134D-1717-4323-AAAA-39FAD75DF878}" type="presParOf" srcId="{E62C7B25-7216-413D-BCC1-91D8F35312BD}" destId="{662200AC-9D09-4D20-8AB5-301C7225A032}" srcOrd="8" destOrd="0" presId="urn:microsoft.com/office/officeart/2008/layout/VerticalCurvedList"/>
    <dgm:cxn modelId="{60475715-EE25-4339-8C40-CE7665770DC1}" type="presParOf" srcId="{662200AC-9D09-4D20-8AB5-301C7225A032}" destId="{C1AD12F1-C26E-4E00-8B63-B3FEF606893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A8303C-62BF-4778-9717-D7AE17005EE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404A3C10-39CC-47B3-B84F-E38408683BBF}">
      <dgm:prSet phldrT="[Text]"/>
      <dgm:spPr>
        <a:solidFill>
          <a:schemeClr val="accent1">
            <a:alpha val="40000"/>
          </a:schemeClr>
        </a:solidFill>
      </dgm:spPr>
      <dgm:t>
        <a:bodyPr/>
        <a:lstStyle/>
        <a:p>
          <a:r>
            <a:rPr lang="en-US" b="1" dirty="0">
              <a:solidFill>
                <a:schemeClr val="bg1"/>
              </a:solidFill>
            </a:rPr>
            <a:t>Childcare Centers</a:t>
          </a:r>
        </a:p>
      </dgm:t>
    </dgm:pt>
    <dgm:pt modelId="{D3146ED6-BD30-45A2-849A-CBAAF625738D}" type="parTrans" cxnId="{B70EF606-1215-42D0-97F3-428D4CA9D030}">
      <dgm:prSet/>
      <dgm:spPr/>
      <dgm:t>
        <a:bodyPr/>
        <a:lstStyle/>
        <a:p>
          <a:endParaRPr lang="en-US" b="1">
            <a:solidFill>
              <a:schemeClr val="bg1"/>
            </a:solidFill>
          </a:endParaRPr>
        </a:p>
      </dgm:t>
    </dgm:pt>
    <dgm:pt modelId="{C818FE3B-96A6-4311-B8B1-E25F5B2DBA6C}" type="sibTrans" cxnId="{B70EF606-1215-42D0-97F3-428D4CA9D030}">
      <dgm:prSet/>
      <dgm:spPr/>
      <dgm:t>
        <a:bodyPr/>
        <a:lstStyle/>
        <a:p>
          <a:endParaRPr lang="en-US" b="1">
            <a:solidFill>
              <a:schemeClr val="bg1"/>
            </a:solidFill>
          </a:endParaRPr>
        </a:p>
      </dgm:t>
    </dgm:pt>
    <dgm:pt modelId="{4225D65E-F70A-4876-9157-2DC320AFB3A8}">
      <dgm:prSet phldrT="[Text]"/>
      <dgm:spPr>
        <a:solidFill>
          <a:schemeClr val="accent1">
            <a:alpha val="40000"/>
          </a:schemeClr>
        </a:solidFill>
      </dgm:spPr>
      <dgm:t>
        <a:bodyPr/>
        <a:lstStyle/>
        <a:p>
          <a:r>
            <a:rPr lang="en-US" b="1" dirty="0">
              <a:solidFill>
                <a:schemeClr val="bg1"/>
              </a:solidFill>
            </a:rPr>
            <a:t> Libraries</a:t>
          </a:r>
        </a:p>
      </dgm:t>
    </dgm:pt>
    <dgm:pt modelId="{1BA222A6-2BDA-4E3E-B1D7-5DF6835C7655}" type="parTrans" cxnId="{A9D131F2-109D-4060-9B20-6CFAE658CF8D}">
      <dgm:prSet/>
      <dgm:spPr/>
      <dgm:t>
        <a:bodyPr/>
        <a:lstStyle/>
        <a:p>
          <a:endParaRPr lang="en-US" b="1">
            <a:solidFill>
              <a:schemeClr val="bg1"/>
            </a:solidFill>
          </a:endParaRPr>
        </a:p>
      </dgm:t>
    </dgm:pt>
    <dgm:pt modelId="{F583DE27-5848-4AB2-9486-29EFA46C9EF1}" type="sibTrans" cxnId="{A9D131F2-109D-4060-9B20-6CFAE658CF8D}">
      <dgm:prSet/>
      <dgm:spPr/>
      <dgm:t>
        <a:bodyPr/>
        <a:lstStyle/>
        <a:p>
          <a:endParaRPr lang="en-US" b="1">
            <a:solidFill>
              <a:schemeClr val="bg1"/>
            </a:solidFill>
          </a:endParaRPr>
        </a:p>
      </dgm:t>
    </dgm:pt>
    <dgm:pt modelId="{79030E18-06EA-4BAF-A700-65BADFC7865B}">
      <dgm:prSet phldrT="[Text]"/>
      <dgm:spPr>
        <a:solidFill>
          <a:schemeClr val="accent1">
            <a:alpha val="40000"/>
          </a:schemeClr>
        </a:solidFill>
      </dgm:spPr>
      <dgm:t>
        <a:bodyPr/>
        <a:lstStyle/>
        <a:p>
          <a:r>
            <a:rPr lang="en-US" b="1" dirty="0">
              <a:solidFill>
                <a:schemeClr val="bg1"/>
              </a:solidFill>
            </a:rPr>
            <a:t> Churches</a:t>
          </a:r>
        </a:p>
      </dgm:t>
    </dgm:pt>
    <dgm:pt modelId="{25EEBE7E-F230-452F-95BB-F1C98A4CA40E}" type="parTrans" cxnId="{57D33B54-D2AD-4D73-B69C-2680CDECAF05}">
      <dgm:prSet/>
      <dgm:spPr/>
      <dgm:t>
        <a:bodyPr/>
        <a:lstStyle/>
        <a:p>
          <a:endParaRPr lang="en-US" b="1">
            <a:solidFill>
              <a:schemeClr val="bg1"/>
            </a:solidFill>
          </a:endParaRPr>
        </a:p>
      </dgm:t>
    </dgm:pt>
    <dgm:pt modelId="{A3BE9667-C0EE-4B29-86D4-005DA997C449}" type="sibTrans" cxnId="{57D33B54-D2AD-4D73-B69C-2680CDECAF05}">
      <dgm:prSet/>
      <dgm:spPr/>
      <dgm:t>
        <a:bodyPr/>
        <a:lstStyle/>
        <a:p>
          <a:endParaRPr lang="en-US" b="1">
            <a:solidFill>
              <a:schemeClr val="bg1"/>
            </a:solidFill>
          </a:endParaRPr>
        </a:p>
      </dgm:t>
    </dgm:pt>
    <dgm:pt modelId="{25C2423A-16FD-40AA-8695-2A15ADA466FC}">
      <dgm:prSet phldrT="[Text]"/>
      <dgm:spPr>
        <a:solidFill>
          <a:schemeClr val="accent1">
            <a:alpha val="40000"/>
          </a:schemeClr>
        </a:solidFill>
      </dgm:spPr>
      <dgm:t>
        <a:bodyPr/>
        <a:lstStyle/>
        <a:p>
          <a:r>
            <a:rPr lang="en-US" b="1" dirty="0">
              <a:solidFill>
                <a:schemeClr val="bg1"/>
              </a:solidFill>
            </a:rPr>
            <a:t>Parks and Recreation</a:t>
          </a:r>
        </a:p>
      </dgm:t>
    </dgm:pt>
    <dgm:pt modelId="{4ABB9409-E0FF-48F0-875A-609B2AE5C0AA}" type="parTrans" cxnId="{CE30FCE1-B499-44C4-A39E-403FD0DF5466}">
      <dgm:prSet/>
      <dgm:spPr/>
      <dgm:t>
        <a:bodyPr/>
        <a:lstStyle/>
        <a:p>
          <a:endParaRPr lang="en-US" b="1">
            <a:solidFill>
              <a:schemeClr val="bg1"/>
            </a:solidFill>
          </a:endParaRPr>
        </a:p>
      </dgm:t>
    </dgm:pt>
    <dgm:pt modelId="{B50AA8D2-3E28-4DBE-B5DA-EFCB38C9CE51}" type="sibTrans" cxnId="{CE30FCE1-B499-44C4-A39E-403FD0DF5466}">
      <dgm:prSet/>
      <dgm:spPr/>
      <dgm:t>
        <a:bodyPr/>
        <a:lstStyle/>
        <a:p>
          <a:endParaRPr lang="en-US" b="1">
            <a:solidFill>
              <a:schemeClr val="bg1"/>
            </a:solidFill>
          </a:endParaRPr>
        </a:p>
      </dgm:t>
    </dgm:pt>
    <dgm:pt modelId="{6F493DD3-CEF8-4451-A358-95856CFA954C}">
      <dgm:prSet phldrT="[Text]"/>
      <dgm:spPr>
        <a:solidFill>
          <a:schemeClr val="accent1">
            <a:alpha val="40000"/>
          </a:schemeClr>
        </a:solidFill>
      </dgm:spPr>
      <dgm:t>
        <a:bodyPr/>
        <a:lstStyle/>
        <a:p>
          <a:r>
            <a:rPr lang="en-US" b="1" dirty="0">
              <a:solidFill>
                <a:schemeClr val="bg1"/>
              </a:solidFill>
            </a:rPr>
            <a:t>Sports Organizations</a:t>
          </a:r>
        </a:p>
      </dgm:t>
    </dgm:pt>
    <dgm:pt modelId="{B06AC317-DCEE-48EA-B951-F1386D82264D}" type="parTrans" cxnId="{ECE9B499-9E53-49E2-AFF8-6B5F82028CCD}">
      <dgm:prSet/>
      <dgm:spPr/>
      <dgm:t>
        <a:bodyPr/>
        <a:lstStyle/>
        <a:p>
          <a:endParaRPr lang="en-US" b="1">
            <a:solidFill>
              <a:schemeClr val="bg1"/>
            </a:solidFill>
          </a:endParaRPr>
        </a:p>
      </dgm:t>
    </dgm:pt>
    <dgm:pt modelId="{967FF0EA-03D6-475E-A2FE-C6667C912AF3}" type="sibTrans" cxnId="{ECE9B499-9E53-49E2-AFF8-6B5F82028CCD}">
      <dgm:prSet/>
      <dgm:spPr/>
      <dgm:t>
        <a:bodyPr/>
        <a:lstStyle/>
        <a:p>
          <a:endParaRPr lang="en-US" b="1">
            <a:solidFill>
              <a:schemeClr val="bg1"/>
            </a:solidFill>
          </a:endParaRPr>
        </a:p>
      </dgm:t>
    </dgm:pt>
    <dgm:pt modelId="{C82106EE-A897-4E71-A17E-99A63A52BD13}">
      <dgm:prSet phldrT="[Text]"/>
      <dgm:spPr>
        <a:solidFill>
          <a:schemeClr val="accent1">
            <a:alpha val="40000"/>
          </a:schemeClr>
        </a:solidFill>
      </dgm:spPr>
      <dgm:t>
        <a:bodyPr/>
        <a:lstStyle/>
        <a:p>
          <a:r>
            <a:rPr lang="en-US" b="1">
              <a:solidFill>
                <a:schemeClr val="bg1"/>
              </a:solidFill>
            </a:rPr>
            <a:t>Community Centers</a:t>
          </a:r>
        </a:p>
      </dgm:t>
    </dgm:pt>
    <dgm:pt modelId="{BE69C942-DE03-4C56-938B-9DC9B8B345FE}" type="parTrans" cxnId="{3B56AA03-BF21-4455-8395-1B2D41931E7C}">
      <dgm:prSet/>
      <dgm:spPr/>
      <dgm:t>
        <a:bodyPr/>
        <a:lstStyle/>
        <a:p>
          <a:endParaRPr lang="en-US" b="1">
            <a:solidFill>
              <a:schemeClr val="bg1"/>
            </a:solidFill>
          </a:endParaRPr>
        </a:p>
      </dgm:t>
    </dgm:pt>
    <dgm:pt modelId="{60330A45-C6D4-4D9A-894D-928A1521180F}" type="sibTrans" cxnId="{3B56AA03-BF21-4455-8395-1B2D41931E7C}">
      <dgm:prSet/>
      <dgm:spPr/>
      <dgm:t>
        <a:bodyPr/>
        <a:lstStyle/>
        <a:p>
          <a:endParaRPr lang="en-US" b="1">
            <a:solidFill>
              <a:schemeClr val="bg1"/>
            </a:solidFill>
          </a:endParaRPr>
        </a:p>
      </dgm:t>
    </dgm:pt>
    <dgm:pt modelId="{48FE1FA0-0222-46B1-9EC2-F6397C31FAB7}">
      <dgm:prSet phldrT="[Text]"/>
      <dgm:spPr>
        <a:solidFill>
          <a:schemeClr val="accent1">
            <a:alpha val="40000"/>
          </a:schemeClr>
        </a:solidFill>
      </dgm:spPr>
      <dgm:t>
        <a:bodyPr/>
        <a:lstStyle/>
        <a:p>
          <a:pPr marL="114300" indent="-114300"/>
          <a:r>
            <a:rPr lang="en-US" b="1" dirty="0">
              <a:solidFill>
                <a:schemeClr val="bg1"/>
              </a:solidFill>
            </a:rPr>
            <a:t> Cultural    Centers</a:t>
          </a:r>
        </a:p>
      </dgm:t>
    </dgm:pt>
    <dgm:pt modelId="{2F2D3AE0-46BF-44EB-9995-2C8C3625C93D}" type="parTrans" cxnId="{EDD89F20-9838-462D-8F9E-E85B87D841BA}">
      <dgm:prSet/>
      <dgm:spPr/>
      <dgm:t>
        <a:bodyPr/>
        <a:lstStyle/>
        <a:p>
          <a:endParaRPr lang="en-US" b="1">
            <a:solidFill>
              <a:schemeClr val="bg1"/>
            </a:solidFill>
          </a:endParaRPr>
        </a:p>
      </dgm:t>
    </dgm:pt>
    <dgm:pt modelId="{A6D45D89-2578-448E-8C5D-729D121534A0}" type="sibTrans" cxnId="{EDD89F20-9838-462D-8F9E-E85B87D841BA}">
      <dgm:prSet/>
      <dgm:spPr/>
      <dgm:t>
        <a:bodyPr/>
        <a:lstStyle/>
        <a:p>
          <a:endParaRPr lang="en-US" b="1">
            <a:solidFill>
              <a:schemeClr val="bg1"/>
            </a:solidFill>
          </a:endParaRPr>
        </a:p>
      </dgm:t>
    </dgm:pt>
    <dgm:pt modelId="{BAA9E5BB-2E0C-4747-96BE-72B54607821C}">
      <dgm:prSet phldrT="[Text]"/>
      <dgm:spPr>
        <a:solidFill>
          <a:schemeClr val="accent1">
            <a:alpha val="40000"/>
          </a:schemeClr>
        </a:solidFill>
      </dgm:spPr>
      <dgm:t>
        <a:bodyPr/>
        <a:lstStyle/>
        <a:p>
          <a:pPr marL="114300" indent="0"/>
          <a:r>
            <a:rPr lang="en-US" b="1" dirty="0">
              <a:solidFill>
                <a:schemeClr val="bg1"/>
              </a:solidFill>
            </a:rPr>
            <a:t>Local   Businesses</a:t>
          </a:r>
        </a:p>
      </dgm:t>
    </dgm:pt>
    <dgm:pt modelId="{CC7EC5F2-DA61-4BBE-9207-83226DACA921}" type="parTrans" cxnId="{D9C14579-A3F6-4D6E-AB96-BCF8FB51374F}">
      <dgm:prSet/>
      <dgm:spPr/>
      <dgm:t>
        <a:bodyPr/>
        <a:lstStyle/>
        <a:p>
          <a:endParaRPr lang="en-US" b="1">
            <a:solidFill>
              <a:schemeClr val="bg1"/>
            </a:solidFill>
          </a:endParaRPr>
        </a:p>
      </dgm:t>
    </dgm:pt>
    <dgm:pt modelId="{8A29E58D-7163-4B4F-BBB1-CCBB4CB4EBF4}" type="sibTrans" cxnId="{D9C14579-A3F6-4D6E-AB96-BCF8FB51374F}">
      <dgm:prSet/>
      <dgm:spPr/>
      <dgm:t>
        <a:bodyPr/>
        <a:lstStyle/>
        <a:p>
          <a:endParaRPr lang="en-US" b="1">
            <a:solidFill>
              <a:schemeClr val="bg1"/>
            </a:solidFill>
          </a:endParaRPr>
        </a:p>
      </dgm:t>
    </dgm:pt>
    <dgm:pt modelId="{FEBEAD1C-B925-46E7-969C-0818996F9EB2}" type="pres">
      <dgm:prSet presAssocID="{98A8303C-62BF-4778-9717-D7AE17005EE4}" presName="Name0" presStyleCnt="0">
        <dgm:presLayoutVars>
          <dgm:dir/>
          <dgm:resizeHandles val="exact"/>
        </dgm:presLayoutVars>
      </dgm:prSet>
      <dgm:spPr/>
    </dgm:pt>
    <dgm:pt modelId="{0DDBB3F5-814E-4BAE-8D2E-485DAF97CD57}" type="pres">
      <dgm:prSet presAssocID="{404A3C10-39CC-47B3-B84F-E38408683BBF}" presName="composite" presStyleCnt="0"/>
      <dgm:spPr/>
    </dgm:pt>
    <dgm:pt modelId="{F19C155E-D82A-4A14-8481-DA47935C0A7F}" type="pres">
      <dgm:prSet presAssocID="{404A3C10-39CC-47B3-B84F-E38408683BBF}" presName="rect1" presStyleLbl="trAlignAcc1" presStyleIdx="0" presStyleCnt="8" custLinFactNeighborX="-12094">
        <dgm:presLayoutVars>
          <dgm:bulletEnabled val="1"/>
        </dgm:presLayoutVars>
      </dgm:prSet>
      <dgm:spPr/>
    </dgm:pt>
    <dgm:pt modelId="{F77C3F2F-7345-4FBC-B165-3EF71F7CC01D}" type="pres">
      <dgm:prSet presAssocID="{404A3C10-39CC-47B3-B84F-E38408683BBF}" presName="rect2" presStyleLbl="fgImgPlace1" presStyleIdx="0" presStyleCnt="8" custLinFactNeighborX="-55053" custLinFactNeighborY="13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738511B-9B84-41F6-B1B5-BE28975C477F}" type="pres">
      <dgm:prSet presAssocID="{C818FE3B-96A6-4311-B8B1-E25F5B2DBA6C}" presName="sibTrans" presStyleCnt="0"/>
      <dgm:spPr/>
    </dgm:pt>
    <dgm:pt modelId="{C8B71EAC-6D0C-46E8-9F92-843178C8FB10}" type="pres">
      <dgm:prSet presAssocID="{79030E18-06EA-4BAF-A700-65BADFC7865B}" presName="composite" presStyleCnt="0"/>
      <dgm:spPr/>
    </dgm:pt>
    <dgm:pt modelId="{AD51573A-9D70-4F3A-BAB7-0567DFD028FE}" type="pres">
      <dgm:prSet presAssocID="{79030E18-06EA-4BAF-A700-65BADFC7865B}" presName="rect1" presStyleLbl="trAlignAcc1" presStyleIdx="1" presStyleCnt="8" custLinFactNeighborX="23282">
        <dgm:presLayoutVars>
          <dgm:bulletEnabled val="1"/>
        </dgm:presLayoutVars>
      </dgm:prSet>
      <dgm:spPr/>
    </dgm:pt>
    <dgm:pt modelId="{08DD7464-6540-4629-A119-7A27ED0AAB09}" type="pres">
      <dgm:prSet presAssocID="{79030E18-06EA-4BAF-A700-65BADFC7865B}" presName="rect2" presStyleLbl="fgImgPlace1" presStyleIdx="1" presStyleCnt="8" custLinFactNeighborX="84322" custLinFactNeighborY="-69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C098F22-6055-48F5-9D94-5DBDD01A3DF0}" type="pres">
      <dgm:prSet presAssocID="{A3BE9667-C0EE-4B29-86D4-005DA997C449}" presName="sibTrans" presStyleCnt="0"/>
      <dgm:spPr/>
    </dgm:pt>
    <dgm:pt modelId="{B3760389-45DF-4206-AFE6-32B2F82632D6}" type="pres">
      <dgm:prSet presAssocID="{25C2423A-16FD-40AA-8695-2A15ADA466FC}" presName="composite" presStyleCnt="0"/>
      <dgm:spPr/>
    </dgm:pt>
    <dgm:pt modelId="{7BF1D1D8-39FD-4592-9180-E1929A659CF2}" type="pres">
      <dgm:prSet presAssocID="{25C2423A-16FD-40AA-8695-2A15ADA466FC}" presName="rect1" presStyleLbl="trAlignAcc1" presStyleIdx="2" presStyleCnt="8" custLinFactNeighborX="-10781">
        <dgm:presLayoutVars>
          <dgm:bulletEnabled val="1"/>
        </dgm:presLayoutVars>
      </dgm:prSet>
      <dgm:spPr/>
    </dgm:pt>
    <dgm:pt modelId="{2BB27CCE-2CF4-40F8-8881-9B0D76878874}" type="pres">
      <dgm:prSet presAssocID="{25C2423A-16FD-40AA-8695-2A15ADA466FC}" presName="rect2" presStyleLbl="fgImgPlace1" presStyleIdx="2" presStyleCnt="8" custLinFactNeighborX="-55053" custLinFactNeighborY="-132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91ED4AF-5EDE-46AA-9054-7643934EE5DF}" type="pres">
      <dgm:prSet presAssocID="{B50AA8D2-3E28-4DBE-B5DA-EFCB38C9CE51}" presName="sibTrans" presStyleCnt="0"/>
      <dgm:spPr/>
    </dgm:pt>
    <dgm:pt modelId="{A16B2BAC-AD1B-4CF0-8E7B-20B9F122DBB6}" type="pres">
      <dgm:prSet presAssocID="{4225D65E-F70A-4876-9157-2DC320AFB3A8}" presName="composite" presStyleCnt="0"/>
      <dgm:spPr/>
    </dgm:pt>
    <dgm:pt modelId="{966065DC-2AB7-41E3-8A00-110A11CDA7B2}" type="pres">
      <dgm:prSet presAssocID="{4225D65E-F70A-4876-9157-2DC320AFB3A8}" presName="rect1" presStyleLbl="trAlignAcc1" presStyleIdx="3" presStyleCnt="8" custLinFactNeighborX="23282">
        <dgm:presLayoutVars>
          <dgm:bulletEnabled val="1"/>
        </dgm:presLayoutVars>
      </dgm:prSet>
      <dgm:spPr/>
    </dgm:pt>
    <dgm:pt modelId="{60EF69BC-C625-49DD-A3D7-91643FB68086}" type="pres">
      <dgm:prSet presAssocID="{4225D65E-F70A-4876-9157-2DC320AFB3A8}" presName="rect2" presStyleLbl="fgImgPlace1" presStyleIdx="3" presStyleCnt="8" custLinFactNeighborX="84322" custLinFactNeighborY="102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92049E4-9189-4880-9644-84C67AF8B0DB}" type="pres">
      <dgm:prSet presAssocID="{F583DE27-5848-4AB2-9486-29EFA46C9EF1}" presName="sibTrans" presStyleCnt="0"/>
      <dgm:spPr/>
    </dgm:pt>
    <dgm:pt modelId="{222AC7A1-40B9-4A36-8393-4435CB115E62}" type="pres">
      <dgm:prSet presAssocID="{6F493DD3-CEF8-4451-A358-95856CFA954C}" presName="composite" presStyleCnt="0"/>
      <dgm:spPr/>
    </dgm:pt>
    <dgm:pt modelId="{215CF16B-4E36-4DBA-850C-D5BDA7576A4A}" type="pres">
      <dgm:prSet presAssocID="{6F493DD3-CEF8-4451-A358-95856CFA954C}" presName="rect1" presStyleLbl="trAlignAcc1" presStyleIdx="4" presStyleCnt="8" custLinFactNeighborX="-10781">
        <dgm:presLayoutVars>
          <dgm:bulletEnabled val="1"/>
        </dgm:presLayoutVars>
      </dgm:prSet>
      <dgm:spPr/>
    </dgm:pt>
    <dgm:pt modelId="{72E614A9-602B-4BD4-BAC2-5FDB9B5FDA8D}" type="pres">
      <dgm:prSet presAssocID="{6F493DD3-CEF8-4451-A358-95856CFA954C}" presName="rect2" presStyleLbl="fgImgPlace1" presStyleIdx="4" presStyleCnt="8" custLinFactNeighborX="-55053" custLinFactNeighborY="-341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D1C068C-5E62-49A8-B39C-EA087C67EED2}" type="pres">
      <dgm:prSet presAssocID="{967FF0EA-03D6-475E-A2FE-C6667C912AF3}" presName="sibTrans" presStyleCnt="0"/>
      <dgm:spPr/>
    </dgm:pt>
    <dgm:pt modelId="{51BD1EC7-4127-42F5-824C-B74B4BAFBD16}" type="pres">
      <dgm:prSet presAssocID="{BAA9E5BB-2E0C-4747-96BE-72B54607821C}" presName="composite" presStyleCnt="0"/>
      <dgm:spPr/>
    </dgm:pt>
    <dgm:pt modelId="{51B5C882-2524-4BDF-B505-A76623589744}" type="pres">
      <dgm:prSet presAssocID="{BAA9E5BB-2E0C-4747-96BE-72B54607821C}" presName="rect1" presStyleLbl="trAlignAcc1" presStyleIdx="5" presStyleCnt="8" custLinFactNeighborX="23282">
        <dgm:presLayoutVars>
          <dgm:bulletEnabled val="1"/>
        </dgm:presLayoutVars>
      </dgm:prSet>
      <dgm:spPr/>
    </dgm:pt>
    <dgm:pt modelId="{AF83D4D0-234D-4893-A374-D8714B7D7526}" type="pres">
      <dgm:prSet presAssocID="{BAA9E5BB-2E0C-4747-96BE-72B54607821C}" presName="rect2" presStyleLbl="fgImgPlace1" presStyleIdx="5" presStyleCnt="8" custLinFactNeighborX="8568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E0669D4-FB7B-4D5F-AAB4-A96BC9257D97}" type="pres">
      <dgm:prSet presAssocID="{8A29E58D-7163-4B4F-BBB1-CCBB4CB4EBF4}" presName="sibTrans" presStyleCnt="0"/>
      <dgm:spPr/>
    </dgm:pt>
    <dgm:pt modelId="{72F50057-23ED-4BCE-8BBF-E4EB3A37094E}" type="pres">
      <dgm:prSet presAssocID="{C82106EE-A897-4E71-A17E-99A63A52BD13}" presName="composite" presStyleCnt="0"/>
      <dgm:spPr/>
    </dgm:pt>
    <dgm:pt modelId="{BA713CEF-ACC2-42C7-8306-8E9D20CEDEE8}" type="pres">
      <dgm:prSet presAssocID="{C82106EE-A897-4E71-A17E-99A63A52BD13}" presName="rect1" presStyleLbl="trAlignAcc1" presStyleIdx="6" presStyleCnt="8" custLinFactNeighborX="-10781">
        <dgm:presLayoutVars>
          <dgm:bulletEnabled val="1"/>
        </dgm:presLayoutVars>
      </dgm:prSet>
      <dgm:spPr/>
    </dgm:pt>
    <dgm:pt modelId="{E0ACF3B6-60A5-4180-811D-DE98CF41B386}" type="pres">
      <dgm:prSet presAssocID="{C82106EE-A897-4E71-A17E-99A63A52BD13}" presName="rect2" presStyleLbl="fgImgPlace1" presStyleIdx="6" presStyleCnt="8" custLinFactNeighborX="-55053" custLinFactNeighborY="-69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D885FB4-CC74-4B1F-944D-174AD62DDCA3}" type="pres">
      <dgm:prSet presAssocID="{60330A45-C6D4-4D9A-894D-928A1521180F}" presName="sibTrans" presStyleCnt="0"/>
      <dgm:spPr/>
    </dgm:pt>
    <dgm:pt modelId="{4B06F8E5-F8E8-4A90-B624-9FD4176EBF65}" type="pres">
      <dgm:prSet presAssocID="{48FE1FA0-0222-46B1-9EC2-F6397C31FAB7}" presName="composite" presStyleCnt="0"/>
      <dgm:spPr/>
    </dgm:pt>
    <dgm:pt modelId="{2AD736D6-0F6B-4011-8ED9-D02F15994D67}" type="pres">
      <dgm:prSet presAssocID="{48FE1FA0-0222-46B1-9EC2-F6397C31FAB7}" presName="rect1" presStyleLbl="trAlignAcc1" presStyleIdx="7" presStyleCnt="8" custLinFactNeighborX="23282">
        <dgm:presLayoutVars>
          <dgm:bulletEnabled val="1"/>
        </dgm:presLayoutVars>
      </dgm:prSet>
      <dgm:spPr/>
    </dgm:pt>
    <dgm:pt modelId="{38D30CC7-3E9E-488D-978E-DD2655EA2BB4}" type="pres">
      <dgm:prSet presAssocID="{48FE1FA0-0222-46B1-9EC2-F6397C31FAB7}" presName="rect2" presStyleLbl="fgImgPlace1" presStyleIdx="7" presStyleCnt="8" custLinFactNeighborX="84821"/>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Lst>
  <dgm:cxnLst>
    <dgm:cxn modelId="{3B56AA03-BF21-4455-8395-1B2D41931E7C}" srcId="{98A8303C-62BF-4778-9717-D7AE17005EE4}" destId="{C82106EE-A897-4E71-A17E-99A63A52BD13}" srcOrd="6" destOrd="0" parTransId="{BE69C942-DE03-4C56-938B-9DC9B8B345FE}" sibTransId="{60330A45-C6D4-4D9A-894D-928A1521180F}"/>
    <dgm:cxn modelId="{B70EF606-1215-42D0-97F3-428D4CA9D030}" srcId="{98A8303C-62BF-4778-9717-D7AE17005EE4}" destId="{404A3C10-39CC-47B3-B84F-E38408683BBF}" srcOrd="0" destOrd="0" parTransId="{D3146ED6-BD30-45A2-849A-CBAAF625738D}" sibTransId="{C818FE3B-96A6-4311-B8B1-E25F5B2DBA6C}"/>
    <dgm:cxn modelId="{E0E6AE11-4317-4F42-9A16-19AF7A8465CB}" type="presOf" srcId="{BAA9E5BB-2E0C-4747-96BE-72B54607821C}" destId="{51B5C882-2524-4BDF-B505-A76623589744}" srcOrd="0" destOrd="0" presId="urn:microsoft.com/office/officeart/2008/layout/PictureStrips"/>
    <dgm:cxn modelId="{788B0F18-1945-474D-A476-F8A2476A3B38}" type="presOf" srcId="{C82106EE-A897-4E71-A17E-99A63A52BD13}" destId="{BA713CEF-ACC2-42C7-8306-8E9D20CEDEE8}" srcOrd="0" destOrd="0" presId="urn:microsoft.com/office/officeart/2008/layout/PictureStrips"/>
    <dgm:cxn modelId="{EDD89F20-9838-462D-8F9E-E85B87D841BA}" srcId="{98A8303C-62BF-4778-9717-D7AE17005EE4}" destId="{48FE1FA0-0222-46B1-9EC2-F6397C31FAB7}" srcOrd="7" destOrd="0" parTransId="{2F2D3AE0-46BF-44EB-9995-2C8C3625C93D}" sibTransId="{A6D45D89-2578-448E-8C5D-729D121534A0}"/>
    <dgm:cxn modelId="{96E30F3B-3390-44FC-B22F-A7981CD00126}" type="presOf" srcId="{6F493DD3-CEF8-4451-A358-95856CFA954C}" destId="{215CF16B-4E36-4DBA-850C-D5BDA7576A4A}" srcOrd="0" destOrd="0" presId="urn:microsoft.com/office/officeart/2008/layout/PictureStrips"/>
    <dgm:cxn modelId="{57D33B54-D2AD-4D73-B69C-2680CDECAF05}" srcId="{98A8303C-62BF-4778-9717-D7AE17005EE4}" destId="{79030E18-06EA-4BAF-A700-65BADFC7865B}" srcOrd="1" destOrd="0" parTransId="{25EEBE7E-F230-452F-95BB-F1C98A4CA40E}" sibTransId="{A3BE9667-C0EE-4B29-86D4-005DA997C449}"/>
    <dgm:cxn modelId="{413DA277-B428-4F9B-8FF4-2FDA754C8F80}" type="presOf" srcId="{48FE1FA0-0222-46B1-9EC2-F6397C31FAB7}" destId="{2AD736D6-0F6B-4011-8ED9-D02F15994D67}" srcOrd="0" destOrd="0" presId="urn:microsoft.com/office/officeart/2008/layout/PictureStrips"/>
    <dgm:cxn modelId="{D9C14579-A3F6-4D6E-AB96-BCF8FB51374F}" srcId="{98A8303C-62BF-4778-9717-D7AE17005EE4}" destId="{BAA9E5BB-2E0C-4747-96BE-72B54607821C}" srcOrd="5" destOrd="0" parTransId="{CC7EC5F2-DA61-4BBE-9207-83226DACA921}" sibTransId="{8A29E58D-7163-4B4F-BBB1-CCBB4CB4EBF4}"/>
    <dgm:cxn modelId="{4191DB8E-4E0A-4584-B52B-2587CC7ED08B}" type="presOf" srcId="{79030E18-06EA-4BAF-A700-65BADFC7865B}" destId="{AD51573A-9D70-4F3A-BAB7-0567DFD028FE}" srcOrd="0" destOrd="0" presId="urn:microsoft.com/office/officeart/2008/layout/PictureStrips"/>
    <dgm:cxn modelId="{ECE9B499-9E53-49E2-AFF8-6B5F82028CCD}" srcId="{98A8303C-62BF-4778-9717-D7AE17005EE4}" destId="{6F493DD3-CEF8-4451-A358-95856CFA954C}" srcOrd="4" destOrd="0" parTransId="{B06AC317-DCEE-48EA-B951-F1386D82264D}" sibTransId="{967FF0EA-03D6-475E-A2FE-C6667C912AF3}"/>
    <dgm:cxn modelId="{5E56389B-9202-4C58-951B-73EDCA8E47B2}" type="presOf" srcId="{4225D65E-F70A-4876-9157-2DC320AFB3A8}" destId="{966065DC-2AB7-41E3-8A00-110A11CDA7B2}" srcOrd="0" destOrd="0" presId="urn:microsoft.com/office/officeart/2008/layout/PictureStrips"/>
    <dgm:cxn modelId="{AD1A08A1-C8A4-4A1B-905F-2FEE91B696F3}" type="presOf" srcId="{404A3C10-39CC-47B3-B84F-E38408683BBF}" destId="{F19C155E-D82A-4A14-8481-DA47935C0A7F}" srcOrd="0" destOrd="0" presId="urn:microsoft.com/office/officeart/2008/layout/PictureStrips"/>
    <dgm:cxn modelId="{2E38E0B3-E0FC-4067-8779-5C4CEEAFED80}" type="presOf" srcId="{98A8303C-62BF-4778-9717-D7AE17005EE4}" destId="{FEBEAD1C-B925-46E7-969C-0818996F9EB2}" srcOrd="0" destOrd="0" presId="urn:microsoft.com/office/officeart/2008/layout/PictureStrips"/>
    <dgm:cxn modelId="{F774B5B5-6481-4863-9D40-102F3C6CBD77}" type="presOf" srcId="{25C2423A-16FD-40AA-8695-2A15ADA466FC}" destId="{7BF1D1D8-39FD-4592-9180-E1929A659CF2}" srcOrd="0" destOrd="0" presId="urn:microsoft.com/office/officeart/2008/layout/PictureStrips"/>
    <dgm:cxn modelId="{CE30FCE1-B499-44C4-A39E-403FD0DF5466}" srcId="{98A8303C-62BF-4778-9717-D7AE17005EE4}" destId="{25C2423A-16FD-40AA-8695-2A15ADA466FC}" srcOrd="2" destOrd="0" parTransId="{4ABB9409-E0FF-48F0-875A-609B2AE5C0AA}" sibTransId="{B50AA8D2-3E28-4DBE-B5DA-EFCB38C9CE51}"/>
    <dgm:cxn modelId="{A9D131F2-109D-4060-9B20-6CFAE658CF8D}" srcId="{98A8303C-62BF-4778-9717-D7AE17005EE4}" destId="{4225D65E-F70A-4876-9157-2DC320AFB3A8}" srcOrd="3" destOrd="0" parTransId="{1BA222A6-2BDA-4E3E-B1D7-5DF6835C7655}" sibTransId="{F583DE27-5848-4AB2-9486-29EFA46C9EF1}"/>
    <dgm:cxn modelId="{D85935D2-3A85-4543-B5F2-E0923AFDCD98}" type="presParOf" srcId="{FEBEAD1C-B925-46E7-969C-0818996F9EB2}" destId="{0DDBB3F5-814E-4BAE-8D2E-485DAF97CD57}" srcOrd="0" destOrd="0" presId="urn:microsoft.com/office/officeart/2008/layout/PictureStrips"/>
    <dgm:cxn modelId="{51BAC38C-DAB2-4713-8989-4FE0FC5C813D}" type="presParOf" srcId="{0DDBB3F5-814E-4BAE-8D2E-485DAF97CD57}" destId="{F19C155E-D82A-4A14-8481-DA47935C0A7F}" srcOrd="0" destOrd="0" presId="urn:microsoft.com/office/officeart/2008/layout/PictureStrips"/>
    <dgm:cxn modelId="{E8BAD8BB-27E7-4C5B-9378-D28BB00A11C5}" type="presParOf" srcId="{0DDBB3F5-814E-4BAE-8D2E-485DAF97CD57}" destId="{F77C3F2F-7345-4FBC-B165-3EF71F7CC01D}" srcOrd="1" destOrd="0" presId="urn:microsoft.com/office/officeart/2008/layout/PictureStrips"/>
    <dgm:cxn modelId="{8BEBDA94-B443-48E9-945B-0CB8B708AD93}" type="presParOf" srcId="{FEBEAD1C-B925-46E7-969C-0818996F9EB2}" destId="{2738511B-9B84-41F6-B1B5-BE28975C477F}" srcOrd="1" destOrd="0" presId="urn:microsoft.com/office/officeart/2008/layout/PictureStrips"/>
    <dgm:cxn modelId="{22032811-1B16-47DA-9635-E1C2CB7F1AB2}" type="presParOf" srcId="{FEBEAD1C-B925-46E7-969C-0818996F9EB2}" destId="{C8B71EAC-6D0C-46E8-9F92-843178C8FB10}" srcOrd="2" destOrd="0" presId="urn:microsoft.com/office/officeart/2008/layout/PictureStrips"/>
    <dgm:cxn modelId="{23414ABF-62AB-4194-8BFE-7FB827E618B9}" type="presParOf" srcId="{C8B71EAC-6D0C-46E8-9F92-843178C8FB10}" destId="{AD51573A-9D70-4F3A-BAB7-0567DFD028FE}" srcOrd="0" destOrd="0" presId="urn:microsoft.com/office/officeart/2008/layout/PictureStrips"/>
    <dgm:cxn modelId="{866327FF-58FB-46D1-98E8-17E00C422B14}" type="presParOf" srcId="{C8B71EAC-6D0C-46E8-9F92-843178C8FB10}" destId="{08DD7464-6540-4629-A119-7A27ED0AAB09}" srcOrd="1" destOrd="0" presId="urn:microsoft.com/office/officeart/2008/layout/PictureStrips"/>
    <dgm:cxn modelId="{9BBF7FB3-5C96-4EA1-91B8-737127D98030}" type="presParOf" srcId="{FEBEAD1C-B925-46E7-969C-0818996F9EB2}" destId="{1C098F22-6055-48F5-9D94-5DBDD01A3DF0}" srcOrd="3" destOrd="0" presId="urn:microsoft.com/office/officeart/2008/layout/PictureStrips"/>
    <dgm:cxn modelId="{B26F3C0F-0D39-4504-9481-9CF254DD2D1A}" type="presParOf" srcId="{FEBEAD1C-B925-46E7-969C-0818996F9EB2}" destId="{B3760389-45DF-4206-AFE6-32B2F82632D6}" srcOrd="4" destOrd="0" presId="urn:microsoft.com/office/officeart/2008/layout/PictureStrips"/>
    <dgm:cxn modelId="{70694421-F38B-4FB7-B9BE-3595066FE50D}" type="presParOf" srcId="{B3760389-45DF-4206-AFE6-32B2F82632D6}" destId="{7BF1D1D8-39FD-4592-9180-E1929A659CF2}" srcOrd="0" destOrd="0" presId="urn:microsoft.com/office/officeart/2008/layout/PictureStrips"/>
    <dgm:cxn modelId="{355C41A7-94B9-426A-8B88-6042E4F74083}" type="presParOf" srcId="{B3760389-45DF-4206-AFE6-32B2F82632D6}" destId="{2BB27CCE-2CF4-40F8-8881-9B0D76878874}" srcOrd="1" destOrd="0" presId="urn:microsoft.com/office/officeart/2008/layout/PictureStrips"/>
    <dgm:cxn modelId="{7791CC63-AF11-4835-8B6D-9AB742BE023D}" type="presParOf" srcId="{FEBEAD1C-B925-46E7-969C-0818996F9EB2}" destId="{991ED4AF-5EDE-46AA-9054-7643934EE5DF}" srcOrd="5" destOrd="0" presId="urn:microsoft.com/office/officeart/2008/layout/PictureStrips"/>
    <dgm:cxn modelId="{F23FC566-4FE1-45DF-B39A-7FBB4133BEAB}" type="presParOf" srcId="{FEBEAD1C-B925-46E7-969C-0818996F9EB2}" destId="{A16B2BAC-AD1B-4CF0-8E7B-20B9F122DBB6}" srcOrd="6" destOrd="0" presId="urn:microsoft.com/office/officeart/2008/layout/PictureStrips"/>
    <dgm:cxn modelId="{A29D235B-8E23-4570-B885-515D567359DD}" type="presParOf" srcId="{A16B2BAC-AD1B-4CF0-8E7B-20B9F122DBB6}" destId="{966065DC-2AB7-41E3-8A00-110A11CDA7B2}" srcOrd="0" destOrd="0" presId="urn:microsoft.com/office/officeart/2008/layout/PictureStrips"/>
    <dgm:cxn modelId="{310FF123-B59D-4B5F-B1B2-3C4911E76789}" type="presParOf" srcId="{A16B2BAC-AD1B-4CF0-8E7B-20B9F122DBB6}" destId="{60EF69BC-C625-49DD-A3D7-91643FB68086}" srcOrd="1" destOrd="0" presId="urn:microsoft.com/office/officeart/2008/layout/PictureStrips"/>
    <dgm:cxn modelId="{62C499FB-FC4A-4B7A-8B4A-776C796DAA7D}" type="presParOf" srcId="{FEBEAD1C-B925-46E7-969C-0818996F9EB2}" destId="{C92049E4-9189-4880-9644-84C67AF8B0DB}" srcOrd="7" destOrd="0" presId="urn:microsoft.com/office/officeart/2008/layout/PictureStrips"/>
    <dgm:cxn modelId="{35EE305E-57E4-43CF-9B87-CB414F6E3550}" type="presParOf" srcId="{FEBEAD1C-B925-46E7-969C-0818996F9EB2}" destId="{222AC7A1-40B9-4A36-8393-4435CB115E62}" srcOrd="8" destOrd="0" presId="urn:microsoft.com/office/officeart/2008/layout/PictureStrips"/>
    <dgm:cxn modelId="{68FBFC7C-EEF7-4DD4-B638-E006470C7B76}" type="presParOf" srcId="{222AC7A1-40B9-4A36-8393-4435CB115E62}" destId="{215CF16B-4E36-4DBA-850C-D5BDA7576A4A}" srcOrd="0" destOrd="0" presId="urn:microsoft.com/office/officeart/2008/layout/PictureStrips"/>
    <dgm:cxn modelId="{759DF161-0FD4-482D-8EC1-D0FB81E9639A}" type="presParOf" srcId="{222AC7A1-40B9-4A36-8393-4435CB115E62}" destId="{72E614A9-602B-4BD4-BAC2-5FDB9B5FDA8D}" srcOrd="1" destOrd="0" presId="urn:microsoft.com/office/officeart/2008/layout/PictureStrips"/>
    <dgm:cxn modelId="{3096B7C9-3275-450E-896F-5382E21BD726}" type="presParOf" srcId="{FEBEAD1C-B925-46E7-969C-0818996F9EB2}" destId="{3D1C068C-5E62-49A8-B39C-EA087C67EED2}" srcOrd="9" destOrd="0" presId="urn:microsoft.com/office/officeart/2008/layout/PictureStrips"/>
    <dgm:cxn modelId="{5F76820F-D7EA-4F0F-99E0-0A579FD963C1}" type="presParOf" srcId="{FEBEAD1C-B925-46E7-969C-0818996F9EB2}" destId="{51BD1EC7-4127-42F5-824C-B74B4BAFBD16}" srcOrd="10" destOrd="0" presId="urn:microsoft.com/office/officeart/2008/layout/PictureStrips"/>
    <dgm:cxn modelId="{E1516EFE-0BD8-4E69-95F0-5A8A0C3CFAD0}" type="presParOf" srcId="{51BD1EC7-4127-42F5-824C-B74B4BAFBD16}" destId="{51B5C882-2524-4BDF-B505-A76623589744}" srcOrd="0" destOrd="0" presId="urn:microsoft.com/office/officeart/2008/layout/PictureStrips"/>
    <dgm:cxn modelId="{535207DA-8F16-40D1-B05C-ACF9604C50FB}" type="presParOf" srcId="{51BD1EC7-4127-42F5-824C-B74B4BAFBD16}" destId="{AF83D4D0-234D-4893-A374-D8714B7D7526}" srcOrd="1" destOrd="0" presId="urn:microsoft.com/office/officeart/2008/layout/PictureStrips"/>
    <dgm:cxn modelId="{C8E242A8-A935-4771-AD49-BD09C3364D84}" type="presParOf" srcId="{FEBEAD1C-B925-46E7-969C-0818996F9EB2}" destId="{AE0669D4-FB7B-4D5F-AAB4-A96BC9257D97}" srcOrd="11" destOrd="0" presId="urn:microsoft.com/office/officeart/2008/layout/PictureStrips"/>
    <dgm:cxn modelId="{53D1208C-D669-4E14-815B-CD7D3251A76C}" type="presParOf" srcId="{FEBEAD1C-B925-46E7-969C-0818996F9EB2}" destId="{72F50057-23ED-4BCE-8BBF-E4EB3A37094E}" srcOrd="12" destOrd="0" presId="urn:microsoft.com/office/officeart/2008/layout/PictureStrips"/>
    <dgm:cxn modelId="{90722C21-AADC-4934-846E-1E1285C17122}" type="presParOf" srcId="{72F50057-23ED-4BCE-8BBF-E4EB3A37094E}" destId="{BA713CEF-ACC2-42C7-8306-8E9D20CEDEE8}" srcOrd="0" destOrd="0" presId="urn:microsoft.com/office/officeart/2008/layout/PictureStrips"/>
    <dgm:cxn modelId="{C48F4E12-8927-4FC2-9180-1D4DE2171E0C}" type="presParOf" srcId="{72F50057-23ED-4BCE-8BBF-E4EB3A37094E}" destId="{E0ACF3B6-60A5-4180-811D-DE98CF41B386}" srcOrd="1" destOrd="0" presId="urn:microsoft.com/office/officeart/2008/layout/PictureStrips"/>
    <dgm:cxn modelId="{2B8ADCCC-A717-4597-9807-5EA9312B2824}" type="presParOf" srcId="{FEBEAD1C-B925-46E7-969C-0818996F9EB2}" destId="{CD885FB4-CC74-4B1F-944D-174AD62DDCA3}" srcOrd="13" destOrd="0" presId="urn:microsoft.com/office/officeart/2008/layout/PictureStrips"/>
    <dgm:cxn modelId="{A4A83FBD-A41D-4903-82B1-D6CB0BAA0588}" type="presParOf" srcId="{FEBEAD1C-B925-46E7-969C-0818996F9EB2}" destId="{4B06F8E5-F8E8-4A90-B624-9FD4176EBF65}" srcOrd="14" destOrd="0" presId="urn:microsoft.com/office/officeart/2008/layout/PictureStrips"/>
    <dgm:cxn modelId="{24AAEDDC-B4F6-4218-97DD-00676AF63F05}" type="presParOf" srcId="{4B06F8E5-F8E8-4A90-B624-9FD4176EBF65}" destId="{2AD736D6-0F6B-4011-8ED9-D02F15994D67}" srcOrd="0" destOrd="0" presId="urn:microsoft.com/office/officeart/2008/layout/PictureStrips"/>
    <dgm:cxn modelId="{500D2392-9BB9-4D5D-AA7A-345518A5B6C5}" type="presParOf" srcId="{4B06F8E5-F8E8-4A90-B624-9FD4176EBF65}" destId="{38D30CC7-3E9E-488D-978E-DD2655EA2BB4}" srcOrd="1" destOrd="0" presId="urn:microsoft.com/office/officeart/2008/layout/PictureStrips"/>
  </dgm:cxnLst>
  <dgm:bg>
    <a:solidFill>
      <a:schemeClr val="accent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F014FD-DF72-41F0-92D0-0BC41039F0B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444F610-D3AB-41D0-A2A5-D57ADFC982FC}">
      <dgm:prSet phldrT="[Text]" custT="1"/>
      <dgm:spPr/>
      <dgm:t>
        <a:bodyPr/>
        <a:lstStyle/>
        <a:p>
          <a:r>
            <a:rPr lang="en-US" sz="2400" dirty="0"/>
            <a:t>Leadership preparation programs must provide more instruction and field experience in community engagement</a:t>
          </a:r>
        </a:p>
      </dgm:t>
      <dgm:extLst>
        <a:ext uri="{E40237B7-FDA0-4F09-8148-C483321AD2D9}">
          <dgm14:cNvPr xmlns:dgm14="http://schemas.microsoft.com/office/drawing/2010/diagram" id="0" name="" descr="Leadership preparation programs must provide more instruction and field experience in community engagement*"/>
        </a:ext>
      </dgm:extLst>
    </dgm:pt>
    <dgm:pt modelId="{B9978090-55B1-4754-B3BC-9A091FABD29F}" type="parTrans" cxnId="{1F16AD47-D364-4030-824A-D2D6574EEEF8}">
      <dgm:prSet/>
      <dgm:spPr/>
      <dgm:t>
        <a:bodyPr/>
        <a:lstStyle/>
        <a:p>
          <a:endParaRPr lang="en-US" sz="2000"/>
        </a:p>
      </dgm:t>
    </dgm:pt>
    <dgm:pt modelId="{E5A807CC-F92B-4B6B-9EFE-41266AA8283C}" type="sibTrans" cxnId="{1F16AD47-D364-4030-824A-D2D6574EEEF8}">
      <dgm:prSet/>
      <dgm:spPr/>
      <dgm:t>
        <a:bodyPr/>
        <a:lstStyle/>
        <a:p>
          <a:endParaRPr lang="en-US" sz="2000"/>
        </a:p>
      </dgm:t>
    </dgm:pt>
    <dgm:pt modelId="{9152C874-7D08-4CAF-8053-9C862720DF2A}">
      <dgm:prSet phldrT="[Text]" custT="1"/>
      <dgm:spPr/>
      <dgm:t>
        <a:bodyPr/>
        <a:lstStyle/>
        <a:p>
          <a:r>
            <a:rPr lang="en-US" sz="2400" dirty="0"/>
            <a:t>School and community should build a systemic framework for community engagement</a:t>
          </a:r>
        </a:p>
      </dgm:t>
      <dgm:extLst>
        <a:ext uri="{E40237B7-FDA0-4F09-8148-C483321AD2D9}">
          <dgm14:cNvPr xmlns:dgm14="http://schemas.microsoft.com/office/drawing/2010/diagram" id="0" name="" descr="School and community should build a systemic framework for community engagement"/>
        </a:ext>
      </dgm:extLst>
    </dgm:pt>
    <dgm:pt modelId="{7B8CF970-102D-44CB-87F6-186F9FA227BD}" type="parTrans" cxnId="{ADFCC27C-248E-4CE8-8308-2593330FBA5F}">
      <dgm:prSet/>
      <dgm:spPr/>
      <dgm:t>
        <a:bodyPr/>
        <a:lstStyle/>
        <a:p>
          <a:endParaRPr lang="en-US" sz="2000"/>
        </a:p>
      </dgm:t>
    </dgm:pt>
    <dgm:pt modelId="{EC1DE4FC-5905-449E-B4BB-54E0F90255AE}" type="sibTrans" cxnId="{ADFCC27C-248E-4CE8-8308-2593330FBA5F}">
      <dgm:prSet/>
      <dgm:spPr/>
      <dgm:t>
        <a:bodyPr/>
        <a:lstStyle/>
        <a:p>
          <a:endParaRPr lang="en-US" sz="2000"/>
        </a:p>
      </dgm:t>
    </dgm:pt>
    <dgm:pt modelId="{80DB2CD2-F3D6-4E75-AA58-9F87F3B825A5}">
      <dgm:prSet custT="1"/>
      <dgm:spPr/>
      <dgm:t>
        <a:bodyPr/>
        <a:lstStyle/>
        <a:p>
          <a:r>
            <a:rPr lang="en-US" sz="2300" dirty="0"/>
            <a:t>School districts should find ways to support community engagement and provide principals the flexibility needed for doing this work most effectively</a:t>
          </a:r>
        </a:p>
      </dgm:t>
      <dgm:extLst>
        <a:ext uri="{E40237B7-FDA0-4F09-8148-C483321AD2D9}">
          <dgm14:cNvPr xmlns:dgm14="http://schemas.microsoft.com/office/drawing/2010/diagram" id="0" name="" descr="School districts should find ways to support community engagement and provide principals the flexibility needed for doing this work most effectively&#10;&#10;"/>
        </a:ext>
      </dgm:extLst>
    </dgm:pt>
    <dgm:pt modelId="{BA0E61A1-CAD1-4388-A407-8B140ECA27C3}" type="parTrans" cxnId="{5A44D852-67AE-4CDC-BB50-08934125425B}">
      <dgm:prSet/>
      <dgm:spPr/>
      <dgm:t>
        <a:bodyPr/>
        <a:lstStyle/>
        <a:p>
          <a:endParaRPr lang="en-US" sz="2000"/>
        </a:p>
      </dgm:t>
    </dgm:pt>
    <dgm:pt modelId="{5DFD6FC3-9286-4E88-AF86-D452072795A0}" type="sibTrans" cxnId="{5A44D852-67AE-4CDC-BB50-08934125425B}">
      <dgm:prSet/>
      <dgm:spPr/>
      <dgm:t>
        <a:bodyPr/>
        <a:lstStyle/>
        <a:p>
          <a:endParaRPr lang="en-US" sz="2000"/>
        </a:p>
      </dgm:t>
    </dgm:pt>
    <dgm:pt modelId="{B83DEEBA-8612-4595-A774-476898AD3973}" type="pres">
      <dgm:prSet presAssocID="{6EF014FD-DF72-41F0-92D0-0BC41039F0BA}" presName="linear" presStyleCnt="0">
        <dgm:presLayoutVars>
          <dgm:dir/>
          <dgm:animLvl val="lvl"/>
          <dgm:resizeHandles val="exact"/>
        </dgm:presLayoutVars>
      </dgm:prSet>
      <dgm:spPr/>
    </dgm:pt>
    <dgm:pt modelId="{EB1610FD-46BD-4734-8536-540B6BF2B573}" type="pres">
      <dgm:prSet presAssocID="{B444F610-D3AB-41D0-A2A5-D57ADFC982FC}" presName="parentLin" presStyleCnt="0"/>
      <dgm:spPr/>
    </dgm:pt>
    <dgm:pt modelId="{79156634-EF71-4A93-9CC3-596FB1667403}" type="pres">
      <dgm:prSet presAssocID="{B444F610-D3AB-41D0-A2A5-D57ADFC982FC}" presName="parentLeftMargin" presStyleLbl="node1" presStyleIdx="0" presStyleCnt="3"/>
      <dgm:spPr/>
    </dgm:pt>
    <dgm:pt modelId="{B168E9FF-78E6-4CAD-919C-D9320F7D0FEF}" type="pres">
      <dgm:prSet presAssocID="{B444F610-D3AB-41D0-A2A5-D57ADFC982FC}" presName="parentText" presStyleLbl="node1" presStyleIdx="0" presStyleCnt="3" custScaleX="142857" custScaleY="139435">
        <dgm:presLayoutVars>
          <dgm:chMax val="0"/>
          <dgm:bulletEnabled val="1"/>
        </dgm:presLayoutVars>
      </dgm:prSet>
      <dgm:spPr/>
    </dgm:pt>
    <dgm:pt modelId="{5BEE5AA4-7773-4121-9962-568BD37DF03E}" type="pres">
      <dgm:prSet presAssocID="{B444F610-D3AB-41D0-A2A5-D57ADFC982FC}" presName="negativeSpace" presStyleCnt="0"/>
      <dgm:spPr/>
    </dgm:pt>
    <dgm:pt modelId="{067A9A7D-C114-4196-AACF-364B29336EF9}" type="pres">
      <dgm:prSet presAssocID="{B444F610-D3AB-41D0-A2A5-D57ADFC982FC}" presName="childText" presStyleLbl="conFgAcc1" presStyleIdx="0" presStyleCnt="3">
        <dgm:presLayoutVars>
          <dgm:bulletEnabled val="1"/>
        </dgm:presLayoutVars>
      </dgm:prSet>
      <dgm:spPr/>
    </dgm:pt>
    <dgm:pt modelId="{17BC5937-4803-44CA-87B8-606248657839}" type="pres">
      <dgm:prSet presAssocID="{E5A807CC-F92B-4B6B-9EFE-41266AA8283C}" presName="spaceBetweenRectangles" presStyleCnt="0"/>
      <dgm:spPr/>
    </dgm:pt>
    <dgm:pt modelId="{14FF7611-863F-44A0-A826-B92DF458C919}" type="pres">
      <dgm:prSet presAssocID="{80DB2CD2-F3D6-4E75-AA58-9F87F3B825A5}" presName="parentLin" presStyleCnt="0"/>
      <dgm:spPr/>
    </dgm:pt>
    <dgm:pt modelId="{34A9354C-0AEB-4728-BA16-6C865D0C86E1}" type="pres">
      <dgm:prSet presAssocID="{80DB2CD2-F3D6-4E75-AA58-9F87F3B825A5}" presName="parentLeftMargin" presStyleLbl="node1" presStyleIdx="0" presStyleCnt="3"/>
      <dgm:spPr/>
    </dgm:pt>
    <dgm:pt modelId="{C77AFBB3-DF31-4E32-953A-D935D6E04E72}" type="pres">
      <dgm:prSet presAssocID="{80DB2CD2-F3D6-4E75-AA58-9F87F3B825A5}" presName="parentText" presStyleLbl="node1" presStyleIdx="1" presStyleCnt="3" custScaleX="141674" custScaleY="157424">
        <dgm:presLayoutVars>
          <dgm:chMax val="0"/>
          <dgm:bulletEnabled val="1"/>
        </dgm:presLayoutVars>
      </dgm:prSet>
      <dgm:spPr/>
    </dgm:pt>
    <dgm:pt modelId="{027FF941-5319-4B7F-9A65-AB2C67054074}" type="pres">
      <dgm:prSet presAssocID="{80DB2CD2-F3D6-4E75-AA58-9F87F3B825A5}" presName="negativeSpace" presStyleCnt="0"/>
      <dgm:spPr/>
    </dgm:pt>
    <dgm:pt modelId="{2AADC23E-17E2-4F28-9BC1-C5565926F681}" type="pres">
      <dgm:prSet presAssocID="{80DB2CD2-F3D6-4E75-AA58-9F87F3B825A5}" presName="childText" presStyleLbl="conFgAcc1" presStyleIdx="1" presStyleCnt="3">
        <dgm:presLayoutVars>
          <dgm:bulletEnabled val="1"/>
        </dgm:presLayoutVars>
      </dgm:prSet>
      <dgm:spPr/>
    </dgm:pt>
    <dgm:pt modelId="{5149D861-5052-48CE-B368-7D6395D68CD9}" type="pres">
      <dgm:prSet presAssocID="{5DFD6FC3-9286-4E88-AF86-D452072795A0}" presName="spaceBetweenRectangles" presStyleCnt="0"/>
      <dgm:spPr/>
    </dgm:pt>
    <dgm:pt modelId="{BC660A82-3E9B-4849-BAC7-D9515A6C509D}" type="pres">
      <dgm:prSet presAssocID="{9152C874-7D08-4CAF-8053-9C862720DF2A}" presName="parentLin" presStyleCnt="0"/>
      <dgm:spPr/>
    </dgm:pt>
    <dgm:pt modelId="{6BDD3FCF-C459-4B11-9B53-A1374E903D85}" type="pres">
      <dgm:prSet presAssocID="{9152C874-7D08-4CAF-8053-9C862720DF2A}" presName="parentLeftMargin" presStyleLbl="node1" presStyleIdx="1" presStyleCnt="3"/>
      <dgm:spPr/>
    </dgm:pt>
    <dgm:pt modelId="{7EA386A9-FE65-4F7D-A505-B75EE21B8F81}" type="pres">
      <dgm:prSet presAssocID="{9152C874-7D08-4CAF-8053-9C862720DF2A}" presName="parentText" presStyleLbl="node1" presStyleIdx="2" presStyleCnt="3" custScaleX="142857" custScaleY="139124">
        <dgm:presLayoutVars>
          <dgm:chMax val="0"/>
          <dgm:bulletEnabled val="1"/>
        </dgm:presLayoutVars>
      </dgm:prSet>
      <dgm:spPr/>
    </dgm:pt>
    <dgm:pt modelId="{CABFECEB-5680-4AAE-A794-53E2285F3C28}" type="pres">
      <dgm:prSet presAssocID="{9152C874-7D08-4CAF-8053-9C862720DF2A}" presName="negativeSpace" presStyleCnt="0"/>
      <dgm:spPr/>
    </dgm:pt>
    <dgm:pt modelId="{5EF1B37D-B028-4574-90DD-2D27F2E1E669}" type="pres">
      <dgm:prSet presAssocID="{9152C874-7D08-4CAF-8053-9C862720DF2A}" presName="childText" presStyleLbl="conFgAcc1" presStyleIdx="2" presStyleCnt="3" custLinFactNeighborY="-4711">
        <dgm:presLayoutVars>
          <dgm:bulletEnabled val="1"/>
        </dgm:presLayoutVars>
      </dgm:prSet>
      <dgm:spPr/>
    </dgm:pt>
  </dgm:ptLst>
  <dgm:cxnLst>
    <dgm:cxn modelId="{DB160322-E788-494E-8C8E-3D095EB1FBC0}" type="presOf" srcId="{80DB2CD2-F3D6-4E75-AA58-9F87F3B825A5}" destId="{C77AFBB3-DF31-4E32-953A-D935D6E04E72}" srcOrd="1" destOrd="0" presId="urn:microsoft.com/office/officeart/2005/8/layout/list1"/>
    <dgm:cxn modelId="{3AD48A34-660F-49EF-B402-163C756602D5}" type="presOf" srcId="{9152C874-7D08-4CAF-8053-9C862720DF2A}" destId="{6BDD3FCF-C459-4B11-9B53-A1374E903D85}" srcOrd="0" destOrd="0" presId="urn:microsoft.com/office/officeart/2005/8/layout/list1"/>
    <dgm:cxn modelId="{1F16AD47-D364-4030-824A-D2D6574EEEF8}" srcId="{6EF014FD-DF72-41F0-92D0-0BC41039F0BA}" destId="{B444F610-D3AB-41D0-A2A5-D57ADFC982FC}" srcOrd="0" destOrd="0" parTransId="{B9978090-55B1-4754-B3BC-9A091FABD29F}" sibTransId="{E5A807CC-F92B-4B6B-9EFE-41266AA8283C}"/>
    <dgm:cxn modelId="{AA493F6D-8E63-4700-AD8E-9C77141E07DE}" type="presOf" srcId="{6EF014FD-DF72-41F0-92D0-0BC41039F0BA}" destId="{B83DEEBA-8612-4595-A774-476898AD3973}" srcOrd="0" destOrd="0" presId="urn:microsoft.com/office/officeart/2005/8/layout/list1"/>
    <dgm:cxn modelId="{9F76C350-6C0D-4A02-86B7-22872819F94E}" type="presOf" srcId="{B444F610-D3AB-41D0-A2A5-D57ADFC982FC}" destId="{B168E9FF-78E6-4CAD-919C-D9320F7D0FEF}" srcOrd="1" destOrd="0" presId="urn:microsoft.com/office/officeart/2005/8/layout/list1"/>
    <dgm:cxn modelId="{5A44D852-67AE-4CDC-BB50-08934125425B}" srcId="{6EF014FD-DF72-41F0-92D0-0BC41039F0BA}" destId="{80DB2CD2-F3D6-4E75-AA58-9F87F3B825A5}" srcOrd="1" destOrd="0" parTransId="{BA0E61A1-CAD1-4388-A407-8B140ECA27C3}" sibTransId="{5DFD6FC3-9286-4E88-AF86-D452072795A0}"/>
    <dgm:cxn modelId="{ADFCC27C-248E-4CE8-8308-2593330FBA5F}" srcId="{6EF014FD-DF72-41F0-92D0-0BC41039F0BA}" destId="{9152C874-7D08-4CAF-8053-9C862720DF2A}" srcOrd="2" destOrd="0" parTransId="{7B8CF970-102D-44CB-87F6-186F9FA227BD}" sibTransId="{EC1DE4FC-5905-449E-B4BB-54E0F90255AE}"/>
    <dgm:cxn modelId="{523CBD7E-4755-4D20-B2D0-891A614E086F}" type="presOf" srcId="{B444F610-D3AB-41D0-A2A5-D57ADFC982FC}" destId="{79156634-EF71-4A93-9CC3-596FB1667403}" srcOrd="0" destOrd="0" presId="urn:microsoft.com/office/officeart/2005/8/layout/list1"/>
    <dgm:cxn modelId="{B33436A8-7F7B-4E9C-9E27-A9878FF21369}" type="presOf" srcId="{80DB2CD2-F3D6-4E75-AA58-9F87F3B825A5}" destId="{34A9354C-0AEB-4728-BA16-6C865D0C86E1}" srcOrd="0" destOrd="0" presId="urn:microsoft.com/office/officeart/2005/8/layout/list1"/>
    <dgm:cxn modelId="{3E2D1DFB-88AD-48CE-8047-BF07867A30BE}" type="presOf" srcId="{9152C874-7D08-4CAF-8053-9C862720DF2A}" destId="{7EA386A9-FE65-4F7D-A505-B75EE21B8F81}" srcOrd="1" destOrd="0" presId="urn:microsoft.com/office/officeart/2005/8/layout/list1"/>
    <dgm:cxn modelId="{827A13F6-6E07-421B-8AFF-63EFB2ECF30A}" type="presParOf" srcId="{B83DEEBA-8612-4595-A774-476898AD3973}" destId="{EB1610FD-46BD-4734-8536-540B6BF2B573}" srcOrd="0" destOrd="0" presId="urn:microsoft.com/office/officeart/2005/8/layout/list1"/>
    <dgm:cxn modelId="{81CC82BE-1630-4187-9565-B62B7CFC7880}" type="presParOf" srcId="{EB1610FD-46BD-4734-8536-540B6BF2B573}" destId="{79156634-EF71-4A93-9CC3-596FB1667403}" srcOrd="0" destOrd="0" presId="urn:microsoft.com/office/officeart/2005/8/layout/list1"/>
    <dgm:cxn modelId="{DD47A85E-275D-4932-A5D3-B2DEF2B2506D}" type="presParOf" srcId="{EB1610FD-46BD-4734-8536-540B6BF2B573}" destId="{B168E9FF-78E6-4CAD-919C-D9320F7D0FEF}" srcOrd="1" destOrd="0" presId="urn:microsoft.com/office/officeart/2005/8/layout/list1"/>
    <dgm:cxn modelId="{CA4A1B45-BF5E-412B-AAA8-D89BC041DB10}" type="presParOf" srcId="{B83DEEBA-8612-4595-A774-476898AD3973}" destId="{5BEE5AA4-7773-4121-9962-568BD37DF03E}" srcOrd="1" destOrd="0" presId="urn:microsoft.com/office/officeart/2005/8/layout/list1"/>
    <dgm:cxn modelId="{90490D46-8C6D-422A-8C75-43815F1013DB}" type="presParOf" srcId="{B83DEEBA-8612-4595-A774-476898AD3973}" destId="{067A9A7D-C114-4196-AACF-364B29336EF9}" srcOrd="2" destOrd="0" presId="urn:microsoft.com/office/officeart/2005/8/layout/list1"/>
    <dgm:cxn modelId="{6BFB2EAC-FB46-43E0-B8D5-175D1B38DA35}" type="presParOf" srcId="{B83DEEBA-8612-4595-A774-476898AD3973}" destId="{17BC5937-4803-44CA-87B8-606248657839}" srcOrd="3" destOrd="0" presId="urn:microsoft.com/office/officeart/2005/8/layout/list1"/>
    <dgm:cxn modelId="{20A3AB35-8750-4C9D-BFDF-AF3B3B284E92}" type="presParOf" srcId="{B83DEEBA-8612-4595-A774-476898AD3973}" destId="{14FF7611-863F-44A0-A826-B92DF458C919}" srcOrd="4" destOrd="0" presId="urn:microsoft.com/office/officeart/2005/8/layout/list1"/>
    <dgm:cxn modelId="{D9AAEAAF-2570-48C8-B118-580964BF94E2}" type="presParOf" srcId="{14FF7611-863F-44A0-A826-B92DF458C919}" destId="{34A9354C-0AEB-4728-BA16-6C865D0C86E1}" srcOrd="0" destOrd="0" presId="urn:microsoft.com/office/officeart/2005/8/layout/list1"/>
    <dgm:cxn modelId="{4DE7B2A6-96C5-4A23-ADBB-74133743221D}" type="presParOf" srcId="{14FF7611-863F-44A0-A826-B92DF458C919}" destId="{C77AFBB3-DF31-4E32-953A-D935D6E04E72}" srcOrd="1" destOrd="0" presId="urn:microsoft.com/office/officeart/2005/8/layout/list1"/>
    <dgm:cxn modelId="{2DC5D226-9D19-4D18-A5B1-AFEE33A157F6}" type="presParOf" srcId="{B83DEEBA-8612-4595-A774-476898AD3973}" destId="{027FF941-5319-4B7F-9A65-AB2C67054074}" srcOrd="5" destOrd="0" presId="urn:microsoft.com/office/officeart/2005/8/layout/list1"/>
    <dgm:cxn modelId="{5DEDA8E8-79C9-41A4-AFF6-DED75B822124}" type="presParOf" srcId="{B83DEEBA-8612-4595-A774-476898AD3973}" destId="{2AADC23E-17E2-4F28-9BC1-C5565926F681}" srcOrd="6" destOrd="0" presId="urn:microsoft.com/office/officeart/2005/8/layout/list1"/>
    <dgm:cxn modelId="{D3967642-E0DF-455B-A9B8-1D494A1BFEE1}" type="presParOf" srcId="{B83DEEBA-8612-4595-A774-476898AD3973}" destId="{5149D861-5052-48CE-B368-7D6395D68CD9}" srcOrd="7" destOrd="0" presId="urn:microsoft.com/office/officeart/2005/8/layout/list1"/>
    <dgm:cxn modelId="{25147A4B-6AE7-48CC-BE6C-C02FDD8A9C80}" type="presParOf" srcId="{B83DEEBA-8612-4595-A774-476898AD3973}" destId="{BC660A82-3E9B-4849-BAC7-D9515A6C509D}" srcOrd="8" destOrd="0" presId="urn:microsoft.com/office/officeart/2005/8/layout/list1"/>
    <dgm:cxn modelId="{01BD5258-40E5-42DE-B89C-E96141C771B6}" type="presParOf" srcId="{BC660A82-3E9B-4849-BAC7-D9515A6C509D}" destId="{6BDD3FCF-C459-4B11-9B53-A1374E903D85}" srcOrd="0" destOrd="0" presId="urn:microsoft.com/office/officeart/2005/8/layout/list1"/>
    <dgm:cxn modelId="{30466061-5723-4B6C-BED8-13A7B03999FF}" type="presParOf" srcId="{BC660A82-3E9B-4849-BAC7-D9515A6C509D}" destId="{7EA386A9-FE65-4F7D-A505-B75EE21B8F81}" srcOrd="1" destOrd="0" presId="urn:microsoft.com/office/officeart/2005/8/layout/list1"/>
    <dgm:cxn modelId="{55371B34-2C25-46F7-AAF8-2A9E498F21D6}" type="presParOf" srcId="{B83DEEBA-8612-4595-A774-476898AD3973}" destId="{CABFECEB-5680-4AAE-A794-53E2285F3C28}" srcOrd="9" destOrd="0" presId="urn:microsoft.com/office/officeart/2005/8/layout/list1"/>
    <dgm:cxn modelId="{57A42B7D-B04B-403D-9DC5-1BB4912CB885}" type="presParOf" srcId="{B83DEEBA-8612-4595-A774-476898AD3973}" destId="{5EF1B37D-B028-4574-90DD-2D27F2E1E669}" srcOrd="10" destOrd="0" presId="urn:microsoft.com/office/officeart/2005/8/layout/list1"/>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191F5F-D2A8-40AD-B8E6-3BF404B3B0B4}"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DFF6655E-8B63-4BA8-BBC2-BE4B1970B979}">
      <dgm:prSet phldrT="[Text]" custT="1"/>
      <dgm:spPr/>
      <dgm:t>
        <a:bodyPr/>
        <a:lstStyle/>
        <a:p>
          <a:r>
            <a:rPr lang="en-US" sz="2300" dirty="0"/>
            <a:t>Use of culturally-sensitive communication</a:t>
          </a:r>
        </a:p>
      </dgm:t>
      <dgm:extLst>
        <a:ext uri="{E40237B7-FDA0-4F09-8148-C483321AD2D9}">
          <dgm14:cNvPr xmlns:dgm14="http://schemas.microsoft.com/office/drawing/2010/diagram" id="0" name="" descr="Use of culturally-sensitive communication&#10;Inclusion of family and community wisdom&#10;Increased connections&#10;Recognition and use of local resources&#10;Engagement with community issues and concerns&#10;"/>
        </a:ext>
      </dgm:extLst>
    </dgm:pt>
    <dgm:pt modelId="{B7939F90-B15C-4DD2-A8A7-2DFFD3E3CA3D}" type="parTrans" cxnId="{86A34FF7-E902-4BFC-A320-2051380A6019}">
      <dgm:prSet/>
      <dgm:spPr/>
      <dgm:t>
        <a:bodyPr/>
        <a:lstStyle/>
        <a:p>
          <a:endParaRPr lang="en-US" sz="2000"/>
        </a:p>
      </dgm:t>
    </dgm:pt>
    <dgm:pt modelId="{1EFB6743-5144-4B0E-86BA-3067EC286006}" type="sibTrans" cxnId="{86A34FF7-E902-4BFC-A320-2051380A6019}">
      <dgm:prSet/>
      <dgm:spPr/>
      <dgm:t>
        <a:bodyPr/>
        <a:lstStyle/>
        <a:p>
          <a:endParaRPr lang="en-US" sz="2000"/>
        </a:p>
      </dgm:t>
    </dgm:pt>
    <dgm:pt modelId="{64F19910-C44A-48F5-964A-1BE9D2F7ED71}">
      <dgm:prSet phldrT="[Text]" custT="1"/>
      <dgm:spPr/>
      <dgm:t>
        <a:bodyPr/>
        <a:lstStyle/>
        <a:p>
          <a:r>
            <a:rPr lang="en-US" sz="2400" dirty="0"/>
            <a:t>Inclusion of family and community wisdom</a:t>
          </a:r>
        </a:p>
      </dgm:t>
      <dgm:extLst>
        <a:ext uri="{E40237B7-FDA0-4F09-8148-C483321AD2D9}">
          <dgm14:cNvPr xmlns:dgm14="http://schemas.microsoft.com/office/drawing/2010/diagram" id="0" name="" descr="Use of culturally-sensitive communication&#10;Inclusion of family and community wisdom&#10;Increased connections&#10;Recognition and use of local resources&#10;Engagement with community issues and concerns&#10;"/>
        </a:ext>
      </dgm:extLst>
    </dgm:pt>
    <dgm:pt modelId="{0E03EE89-FD66-47FA-9AFD-A7595A360B2A}" type="parTrans" cxnId="{5072AB72-0ECB-444C-826C-3B3398056378}">
      <dgm:prSet/>
      <dgm:spPr/>
      <dgm:t>
        <a:bodyPr/>
        <a:lstStyle/>
        <a:p>
          <a:endParaRPr lang="en-US" sz="2000"/>
        </a:p>
      </dgm:t>
    </dgm:pt>
    <dgm:pt modelId="{F26C0B5F-3471-401B-8C8D-9A14E4FBDA85}" type="sibTrans" cxnId="{5072AB72-0ECB-444C-826C-3B3398056378}">
      <dgm:prSet/>
      <dgm:spPr/>
      <dgm:t>
        <a:bodyPr/>
        <a:lstStyle/>
        <a:p>
          <a:endParaRPr lang="en-US" sz="2000"/>
        </a:p>
      </dgm:t>
    </dgm:pt>
    <dgm:pt modelId="{EA18F6F0-AC33-4BD8-BA00-EE506939FA07}">
      <dgm:prSet phldrT="[Text]" custT="1"/>
      <dgm:spPr/>
      <dgm:t>
        <a:bodyPr/>
        <a:lstStyle/>
        <a:p>
          <a:r>
            <a:rPr lang="en-US" sz="2400" dirty="0"/>
            <a:t>Increased connections</a:t>
          </a:r>
        </a:p>
      </dgm:t>
      <dgm:extLst>
        <a:ext uri="{E40237B7-FDA0-4F09-8148-C483321AD2D9}">
          <dgm14:cNvPr xmlns:dgm14="http://schemas.microsoft.com/office/drawing/2010/diagram" id="0" name="" descr="Use of culturally-sensitive communication&#10;Inclusion of family and community wisdom&#10;Increased connections&#10;Recognition and use of local resources&#10;Engagement with community issues and concerns&#10;"/>
        </a:ext>
      </dgm:extLst>
    </dgm:pt>
    <dgm:pt modelId="{54147A78-0B0C-4576-AD8F-4035430E5A7D}" type="parTrans" cxnId="{58412B17-A451-40D1-A79D-73AF7D81B1A0}">
      <dgm:prSet/>
      <dgm:spPr/>
      <dgm:t>
        <a:bodyPr/>
        <a:lstStyle/>
        <a:p>
          <a:endParaRPr lang="en-US" sz="2000"/>
        </a:p>
      </dgm:t>
    </dgm:pt>
    <dgm:pt modelId="{8043276D-D3C2-4924-BE05-54E951154E6E}" type="sibTrans" cxnId="{58412B17-A451-40D1-A79D-73AF7D81B1A0}">
      <dgm:prSet/>
      <dgm:spPr/>
      <dgm:t>
        <a:bodyPr/>
        <a:lstStyle/>
        <a:p>
          <a:endParaRPr lang="en-US" sz="2000"/>
        </a:p>
      </dgm:t>
    </dgm:pt>
    <dgm:pt modelId="{CA17F0EC-BC2D-475D-AC0C-4FA88CBDD7F0}">
      <dgm:prSet phldrT="[Text]" custT="1"/>
      <dgm:spPr/>
      <dgm:t>
        <a:bodyPr/>
        <a:lstStyle/>
        <a:p>
          <a:r>
            <a:rPr lang="en-US" sz="2400" dirty="0"/>
            <a:t>Recognition and use of local resources</a:t>
          </a:r>
        </a:p>
      </dgm:t>
      <dgm:extLst>
        <a:ext uri="{E40237B7-FDA0-4F09-8148-C483321AD2D9}">
          <dgm14:cNvPr xmlns:dgm14="http://schemas.microsoft.com/office/drawing/2010/diagram" id="0" name="" descr="Use of culturally-sensitive communication&#10;Inclusion of family and community wisdom&#10;Increased connections&#10;Recognition and use of local resources&#10;Engagement with community issues and concerns&#10;"/>
        </a:ext>
      </dgm:extLst>
    </dgm:pt>
    <dgm:pt modelId="{5A92409F-FAA6-4318-8528-BBD7CC74BDB2}" type="parTrans" cxnId="{DF3FD408-7B0F-4394-AC19-3F733E1DC8FC}">
      <dgm:prSet/>
      <dgm:spPr/>
      <dgm:t>
        <a:bodyPr/>
        <a:lstStyle/>
        <a:p>
          <a:endParaRPr lang="en-US" sz="2000"/>
        </a:p>
      </dgm:t>
    </dgm:pt>
    <dgm:pt modelId="{A66D554D-47D7-4B90-BF0D-C272F1F62D65}" type="sibTrans" cxnId="{DF3FD408-7B0F-4394-AC19-3F733E1DC8FC}">
      <dgm:prSet/>
      <dgm:spPr/>
      <dgm:t>
        <a:bodyPr/>
        <a:lstStyle/>
        <a:p>
          <a:endParaRPr lang="en-US" sz="2000"/>
        </a:p>
      </dgm:t>
    </dgm:pt>
    <dgm:pt modelId="{9F629544-45EA-4BF5-ABCB-2F014982D7F4}">
      <dgm:prSet phldrT="[Text]" custT="1"/>
      <dgm:spPr/>
      <dgm:t>
        <a:bodyPr/>
        <a:lstStyle/>
        <a:p>
          <a:r>
            <a:rPr lang="en-US" sz="2300" dirty="0"/>
            <a:t>Engagement with community issues and concerns</a:t>
          </a:r>
        </a:p>
      </dgm:t>
      <dgm:extLst>
        <a:ext uri="{E40237B7-FDA0-4F09-8148-C483321AD2D9}">
          <dgm14:cNvPr xmlns:dgm14="http://schemas.microsoft.com/office/drawing/2010/diagram" id="0" name="" descr="Use of culturally-sensitive communication&#10;Inclusion of family and community wisdom&#10;Increased connections&#10;Recognition and use of local resources&#10;Engagement with community issues and concerns&#10;"/>
        </a:ext>
      </dgm:extLst>
    </dgm:pt>
    <dgm:pt modelId="{7B07BB5D-9D0A-4089-BC46-61E651A235F0}" type="parTrans" cxnId="{B1CF6551-1301-4B49-B6BF-DB902AA1A9C1}">
      <dgm:prSet/>
      <dgm:spPr/>
      <dgm:t>
        <a:bodyPr/>
        <a:lstStyle/>
        <a:p>
          <a:endParaRPr lang="en-US" sz="2000"/>
        </a:p>
      </dgm:t>
    </dgm:pt>
    <dgm:pt modelId="{A2445CF6-BB1C-4DA3-8DA3-593B287E826A}" type="sibTrans" cxnId="{B1CF6551-1301-4B49-B6BF-DB902AA1A9C1}">
      <dgm:prSet/>
      <dgm:spPr/>
      <dgm:t>
        <a:bodyPr/>
        <a:lstStyle/>
        <a:p>
          <a:endParaRPr lang="en-US" sz="2000"/>
        </a:p>
      </dgm:t>
    </dgm:pt>
    <dgm:pt modelId="{2C7C0DF5-E1ED-44E9-BC30-BCCA2E62E9F4}" type="pres">
      <dgm:prSet presAssocID="{7C191F5F-D2A8-40AD-B8E6-3BF404B3B0B4}" presName="diagram" presStyleCnt="0">
        <dgm:presLayoutVars>
          <dgm:dir/>
          <dgm:resizeHandles val="exact"/>
        </dgm:presLayoutVars>
      </dgm:prSet>
      <dgm:spPr/>
    </dgm:pt>
    <dgm:pt modelId="{52FE232A-EC7A-4646-A091-DFF7385173D6}" type="pres">
      <dgm:prSet presAssocID="{DFF6655E-8B63-4BA8-BBC2-BE4B1970B979}" presName="node" presStyleLbl="node1" presStyleIdx="0" presStyleCnt="5" custLinFactNeighborX="3683" custLinFactNeighborY="-1195">
        <dgm:presLayoutVars>
          <dgm:bulletEnabled val="1"/>
        </dgm:presLayoutVars>
      </dgm:prSet>
      <dgm:spPr/>
    </dgm:pt>
    <dgm:pt modelId="{273B023F-DBCF-4833-AA69-0F04BDAE9F5A}" type="pres">
      <dgm:prSet presAssocID="{1EFB6743-5144-4B0E-86BA-3067EC286006}" presName="sibTrans" presStyleCnt="0"/>
      <dgm:spPr/>
    </dgm:pt>
    <dgm:pt modelId="{BB47978D-AC12-4C1C-9805-407BA0172E05}" type="pres">
      <dgm:prSet presAssocID="{64F19910-C44A-48F5-964A-1BE9D2F7ED71}" presName="node" presStyleLbl="node1" presStyleIdx="1" presStyleCnt="5">
        <dgm:presLayoutVars>
          <dgm:bulletEnabled val="1"/>
        </dgm:presLayoutVars>
      </dgm:prSet>
      <dgm:spPr/>
    </dgm:pt>
    <dgm:pt modelId="{5B7519DA-54E9-49A5-AB1F-4F3188477108}" type="pres">
      <dgm:prSet presAssocID="{F26C0B5F-3471-401B-8C8D-9A14E4FBDA85}" presName="sibTrans" presStyleCnt="0"/>
      <dgm:spPr/>
    </dgm:pt>
    <dgm:pt modelId="{5AE3E775-9F8D-434F-9AE1-F1A75DB7BEA6}" type="pres">
      <dgm:prSet presAssocID="{EA18F6F0-AC33-4BD8-BA00-EE506939FA07}" presName="node" presStyleLbl="node1" presStyleIdx="2" presStyleCnt="5" custLinFactNeighborX="-3706">
        <dgm:presLayoutVars>
          <dgm:bulletEnabled val="1"/>
        </dgm:presLayoutVars>
      </dgm:prSet>
      <dgm:spPr/>
    </dgm:pt>
    <dgm:pt modelId="{2FE59B59-7C8E-4124-8682-E80F0CAE8A28}" type="pres">
      <dgm:prSet presAssocID="{8043276D-D3C2-4924-BE05-54E951154E6E}" presName="sibTrans" presStyleCnt="0"/>
      <dgm:spPr/>
    </dgm:pt>
    <dgm:pt modelId="{B2A705D0-6CA1-4BDA-9F88-DF26CCF11B46}" type="pres">
      <dgm:prSet presAssocID="{CA17F0EC-BC2D-475D-AC0C-4FA88CBDD7F0}" presName="node" presStyleLbl="node1" presStyleIdx="3" presStyleCnt="5" custLinFactNeighborX="-4970">
        <dgm:presLayoutVars>
          <dgm:bulletEnabled val="1"/>
        </dgm:presLayoutVars>
      </dgm:prSet>
      <dgm:spPr/>
    </dgm:pt>
    <dgm:pt modelId="{BB119B95-26D9-4DA3-8B1D-FF6B9B2C9349}" type="pres">
      <dgm:prSet presAssocID="{A66D554D-47D7-4B90-BF0D-C272F1F62D65}" presName="sibTrans" presStyleCnt="0"/>
      <dgm:spPr/>
    </dgm:pt>
    <dgm:pt modelId="{1926EFF0-A5FD-4320-898E-007070E085D5}" type="pres">
      <dgm:prSet presAssocID="{9F629544-45EA-4BF5-ABCB-2F014982D7F4}" presName="node" presStyleLbl="node1" presStyleIdx="4" presStyleCnt="5" custLinFactNeighborX="357">
        <dgm:presLayoutVars>
          <dgm:bulletEnabled val="1"/>
        </dgm:presLayoutVars>
      </dgm:prSet>
      <dgm:spPr/>
    </dgm:pt>
  </dgm:ptLst>
  <dgm:cxnLst>
    <dgm:cxn modelId="{DF3FD408-7B0F-4394-AC19-3F733E1DC8FC}" srcId="{7C191F5F-D2A8-40AD-B8E6-3BF404B3B0B4}" destId="{CA17F0EC-BC2D-475D-AC0C-4FA88CBDD7F0}" srcOrd="3" destOrd="0" parTransId="{5A92409F-FAA6-4318-8528-BBD7CC74BDB2}" sibTransId="{A66D554D-47D7-4B90-BF0D-C272F1F62D65}"/>
    <dgm:cxn modelId="{58412B17-A451-40D1-A79D-73AF7D81B1A0}" srcId="{7C191F5F-D2A8-40AD-B8E6-3BF404B3B0B4}" destId="{EA18F6F0-AC33-4BD8-BA00-EE506939FA07}" srcOrd="2" destOrd="0" parTransId="{54147A78-0B0C-4576-AD8F-4035430E5A7D}" sibTransId="{8043276D-D3C2-4924-BE05-54E951154E6E}"/>
    <dgm:cxn modelId="{B1CF6551-1301-4B49-B6BF-DB902AA1A9C1}" srcId="{7C191F5F-D2A8-40AD-B8E6-3BF404B3B0B4}" destId="{9F629544-45EA-4BF5-ABCB-2F014982D7F4}" srcOrd="4" destOrd="0" parTransId="{7B07BB5D-9D0A-4089-BC46-61E651A235F0}" sibTransId="{A2445CF6-BB1C-4DA3-8DA3-593B287E826A}"/>
    <dgm:cxn modelId="{5072AB72-0ECB-444C-826C-3B3398056378}" srcId="{7C191F5F-D2A8-40AD-B8E6-3BF404B3B0B4}" destId="{64F19910-C44A-48F5-964A-1BE9D2F7ED71}" srcOrd="1" destOrd="0" parTransId="{0E03EE89-FD66-47FA-9AFD-A7595A360B2A}" sibTransId="{F26C0B5F-3471-401B-8C8D-9A14E4FBDA85}"/>
    <dgm:cxn modelId="{EAE20E7C-F75C-4D8E-A557-635CCC6C2887}" type="presOf" srcId="{9F629544-45EA-4BF5-ABCB-2F014982D7F4}" destId="{1926EFF0-A5FD-4320-898E-007070E085D5}" srcOrd="0" destOrd="0" presId="urn:microsoft.com/office/officeart/2005/8/layout/default"/>
    <dgm:cxn modelId="{43FB4B81-C6E8-4254-98CF-B8DA033BFA65}" type="presOf" srcId="{7C191F5F-D2A8-40AD-B8E6-3BF404B3B0B4}" destId="{2C7C0DF5-E1ED-44E9-BC30-BCCA2E62E9F4}" srcOrd="0" destOrd="0" presId="urn:microsoft.com/office/officeart/2005/8/layout/default"/>
    <dgm:cxn modelId="{BFC21E87-1F2E-44A7-9372-753F1D0DB418}" type="presOf" srcId="{64F19910-C44A-48F5-964A-1BE9D2F7ED71}" destId="{BB47978D-AC12-4C1C-9805-407BA0172E05}" srcOrd="0" destOrd="0" presId="urn:microsoft.com/office/officeart/2005/8/layout/default"/>
    <dgm:cxn modelId="{01F3DD9D-7184-4F35-996F-11B34414A6F3}" type="presOf" srcId="{EA18F6F0-AC33-4BD8-BA00-EE506939FA07}" destId="{5AE3E775-9F8D-434F-9AE1-F1A75DB7BEA6}" srcOrd="0" destOrd="0" presId="urn:microsoft.com/office/officeart/2005/8/layout/default"/>
    <dgm:cxn modelId="{06CC1DA9-B4A9-4D6B-9C51-E82DDA08A0EC}" type="presOf" srcId="{CA17F0EC-BC2D-475D-AC0C-4FA88CBDD7F0}" destId="{B2A705D0-6CA1-4BDA-9F88-DF26CCF11B46}" srcOrd="0" destOrd="0" presId="urn:microsoft.com/office/officeart/2005/8/layout/default"/>
    <dgm:cxn modelId="{E4900FB1-675D-4013-9E9A-B4977A1CBF73}" type="presOf" srcId="{DFF6655E-8B63-4BA8-BBC2-BE4B1970B979}" destId="{52FE232A-EC7A-4646-A091-DFF7385173D6}" srcOrd="0" destOrd="0" presId="urn:microsoft.com/office/officeart/2005/8/layout/default"/>
    <dgm:cxn modelId="{86A34FF7-E902-4BFC-A320-2051380A6019}" srcId="{7C191F5F-D2A8-40AD-B8E6-3BF404B3B0B4}" destId="{DFF6655E-8B63-4BA8-BBC2-BE4B1970B979}" srcOrd="0" destOrd="0" parTransId="{B7939F90-B15C-4DD2-A8A7-2DFFD3E3CA3D}" sibTransId="{1EFB6743-5144-4B0E-86BA-3067EC286006}"/>
    <dgm:cxn modelId="{EA25D4C8-D267-4C3E-83AC-24C7E87BE80D}" type="presParOf" srcId="{2C7C0DF5-E1ED-44E9-BC30-BCCA2E62E9F4}" destId="{52FE232A-EC7A-4646-A091-DFF7385173D6}" srcOrd="0" destOrd="0" presId="urn:microsoft.com/office/officeart/2005/8/layout/default"/>
    <dgm:cxn modelId="{CF5A5DAF-56C1-4246-9CD3-8907FE89F651}" type="presParOf" srcId="{2C7C0DF5-E1ED-44E9-BC30-BCCA2E62E9F4}" destId="{273B023F-DBCF-4833-AA69-0F04BDAE9F5A}" srcOrd="1" destOrd="0" presId="urn:microsoft.com/office/officeart/2005/8/layout/default"/>
    <dgm:cxn modelId="{4E251DA4-ED49-46EE-8CDC-263BF4919E73}" type="presParOf" srcId="{2C7C0DF5-E1ED-44E9-BC30-BCCA2E62E9F4}" destId="{BB47978D-AC12-4C1C-9805-407BA0172E05}" srcOrd="2" destOrd="0" presId="urn:microsoft.com/office/officeart/2005/8/layout/default"/>
    <dgm:cxn modelId="{3958C171-D2BF-4429-BF3E-D3F34176144D}" type="presParOf" srcId="{2C7C0DF5-E1ED-44E9-BC30-BCCA2E62E9F4}" destId="{5B7519DA-54E9-49A5-AB1F-4F3188477108}" srcOrd="3" destOrd="0" presId="urn:microsoft.com/office/officeart/2005/8/layout/default"/>
    <dgm:cxn modelId="{33C72D3B-DEAB-49BF-8CE9-A00A7AF1EA5F}" type="presParOf" srcId="{2C7C0DF5-E1ED-44E9-BC30-BCCA2E62E9F4}" destId="{5AE3E775-9F8D-434F-9AE1-F1A75DB7BEA6}" srcOrd="4" destOrd="0" presId="urn:microsoft.com/office/officeart/2005/8/layout/default"/>
    <dgm:cxn modelId="{1708EFBA-292E-4AD2-AAE8-C14E47CFEABA}" type="presParOf" srcId="{2C7C0DF5-E1ED-44E9-BC30-BCCA2E62E9F4}" destId="{2FE59B59-7C8E-4124-8682-E80F0CAE8A28}" srcOrd="5" destOrd="0" presId="urn:microsoft.com/office/officeart/2005/8/layout/default"/>
    <dgm:cxn modelId="{EE25986A-BCD0-4E8E-A3E5-53E2157814AB}" type="presParOf" srcId="{2C7C0DF5-E1ED-44E9-BC30-BCCA2E62E9F4}" destId="{B2A705D0-6CA1-4BDA-9F88-DF26CCF11B46}" srcOrd="6" destOrd="0" presId="urn:microsoft.com/office/officeart/2005/8/layout/default"/>
    <dgm:cxn modelId="{7F98F510-9E1E-42E5-A4E5-B605B38ADCD1}" type="presParOf" srcId="{2C7C0DF5-E1ED-44E9-BC30-BCCA2E62E9F4}" destId="{BB119B95-26D9-4DA3-8B1D-FF6B9B2C9349}" srcOrd="7" destOrd="0" presId="urn:microsoft.com/office/officeart/2005/8/layout/default"/>
    <dgm:cxn modelId="{1FCE74F3-7174-480A-ADDF-04EB9AE83B0E}" type="presParOf" srcId="{2C7C0DF5-E1ED-44E9-BC30-BCCA2E62E9F4}" destId="{1926EFF0-A5FD-4320-898E-007070E085D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CF8188-4E47-4A1D-A796-C2737F2FBFB8}"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D8BAD4A8-D423-4F80-AF3C-F5A84A1BB9C9}">
      <dgm:prSet phldrT="[Text]" custT="1"/>
      <dgm:spPr/>
      <dgm:t>
        <a:bodyPr/>
        <a:lstStyle/>
        <a:p>
          <a:r>
            <a:rPr lang="en-US" sz="2400" b="1" dirty="0"/>
            <a:t>Consumers</a:t>
          </a:r>
        </a:p>
      </dgm:t>
    </dgm:pt>
    <dgm:pt modelId="{B7AA291A-C65C-4F5C-B4A0-3AE6B7547624}" type="parTrans" cxnId="{CB6A721C-C038-4654-BEF3-84403A4C0D0B}">
      <dgm:prSet/>
      <dgm:spPr/>
      <dgm:t>
        <a:bodyPr/>
        <a:lstStyle/>
        <a:p>
          <a:endParaRPr lang="en-US" sz="2800" b="1"/>
        </a:p>
      </dgm:t>
    </dgm:pt>
    <dgm:pt modelId="{48BD2E23-A679-46CB-9D56-FF68D655EAEA}" type="sibTrans" cxnId="{CB6A721C-C038-4654-BEF3-84403A4C0D0B}">
      <dgm:prSet/>
      <dgm:spPr/>
      <dgm:t>
        <a:bodyPr/>
        <a:lstStyle/>
        <a:p>
          <a:endParaRPr lang="en-US" sz="2800" b="1"/>
        </a:p>
      </dgm:t>
    </dgm:pt>
    <dgm:pt modelId="{AD6ACE7A-7C32-446C-894F-3CF8E37A41B9}">
      <dgm:prSet phldrT="[Text]" custT="1"/>
      <dgm:spPr/>
      <dgm:t>
        <a:bodyPr/>
        <a:lstStyle/>
        <a:p>
          <a:r>
            <a:rPr lang="en-US" sz="2400" b="1" dirty="0"/>
            <a:t>Communi-cators</a:t>
          </a:r>
          <a:endParaRPr lang="en-US" sz="2800" b="1" dirty="0"/>
        </a:p>
      </dgm:t>
    </dgm:pt>
    <dgm:pt modelId="{89377A30-3FD1-4089-A012-9F2D0978010F}" type="parTrans" cxnId="{04503BC3-B16E-4150-85D6-39E48BFCC03B}">
      <dgm:prSet/>
      <dgm:spPr/>
      <dgm:t>
        <a:bodyPr/>
        <a:lstStyle/>
        <a:p>
          <a:endParaRPr lang="en-US" sz="2800" b="1"/>
        </a:p>
      </dgm:t>
    </dgm:pt>
    <dgm:pt modelId="{3AD88750-9738-42D3-AFD8-AC08AC721F5A}" type="sibTrans" cxnId="{04503BC3-B16E-4150-85D6-39E48BFCC03B}">
      <dgm:prSet/>
      <dgm:spPr/>
      <dgm:t>
        <a:bodyPr/>
        <a:lstStyle/>
        <a:p>
          <a:endParaRPr lang="en-US" sz="2800" b="1"/>
        </a:p>
      </dgm:t>
    </dgm:pt>
    <dgm:pt modelId="{083FC8D9-0489-4A77-9422-F3A544B37A69}">
      <dgm:prSet phldrT="[Text]" custT="1"/>
      <dgm:spPr/>
      <dgm:t>
        <a:bodyPr/>
        <a:lstStyle/>
        <a:p>
          <a:r>
            <a:rPr lang="en-US" sz="2400" b="1" dirty="0"/>
            <a:t>Business Reps</a:t>
          </a:r>
        </a:p>
      </dgm:t>
    </dgm:pt>
    <dgm:pt modelId="{17E97C8E-EF10-446C-B321-A8EB5FCCB8A5}" type="parTrans" cxnId="{7E16C4A2-67C4-470C-B6A1-476DC4779393}">
      <dgm:prSet/>
      <dgm:spPr/>
      <dgm:t>
        <a:bodyPr/>
        <a:lstStyle/>
        <a:p>
          <a:endParaRPr lang="en-US" sz="2800" b="1"/>
        </a:p>
      </dgm:t>
    </dgm:pt>
    <dgm:pt modelId="{DFB178B5-4F7C-48BE-B259-7431B0942804}" type="sibTrans" cxnId="{7E16C4A2-67C4-470C-B6A1-476DC4779393}">
      <dgm:prSet/>
      <dgm:spPr/>
      <dgm:t>
        <a:bodyPr/>
        <a:lstStyle/>
        <a:p>
          <a:endParaRPr lang="en-US" sz="2800" b="1"/>
        </a:p>
      </dgm:t>
    </dgm:pt>
    <dgm:pt modelId="{F69D0C15-D534-47DE-9954-9D93F5482AB1}">
      <dgm:prSet phldrT="[Text]" custT="1"/>
      <dgm:spPr/>
      <dgm:t>
        <a:bodyPr/>
        <a:lstStyle/>
        <a:p>
          <a:r>
            <a:rPr lang="en-US" sz="2400" b="1" dirty="0"/>
            <a:t>Employers</a:t>
          </a:r>
        </a:p>
      </dgm:t>
    </dgm:pt>
    <dgm:pt modelId="{F08F0635-4474-4201-A45D-F2CD4223B912}" type="parTrans" cxnId="{C7831789-DE97-48A1-A812-2EF11D2DC3C6}">
      <dgm:prSet/>
      <dgm:spPr/>
      <dgm:t>
        <a:bodyPr/>
        <a:lstStyle/>
        <a:p>
          <a:endParaRPr lang="en-US" sz="2800" b="1"/>
        </a:p>
      </dgm:t>
    </dgm:pt>
    <dgm:pt modelId="{71B0F73A-A9A9-4D6E-9582-723A63C3D5C9}" type="sibTrans" cxnId="{C7831789-DE97-48A1-A812-2EF11D2DC3C6}">
      <dgm:prSet/>
      <dgm:spPr/>
      <dgm:t>
        <a:bodyPr/>
        <a:lstStyle/>
        <a:p>
          <a:endParaRPr lang="en-US" sz="2800" b="1"/>
        </a:p>
      </dgm:t>
    </dgm:pt>
    <dgm:pt modelId="{1F91A040-6F1D-4EAC-A21B-6CB2CD45B2F7}">
      <dgm:prSet phldrT="[Text]" custT="1"/>
      <dgm:spPr/>
      <dgm:t>
        <a:bodyPr/>
        <a:lstStyle/>
        <a:p>
          <a:r>
            <a:rPr lang="en-US" sz="2400" b="1" dirty="0"/>
            <a:t>Employees</a:t>
          </a:r>
        </a:p>
      </dgm:t>
    </dgm:pt>
    <dgm:pt modelId="{C44879D6-DAB8-4662-A6BC-7F048FFF51F9}" type="parTrans" cxnId="{7400B889-8F1F-48D1-A2CC-12135125B342}">
      <dgm:prSet/>
      <dgm:spPr/>
      <dgm:t>
        <a:bodyPr/>
        <a:lstStyle/>
        <a:p>
          <a:endParaRPr lang="en-US" sz="2800" b="1"/>
        </a:p>
      </dgm:t>
    </dgm:pt>
    <dgm:pt modelId="{6B3A4E9C-C88B-4C03-8280-1581103078E5}" type="sibTrans" cxnId="{7400B889-8F1F-48D1-A2CC-12135125B342}">
      <dgm:prSet/>
      <dgm:spPr/>
      <dgm:t>
        <a:bodyPr/>
        <a:lstStyle/>
        <a:p>
          <a:endParaRPr lang="en-US" sz="2800" b="1"/>
        </a:p>
      </dgm:t>
    </dgm:pt>
    <dgm:pt modelId="{DD3D8563-0613-444D-A90C-E0DE6F5F7A3B}">
      <dgm:prSet phldrT="[Text]" custT="1"/>
      <dgm:spPr/>
      <dgm:t>
        <a:bodyPr/>
        <a:lstStyle/>
        <a:p>
          <a:r>
            <a:rPr lang="en-US" sz="2400" b="1" dirty="0"/>
            <a:t>Cultural Experts</a:t>
          </a:r>
        </a:p>
      </dgm:t>
    </dgm:pt>
    <dgm:pt modelId="{D6A378B1-BE70-495D-B677-8CECDA4C966B}" type="parTrans" cxnId="{368D89FE-CC36-401B-AA20-3095225B5293}">
      <dgm:prSet/>
      <dgm:spPr/>
      <dgm:t>
        <a:bodyPr/>
        <a:lstStyle/>
        <a:p>
          <a:endParaRPr lang="en-US" sz="2800" b="1"/>
        </a:p>
      </dgm:t>
    </dgm:pt>
    <dgm:pt modelId="{310876B2-B876-4A76-85E6-B4DBF7EA7DB5}" type="sibTrans" cxnId="{368D89FE-CC36-401B-AA20-3095225B5293}">
      <dgm:prSet/>
      <dgm:spPr/>
      <dgm:t>
        <a:bodyPr/>
        <a:lstStyle/>
        <a:p>
          <a:endParaRPr lang="en-US" sz="2800" b="1"/>
        </a:p>
      </dgm:t>
    </dgm:pt>
    <dgm:pt modelId="{550D164E-F8ED-45E8-A7C6-BBADAB8E7C15}">
      <dgm:prSet phldrT="[Text]" custT="1"/>
      <dgm:spPr/>
      <dgm:t>
        <a:bodyPr/>
        <a:lstStyle/>
        <a:p>
          <a:r>
            <a:rPr lang="en-US" sz="2400" b="1" dirty="0"/>
            <a:t>Volunteers</a:t>
          </a:r>
        </a:p>
      </dgm:t>
    </dgm:pt>
    <dgm:pt modelId="{F046BFE3-9076-4098-9225-CD131A30815D}" type="parTrans" cxnId="{0F6400DD-9B82-4EB6-8B5E-F9DCF8DFD535}">
      <dgm:prSet/>
      <dgm:spPr/>
      <dgm:t>
        <a:bodyPr/>
        <a:lstStyle/>
        <a:p>
          <a:endParaRPr lang="en-US" sz="2800" b="1"/>
        </a:p>
      </dgm:t>
    </dgm:pt>
    <dgm:pt modelId="{9A5C629B-EBD3-4843-96B8-2B731F734CE1}" type="sibTrans" cxnId="{0F6400DD-9B82-4EB6-8B5E-F9DCF8DFD535}">
      <dgm:prSet/>
      <dgm:spPr/>
      <dgm:t>
        <a:bodyPr/>
        <a:lstStyle/>
        <a:p>
          <a:endParaRPr lang="en-US" sz="2800" b="1"/>
        </a:p>
      </dgm:t>
    </dgm:pt>
    <dgm:pt modelId="{DBA5C832-45EC-4DB6-BE42-68932AE98CBB}">
      <dgm:prSet phldrT="[Text]" custT="1"/>
      <dgm:spPr/>
      <dgm:t>
        <a:bodyPr/>
        <a:lstStyle/>
        <a:p>
          <a:r>
            <a:rPr lang="en-US" sz="2400" b="1" dirty="0"/>
            <a:t>Facilitators</a:t>
          </a:r>
        </a:p>
      </dgm:t>
    </dgm:pt>
    <dgm:pt modelId="{AB6213BF-0E18-411F-BAD2-B06335E9B5C4}" type="parTrans" cxnId="{9E46924D-0892-41C0-81EF-7AC8E75A546D}">
      <dgm:prSet/>
      <dgm:spPr/>
      <dgm:t>
        <a:bodyPr/>
        <a:lstStyle/>
        <a:p>
          <a:endParaRPr lang="en-US" sz="2800" b="1"/>
        </a:p>
      </dgm:t>
    </dgm:pt>
    <dgm:pt modelId="{61CC4BD5-8C11-492A-9A7E-278A68A210F7}" type="sibTrans" cxnId="{9E46924D-0892-41C0-81EF-7AC8E75A546D}">
      <dgm:prSet/>
      <dgm:spPr/>
      <dgm:t>
        <a:bodyPr/>
        <a:lstStyle/>
        <a:p>
          <a:endParaRPr lang="en-US" sz="2800" b="1"/>
        </a:p>
      </dgm:t>
    </dgm:pt>
    <dgm:pt modelId="{7B194493-C6FF-431F-B1A2-4A31E3FAAD30}">
      <dgm:prSet phldrT="[Text]" custT="1"/>
      <dgm:spPr/>
      <dgm:t>
        <a:bodyPr/>
        <a:lstStyle/>
        <a:p>
          <a:r>
            <a:rPr lang="en-US" sz="2400" b="1" dirty="0"/>
            <a:t>Advisors</a:t>
          </a:r>
        </a:p>
      </dgm:t>
    </dgm:pt>
    <dgm:pt modelId="{29CBE1E1-6B21-4D91-A976-31348E07D8DF}" type="parTrans" cxnId="{7F2370A3-67E7-40ED-8A47-399A6493AC0B}">
      <dgm:prSet/>
      <dgm:spPr/>
      <dgm:t>
        <a:bodyPr/>
        <a:lstStyle/>
        <a:p>
          <a:endParaRPr lang="en-US" sz="2800" b="1"/>
        </a:p>
      </dgm:t>
    </dgm:pt>
    <dgm:pt modelId="{B521A9B2-BD50-48BA-83C9-A3C0E976C0FD}" type="sibTrans" cxnId="{7F2370A3-67E7-40ED-8A47-399A6493AC0B}">
      <dgm:prSet/>
      <dgm:spPr/>
      <dgm:t>
        <a:bodyPr/>
        <a:lstStyle/>
        <a:p>
          <a:endParaRPr lang="en-US" sz="2800" b="1"/>
        </a:p>
      </dgm:t>
    </dgm:pt>
    <dgm:pt modelId="{34313982-C6CA-4655-AC2F-7C7B6C932D89}">
      <dgm:prSet phldrT="[Text]" custT="1"/>
      <dgm:spPr/>
      <dgm:t>
        <a:bodyPr/>
        <a:lstStyle/>
        <a:p>
          <a:r>
            <a:rPr lang="en-US" sz="2400" b="1" dirty="0"/>
            <a:t>Problem Solvers</a:t>
          </a:r>
        </a:p>
      </dgm:t>
    </dgm:pt>
    <dgm:pt modelId="{AD8D960B-60E6-4FE6-B223-54C38BC08FA7}" type="parTrans" cxnId="{4234FB5C-8817-4B34-A696-FD1CEE1343E7}">
      <dgm:prSet/>
      <dgm:spPr/>
      <dgm:t>
        <a:bodyPr/>
        <a:lstStyle/>
        <a:p>
          <a:endParaRPr lang="en-US" sz="2800" b="1"/>
        </a:p>
      </dgm:t>
    </dgm:pt>
    <dgm:pt modelId="{4F29DE2F-281A-4978-AC78-17E164DED6DD}" type="sibTrans" cxnId="{4234FB5C-8817-4B34-A696-FD1CEE1343E7}">
      <dgm:prSet/>
      <dgm:spPr/>
      <dgm:t>
        <a:bodyPr/>
        <a:lstStyle/>
        <a:p>
          <a:endParaRPr lang="en-US" sz="2800" b="1"/>
        </a:p>
      </dgm:t>
    </dgm:pt>
    <dgm:pt modelId="{2E3863A0-672F-414B-B93B-182EBEC2CBAE}">
      <dgm:prSet phldrT="[Text]" custT="1"/>
      <dgm:spPr/>
      <dgm:t>
        <a:bodyPr/>
        <a:lstStyle/>
        <a:p>
          <a:r>
            <a:rPr lang="en-US" sz="2400" b="1" dirty="0"/>
            <a:t>Leaders</a:t>
          </a:r>
        </a:p>
      </dgm:t>
    </dgm:pt>
    <dgm:pt modelId="{6755E0F3-B7E9-4480-B458-5118E195767E}" type="parTrans" cxnId="{4BD9B555-A45B-4642-87D9-6E5A674F822A}">
      <dgm:prSet/>
      <dgm:spPr/>
      <dgm:t>
        <a:bodyPr/>
        <a:lstStyle/>
        <a:p>
          <a:endParaRPr lang="en-US" sz="2800" b="1"/>
        </a:p>
      </dgm:t>
    </dgm:pt>
    <dgm:pt modelId="{8DCE7FE5-8CCF-41B0-90B3-9A2FEB841D3A}" type="sibTrans" cxnId="{4BD9B555-A45B-4642-87D9-6E5A674F822A}">
      <dgm:prSet/>
      <dgm:spPr/>
      <dgm:t>
        <a:bodyPr/>
        <a:lstStyle/>
        <a:p>
          <a:endParaRPr lang="en-US" sz="2800" b="1"/>
        </a:p>
      </dgm:t>
    </dgm:pt>
    <dgm:pt modelId="{D8AB9C6A-2DED-4169-8EDC-FDE4C15EEA52}">
      <dgm:prSet phldrT="[Text]" custT="1"/>
      <dgm:spPr/>
      <dgm:t>
        <a:bodyPr/>
        <a:lstStyle/>
        <a:p>
          <a:r>
            <a:rPr lang="en-US" sz="2400" b="1" dirty="0"/>
            <a:t>Voters</a:t>
          </a:r>
        </a:p>
      </dgm:t>
    </dgm:pt>
    <dgm:pt modelId="{E5635324-A4D2-4B8A-A09C-B01947E69E5F}" type="parTrans" cxnId="{0AD15DFA-B7AA-41F6-B9C4-3E1B4EB6D453}">
      <dgm:prSet/>
      <dgm:spPr/>
      <dgm:t>
        <a:bodyPr/>
        <a:lstStyle/>
        <a:p>
          <a:endParaRPr lang="en-US" sz="2800" b="1"/>
        </a:p>
      </dgm:t>
    </dgm:pt>
    <dgm:pt modelId="{70F9D9E5-28DB-4599-8A31-74B0C05E9DBF}" type="sibTrans" cxnId="{0AD15DFA-B7AA-41F6-B9C4-3E1B4EB6D453}">
      <dgm:prSet/>
      <dgm:spPr/>
      <dgm:t>
        <a:bodyPr/>
        <a:lstStyle/>
        <a:p>
          <a:endParaRPr lang="en-US" sz="2800" b="1"/>
        </a:p>
      </dgm:t>
    </dgm:pt>
    <dgm:pt modelId="{4D3DDEED-5252-4AE5-82EC-DC1FFC21D527}" type="pres">
      <dgm:prSet presAssocID="{BFCF8188-4E47-4A1D-A796-C2737F2FBFB8}" presName="diagram" presStyleCnt="0">
        <dgm:presLayoutVars>
          <dgm:dir/>
          <dgm:resizeHandles val="exact"/>
        </dgm:presLayoutVars>
      </dgm:prSet>
      <dgm:spPr/>
    </dgm:pt>
    <dgm:pt modelId="{A595CED1-52BA-4E81-BC85-664029F91506}" type="pres">
      <dgm:prSet presAssocID="{D8BAD4A8-D423-4F80-AF3C-F5A84A1BB9C9}" presName="node" presStyleLbl="node1" presStyleIdx="0" presStyleCnt="12">
        <dgm:presLayoutVars>
          <dgm:bulletEnabled val="1"/>
        </dgm:presLayoutVars>
      </dgm:prSet>
      <dgm:spPr/>
    </dgm:pt>
    <dgm:pt modelId="{D1DC760C-13AA-4F2B-8434-36C0A16A6419}" type="pres">
      <dgm:prSet presAssocID="{48BD2E23-A679-46CB-9D56-FF68D655EAEA}" presName="sibTrans" presStyleCnt="0"/>
      <dgm:spPr/>
    </dgm:pt>
    <dgm:pt modelId="{D0FB60AF-2B0F-4824-B1BB-2FB99C0B2094}" type="pres">
      <dgm:prSet presAssocID="{AD6ACE7A-7C32-446C-894F-3CF8E37A41B9}" presName="node" presStyleLbl="node1" presStyleIdx="1" presStyleCnt="12">
        <dgm:presLayoutVars>
          <dgm:bulletEnabled val="1"/>
        </dgm:presLayoutVars>
      </dgm:prSet>
      <dgm:spPr/>
    </dgm:pt>
    <dgm:pt modelId="{AD6BFFE2-3B06-442D-995D-2A6B35BB7A63}" type="pres">
      <dgm:prSet presAssocID="{3AD88750-9738-42D3-AFD8-AC08AC721F5A}" presName="sibTrans" presStyleCnt="0"/>
      <dgm:spPr/>
    </dgm:pt>
    <dgm:pt modelId="{EC792CAB-487D-4AEE-A417-C11E9CD2AB74}" type="pres">
      <dgm:prSet presAssocID="{DBA5C832-45EC-4DB6-BE42-68932AE98CBB}" presName="node" presStyleLbl="node1" presStyleIdx="2" presStyleCnt="12">
        <dgm:presLayoutVars>
          <dgm:bulletEnabled val="1"/>
        </dgm:presLayoutVars>
      </dgm:prSet>
      <dgm:spPr/>
    </dgm:pt>
    <dgm:pt modelId="{D56AF3FC-E9EB-46D5-B55D-E04B23F9E963}" type="pres">
      <dgm:prSet presAssocID="{61CC4BD5-8C11-492A-9A7E-278A68A210F7}" presName="sibTrans" presStyleCnt="0"/>
      <dgm:spPr/>
    </dgm:pt>
    <dgm:pt modelId="{E1BD239E-5DAE-471C-A442-0C659C9C3FBD}" type="pres">
      <dgm:prSet presAssocID="{083FC8D9-0489-4A77-9422-F3A544B37A69}" presName="node" presStyleLbl="node1" presStyleIdx="3" presStyleCnt="12">
        <dgm:presLayoutVars>
          <dgm:bulletEnabled val="1"/>
        </dgm:presLayoutVars>
      </dgm:prSet>
      <dgm:spPr/>
    </dgm:pt>
    <dgm:pt modelId="{161D94AA-A18C-49FD-BF26-C2FF6215499A}" type="pres">
      <dgm:prSet presAssocID="{DFB178B5-4F7C-48BE-B259-7431B0942804}" presName="sibTrans" presStyleCnt="0"/>
      <dgm:spPr/>
    </dgm:pt>
    <dgm:pt modelId="{42C312B1-506E-4D04-8EF7-E2AEBA7AEA86}" type="pres">
      <dgm:prSet presAssocID="{F69D0C15-D534-47DE-9954-9D93F5482AB1}" presName="node" presStyleLbl="node1" presStyleIdx="4" presStyleCnt="12">
        <dgm:presLayoutVars>
          <dgm:bulletEnabled val="1"/>
        </dgm:presLayoutVars>
      </dgm:prSet>
      <dgm:spPr/>
    </dgm:pt>
    <dgm:pt modelId="{35167343-A788-42B9-8A64-F29A83E09665}" type="pres">
      <dgm:prSet presAssocID="{71B0F73A-A9A9-4D6E-9582-723A63C3D5C9}" presName="sibTrans" presStyleCnt="0"/>
      <dgm:spPr/>
    </dgm:pt>
    <dgm:pt modelId="{735BF61C-A8E5-4006-BA7B-A80504D5CB0F}" type="pres">
      <dgm:prSet presAssocID="{1F91A040-6F1D-4EAC-A21B-6CB2CD45B2F7}" presName="node" presStyleLbl="node1" presStyleIdx="5" presStyleCnt="12">
        <dgm:presLayoutVars>
          <dgm:bulletEnabled val="1"/>
        </dgm:presLayoutVars>
      </dgm:prSet>
      <dgm:spPr/>
    </dgm:pt>
    <dgm:pt modelId="{5F5D6536-DD58-4210-89BF-F133A5394FA3}" type="pres">
      <dgm:prSet presAssocID="{6B3A4E9C-C88B-4C03-8280-1581103078E5}" presName="sibTrans" presStyleCnt="0"/>
      <dgm:spPr/>
    </dgm:pt>
    <dgm:pt modelId="{65ECF7C0-6380-493D-9B3A-264EB6FA307A}" type="pres">
      <dgm:prSet presAssocID="{DD3D8563-0613-444D-A90C-E0DE6F5F7A3B}" presName="node" presStyleLbl="node1" presStyleIdx="6" presStyleCnt="12">
        <dgm:presLayoutVars>
          <dgm:bulletEnabled val="1"/>
        </dgm:presLayoutVars>
      </dgm:prSet>
      <dgm:spPr/>
    </dgm:pt>
    <dgm:pt modelId="{CE01F6E9-F4B2-4D26-9183-65C1C6DE8E32}" type="pres">
      <dgm:prSet presAssocID="{310876B2-B876-4A76-85E6-B4DBF7EA7DB5}" presName="sibTrans" presStyleCnt="0"/>
      <dgm:spPr/>
    </dgm:pt>
    <dgm:pt modelId="{714C191C-A674-4DCD-B5A7-112E9DD4ACB0}" type="pres">
      <dgm:prSet presAssocID="{550D164E-F8ED-45E8-A7C6-BBADAB8E7C15}" presName="node" presStyleLbl="node1" presStyleIdx="7" presStyleCnt="12">
        <dgm:presLayoutVars>
          <dgm:bulletEnabled val="1"/>
        </dgm:presLayoutVars>
      </dgm:prSet>
      <dgm:spPr/>
    </dgm:pt>
    <dgm:pt modelId="{CEC468D1-930A-411C-82D9-F3E99D88163C}" type="pres">
      <dgm:prSet presAssocID="{9A5C629B-EBD3-4843-96B8-2B731F734CE1}" presName="sibTrans" presStyleCnt="0"/>
      <dgm:spPr/>
    </dgm:pt>
    <dgm:pt modelId="{8DB097CE-E7D9-4313-8CD5-09A1E0A95DBA}" type="pres">
      <dgm:prSet presAssocID="{7B194493-C6FF-431F-B1A2-4A31E3FAAD30}" presName="node" presStyleLbl="node1" presStyleIdx="8" presStyleCnt="12">
        <dgm:presLayoutVars>
          <dgm:bulletEnabled val="1"/>
        </dgm:presLayoutVars>
      </dgm:prSet>
      <dgm:spPr/>
    </dgm:pt>
    <dgm:pt modelId="{34A66ACD-9E4E-471F-B6EF-DAF0E8EB82B1}" type="pres">
      <dgm:prSet presAssocID="{B521A9B2-BD50-48BA-83C9-A3C0E976C0FD}" presName="sibTrans" presStyleCnt="0"/>
      <dgm:spPr/>
    </dgm:pt>
    <dgm:pt modelId="{4A7D5B3F-9B27-4BEF-B578-B50416326136}" type="pres">
      <dgm:prSet presAssocID="{D8AB9C6A-2DED-4169-8EDC-FDE4C15EEA52}" presName="node" presStyleLbl="node1" presStyleIdx="9" presStyleCnt="12">
        <dgm:presLayoutVars>
          <dgm:bulletEnabled val="1"/>
        </dgm:presLayoutVars>
      </dgm:prSet>
      <dgm:spPr/>
    </dgm:pt>
    <dgm:pt modelId="{9D27B573-C779-472F-AE60-BED639CB6963}" type="pres">
      <dgm:prSet presAssocID="{70F9D9E5-28DB-4599-8A31-74B0C05E9DBF}" presName="sibTrans" presStyleCnt="0"/>
      <dgm:spPr/>
    </dgm:pt>
    <dgm:pt modelId="{63133326-B52D-4C40-939C-B5290C9B8EB1}" type="pres">
      <dgm:prSet presAssocID="{34313982-C6CA-4655-AC2F-7C7B6C932D89}" presName="node" presStyleLbl="node1" presStyleIdx="10" presStyleCnt="12">
        <dgm:presLayoutVars>
          <dgm:bulletEnabled val="1"/>
        </dgm:presLayoutVars>
      </dgm:prSet>
      <dgm:spPr/>
    </dgm:pt>
    <dgm:pt modelId="{ABE1B34A-833F-4C2E-BF72-E8790F9B91B1}" type="pres">
      <dgm:prSet presAssocID="{4F29DE2F-281A-4978-AC78-17E164DED6DD}" presName="sibTrans" presStyleCnt="0"/>
      <dgm:spPr/>
    </dgm:pt>
    <dgm:pt modelId="{95CB04A8-7152-4E21-8C58-20B47AA25C3E}" type="pres">
      <dgm:prSet presAssocID="{2E3863A0-672F-414B-B93B-182EBEC2CBAE}" presName="node" presStyleLbl="node1" presStyleIdx="11" presStyleCnt="12">
        <dgm:presLayoutVars>
          <dgm:bulletEnabled val="1"/>
        </dgm:presLayoutVars>
      </dgm:prSet>
      <dgm:spPr/>
    </dgm:pt>
  </dgm:ptLst>
  <dgm:cxnLst>
    <dgm:cxn modelId="{49D77C0E-0156-47CF-BB41-7BB180DF44A2}" type="presOf" srcId="{34313982-C6CA-4655-AC2F-7C7B6C932D89}" destId="{63133326-B52D-4C40-939C-B5290C9B8EB1}" srcOrd="0" destOrd="0" presId="urn:microsoft.com/office/officeart/2005/8/layout/default"/>
    <dgm:cxn modelId="{CB6A721C-C038-4654-BEF3-84403A4C0D0B}" srcId="{BFCF8188-4E47-4A1D-A796-C2737F2FBFB8}" destId="{D8BAD4A8-D423-4F80-AF3C-F5A84A1BB9C9}" srcOrd="0" destOrd="0" parTransId="{B7AA291A-C65C-4F5C-B4A0-3AE6B7547624}" sibTransId="{48BD2E23-A679-46CB-9D56-FF68D655EAEA}"/>
    <dgm:cxn modelId="{F4BA7C20-026D-4509-9435-5783D038D965}" type="presOf" srcId="{DD3D8563-0613-444D-A90C-E0DE6F5F7A3B}" destId="{65ECF7C0-6380-493D-9B3A-264EB6FA307A}" srcOrd="0" destOrd="0" presId="urn:microsoft.com/office/officeart/2005/8/layout/default"/>
    <dgm:cxn modelId="{1BA87A28-152A-4DBA-8D7A-4C26CD7602E5}" type="presOf" srcId="{D8AB9C6A-2DED-4169-8EDC-FDE4C15EEA52}" destId="{4A7D5B3F-9B27-4BEF-B578-B50416326136}" srcOrd="0" destOrd="0" presId="urn:microsoft.com/office/officeart/2005/8/layout/default"/>
    <dgm:cxn modelId="{4234FB5C-8817-4B34-A696-FD1CEE1343E7}" srcId="{BFCF8188-4E47-4A1D-A796-C2737F2FBFB8}" destId="{34313982-C6CA-4655-AC2F-7C7B6C932D89}" srcOrd="10" destOrd="0" parTransId="{AD8D960B-60E6-4FE6-B223-54C38BC08FA7}" sibTransId="{4F29DE2F-281A-4978-AC78-17E164DED6DD}"/>
    <dgm:cxn modelId="{A3CDDD4B-0A70-4C66-B8CF-487F9E2C5041}" type="presOf" srcId="{BFCF8188-4E47-4A1D-A796-C2737F2FBFB8}" destId="{4D3DDEED-5252-4AE5-82EC-DC1FFC21D527}" srcOrd="0" destOrd="0" presId="urn:microsoft.com/office/officeart/2005/8/layout/default"/>
    <dgm:cxn modelId="{9E46924D-0892-41C0-81EF-7AC8E75A546D}" srcId="{BFCF8188-4E47-4A1D-A796-C2737F2FBFB8}" destId="{DBA5C832-45EC-4DB6-BE42-68932AE98CBB}" srcOrd="2" destOrd="0" parTransId="{AB6213BF-0E18-411F-BAD2-B06335E9B5C4}" sibTransId="{61CC4BD5-8C11-492A-9A7E-278A68A210F7}"/>
    <dgm:cxn modelId="{4BD9B555-A45B-4642-87D9-6E5A674F822A}" srcId="{BFCF8188-4E47-4A1D-A796-C2737F2FBFB8}" destId="{2E3863A0-672F-414B-B93B-182EBEC2CBAE}" srcOrd="11" destOrd="0" parTransId="{6755E0F3-B7E9-4480-B458-5118E195767E}" sibTransId="{8DCE7FE5-8CCF-41B0-90B3-9A2FEB841D3A}"/>
    <dgm:cxn modelId="{BACDE378-E56E-42EB-B5BE-96056D92A99A}" type="presOf" srcId="{1F91A040-6F1D-4EAC-A21B-6CB2CD45B2F7}" destId="{735BF61C-A8E5-4006-BA7B-A80504D5CB0F}" srcOrd="0" destOrd="0" presId="urn:microsoft.com/office/officeart/2005/8/layout/default"/>
    <dgm:cxn modelId="{AC100283-C588-4994-845F-4FFEE5EF1364}" type="presOf" srcId="{550D164E-F8ED-45E8-A7C6-BBADAB8E7C15}" destId="{714C191C-A674-4DCD-B5A7-112E9DD4ACB0}" srcOrd="0" destOrd="0" presId="urn:microsoft.com/office/officeart/2005/8/layout/default"/>
    <dgm:cxn modelId="{C7831789-DE97-48A1-A812-2EF11D2DC3C6}" srcId="{BFCF8188-4E47-4A1D-A796-C2737F2FBFB8}" destId="{F69D0C15-D534-47DE-9954-9D93F5482AB1}" srcOrd="4" destOrd="0" parTransId="{F08F0635-4474-4201-A45D-F2CD4223B912}" sibTransId="{71B0F73A-A9A9-4D6E-9582-723A63C3D5C9}"/>
    <dgm:cxn modelId="{7400B889-8F1F-48D1-A2CC-12135125B342}" srcId="{BFCF8188-4E47-4A1D-A796-C2737F2FBFB8}" destId="{1F91A040-6F1D-4EAC-A21B-6CB2CD45B2F7}" srcOrd="5" destOrd="0" parTransId="{C44879D6-DAB8-4662-A6BC-7F048FFF51F9}" sibTransId="{6B3A4E9C-C88B-4C03-8280-1581103078E5}"/>
    <dgm:cxn modelId="{2F04099C-B358-4851-A77C-F5EB2D1B49C4}" type="presOf" srcId="{DBA5C832-45EC-4DB6-BE42-68932AE98CBB}" destId="{EC792CAB-487D-4AEE-A417-C11E9CD2AB74}" srcOrd="0" destOrd="0" presId="urn:microsoft.com/office/officeart/2005/8/layout/default"/>
    <dgm:cxn modelId="{464A5DA2-3C10-4A74-AFBF-DF91B562D589}" type="presOf" srcId="{7B194493-C6FF-431F-B1A2-4A31E3FAAD30}" destId="{8DB097CE-E7D9-4313-8CD5-09A1E0A95DBA}" srcOrd="0" destOrd="0" presId="urn:microsoft.com/office/officeart/2005/8/layout/default"/>
    <dgm:cxn modelId="{7E16C4A2-67C4-470C-B6A1-476DC4779393}" srcId="{BFCF8188-4E47-4A1D-A796-C2737F2FBFB8}" destId="{083FC8D9-0489-4A77-9422-F3A544B37A69}" srcOrd="3" destOrd="0" parTransId="{17E97C8E-EF10-446C-B321-A8EB5FCCB8A5}" sibTransId="{DFB178B5-4F7C-48BE-B259-7431B0942804}"/>
    <dgm:cxn modelId="{7F2370A3-67E7-40ED-8A47-399A6493AC0B}" srcId="{BFCF8188-4E47-4A1D-A796-C2737F2FBFB8}" destId="{7B194493-C6FF-431F-B1A2-4A31E3FAAD30}" srcOrd="8" destOrd="0" parTransId="{29CBE1E1-6B21-4D91-A976-31348E07D8DF}" sibTransId="{B521A9B2-BD50-48BA-83C9-A3C0E976C0FD}"/>
    <dgm:cxn modelId="{04503BC3-B16E-4150-85D6-39E48BFCC03B}" srcId="{BFCF8188-4E47-4A1D-A796-C2737F2FBFB8}" destId="{AD6ACE7A-7C32-446C-894F-3CF8E37A41B9}" srcOrd="1" destOrd="0" parTransId="{89377A30-3FD1-4089-A012-9F2D0978010F}" sibTransId="{3AD88750-9738-42D3-AFD8-AC08AC721F5A}"/>
    <dgm:cxn modelId="{7EC9CDCE-24D3-40F7-B2EF-A403E8E777F0}" type="presOf" srcId="{2E3863A0-672F-414B-B93B-182EBEC2CBAE}" destId="{95CB04A8-7152-4E21-8C58-20B47AA25C3E}" srcOrd="0" destOrd="0" presId="urn:microsoft.com/office/officeart/2005/8/layout/default"/>
    <dgm:cxn modelId="{9515D1D2-74AE-4625-9410-73716AE72FB6}" type="presOf" srcId="{AD6ACE7A-7C32-446C-894F-3CF8E37A41B9}" destId="{D0FB60AF-2B0F-4824-B1BB-2FB99C0B2094}" srcOrd="0" destOrd="0" presId="urn:microsoft.com/office/officeart/2005/8/layout/default"/>
    <dgm:cxn modelId="{0F6400DD-9B82-4EB6-8B5E-F9DCF8DFD535}" srcId="{BFCF8188-4E47-4A1D-A796-C2737F2FBFB8}" destId="{550D164E-F8ED-45E8-A7C6-BBADAB8E7C15}" srcOrd="7" destOrd="0" parTransId="{F046BFE3-9076-4098-9225-CD131A30815D}" sibTransId="{9A5C629B-EBD3-4843-96B8-2B731F734CE1}"/>
    <dgm:cxn modelId="{490A7BDE-EC17-4EB1-9CE8-5203CA23562B}" type="presOf" srcId="{D8BAD4A8-D423-4F80-AF3C-F5A84A1BB9C9}" destId="{A595CED1-52BA-4E81-BC85-664029F91506}" srcOrd="0" destOrd="0" presId="urn:microsoft.com/office/officeart/2005/8/layout/default"/>
    <dgm:cxn modelId="{FD400AE0-C039-4782-9709-0590B97B0E26}" type="presOf" srcId="{083FC8D9-0489-4A77-9422-F3A544B37A69}" destId="{E1BD239E-5DAE-471C-A442-0C659C9C3FBD}" srcOrd="0" destOrd="0" presId="urn:microsoft.com/office/officeart/2005/8/layout/default"/>
    <dgm:cxn modelId="{0AD15DFA-B7AA-41F6-B9C4-3E1B4EB6D453}" srcId="{BFCF8188-4E47-4A1D-A796-C2737F2FBFB8}" destId="{D8AB9C6A-2DED-4169-8EDC-FDE4C15EEA52}" srcOrd="9" destOrd="0" parTransId="{E5635324-A4D2-4B8A-A09C-B01947E69E5F}" sibTransId="{70F9D9E5-28DB-4599-8A31-74B0C05E9DBF}"/>
    <dgm:cxn modelId="{679B99FC-B7E5-41B0-997C-91835C08A81E}" type="presOf" srcId="{F69D0C15-D534-47DE-9954-9D93F5482AB1}" destId="{42C312B1-506E-4D04-8EF7-E2AEBA7AEA86}" srcOrd="0" destOrd="0" presId="urn:microsoft.com/office/officeart/2005/8/layout/default"/>
    <dgm:cxn modelId="{368D89FE-CC36-401B-AA20-3095225B5293}" srcId="{BFCF8188-4E47-4A1D-A796-C2737F2FBFB8}" destId="{DD3D8563-0613-444D-A90C-E0DE6F5F7A3B}" srcOrd="6" destOrd="0" parTransId="{D6A378B1-BE70-495D-B677-8CECDA4C966B}" sibTransId="{310876B2-B876-4A76-85E6-B4DBF7EA7DB5}"/>
    <dgm:cxn modelId="{706A237B-734A-4F23-AA45-FBEADC0BE928}" type="presParOf" srcId="{4D3DDEED-5252-4AE5-82EC-DC1FFC21D527}" destId="{A595CED1-52BA-4E81-BC85-664029F91506}" srcOrd="0" destOrd="0" presId="urn:microsoft.com/office/officeart/2005/8/layout/default"/>
    <dgm:cxn modelId="{63415C94-133A-4D04-9304-1B84BFFAE8BF}" type="presParOf" srcId="{4D3DDEED-5252-4AE5-82EC-DC1FFC21D527}" destId="{D1DC760C-13AA-4F2B-8434-36C0A16A6419}" srcOrd="1" destOrd="0" presId="urn:microsoft.com/office/officeart/2005/8/layout/default"/>
    <dgm:cxn modelId="{0989479D-8819-4603-B8D7-997D9E368A43}" type="presParOf" srcId="{4D3DDEED-5252-4AE5-82EC-DC1FFC21D527}" destId="{D0FB60AF-2B0F-4824-B1BB-2FB99C0B2094}" srcOrd="2" destOrd="0" presId="urn:microsoft.com/office/officeart/2005/8/layout/default"/>
    <dgm:cxn modelId="{09F065CF-76AB-4E81-A282-9B3DDF00905A}" type="presParOf" srcId="{4D3DDEED-5252-4AE5-82EC-DC1FFC21D527}" destId="{AD6BFFE2-3B06-442D-995D-2A6B35BB7A63}" srcOrd="3" destOrd="0" presId="urn:microsoft.com/office/officeart/2005/8/layout/default"/>
    <dgm:cxn modelId="{B3BCC87F-5D11-4E99-90C1-EBA99C3E8BE0}" type="presParOf" srcId="{4D3DDEED-5252-4AE5-82EC-DC1FFC21D527}" destId="{EC792CAB-487D-4AEE-A417-C11E9CD2AB74}" srcOrd="4" destOrd="0" presId="urn:microsoft.com/office/officeart/2005/8/layout/default"/>
    <dgm:cxn modelId="{F5D0F8FF-909C-4745-B737-D4F8257DAE47}" type="presParOf" srcId="{4D3DDEED-5252-4AE5-82EC-DC1FFC21D527}" destId="{D56AF3FC-E9EB-46D5-B55D-E04B23F9E963}" srcOrd="5" destOrd="0" presId="urn:microsoft.com/office/officeart/2005/8/layout/default"/>
    <dgm:cxn modelId="{64F5F53B-994A-49D5-A850-1A1C3D196698}" type="presParOf" srcId="{4D3DDEED-5252-4AE5-82EC-DC1FFC21D527}" destId="{E1BD239E-5DAE-471C-A442-0C659C9C3FBD}" srcOrd="6" destOrd="0" presId="urn:microsoft.com/office/officeart/2005/8/layout/default"/>
    <dgm:cxn modelId="{F41CCC16-4471-4213-AC59-FDF9DA6758D6}" type="presParOf" srcId="{4D3DDEED-5252-4AE5-82EC-DC1FFC21D527}" destId="{161D94AA-A18C-49FD-BF26-C2FF6215499A}" srcOrd="7" destOrd="0" presId="urn:microsoft.com/office/officeart/2005/8/layout/default"/>
    <dgm:cxn modelId="{7CEA5EE8-655E-4EBB-82D2-28B6C7E17A30}" type="presParOf" srcId="{4D3DDEED-5252-4AE5-82EC-DC1FFC21D527}" destId="{42C312B1-506E-4D04-8EF7-E2AEBA7AEA86}" srcOrd="8" destOrd="0" presId="urn:microsoft.com/office/officeart/2005/8/layout/default"/>
    <dgm:cxn modelId="{400B6D12-BC6A-4019-B824-06A5EE563888}" type="presParOf" srcId="{4D3DDEED-5252-4AE5-82EC-DC1FFC21D527}" destId="{35167343-A788-42B9-8A64-F29A83E09665}" srcOrd="9" destOrd="0" presId="urn:microsoft.com/office/officeart/2005/8/layout/default"/>
    <dgm:cxn modelId="{BA6F55CE-A089-4AD3-8970-80E0410B98BE}" type="presParOf" srcId="{4D3DDEED-5252-4AE5-82EC-DC1FFC21D527}" destId="{735BF61C-A8E5-4006-BA7B-A80504D5CB0F}" srcOrd="10" destOrd="0" presId="urn:microsoft.com/office/officeart/2005/8/layout/default"/>
    <dgm:cxn modelId="{566947FA-FDD4-4385-A821-99886167B9F2}" type="presParOf" srcId="{4D3DDEED-5252-4AE5-82EC-DC1FFC21D527}" destId="{5F5D6536-DD58-4210-89BF-F133A5394FA3}" srcOrd="11" destOrd="0" presId="urn:microsoft.com/office/officeart/2005/8/layout/default"/>
    <dgm:cxn modelId="{699B0F75-FE5B-491C-A434-16CB45E7F5BC}" type="presParOf" srcId="{4D3DDEED-5252-4AE5-82EC-DC1FFC21D527}" destId="{65ECF7C0-6380-493D-9B3A-264EB6FA307A}" srcOrd="12" destOrd="0" presId="urn:microsoft.com/office/officeart/2005/8/layout/default"/>
    <dgm:cxn modelId="{70E402BA-45C0-4B75-BDD4-D547E8EB2E78}" type="presParOf" srcId="{4D3DDEED-5252-4AE5-82EC-DC1FFC21D527}" destId="{CE01F6E9-F4B2-4D26-9183-65C1C6DE8E32}" srcOrd="13" destOrd="0" presId="urn:microsoft.com/office/officeart/2005/8/layout/default"/>
    <dgm:cxn modelId="{39D75FF5-E566-4D28-A964-A4B87E7A907C}" type="presParOf" srcId="{4D3DDEED-5252-4AE5-82EC-DC1FFC21D527}" destId="{714C191C-A674-4DCD-B5A7-112E9DD4ACB0}" srcOrd="14" destOrd="0" presId="urn:microsoft.com/office/officeart/2005/8/layout/default"/>
    <dgm:cxn modelId="{D2064C39-2F46-4828-BF2F-A426EC2B7E94}" type="presParOf" srcId="{4D3DDEED-5252-4AE5-82EC-DC1FFC21D527}" destId="{CEC468D1-930A-411C-82D9-F3E99D88163C}" srcOrd="15" destOrd="0" presId="urn:microsoft.com/office/officeart/2005/8/layout/default"/>
    <dgm:cxn modelId="{720D7745-4CAE-4CC0-8DCB-28672E447E92}" type="presParOf" srcId="{4D3DDEED-5252-4AE5-82EC-DC1FFC21D527}" destId="{8DB097CE-E7D9-4313-8CD5-09A1E0A95DBA}" srcOrd="16" destOrd="0" presId="urn:microsoft.com/office/officeart/2005/8/layout/default"/>
    <dgm:cxn modelId="{DAEBF263-F0BC-40C9-8372-D30B7691D23B}" type="presParOf" srcId="{4D3DDEED-5252-4AE5-82EC-DC1FFC21D527}" destId="{34A66ACD-9E4E-471F-B6EF-DAF0E8EB82B1}" srcOrd="17" destOrd="0" presId="urn:microsoft.com/office/officeart/2005/8/layout/default"/>
    <dgm:cxn modelId="{FCC732BA-EC7C-4365-9493-13D235D15DDA}" type="presParOf" srcId="{4D3DDEED-5252-4AE5-82EC-DC1FFC21D527}" destId="{4A7D5B3F-9B27-4BEF-B578-B50416326136}" srcOrd="18" destOrd="0" presId="urn:microsoft.com/office/officeart/2005/8/layout/default"/>
    <dgm:cxn modelId="{AA525D62-67D4-4B2B-901C-71FFBB2576D4}" type="presParOf" srcId="{4D3DDEED-5252-4AE5-82EC-DC1FFC21D527}" destId="{9D27B573-C779-472F-AE60-BED639CB6963}" srcOrd="19" destOrd="0" presId="urn:microsoft.com/office/officeart/2005/8/layout/default"/>
    <dgm:cxn modelId="{52E68FAC-C54E-4054-B5E9-95616177A8C6}" type="presParOf" srcId="{4D3DDEED-5252-4AE5-82EC-DC1FFC21D527}" destId="{63133326-B52D-4C40-939C-B5290C9B8EB1}" srcOrd="20" destOrd="0" presId="urn:microsoft.com/office/officeart/2005/8/layout/default"/>
    <dgm:cxn modelId="{75E31640-08DF-47A8-9217-519C47D1CFF7}" type="presParOf" srcId="{4D3DDEED-5252-4AE5-82EC-DC1FFC21D527}" destId="{ABE1B34A-833F-4C2E-BF72-E8790F9B91B1}" srcOrd="21" destOrd="0" presId="urn:microsoft.com/office/officeart/2005/8/layout/default"/>
    <dgm:cxn modelId="{5203D30D-5055-4488-9CA0-C845FFD6EB4F}" type="presParOf" srcId="{4D3DDEED-5252-4AE5-82EC-DC1FFC21D527}" destId="{95CB04A8-7152-4E21-8C58-20B47AA25C3E}"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E5249C-D640-4EB7-BF04-ABC3E57CAD25}"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3DCACC13-AE91-44A0-8D55-9D2CEEA87ADE}">
      <dgm:prSet phldrT="[Text]" custT="1"/>
      <dgm:spPr>
        <a:solidFill>
          <a:schemeClr val="accent2">
            <a:lumMod val="40000"/>
            <a:lumOff val="60000"/>
          </a:schemeClr>
        </a:solidFill>
      </dgm:spPr>
      <dgm:t>
        <a:bodyPr/>
        <a:lstStyle/>
        <a:p>
          <a:r>
            <a:rPr lang="en-US" sz="2400" b="1" dirty="0">
              <a:solidFill>
                <a:schemeClr val="tx1"/>
              </a:solidFill>
            </a:rPr>
            <a:t>Family</a:t>
          </a:r>
        </a:p>
      </dgm:t>
    </dgm:pt>
    <dgm:pt modelId="{9D35B133-1C93-4F80-9AFA-586367FE8A4C}" type="parTrans" cxnId="{8A5297E8-6388-4D02-B340-0206FA8DBD7F}">
      <dgm:prSet/>
      <dgm:spPr/>
      <dgm:t>
        <a:bodyPr/>
        <a:lstStyle/>
        <a:p>
          <a:endParaRPr lang="en-US" sz="2000" b="1"/>
        </a:p>
      </dgm:t>
    </dgm:pt>
    <dgm:pt modelId="{04194296-42BE-483A-85E5-E0ED3FC41AB1}" type="sibTrans" cxnId="{8A5297E8-6388-4D02-B340-0206FA8DBD7F}">
      <dgm:prSet custT="1"/>
      <dgm:spPr>
        <a:solidFill>
          <a:srgbClr val="75F1CB"/>
        </a:solidFill>
      </dgm:spPr>
      <dgm:t>
        <a:bodyPr/>
        <a:lstStyle/>
        <a:p>
          <a:endParaRPr lang="en-US" sz="1000" b="1">
            <a:solidFill>
              <a:srgbClr val="75F1CB"/>
            </a:solidFill>
          </a:endParaRPr>
        </a:p>
      </dgm:t>
    </dgm:pt>
    <dgm:pt modelId="{1733D9FA-AF56-434F-8108-8505D7109A62}">
      <dgm:prSet phldrT="[Text]" custT="1"/>
      <dgm:spPr>
        <a:solidFill>
          <a:schemeClr val="accent5">
            <a:lumMod val="40000"/>
            <a:lumOff val="60000"/>
          </a:schemeClr>
        </a:solidFill>
      </dgm:spPr>
      <dgm:t>
        <a:bodyPr/>
        <a:lstStyle/>
        <a:p>
          <a:pPr algn="l"/>
          <a:r>
            <a:rPr lang="en-US" sz="1800" b="1" dirty="0">
              <a:solidFill>
                <a:schemeClr val="accent6">
                  <a:lumMod val="50000"/>
                </a:schemeClr>
              </a:solidFill>
            </a:rPr>
            <a:t>Community</a:t>
          </a:r>
        </a:p>
      </dgm:t>
    </dgm:pt>
    <dgm:pt modelId="{9262199E-8CE8-4197-AA51-DF06B1F7C150}" type="parTrans" cxnId="{6AA68542-C33B-4986-AAB0-DF73A4096263}">
      <dgm:prSet/>
      <dgm:spPr/>
      <dgm:t>
        <a:bodyPr/>
        <a:lstStyle/>
        <a:p>
          <a:endParaRPr lang="en-US" sz="2000" b="1"/>
        </a:p>
      </dgm:t>
    </dgm:pt>
    <dgm:pt modelId="{CB5E40B1-A1B1-46F3-A83F-7CB479E99134}" type="sibTrans" cxnId="{6AA68542-C33B-4986-AAB0-DF73A4096263}">
      <dgm:prSet custT="1"/>
      <dgm:spPr>
        <a:solidFill>
          <a:srgbClr val="75F1CB"/>
        </a:solidFill>
      </dgm:spPr>
      <dgm:t>
        <a:bodyPr/>
        <a:lstStyle/>
        <a:p>
          <a:endParaRPr lang="en-US" sz="1000" b="1">
            <a:solidFill>
              <a:srgbClr val="75F1CB"/>
            </a:solidFill>
          </a:endParaRPr>
        </a:p>
      </dgm:t>
    </dgm:pt>
    <dgm:pt modelId="{71ABEE4F-BEE3-4574-879A-7B09CEE3304A}">
      <dgm:prSet custT="1"/>
      <dgm:spPr/>
      <dgm:t>
        <a:bodyPr/>
        <a:lstStyle/>
        <a:p>
          <a:r>
            <a:rPr lang="en-US" sz="2400" b="1" dirty="0">
              <a:solidFill>
                <a:schemeClr val="accent2">
                  <a:lumMod val="20000"/>
                  <a:lumOff val="80000"/>
                </a:schemeClr>
              </a:solidFill>
            </a:rPr>
            <a:t>School </a:t>
          </a:r>
        </a:p>
      </dgm:t>
    </dgm:pt>
    <dgm:pt modelId="{1E2D2E96-E1A4-4A2F-B930-B878EA1D4284}" type="parTrans" cxnId="{CA766932-CB31-4E1B-ACD4-AAA2E8D90977}">
      <dgm:prSet/>
      <dgm:spPr/>
      <dgm:t>
        <a:bodyPr/>
        <a:lstStyle/>
        <a:p>
          <a:endParaRPr lang="en-US" sz="2000" b="1"/>
        </a:p>
      </dgm:t>
    </dgm:pt>
    <dgm:pt modelId="{ED864D77-413E-4D37-8E07-E38C09EEB4EB}" type="sibTrans" cxnId="{CA766932-CB31-4E1B-ACD4-AAA2E8D90977}">
      <dgm:prSet custT="1"/>
      <dgm:spPr>
        <a:solidFill>
          <a:srgbClr val="75F1CB"/>
        </a:solidFill>
      </dgm:spPr>
      <dgm:t>
        <a:bodyPr/>
        <a:lstStyle/>
        <a:p>
          <a:endParaRPr lang="en-US" sz="1000" b="1">
            <a:solidFill>
              <a:srgbClr val="75F1CB"/>
            </a:solidFill>
          </a:endParaRPr>
        </a:p>
      </dgm:t>
    </dgm:pt>
    <dgm:pt modelId="{BED046DA-92F8-46F2-84B3-2710B542433A}" type="pres">
      <dgm:prSet presAssocID="{D5E5249C-D640-4EB7-BF04-ABC3E57CAD25}" presName="Name0" presStyleCnt="0">
        <dgm:presLayoutVars>
          <dgm:dir/>
          <dgm:resizeHandles val="exact"/>
        </dgm:presLayoutVars>
      </dgm:prSet>
      <dgm:spPr/>
    </dgm:pt>
    <dgm:pt modelId="{F7CC4178-954F-4374-B1C1-A6709944E2C4}" type="pres">
      <dgm:prSet presAssocID="{3DCACC13-AE91-44A0-8D55-9D2CEEA87ADE}" presName="node" presStyleLbl="node1" presStyleIdx="0" presStyleCnt="3" custRadScaleRad="46134" custRadScaleInc="292994">
        <dgm:presLayoutVars>
          <dgm:bulletEnabled val="1"/>
        </dgm:presLayoutVars>
      </dgm:prSet>
      <dgm:spPr/>
    </dgm:pt>
    <dgm:pt modelId="{24A7081D-C2CC-45D6-84A9-3AAF8BC2018A}" type="pres">
      <dgm:prSet presAssocID="{04194296-42BE-483A-85E5-E0ED3FC41AB1}" presName="sibTrans" presStyleLbl="sibTrans2D1" presStyleIdx="0" presStyleCnt="3" custScaleX="217827" custScaleY="156991" custLinFactNeighborY="-2814"/>
      <dgm:spPr/>
    </dgm:pt>
    <dgm:pt modelId="{67E26AD4-D877-485C-B584-2EE191058561}" type="pres">
      <dgm:prSet presAssocID="{04194296-42BE-483A-85E5-E0ED3FC41AB1}" presName="connectorText" presStyleLbl="sibTrans2D1" presStyleIdx="0" presStyleCnt="3"/>
      <dgm:spPr/>
    </dgm:pt>
    <dgm:pt modelId="{37C5D190-5132-4457-BCEF-F8AD6EAA033D}" type="pres">
      <dgm:prSet presAssocID="{1733D9FA-AF56-434F-8108-8505D7109A62}" presName="node" presStyleLbl="node1" presStyleIdx="1" presStyleCnt="3" custScaleX="116218" custRadScaleRad="114359" custRadScaleInc="-128441">
        <dgm:presLayoutVars>
          <dgm:bulletEnabled val="1"/>
        </dgm:presLayoutVars>
      </dgm:prSet>
      <dgm:spPr/>
    </dgm:pt>
    <dgm:pt modelId="{F5AA0112-02D1-440B-8B7D-DFD2C8A6B764}" type="pres">
      <dgm:prSet presAssocID="{CB5E40B1-A1B1-46F3-A83F-7CB479E99134}" presName="sibTrans" presStyleLbl="sibTrans2D1" presStyleIdx="1" presStyleCnt="3" custScaleX="132478" custScaleY="153788"/>
      <dgm:spPr/>
    </dgm:pt>
    <dgm:pt modelId="{09751391-9721-44DB-9BCF-6871C1C12ECD}" type="pres">
      <dgm:prSet presAssocID="{CB5E40B1-A1B1-46F3-A83F-7CB479E99134}" presName="connectorText" presStyleLbl="sibTrans2D1" presStyleIdx="1" presStyleCnt="3"/>
      <dgm:spPr/>
    </dgm:pt>
    <dgm:pt modelId="{B951305D-2F7E-446A-8EA9-F72F8F286C90}" type="pres">
      <dgm:prSet presAssocID="{71ABEE4F-BEE3-4574-879A-7B09CEE3304A}" presName="node" presStyleLbl="node1" presStyleIdx="2" presStyleCnt="3" custRadScaleRad="117429" custRadScaleInc="129543">
        <dgm:presLayoutVars>
          <dgm:bulletEnabled val="1"/>
        </dgm:presLayoutVars>
      </dgm:prSet>
      <dgm:spPr/>
    </dgm:pt>
    <dgm:pt modelId="{B6B2A4FF-4C4B-4560-A813-F58CC845350C}" type="pres">
      <dgm:prSet presAssocID="{ED864D77-413E-4D37-8E07-E38C09EEB4EB}" presName="sibTrans" presStyleLbl="sibTrans2D1" presStyleIdx="2" presStyleCnt="3" custAng="3811921" custFlipHor="1" custScaleX="217556" custScaleY="114082" custLinFactNeighborY="-2814"/>
      <dgm:spPr/>
    </dgm:pt>
    <dgm:pt modelId="{FBA055C0-6291-481E-9141-5FA4F14C14A2}" type="pres">
      <dgm:prSet presAssocID="{ED864D77-413E-4D37-8E07-E38C09EEB4EB}" presName="connectorText" presStyleLbl="sibTrans2D1" presStyleIdx="2" presStyleCnt="3"/>
      <dgm:spPr/>
    </dgm:pt>
  </dgm:ptLst>
  <dgm:cxnLst>
    <dgm:cxn modelId="{02074B0B-8E8F-4890-A13E-A2AABD38C418}" type="presOf" srcId="{CB5E40B1-A1B1-46F3-A83F-7CB479E99134}" destId="{F5AA0112-02D1-440B-8B7D-DFD2C8A6B764}" srcOrd="0" destOrd="0" presId="urn:microsoft.com/office/officeart/2005/8/layout/cycle7"/>
    <dgm:cxn modelId="{CA766932-CB31-4E1B-ACD4-AAA2E8D90977}" srcId="{D5E5249C-D640-4EB7-BF04-ABC3E57CAD25}" destId="{71ABEE4F-BEE3-4574-879A-7B09CEE3304A}" srcOrd="2" destOrd="0" parTransId="{1E2D2E96-E1A4-4A2F-B930-B878EA1D4284}" sibTransId="{ED864D77-413E-4D37-8E07-E38C09EEB4EB}"/>
    <dgm:cxn modelId="{38578E39-0C0A-41CE-8DEE-00617491DCCB}" type="presOf" srcId="{CB5E40B1-A1B1-46F3-A83F-7CB479E99134}" destId="{09751391-9721-44DB-9BCF-6871C1C12ECD}" srcOrd="1" destOrd="0" presId="urn:microsoft.com/office/officeart/2005/8/layout/cycle7"/>
    <dgm:cxn modelId="{6AA68542-C33B-4986-AAB0-DF73A4096263}" srcId="{D5E5249C-D640-4EB7-BF04-ABC3E57CAD25}" destId="{1733D9FA-AF56-434F-8108-8505D7109A62}" srcOrd="1" destOrd="0" parTransId="{9262199E-8CE8-4197-AA51-DF06B1F7C150}" sibTransId="{CB5E40B1-A1B1-46F3-A83F-7CB479E99134}"/>
    <dgm:cxn modelId="{D3308243-5EFB-4DBF-A468-5A8147A2FD0A}" type="presOf" srcId="{ED864D77-413E-4D37-8E07-E38C09EEB4EB}" destId="{B6B2A4FF-4C4B-4560-A813-F58CC845350C}" srcOrd="0" destOrd="0" presId="urn:microsoft.com/office/officeart/2005/8/layout/cycle7"/>
    <dgm:cxn modelId="{1184A966-CEDA-4537-9709-D1833310920C}" type="presOf" srcId="{3DCACC13-AE91-44A0-8D55-9D2CEEA87ADE}" destId="{F7CC4178-954F-4374-B1C1-A6709944E2C4}" srcOrd="0" destOrd="0" presId="urn:microsoft.com/office/officeart/2005/8/layout/cycle7"/>
    <dgm:cxn modelId="{0A9A9847-CF19-406A-842B-6B319B0EF0D1}" type="presOf" srcId="{04194296-42BE-483A-85E5-E0ED3FC41AB1}" destId="{24A7081D-C2CC-45D6-84A9-3AAF8BC2018A}" srcOrd="0" destOrd="0" presId="urn:microsoft.com/office/officeart/2005/8/layout/cycle7"/>
    <dgm:cxn modelId="{DC735B4E-2D90-4168-855F-6D84C308B24A}" type="presOf" srcId="{71ABEE4F-BEE3-4574-879A-7B09CEE3304A}" destId="{B951305D-2F7E-446A-8EA9-F72F8F286C90}" srcOrd="0" destOrd="0" presId="urn:microsoft.com/office/officeart/2005/8/layout/cycle7"/>
    <dgm:cxn modelId="{1902137B-BD0C-4145-820E-4EFE0F92D9FF}" type="presOf" srcId="{ED864D77-413E-4D37-8E07-E38C09EEB4EB}" destId="{FBA055C0-6291-481E-9141-5FA4F14C14A2}" srcOrd="1" destOrd="0" presId="urn:microsoft.com/office/officeart/2005/8/layout/cycle7"/>
    <dgm:cxn modelId="{88B6AB83-85D2-4DD8-8500-9905325F04FE}" type="presOf" srcId="{D5E5249C-D640-4EB7-BF04-ABC3E57CAD25}" destId="{BED046DA-92F8-46F2-84B3-2710B542433A}" srcOrd="0" destOrd="0" presId="urn:microsoft.com/office/officeart/2005/8/layout/cycle7"/>
    <dgm:cxn modelId="{DBFDF690-D466-45EE-9C10-544B24DF977A}" type="presOf" srcId="{04194296-42BE-483A-85E5-E0ED3FC41AB1}" destId="{67E26AD4-D877-485C-B584-2EE191058561}" srcOrd="1" destOrd="0" presId="urn:microsoft.com/office/officeart/2005/8/layout/cycle7"/>
    <dgm:cxn modelId="{8D831CC0-B432-4B56-9312-642D98227E30}" type="presOf" srcId="{1733D9FA-AF56-434F-8108-8505D7109A62}" destId="{37C5D190-5132-4457-BCEF-F8AD6EAA033D}" srcOrd="0" destOrd="0" presId="urn:microsoft.com/office/officeart/2005/8/layout/cycle7"/>
    <dgm:cxn modelId="{8A5297E8-6388-4D02-B340-0206FA8DBD7F}" srcId="{D5E5249C-D640-4EB7-BF04-ABC3E57CAD25}" destId="{3DCACC13-AE91-44A0-8D55-9D2CEEA87ADE}" srcOrd="0" destOrd="0" parTransId="{9D35B133-1C93-4F80-9AFA-586367FE8A4C}" sibTransId="{04194296-42BE-483A-85E5-E0ED3FC41AB1}"/>
    <dgm:cxn modelId="{5C77C1B3-D45D-4DB2-B2A9-A76982E87488}" type="presParOf" srcId="{BED046DA-92F8-46F2-84B3-2710B542433A}" destId="{F7CC4178-954F-4374-B1C1-A6709944E2C4}" srcOrd="0" destOrd="0" presId="urn:microsoft.com/office/officeart/2005/8/layout/cycle7"/>
    <dgm:cxn modelId="{461E3FFF-5E23-45A6-A321-1E42CCFF9440}" type="presParOf" srcId="{BED046DA-92F8-46F2-84B3-2710B542433A}" destId="{24A7081D-C2CC-45D6-84A9-3AAF8BC2018A}" srcOrd="1" destOrd="0" presId="urn:microsoft.com/office/officeart/2005/8/layout/cycle7"/>
    <dgm:cxn modelId="{9885C3DA-4562-4586-9501-541F79E7E09F}" type="presParOf" srcId="{24A7081D-C2CC-45D6-84A9-3AAF8BC2018A}" destId="{67E26AD4-D877-485C-B584-2EE191058561}" srcOrd="0" destOrd="0" presId="urn:microsoft.com/office/officeart/2005/8/layout/cycle7"/>
    <dgm:cxn modelId="{CBECC54D-306E-4039-9D45-9A09D8DCE4E3}" type="presParOf" srcId="{BED046DA-92F8-46F2-84B3-2710B542433A}" destId="{37C5D190-5132-4457-BCEF-F8AD6EAA033D}" srcOrd="2" destOrd="0" presId="urn:microsoft.com/office/officeart/2005/8/layout/cycle7"/>
    <dgm:cxn modelId="{6840DB72-07B2-4911-8768-1FFCA397224A}" type="presParOf" srcId="{BED046DA-92F8-46F2-84B3-2710B542433A}" destId="{F5AA0112-02D1-440B-8B7D-DFD2C8A6B764}" srcOrd="3" destOrd="0" presId="urn:microsoft.com/office/officeart/2005/8/layout/cycle7"/>
    <dgm:cxn modelId="{5F06DCBC-5F16-43ED-A460-2589002EEEAF}" type="presParOf" srcId="{F5AA0112-02D1-440B-8B7D-DFD2C8A6B764}" destId="{09751391-9721-44DB-9BCF-6871C1C12ECD}" srcOrd="0" destOrd="0" presId="urn:microsoft.com/office/officeart/2005/8/layout/cycle7"/>
    <dgm:cxn modelId="{A380AE15-63C6-4F46-BA5F-06DF649D7AB0}" type="presParOf" srcId="{BED046DA-92F8-46F2-84B3-2710B542433A}" destId="{B951305D-2F7E-446A-8EA9-F72F8F286C90}" srcOrd="4" destOrd="0" presId="urn:microsoft.com/office/officeart/2005/8/layout/cycle7"/>
    <dgm:cxn modelId="{E735323C-311F-4A2F-8BD5-F956747A03E0}" type="presParOf" srcId="{BED046DA-92F8-46F2-84B3-2710B542433A}" destId="{B6B2A4FF-4C4B-4560-A813-F58CC845350C}" srcOrd="5" destOrd="0" presId="urn:microsoft.com/office/officeart/2005/8/layout/cycle7"/>
    <dgm:cxn modelId="{288834C2-6D1D-401F-A1B8-3AC60492331E}" type="presParOf" srcId="{B6B2A4FF-4C4B-4560-A813-F58CC845350C}" destId="{FBA055C0-6291-481E-9141-5FA4F14C14A2}"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5CA953-150B-4A09-8AA7-E4DF12A40865}"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F71725D1-7817-414E-A242-7755F181A7A4}">
      <dgm:prSet phldrT="[Text]"/>
      <dgm:spPr>
        <a:solidFill>
          <a:schemeClr val="accent1"/>
        </a:solidFill>
      </dgm:spPr>
      <dgm:t>
        <a:bodyPr/>
        <a:lstStyle/>
        <a:p>
          <a:r>
            <a:rPr lang="en-US" b="1" dirty="0">
              <a:solidFill>
                <a:schemeClr val="accent2">
                  <a:lumMod val="20000"/>
                  <a:lumOff val="80000"/>
                </a:schemeClr>
              </a:solidFill>
            </a:rPr>
            <a:t>Social media</a:t>
          </a:r>
        </a:p>
      </dgm:t>
    </dgm:pt>
    <dgm:pt modelId="{F451A08F-B871-4124-B268-03A2BC423A15}" type="parTrans" cxnId="{9FD320CC-31B5-46ED-B7C8-35399DE8F4A8}">
      <dgm:prSet/>
      <dgm:spPr/>
      <dgm:t>
        <a:bodyPr/>
        <a:lstStyle/>
        <a:p>
          <a:endParaRPr lang="en-US" b="1"/>
        </a:p>
      </dgm:t>
    </dgm:pt>
    <dgm:pt modelId="{68774AF5-7250-4480-B089-62248857B1B3}" type="sibTrans" cxnId="{9FD320CC-31B5-46ED-B7C8-35399DE8F4A8}">
      <dgm:prSet/>
      <dgm:spPr/>
      <dgm:t>
        <a:bodyPr/>
        <a:lstStyle/>
        <a:p>
          <a:endParaRPr lang="en-US" b="1"/>
        </a:p>
      </dgm:t>
    </dgm:pt>
    <dgm:pt modelId="{0B92C05F-6685-47C6-BC22-F22AB71D41E7}">
      <dgm:prSet phldrT="[Text]"/>
      <dgm:spPr/>
      <dgm:t>
        <a:bodyPr/>
        <a:lstStyle/>
        <a:p>
          <a:r>
            <a:rPr lang="en-US" b="1" dirty="0">
              <a:solidFill>
                <a:srgbClr val="002060"/>
              </a:solidFill>
            </a:rPr>
            <a:t>Digital newsletters</a:t>
          </a:r>
        </a:p>
      </dgm:t>
    </dgm:pt>
    <dgm:pt modelId="{8AE033C4-6116-41BF-A492-3E87C5930D03}" type="parTrans" cxnId="{0FC76B29-2C51-417E-ADAF-B1F2E37B007C}">
      <dgm:prSet/>
      <dgm:spPr/>
      <dgm:t>
        <a:bodyPr/>
        <a:lstStyle/>
        <a:p>
          <a:endParaRPr lang="en-US" b="1"/>
        </a:p>
      </dgm:t>
    </dgm:pt>
    <dgm:pt modelId="{4643FB7A-8660-4962-841B-39E6076F80DF}" type="sibTrans" cxnId="{0FC76B29-2C51-417E-ADAF-B1F2E37B007C}">
      <dgm:prSet/>
      <dgm:spPr/>
      <dgm:t>
        <a:bodyPr/>
        <a:lstStyle/>
        <a:p>
          <a:endParaRPr lang="en-US" b="1"/>
        </a:p>
      </dgm:t>
    </dgm:pt>
    <dgm:pt modelId="{0068E81E-C081-457B-97F9-182E0650AD56}">
      <dgm:prSet phldrT="[Text]"/>
      <dgm:spPr/>
      <dgm:t>
        <a:bodyPr/>
        <a:lstStyle/>
        <a:p>
          <a:r>
            <a:rPr lang="en-US" b="1" dirty="0">
              <a:solidFill>
                <a:schemeClr val="tx1"/>
              </a:solidFill>
            </a:rPr>
            <a:t>School TV/radio station</a:t>
          </a:r>
        </a:p>
      </dgm:t>
    </dgm:pt>
    <dgm:pt modelId="{94F58846-5E3D-4BE7-BBCB-096CB6D6DB49}" type="parTrans" cxnId="{BB12C12E-FFA8-4CCA-989F-22F654B19572}">
      <dgm:prSet/>
      <dgm:spPr/>
      <dgm:t>
        <a:bodyPr/>
        <a:lstStyle/>
        <a:p>
          <a:endParaRPr lang="en-US" b="1"/>
        </a:p>
      </dgm:t>
    </dgm:pt>
    <dgm:pt modelId="{77547FAC-FBF7-4824-8E21-12D064B09BA2}" type="sibTrans" cxnId="{BB12C12E-FFA8-4CCA-989F-22F654B19572}">
      <dgm:prSet/>
      <dgm:spPr/>
      <dgm:t>
        <a:bodyPr/>
        <a:lstStyle/>
        <a:p>
          <a:endParaRPr lang="en-US" b="1"/>
        </a:p>
      </dgm:t>
    </dgm:pt>
    <dgm:pt modelId="{D1FD3D72-B4E3-444F-BCAE-13B16C9A39E4}">
      <dgm:prSet phldrT="[Text]"/>
      <dgm:spPr/>
      <dgm:t>
        <a:bodyPr/>
        <a:lstStyle/>
        <a:p>
          <a:r>
            <a:rPr lang="en-US" b="1" dirty="0"/>
            <a:t>School website</a:t>
          </a:r>
        </a:p>
      </dgm:t>
    </dgm:pt>
    <dgm:pt modelId="{78F97921-8122-4431-BA05-58743270A1F3}" type="sibTrans" cxnId="{50BBC740-5091-4281-BE4D-B8BE6B4B04DB}">
      <dgm:prSet/>
      <dgm:spPr/>
      <dgm:t>
        <a:bodyPr/>
        <a:lstStyle/>
        <a:p>
          <a:endParaRPr lang="en-US" b="1"/>
        </a:p>
      </dgm:t>
    </dgm:pt>
    <dgm:pt modelId="{743A54C4-3C02-47F2-9475-19185D86DEF4}" type="parTrans" cxnId="{50BBC740-5091-4281-BE4D-B8BE6B4B04DB}">
      <dgm:prSet/>
      <dgm:spPr/>
      <dgm:t>
        <a:bodyPr/>
        <a:lstStyle/>
        <a:p>
          <a:endParaRPr lang="en-US" b="1"/>
        </a:p>
      </dgm:t>
    </dgm:pt>
    <dgm:pt modelId="{67E07B4D-0F74-4EC7-81C6-76FBCD78FCF4}" type="pres">
      <dgm:prSet presAssocID="{9B5CA953-150B-4A09-8AA7-E4DF12A40865}" presName="linear" presStyleCnt="0">
        <dgm:presLayoutVars>
          <dgm:animLvl val="lvl"/>
          <dgm:resizeHandles val="exact"/>
        </dgm:presLayoutVars>
      </dgm:prSet>
      <dgm:spPr/>
    </dgm:pt>
    <dgm:pt modelId="{9C5DB692-CA52-47A4-8638-F232E05A5C10}" type="pres">
      <dgm:prSet presAssocID="{D1FD3D72-B4E3-444F-BCAE-13B16C9A39E4}" presName="parentText" presStyleLbl="node1" presStyleIdx="0" presStyleCnt="4">
        <dgm:presLayoutVars>
          <dgm:chMax val="0"/>
          <dgm:bulletEnabled val="1"/>
        </dgm:presLayoutVars>
      </dgm:prSet>
      <dgm:spPr/>
    </dgm:pt>
    <dgm:pt modelId="{EBB55EDC-01B2-4836-86F1-E299980DE5F7}" type="pres">
      <dgm:prSet presAssocID="{78F97921-8122-4431-BA05-58743270A1F3}" presName="spacer" presStyleCnt="0"/>
      <dgm:spPr/>
    </dgm:pt>
    <dgm:pt modelId="{7BC96346-C399-4C0B-B4A4-9D9F18076824}" type="pres">
      <dgm:prSet presAssocID="{F71725D1-7817-414E-A242-7755F181A7A4}" presName="parentText" presStyleLbl="node1" presStyleIdx="1" presStyleCnt="4" custLinFactNeighborX="-332" custLinFactNeighborY="-6245">
        <dgm:presLayoutVars>
          <dgm:chMax val="0"/>
          <dgm:bulletEnabled val="1"/>
        </dgm:presLayoutVars>
      </dgm:prSet>
      <dgm:spPr/>
    </dgm:pt>
    <dgm:pt modelId="{FDCB1763-9CC8-4285-ACDA-1173466FB7B9}" type="pres">
      <dgm:prSet presAssocID="{68774AF5-7250-4480-B089-62248857B1B3}" presName="spacer" presStyleCnt="0"/>
      <dgm:spPr/>
    </dgm:pt>
    <dgm:pt modelId="{00701EC8-4AEA-4A0C-98E4-883D6A52F07C}" type="pres">
      <dgm:prSet presAssocID="{0B92C05F-6685-47C6-BC22-F22AB71D41E7}" presName="parentText" presStyleLbl="node1" presStyleIdx="2" presStyleCnt="4">
        <dgm:presLayoutVars>
          <dgm:chMax val="0"/>
          <dgm:bulletEnabled val="1"/>
        </dgm:presLayoutVars>
      </dgm:prSet>
      <dgm:spPr/>
    </dgm:pt>
    <dgm:pt modelId="{8A12CD1B-8D4E-4890-B539-F0E95EB32200}" type="pres">
      <dgm:prSet presAssocID="{4643FB7A-8660-4962-841B-39E6076F80DF}" presName="spacer" presStyleCnt="0"/>
      <dgm:spPr/>
    </dgm:pt>
    <dgm:pt modelId="{3A905B78-7B14-4C83-88E9-C2CA9B16E471}" type="pres">
      <dgm:prSet presAssocID="{0068E81E-C081-457B-97F9-182E0650AD56}" presName="parentText" presStyleLbl="node1" presStyleIdx="3" presStyleCnt="4" custLinFactY="4856" custLinFactNeighborX="-1456" custLinFactNeighborY="100000">
        <dgm:presLayoutVars>
          <dgm:chMax val="0"/>
          <dgm:bulletEnabled val="1"/>
        </dgm:presLayoutVars>
      </dgm:prSet>
      <dgm:spPr/>
    </dgm:pt>
  </dgm:ptLst>
  <dgm:cxnLst>
    <dgm:cxn modelId="{5DC34A1B-8871-41C1-9160-367CC27FEC22}" type="presOf" srcId="{0068E81E-C081-457B-97F9-182E0650AD56}" destId="{3A905B78-7B14-4C83-88E9-C2CA9B16E471}" srcOrd="0" destOrd="0" presId="urn:microsoft.com/office/officeart/2005/8/layout/vList2"/>
    <dgm:cxn modelId="{0FC76B29-2C51-417E-ADAF-B1F2E37B007C}" srcId="{9B5CA953-150B-4A09-8AA7-E4DF12A40865}" destId="{0B92C05F-6685-47C6-BC22-F22AB71D41E7}" srcOrd="2" destOrd="0" parTransId="{8AE033C4-6116-41BF-A492-3E87C5930D03}" sibTransId="{4643FB7A-8660-4962-841B-39E6076F80DF}"/>
    <dgm:cxn modelId="{BB12C12E-FFA8-4CCA-989F-22F654B19572}" srcId="{9B5CA953-150B-4A09-8AA7-E4DF12A40865}" destId="{0068E81E-C081-457B-97F9-182E0650AD56}" srcOrd="3" destOrd="0" parTransId="{94F58846-5E3D-4BE7-BBCB-096CB6D6DB49}" sibTransId="{77547FAC-FBF7-4824-8E21-12D064B09BA2}"/>
    <dgm:cxn modelId="{50BBC740-5091-4281-BE4D-B8BE6B4B04DB}" srcId="{9B5CA953-150B-4A09-8AA7-E4DF12A40865}" destId="{D1FD3D72-B4E3-444F-BCAE-13B16C9A39E4}" srcOrd="0" destOrd="0" parTransId="{743A54C4-3C02-47F2-9475-19185D86DEF4}" sibTransId="{78F97921-8122-4431-BA05-58743270A1F3}"/>
    <dgm:cxn modelId="{39981267-EEB5-47CD-91ED-BBCF41DFB141}" type="presOf" srcId="{D1FD3D72-B4E3-444F-BCAE-13B16C9A39E4}" destId="{9C5DB692-CA52-47A4-8638-F232E05A5C10}" srcOrd="0" destOrd="0" presId="urn:microsoft.com/office/officeart/2005/8/layout/vList2"/>
    <dgm:cxn modelId="{31835953-5870-4C72-8423-06C59542ABD2}" type="presOf" srcId="{0B92C05F-6685-47C6-BC22-F22AB71D41E7}" destId="{00701EC8-4AEA-4A0C-98E4-883D6A52F07C}" srcOrd="0" destOrd="0" presId="urn:microsoft.com/office/officeart/2005/8/layout/vList2"/>
    <dgm:cxn modelId="{2BD0B7BC-CD43-4FD9-A3C8-3D1FE89CEFEB}" type="presOf" srcId="{F71725D1-7817-414E-A242-7755F181A7A4}" destId="{7BC96346-C399-4C0B-B4A4-9D9F18076824}" srcOrd="0" destOrd="0" presId="urn:microsoft.com/office/officeart/2005/8/layout/vList2"/>
    <dgm:cxn modelId="{9FD320CC-31B5-46ED-B7C8-35399DE8F4A8}" srcId="{9B5CA953-150B-4A09-8AA7-E4DF12A40865}" destId="{F71725D1-7817-414E-A242-7755F181A7A4}" srcOrd="1" destOrd="0" parTransId="{F451A08F-B871-4124-B268-03A2BC423A15}" sibTransId="{68774AF5-7250-4480-B089-62248857B1B3}"/>
    <dgm:cxn modelId="{BF0168E9-6FD6-4FC5-BF52-B7038A15F5DA}" type="presOf" srcId="{9B5CA953-150B-4A09-8AA7-E4DF12A40865}" destId="{67E07B4D-0F74-4EC7-81C6-76FBCD78FCF4}" srcOrd="0" destOrd="0" presId="urn:microsoft.com/office/officeart/2005/8/layout/vList2"/>
    <dgm:cxn modelId="{5E7AC07C-F2B8-4299-915C-900D81A3446E}" type="presParOf" srcId="{67E07B4D-0F74-4EC7-81C6-76FBCD78FCF4}" destId="{9C5DB692-CA52-47A4-8638-F232E05A5C10}" srcOrd="0" destOrd="0" presId="urn:microsoft.com/office/officeart/2005/8/layout/vList2"/>
    <dgm:cxn modelId="{0E5DAAB3-15ED-439F-8DEA-33F09E12F19B}" type="presParOf" srcId="{67E07B4D-0F74-4EC7-81C6-76FBCD78FCF4}" destId="{EBB55EDC-01B2-4836-86F1-E299980DE5F7}" srcOrd="1" destOrd="0" presId="urn:microsoft.com/office/officeart/2005/8/layout/vList2"/>
    <dgm:cxn modelId="{820AE393-7ADD-4C5B-AF1E-435C21B2761D}" type="presParOf" srcId="{67E07B4D-0F74-4EC7-81C6-76FBCD78FCF4}" destId="{7BC96346-C399-4C0B-B4A4-9D9F18076824}" srcOrd="2" destOrd="0" presId="urn:microsoft.com/office/officeart/2005/8/layout/vList2"/>
    <dgm:cxn modelId="{E5D6B9AD-C11D-4092-8929-2030AB78CB00}" type="presParOf" srcId="{67E07B4D-0F74-4EC7-81C6-76FBCD78FCF4}" destId="{FDCB1763-9CC8-4285-ACDA-1173466FB7B9}" srcOrd="3" destOrd="0" presId="urn:microsoft.com/office/officeart/2005/8/layout/vList2"/>
    <dgm:cxn modelId="{CDEADD51-9BF2-4DDC-A695-C713CEE3D334}" type="presParOf" srcId="{67E07B4D-0F74-4EC7-81C6-76FBCD78FCF4}" destId="{00701EC8-4AEA-4A0C-98E4-883D6A52F07C}" srcOrd="4" destOrd="0" presId="urn:microsoft.com/office/officeart/2005/8/layout/vList2"/>
    <dgm:cxn modelId="{B7D9EF89-99D4-4B3E-BEC5-141FCEF52D9C}" type="presParOf" srcId="{67E07B4D-0F74-4EC7-81C6-76FBCD78FCF4}" destId="{8A12CD1B-8D4E-4890-B539-F0E95EB32200}" srcOrd="5" destOrd="0" presId="urn:microsoft.com/office/officeart/2005/8/layout/vList2"/>
    <dgm:cxn modelId="{739A4E87-2EFD-4B0C-A42B-031DC560C8C0}" type="presParOf" srcId="{67E07B4D-0F74-4EC7-81C6-76FBCD78FCF4}" destId="{3A905B78-7B14-4C83-88E9-C2CA9B16E47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9B5CA953-150B-4A09-8AA7-E4DF12A4086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71725D1-7817-414E-A242-7755F181A7A4}">
      <dgm:prSet phldrT="[Text]"/>
      <dgm:spPr/>
      <dgm:t>
        <a:bodyPr/>
        <a:lstStyle/>
        <a:p>
          <a:r>
            <a:rPr lang="en-US" b="1">
              <a:solidFill>
                <a:schemeClr val="bg1"/>
              </a:solidFill>
            </a:rPr>
            <a:t>Twitter</a:t>
          </a:r>
          <a:endParaRPr lang="en-US" b="1" dirty="0">
            <a:solidFill>
              <a:schemeClr val="bg1"/>
            </a:solidFill>
          </a:endParaRPr>
        </a:p>
      </dgm:t>
      <dgm:extLst>
        <a:ext uri="{E40237B7-FDA0-4F09-8148-C483321AD2D9}">
          <dgm14:cNvPr xmlns:dgm14="http://schemas.microsoft.com/office/drawing/2010/diagram" id="0" name="" descr="Twitter"/>
        </a:ext>
      </dgm:extLst>
    </dgm:pt>
    <dgm:pt modelId="{F451A08F-B871-4124-B268-03A2BC423A15}" type="parTrans" cxnId="{9FD320CC-31B5-46ED-B7C8-35399DE8F4A8}">
      <dgm:prSet/>
      <dgm:spPr/>
      <dgm:t>
        <a:bodyPr/>
        <a:lstStyle/>
        <a:p>
          <a:endParaRPr lang="en-US" b="1">
            <a:solidFill>
              <a:schemeClr val="bg1"/>
            </a:solidFill>
          </a:endParaRPr>
        </a:p>
      </dgm:t>
    </dgm:pt>
    <dgm:pt modelId="{68774AF5-7250-4480-B089-62248857B1B3}" type="sibTrans" cxnId="{9FD320CC-31B5-46ED-B7C8-35399DE8F4A8}">
      <dgm:prSet/>
      <dgm:spPr/>
      <dgm:t>
        <a:bodyPr/>
        <a:lstStyle/>
        <a:p>
          <a:endParaRPr lang="en-US" b="1">
            <a:solidFill>
              <a:schemeClr val="bg1"/>
            </a:solidFill>
          </a:endParaRPr>
        </a:p>
      </dgm:t>
    </dgm:pt>
    <dgm:pt modelId="{0B92C05F-6685-47C6-BC22-F22AB71D41E7}">
      <dgm:prSet phldrT="[Text]"/>
      <dgm:spPr/>
      <dgm:t>
        <a:bodyPr/>
        <a:lstStyle/>
        <a:p>
          <a:r>
            <a:rPr lang="en-US" b="1">
              <a:solidFill>
                <a:schemeClr val="bg1"/>
              </a:solidFill>
            </a:rPr>
            <a:t>YouTube</a:t>
          </a:r>
          <a:endParaRPr lang="en-US" b="1" dirty="0">
            <a:solidFill>
              <a:schemeClr val="bg1"/>
            </a:solidFill>
          </a:endParaRPr>
        </a:p>
      </dgm:t>
      <dgm:extLst>
        <a:ext uri="{E40237B7-FDA0-4F09-8148-C483321AD2D9}">
          <dgm14:cNvPr xmlns:dgm14="http://schemas.microsoft.com/office/drawing/2010/diagram" id="0" name="" descr="YouTube"/>
        </a:ext>
      </dgm:extLst>
    </dgm:pt>
    <dgm:pt modelId="{8AE033C4-6116-41BF-A492-3E87C5930D03}" type="parTrans" cxnId="{0FC76B29-2C51-417E-ADAF-B1F2E37B007C}">
      <dgm:prSet/>
      <dgm:spPr/>
      <dgm:t>
        <a:bodyPr/>
        <a:lstStyle/>
        <a:p>
          <a:endParaRPr lang="en-US" b="1">
            <a:solidFill>
              <a:schemeClr val="bg1"/>
            </a:solidFill>
          </a:endParaRPr>
        </a:p>
      </dgm:t>
    </dgm:pt>
    <dgm:pt modelId="{4643FB7A-8660-4962-841B-39E6076F80DF}" type="sibTrans" cxnId="{0FC76B29-2C51-417E-ADAF-B1F2E37B007C}">
      <dgm:prSet/>
      <dgm:spPr/>
      <dgm:t>
        <a:bodyPr/>
        <a:lstStyle/>
        <a:p>
          <a:endParaRPr lang="en-US" b="1">
            <a:solidFill>
              <a:schemeClr val="bg1"/>
            </a:solidFill>
          </a:endParaRPr>
        </a:p>
      </dgm:t>
    </dgm:pt>
    <dgm:pt modelId="{0068E81E-C081-457B-97F9-182E0650AD56}">
      <dgm:prSet phldrT="[Text]"/>
      <dgm:spPr/>
      <dgm:t>
        <a:bodyPr/>
        <a:lstStyle/>
        <a:p>
          <a:r>
            <a:rPr lang="en-US" b="1">
              <a:solidFill>
                <a:schemeClr val="bg1"/>
              </a:solidFill>
            </a:rPr>
            <a:t>Instagram</a:t>
          </a:r>
          <a:endParaRPr lang="en-US" b="1" dirty="0">
            <a:solidFill>
              <a:schemeClr val="bg1"/>
            </a:solidFill>
          </a:endParaRPr>
        </a:p>
      </dgm:t>
      <dgm:extLst>
        <a:ext uri="{E40237B7-FDA0-4F09-8148-C483321AD2D9}">
          <dgm14:cNvPr xmlns:dgm14="http://schemas.microsoft.com/office/drawing/2010/diagram" id="0" name="" descr="Instagram"/>
        </a:ext>
      </dgm:extLst>
    </dgm:pt>
    <dgm:pt modelId="{94F58846-5E3D-4BE7-BBCB-096CB6D6DB49}" type="parTrans" cxnId="{BB12C12E-FFA8-4CCA-989F-22F654B19572}">
      <dgm:prSet/>
      <dgm:spPr/>
      <dgm:t>
        <a:bodyPr/>
        <a:lstStyle/>
        <a:p>
          <a:endParaRPr lang="en-US" b="1">
            <a:solidFill>
              <a:schemeClr val="bg1"/>
            </a:solidFill>
          </a:endParaRPr>
        </a:p>
      </dgm:t>
    </dgm:pt>
    <dgm:pt modelId="{77547FAC-FBF7-4824-8E21-12D064B09BA2}" type="sibTrans" cxnId="{BB12C12E-FFA8-4CCA-989F-22F654B19572}">
      <dgm:prSet/>
      <dgm:spPr/>
      <dgm:t>
        <a:bodyPr/>
        <a:lstStyle/>
        <a:p>
          <a:endParaRPr lang="en-US" b="1">
            <a:solidFill>
              <a:schemeClr val="bg1"/>
            </a:solidFill>
          </a:endParaRPr>
        </a:p>
      </dgm:t>
    </dgm:pt>
    <dgm:pt modelId="{D1FD3D72-B4E3-444F-BCAE-13B16C9A39E4}">
      <dgm:prSet phldrT="[Text]"/>
      <dgm:spPr/>
      <dgm:t>
        <a:bodyPr/>
        <a:lstStyle/>
        <a:p>
          <a:r>
            <a:rPr lang="en-US" b="1" dirty="0">
              <a:solidFill>
                <a:schemeClr val="bg1"/>
              </a:solidFill>
            </a:rPr>
            <a:t>Facebook</a:t>
          </a:r>
        </a:p>
      </dgm:t>
      <dgm:extLst>
        <a:ext uri="{E40237B7-FDA0-4F09-8148-C483321AD2D9}">
          <dgm14:cNvPr xmlns:dgm14="http://schemas.microsoft.com/office/drawing/2010/diagram" id="0" name="" descr="Facebook"/>
        </a:ext>
      </dgm:extLst>
    </dgm:pt>
    <dgm:pt modelId="{78F97921-8122-4431-BA05-58743270A1F3}" type="sibTrans" cxnId="{50BBC740-5091-4281-BE4D-B8BE6B4B04DB}">
      <dgm:prSet/>
      <dgm:spPr/>
      <dgm:t>
        <a:bodyPr/>
        <a:lstStyle/>
        <a:p>
          <a:endParaRPr lang="en-US" b="1">
            <a:solidFill>
              <a:schemeClr val="bg1"/>
            </a:solidFill>
          </a:endParaRPr>
        </a:p>
      </dgm:t>
    </dgm:pt>
    <dgm:pt modelId="{743A54C4-3C02-47F2-9475-19185D86DEF4}" type="parTrans" cxnId="{50BBC740-5091-4281-BE4D-B8BE6B4B04DB}">
      <dgm:prSet/>
      <dgm:spPr/>
      <dgm:t>
        <a:bodyPr/>
        <a:lstStyle/>
        <a:p>
          <a:endParaRPr lang="en-US" b="1">
            <a:solidFill>
              <a:schemeClr val="bg1"/>
            </a:solidFill>
          </a:endParaRPr>
        </a:p>
      </dgm:t>
    </dgm:pt>
    <dgm:pt modelId="{B23A6D3F-CCCF-D64E-999A-A8365FE5F62A}">
      <dgm:prSet phldrT="[Text]"/>
      <dgm:spPr/>
      <dgm:t>
        <a:bodyPr/>
        <a:lstStyle/>
        <a:p>
          <a:r>
            <a:rPr lang="en-US" b="1">
              <a:solidFill>
                <a:schemeClr val="bg1"/>
              </a:solidFill>
            </a:rPr>
            <a:t>announcements, updates, visual content</a:t>
          </a:r>
          <a:endParaRPr lang="en-US" dirty="0">
            <a:solidFill>
              <a:schemeClr val="bg1"/>
            </a:solidFill>
          </a:endParaRPr>
        </a:p>
      </dgm:t>
    </dgm:pt>
    <dgm:pt modelId="{F29A6493-230D-404C-911C-67341D8E9281}" type="sibTrans" cxnId="{9E67A33B-3230-DC4A-AB95-256890FF198A}">
      <dgm:prSet/>
      <dgm:spPr/>
      <dgm:t>
        <a:bodyPr/>
        <a:lstStyle/>
        <a:p>
          <a:endParaRPr lang="en-US">
            <a:solidFill>
              <a:schemeClr val="bg1"/>
            </a:solidFill>
          </a:endParaRPr>
        </a:p>
      </dgm:t>
    </dgm:pt>
    <dgm:pt modelId="{F0FEF699-9C00-E14A-B593-FD1452C8A5E5}" type="parTrans" cxnId="{9E67A33B-3230-DC4A-AB95-256890FF198A}">
      <dgm:prSet/>
      <dgm:spPr/>
      <dgm:t>
        <a:bodyPr/>
        <a:lstStyle/>
        <a:p>
          <a:endParaRPr lang="en-US">
            <a:solidFill>
              <a:schemeClr val="bg1"/>
            </a:solidFill>
          </a:endParaRPr>
        </a:p>
      </dgm:t>
    </dgm:pt>
    <dgm:pt modelId="{63A43B63-773B-B84C-9E48-0A61BD986E38}">
      <dgm:prSet/>
      <dgm:spPr/>
      <dgm:t>
        <a:bodyPr/>
        <a:lstStyle/>
        <a:p>
          <a:r>
            <a:rPr lang="en-US" b="1">
              <a:solidFill>
                <a:schemeClr val="bg1"/>
              </a:solidFill>
            </a:rPr>
            <a:t>short messages (alerts, threads, redirects)</a:t>
          </a:r>
          <a:endParaRPr lang="en-US" dirty="0">
            <a:solidFill>
              <a:schemeClr val="bg1"/>
            </a:solidFill>
          </a:endParaRPr>
        </a:p>
      </dgm:t>
    </dgm:pt>
    <dgm:pt modelId="{3C0BEC23-6CDA-BF40-B1A6-56F5EF3DF035}" type="parTrans" cxnId="{40875B39-7F35-1E4C-B138-08F8EC4EEC65}">
      <dgm:prSet/>
      <dgm:spPr/>
      <dgm:t>
        <a:bodyPr/>
        <a:lstStyle/>
        <a:p>
          <a:endParaRPr lang="en-US">
            <a:solidFill>
              <a:schemeClr val="bg1"/>
            </a:solidFill>
          </a:endParaRPr>
        </a:p>
      </dgm:t>
    </dgm:pt>
    <dgm:pt modelId="{F9D634CA-090A-CF4A-929D-BAA53203CE1D}" type="sibTrans" cxnId="{40875B39-7F35-1E4C-B138-08F8EC4EEC65}">
      <dgm:prSet/>
      <dgm:spPr/>
      <dgm:t>
        <a:bodyPr/>
        <a:lstStyle/>
        <a:p>
          <a:endParaRPr lang="en-US">
            <a:solidFill>
              <a:schemeClr val="bg1"/>
            </a:solidFill>
          </a:endParaRPr>
        </a:p>
      </dgm:t>
    </dgm:pt>
    <dgm:pt modelId="{E1C68754-AF16-FD46-B69D-3F1C50597E9A}">
      <dgm:prSet/>
      <dgm:spPr/>
      <dgm:t>
        <a:bodyPr/>
        <a:lstStyle/>
        <a:p>
          <a:r>
            <a:rPr lang="en-US" b="1">
              <a:solidFill>
                <a:schemeClr val="bg1"/>
              </a:solidFill>
            </a:rPr>
            <a:t>video content – live or recorded</a:t>
          </a:r>
          <a:endParaRPr lang="en-US" b="1" dirty="0">
            <a:solidFill>
              <a:schemeClr val="bg1"/>
            </a:solidFill>
          </a:endParaRPr>
        </a:p>
      </dgm:t>
    </dgm:pt>
    <dgm:pt modelId="{DF01132E-631E-A048-85AE-819FF324DE47}" type="parTrans" cxnId="{BA41161D-7FCE-814F-987C-0A150887E75F}">
      <dgm:prSet/>
      <dgm:spPr/>
      <dgm:t>
        <a:bodyPr/>
        <a:lstStyle/>
        <a:p>
          <a:endParaRPr lang="en-US">
            <a:solidFill>
              <a:schemeClr val="bg1"/>
            </a:solidFill>
          </a:endParaRPr>
        </a:p>
      </dgm:t>
    </dgm:pt>
    <dgm:pt modelId="{C8A996A8-09A4-9744-BD53-0EDDA42B64BE}" type="sibTrans" cxnId="{BA41161D-7FCE-814F-987C-0A150887E75F}">
      <dgm:prSet/>
      <dgm:spPr/>
      <dgm:t>
        <a:bodyPr/>
        <a:lstStyle/>
        <a:p>
          <a:endParaRPr lang="en-US">
            <a:solidFill>
              <a:schemeClr val="bg1"/>
            </a:solidFill>
          </a:endParaRPr>
        </a:p>
      </dgm:t>
    </dgm:pt>
    <dgm:pt modelId="{BF968ABB-8DA6-4948-A521-97E292F66C0E}">
      <dgm:prSet phldrT="[Text]"/>
      <dgm:spPr/>
      <dgm:t>
        <a:bodyPr/>
        <a:lstStyle/>
        <a:p>
          <a:r>
            <a:rPr lang="en-US" b="1">
              <a:solidFill>
                <a:schemeClr val="bg1"/>
              </a:solidFill>
            </a:rPr>
            <a:t>photo/video stories</a:t>
          </a:r>
          <a:endParaRPr lang="en-US" dirty="0">
            <a:solidFill>
              <a:schemeClr val="bg1"/>
            </a:solidFill>
          </a:endParaRPr>
        </a:p>
      </dgm:t>
    </dgm:pt>
    <dgm:pt modelId="{C88B8F04-5071-2C48-9067-FE52863EDAAA}" type="parTrans" cxnId="{649844C7-FE17-7A45-B424-513C6C64FE34}">
      <dgm:prSet/>
      <dgm:spPr/>
      <dgm:t>
        <a:bodyPr/>
        <a:lstStyle/>
        <a:p>
          <a:endParaRPr lang="en-US">
            <a:solidFill>
              <a:schemeClr val="bg1"/>
            </a:solidFill>
          </a:endParaRPr>
        </a:p>
      </dgm:t>
    </dgm:pt>
    <dgm:pt modelId="{440D6DC7-02EA-2746-8D2D-795898360637}" type="sibTrans" cxnId="{649844C7-FE17-7A45-B424-513C6C64FE34}">
      <dgm:prSet/>
      <dgm:spPr/>
      <dgm:t>
        <a:bodyPr/>
        <a:lstStyle/>
        <a:p>
          <a:endParaRPr lang="en-US">
            <a:solidFill>
              <a:schemeClr val="bg1"/>
            </a:solidFill>
          </a:endParaRPr>
        </a:p>
      </dgm:t>
    </dgm:pt>
    <dgm:pt modelId="{67E07B4D-0F74-4EC7-81C6-76FBCD78FCF4}" type="pres">
      <dgm:prSet presAssocID="{9B5CA953-150B-4A09-8AA7-E4DF12A40865}" presName="linear" presStyleCnt="0">
        <dgm:presLayoutVars>
          <dgm:animLvl val="lvl"/>
          <dgm:resizeHandles val="exact"/>
        </dgm:presLayoutVars>
      </dgm:prSet>
      <dgm:spPr/>
    </dgm:pt>
    <dgm:pt modelId="{9C5DB692-CA52-47A4-8638-F232E05A5C10}" type="pres">
      <dgm:prSet presAssocID="{D1FD3D72-B4E3-444F-BCAE-13B16C9A39E4}" presName="parentText" presStyleLbl="node1" presStyleIdx="0" presStyleCnt="4" custLinFactNeighborX="6596" custLinFactNeighborY="1845">
        <dgm:presLayoutVars>
          <dgm:chMax val="0"/>
          <dgm:bulletEnabled val="1"/>
        </dgm:presLayoutVars>
      </dgm:prSet>
      <dgm:spPr/>
    </dgm:pt>
    <dgm:pt modelId="{D9C7FA54-CD87-E544-9E58-23098D1114B1}" type="pres">
      <dgm:prSet presAssocID="{D1FD3D72-B4E3-444F-BCAE-13B16C9A39E4}" presName="childText" presStyleLbl="revTx" presStyleIdx="0" presStyleCnt="4">
        <dgm:presLayoutVars>
          <dgm:bulletEnabled val="1"/>
        </dgm:presLayoutVars>
      </dgm:prSet>
      <dgm:spPr/>
    </dgm:pt>
    <dgm:pt modelId="{7BC96346-C399-4C0B-B4A4-9D9F18076824}" type="pres">
      <dgm:prSet presAssocID="{F71725D1-7817-414E-A242-7755F181A7A4}" presName="parentText" presStyleLbl="node1" presStyleIdx="1" presStyleCnt="4" custLinFactNeighborX="-332" custLinFactNeighborY="-6245">
        <dgm:presLayoutVars>
          <dgm:chMax val="0"/>
          <dgm:bulletEnabled val="1"/>
        </dgm:presLayoutVars>
      </dgm:prSet>
      <dgm:spPr/>
    </dgm:pt>
    <dgm:pt modelId="{11496488-8C0D-0F41-A232-387CC1C07520}" type="pres">
      <dgm:prSet presAssocID="{F71725D1-7817-414E-A242-7755F181A7A4}" presName="childText" presStyleLbl="revTx" presStyleIdx="1" presStyleCnt="4">
        <dgm:presLayoutVars>
          <dgm:bulletEnabled val="1"/>
        </dgm:presLayoutVars>
      </dgm:prSet>
      <dgm:spPr/>
    </dgm:pt>
    <dgm:pt modelId="{00701EC8-4AEA-4A0C-98E4-883D6A52F07C}" type="pres">
      <dgm:prSet presAssocID="{0B92C05F-6685-47C6-BC22-F22AB71D41E7}" presName="parentText" presStyleLbl="node1" presStyleIdx="2" presStyleCnt="4">
        <dgm:presLayoutVars>
          <dgm:chMax val="0"/>
          <dgm:bulletEnabled val="1"/>
        </dgm:presLayoutVars>
      </dgm:prSet>
      <dgm:spPr/>
    </dgm:pt>
    <dgm:pt modelId="{75C6F7A3-F1A6-C84F-9150-04106C0F8DE7}" type="pres">
      <dgm:prSet presAssocID="{0B92C05F-6685-47C6-BC22-F22AB71D41E7}" presName="childText" presStyleLbl="revTx" presStyleIdx="2" presStyleCnt="4">
        <dgm:presLayoutVars>
          <dgm:bulletEnabled val="1"/>
        </dgm:presLayoutVars>
      </dgm:prSet>
      <dgm:spPr/>
    </dgm:pt>
    <dgm:pt modelId="{3A905B78-7B14-4C83-88E9-C2CA9B16E471}" type="pres">
      <dgm:prSet presAssocID="{0068E81E-C081-457B-97F9-182E0650AD56}" presName="parentText" presStyleLbl="node1" presStyleIdx="3" presStyleCnt="4" custLinFactNeighborY="6245">
        <dgm:presLayoutVars>
          <dgm:chMax val="0"/>
          <dgm:bulletEnabled val="1"/>
        </dgm:presLayoutVars>
      </dgm:prSet>
      <dgm:spPr/>
    </dgm:pt>
    <dgm:pt modelId="{519B7F2F-668B-A24A-B628-57AB958BBEF3}" type="pres">
      <dgm:prSet presAssocID="{0068E81E-C081-457B-97F9-182E0650AD56}" presName="childText" presStyleLbl="revTx" presStyleIdx="3" presStyleCnt="4" custLinFactNeighborY="6245">
        <dgm:presLayoutVars>
          <dgm:bulletEnabled val="1"/>
        </dgm:presLayoutVars>
      </dgm:prSet>
      <dgm:spPr/>
    </dgm:pt>
  </dgm:ptLst>
  <dgm:cxnLst>
    <dgm:cxn modelId="{5DC34A1B-8871-41C1-9160-367CC27FEC22}" type="presOf" srcId="{0068E81E-C081-457B-97F9-182E0650AD56}" destId="{3A905B78-7B14-4C83-88E9-C2CA9B16E471}" srcOrd="0" destOrd="0" presId="urn:microsoft.com/office/officeart/2005/8/layout/vList2"/>
    <dgm:cxn modelId="{BA41161D-7FCE-814F-987C-0A150887E75F}" srcId="{0B92C05F-6685-47C6-BC22-F22AB71D41E7}" destId="{E1C68754-AF16-FD46-B69D-3F1C50597E9A}" srcOrd="0" destOrd="0" parTransId="{DF01132E-631E-A048-85AE-819FF324DE47}" sibTransId="{C8A996A8-09A4-9744-BD53-0EDDA42B64BE}"/>
    <dgm:cxn modelId="{0FC76B29-2C51-417E-ADAF-B1F2E37B007C}" srcId="{9B5CA953-150B-4A09-8AA7-E4DF12A40865}" destId="{0B92C05F-6685-47C6-BC22-F22AB71D41E7}" srcOrd="2" destOrd="0" parTransId="{8AE033C4-6116-41BF-A492-3E87C5930D03}" sibTransId="{4643FB7A-8660-4962-841B-39E6076F80DF}"/>
    <dgm:cxn modelId="{A35F7A2E-0211-324F-9DCB-FF46E005EF19}" type="presOf" srcId="{BF968ABB-8DA6-4948-A521-97E292F66C0E}" destId="{519B7F2F-668B-A24A-B628-57AB958BBEF3}" srcOrd="0" destOrd="0" presId="urn:microsoft.com/office/officeart/2005/8/layout/vList2"/>
    <dgm:cxn modelId="{BB12C12E-FFA8-4CCA-989F-22F654B19572}" srcId="{9B5CA953-150B-4A09-8AA7-E4DF12A40865}" destId="{0068E81E-C081-457B-97F9-182E0650AD56}" srcOrd="3" destOrd="0" parTransId="{94F58846-5E3D-4BE7-BBCB-096CB6D6DB49}" sibTransId="{77547FAC-FBF7-4824-8E21-12D064B09BA2}"/>
    <dgm:cxn modelId="{40875B39-7F35-1E4C-B138-08F8EC4EEC65}" srcId="{F71725D1-7817-414E-A242-7755F181A7A4}" destId="{63A43B63-773B-B84C-9E48-0A61BD986E38}" srcOrd="0" destOrd="0" parTransId="{3C0BEC23-6CDA-BF40-B1A6-56F5EF3DF035}" sibTransId="{F9D634CA-090A-CF4A-929D-BAA53203CE1D}"/>
    <dgm:cxn modelId="{9E67A33B-3230-DC4A-AB95-256890FF198A}" srcId="{D1FD3D72-B4E3-444F-BCAE-13B16C9A39E4}" destId="{B23A6D3F-CCCF-D64E-999A-A8365FE5F62A}" srcOrd="0" destOrd="0" parTransId="{F0FEF699-9C00-E14A-B593-FD1452C8A5E5}" sibTransId="{F29A6493-230D-404C-911C-67341D8E9281}"/>
    <dgm:cxn modelId="{50BBC740-5091-4281-BE4D-B8BE6B4B04DB}" srcId="{9B5CA953-150B-4A09-8AA7-E4DF12A40865}" destId="{D1FD3D72-B4E3-444F-BCAE-13B16C9A39E4}" srcOrd="0" destOrd="0" parTransId="{743A54C4-3C02-47F2-9475-19185D86DEF4}" sibTransId="{78F97921-8122-4431-BA05-58743270A1F3}"/>
    <dgm:cxn modelId="{39981267-EEB5-47CD-91ED-BBCF41DFB141}" type="presOf" srcId="{D1FD3D72-B4E3-444F-BCAE-13B16C9A39E4}" destId="{9C5DB692-CA52-47A4-8638-F232E05A5C10}" srcOrd="0" destOrd="0" presId="urn:microsoft.com/office/officeart/2005/8/layout/vList2"/>
    <dgm:cxn modelId="{31835953-5870-4C72-8423-06C59542ABD2}" type="presOf" srcId="{0B92C05F-6685-47C6-BC22-F22AB71D41E7}" destId="{00701EC8-4AEA-4A0C-98E4-883D6A52F07C}" srcOrd="0" destOrd="0" presId="urn:microsoft.com/office/officeart/2005/8/layout/vList2"/>
    <dgm:cxn modelId="{A29C109D-77A4-794B-BDD3-666A2E5A9A04}" type="presOf" srcId="{63A43B63-773B-B84C-9E48-0A61BD986E38}" destId="{11496488-8C0D-0F41-A232-387CC1C07520}" srcOrd="0" destOrd="0" presId="urn:microsoft.com/office/officeart/2005/8/layout/vList2"/>
    <dgm:cxn modelId="{2BD0B7BC-CD43-4FD9-A3C8-3D1FE89CEFEB}" type="presOf" srcId="{F71725D1-7817-414E-A242-7755F181A7A4}" destId="{7BC96346-C399-4C0B-B4A4-9D9F18076824}" srcOrd="0" destOrd="0" presId="urn:microsoft.com/office/officeart/2005/8/layout/vList2"/>
    <dgm:cxn modelId="{649844C7-FE17-7A45-B424-513C6C64FE34}" srcId="{0068E81E-C081-457B-97F9-182E0650AD56}" destId="{BF968ABB-8DA6-4948-A521-97E292F66C0E}" srcOrd="0" destOrd="0" parTransId="{C88B8F04-5071-2C48-9067-FE52863EDAAA}" sibTransId="{440D6DC7-02EA-2746-8D2D-795898360637}"/>
    <dgm:cxn modelId="{9FD320CC-31B5-46ED-B7C8-35399DE8F4A8}" srcId="{9B5CA953-150B-4A09-8AA7-E4DF12A40865}" destId="{F71725D1-7817-414E-A242-7755F181A7A4}" srcOrd="1" destOrd="0" parTransId="{F451A08F-B871-4124-B268-03A2BC423A15}" sibTransId="{68774AF5-7250-4480-B089-62248857B1B3}"/>
    <dgm:cxn modelId="{8A4552E8-DE1C-0B4F-A953-5877EEEDCA97}" type="presOf" srcId="{B23A6D3F-CCCF-D64E-999A-A8365FE5F62A}" destId="{D9C7FA54-CD87-E544-9E58-23098D1114B1}" srcOrd="0" destOrd="0" presId="urn:microsoft.com/office/officeart/2005/8/layout/vList2"/>
    <dgm:cxn modelId="{BF0168E9-6FD6-4FC5-BF52-B7038A15F5DA}" type="presOf" srcId="{9B5CA953-150B-4A09-8AA7-E4DF12A40865}" destId="{67E07B4D-0F74-4EC7-81C6-76FBCD78FCF4}" srcOrd="0" destOrd="0" presId="urn:microsoft.com/office/officeart/2005/8/layout/vList2"/>
    <dgm:cxn modelId="{043B84EC-0BEC-6843-A2F4-1A2961CF0BEB}" type="presOf" srcId="{E1C68754-AF16-FD46-B69D-3F1C50597E9A}" destId="{75C6F7A3-F1A6-C84F-9150-04106C0F8DE7}" srcOrd="0" destOrd="0" presId="urn:microsoft.com/office/officeart/2005/8/layout/vList2"/>
    <dgm:cxn modelId="{5E7AC07C-F2B8-4299-915C-900D81A3446E}" type="presParOf" srcId="{67E07B4D-0F74-4EC7-81C6-76FBCD78FCF4}" destId="{9C5DB692-CA52-47A4-8638-F232E05A5C10}" srcOrd="0" destOrd="0" presId="urn:microsoft.com/office/officeart/2005/8/layout/vList2"/>
    <dgm:cxn modelId="{F6CD2A2A-1288-EB4E-9C52-E662F2AAACC5}" type="presParOf" srcId="{67E07B4D-0F74-4EC7-81C6-76FBCD78FCF4}" destId="{D9C7FA54-CD87-E544-9E58-23098D1114B1}" srcOrd="1" destOrd="0" presId="urn:microsoft.com/office/officeart/2005/8/layout/vList2"/>
    <dgm:cxn modelId="{820AE393-7ADD-4C5B-AF1E-435C21B2761D}" type="presParOf" srcId="{67E07B4D-0F74-4EC7-81C6-76FBCD78FCF4}" destId="{7BC96346-C399-4C0B-B4A4-9D9F18076824}" srcOrd="2" destOrd="0" presId="urn:microsoft.com/office/officeart/2005/8/layout/vList2"/>
    <dgm:cxn modelId="{C121101E-E726-B64F-8AC0-6555B1C4F670}" type="presParOf" srcId="{67E07B4D-0F74-4EC7-81C6-76FBCD78FCF4}" destId="{11496488-8C0D-0F41-A232-387CC1C07520}" srcOrd="3" destOrd="0" presId="urn:microsoft.com/office/officeart/2005/8/layout/vList2"/>
    <dgm:cxn modelId="{CDEADD51-9BF2-4DDC-A695-C713CEE3D334}" type="presParOf" srcId="{67E07B4D-0F74-4EC7-81C6-76FBCD78FCF4}" destId="{00701EC8-4AEA-4A0C-98E4-883D6A52F07C}" srcOrd="4" destOrd="0" presId="urn:microsoft.com/office/officeart/2005/8/layout/vList2"/>
    <dgm:cxn modelId="{41E49CAF-2C72-814D-A392-D43B1DE225D1}" type="presParOf" srcId="{67E07B4D-0F74-4EC7-81C6-76FBCD78FCF4}" destId="{75C6F7A3-F1A6-C84F-9150-04106C0F8DE7}" srcOrd="5" destOrd="0" presId="urn:microsoft.com/office/officeart/2005/8/layout/vList2"/>
    <dgm:cxn modelId="{739A4E87-2EFD-4B0C-A42B-031DC560C8C0}" type="presParOf" srcId="{67E07B4D-0F74-4EC7-81C6-76FBCD78FCF4}" destId="{3A905B78-7B14-4C83-88E9-C2CA9B16E471}" srcOrd="6" destOrd="0" presId="urn:microsoft.com/office/officeart/2005/8/layout/vList2"/>
    <dgm:cxn modelId="{C489FB4B-963E-8A47-8810-D84C9F222C3F}" type="presParOf" srcId="{67E07B4D-0F74-4EC7-81C6-76FBCD78FCF4}" destId="{519B7F2F-668B-A24A-B628-57AB958BBEF3}"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A2075-4776-49AF-AABD-B5A4EA0BB9E0}">
      <dsp:nvSpPr>
        <dsp:cNvPr id="0" name=""/>
        <dsp:cNvSpPr/>
      </dsp:nvSpPr>
      <dsp:spPr>
        <a:xfrm>
          <a:off x="0" y="4000"/>
          <a:ext cx="7501128" cy="852106"/>
        </a:xfrm>
        <a:prstGeom prst="roundRect">
          <a:avLst>
            <a:gd name="adj" fmla="val 10000"/>
          </a:avLst>
        </a:prstGeom>
        <a:solidFill>
          <a:srgbClr val="FFFFFF"/>
        </a:solidFill>
        <a:ln>
          <a:noFill/>
        </a:ln>
        <a:effectLst/>
      </dsp:spPr>
      <dsp:style>
        <a:lnRef idx="0">
          <a:scrgbClr r="0" g="0" b="0"/>
        </a:lnRef>
        <a:fillRef idx="1">
          <a:scrgbClr r="0" g="0" b="0"/>
        </a:fillRef>
        <a:effectRef idx="0">
          <a:scrgbClr r="0" g="0" b="0"/>
        </a:effectRef>
        <a:fontRef idx="minor"/>
      </dsp:style>
    </dsp:sp>
    <dsp:sp modelId="{4A925B8E-DC24-4843-B3D0-516812AE2A48}">
      <dsp:nvSpPr>
        <dsp:cNvPr id="0" name=""/>
        <dsp:cNvSpPr/>
      </dsp:nvSpPr>
      <dsp:spPr>
        <a:xfrm>
          <a:off x="257762" y="195724"/>
          <a:ext cx="468658" cy="468658"/>
        </a:xfrm>
        <a:prstGeom prst="rect">
          <a:avLst/>
        </a:prstGeom>
        <a:blipFill>
          <a:blip xmlns:r="http://schemas.openxmlformats.org/officeDocument/2006/relationships" r:embed="rId1"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C92510-C093-4479-9EC9-D4994E05DFAF}">
      <dsp:nvSpPr>
        <dsp:cNvPr id="0" name=""/>
        <dsp:cNvSpPr/>
      </dsp:nvSpPr>
      <dsp:spPr>
        <a:xfrm>
          <a:off x="984183" y="4000"/>
          <a:ext cx="6516944"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1066800">
            <a:lnSpc>
              <a:spcPct val="90000"/>
            </a:lnSpc>
            <a:spcBef>
              <a:spcPct val="0"/>
            </a:spcBef>
            <a:spcAft>
              <a:spcPct val="35000"/>
            </a:spcAft>
            <a:buNone/>
          </a:pPr>
          <a:r>
            <a:rPr lang="en-US" sz="2400" b="1" kern="1200">
              <a:solidFill>
                <a:srgbClr val="007681"/>
              </a:solidFill>
            </a:rPr>
            <a:t>IDEA</a:t>
          </a:r>
        </a:p>
      </dsp:txBody>
      <dsp:txXfrm>
        <a:off x="984183" y="4000"/>
        <a:ext cx="6516944" cy="852106"/>
      </dsp:txXfrm>
    </dsp:sp>
    <dsp:sp modelId="{280FE153-93C4-4BF6-B534-6CF1C0B34971}">
      <dsp:nvSpPr>
        <dsp:cNvPr id="0" name=""/>
        <dsp:cNvSpPr/>
      </dsp:nvSpPr>
      <dsp:spPr>
        <a:xfrm>
          <a:off x="0" y="1052952"/>
          <a:ext cx="7501128" cy="852106"/>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4D354747-4192-4405-955C-560CCA038A4E}">
      <dsp:nvSpPr>
        <dsp:cNvPr id="0" name=""/>
        <dsp:cNvSpPr/>
      </dsp:nvSpPr>
      <dsp:spPr>
        <a:xfrm>
          <a:off x="257762" y="1260857"/>
          <a:ext cx="468658" cy="468658"/>
        </a:xfrm>
        <a:prstGeom prst="rect">
          <a:avLst/>
        </a:prstGeom>
        <a:blipFill>
          <a:blip xmlns:r="http://schemas.openxmlformats.org/officeDocument/2006/relationships" r:embed="rId3"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D3D02B-EA5E-404B-B92E-0CE319FFBF2F}">
      <dsp:nvSpPr>
        <dsp:cNvPr id="0" name=""/>
        <dsp:cNvSpPr/>
      </dsp:nvSpPr>
      <dsp:spPr>
        <a:xfrm>
          <a:off x="984183" y="1069133"/>
          <a:ext cx="6516944"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1066800">
            <a:lnSpc>
              <a:spcPct val="90000"/>
            </a:lnSpc>
            <a:spcBef>
              <a:spcPct val="0"/>
            </a:spcBef>
            <a:spcAft>
              <a:spcPct val="35000"/>
            </a:spcAft>
            <a:buNone/>
          </a:pPr>
          <a:r>
            <a:rPr lang="en-US" sz="2400" b="1" kern="1200">
              <a:solidFill>
                <a:srgbClr val="007681"/>
              </a:solidFill>
            </a:rPr>
            <a:t>ESSA</a:t>
          </a:r>
        </a:p>
      </dsp:txBody>
      <dsp:txXfrm>
        <a:off x="984183" y="1069133"/>
        <a:ext cx="6516944" cy="852106"/>
      </dsp:txXfrm>
    </dsp:sp>
    <dsp:sp modelId="{0D36581C-5D1C-4EBF-AB26-F6CF1D753E40}">
      <dsp:nvSpPr>
        <dsp:cNvPr id="0" name=""/>
        <dsp:cNvSpPr/>
      </dsp:nvSpPr>
      <dsp:spPr>
        <a:xfrm>
          <a:off x="0" y="2134266"/>
          <a:ext cx="7501128" cy="852106"/>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17C66CE8-7247-4479-B2D1-5C5E49FE7C91}">
      <dsp:nvSpPr>
        <dsp:cNvPr id="0" name=""/>
        <dsp:cNvSpPr/>
      </dsp:nvSpPr>
      <dsp:spPr>
        <a:xfrm>
          <a:off x="257762" y="2325990"/>
          <a:ext cx="468658" cy="468658"/>
        </a:xfrm>
        <a:prstGeom prst="rect">
          <a:avLst/>
        </a:prstGeom>
        <a:blipFill>
          <a:blip xmlns:r="http://schemas.openxmlformats.org/officeDocument/2006/relationships" r:embed="rId5"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8A85E9-B5EE-44C1-9DF2-C9871C255F4B}">
      <dsp:nvSpPr>
        <dsp:cNvPr id="0" name=""/>
        <dsp:cNvSpPr/>
      </dsp:nvSpPr>
      <dsp:spPr>
        <a:xfrm>
          <a:off x="984183" y="2134266"/>
          <a:ext cx="337550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89000">
            <a:lnSpc>
              <a:spcPct val="90000"/>
            </a:lnSpc>
            <a:spcBef>
              <a:spcPct val="0"/>
            </a:spcBef>
            <a:spcAft>
              <a:spcPct val="35000"/>
            </a:spcAft>
            <a:buNone/>
          </a:pPr>
          <a:r>
            <a:rPr lang="en-US" sz="2000" b="1" kern="1200">
              <a:solidFill>
                <a:srgbClr val="007681"/>
              </a:solidFill>
            </a:rPr>
            <a:t>PA State Performance Plan (SPP)</a:t>
          </a:r>
        </a:p>
      </dsp:txBody>
      <dsp:txXfrm>
        <a:off x="984183" y="2134266"/>
        <a:ext cx="3375507" cy="852106"/>
      </dsp:txXfrm>
    </dsp:sp>
    <dsp:sp modelId="{253E552C-9AA5-4221-B5EB-490E47771875}">
      <dsp:nvSpPr>
        <dsp:cNvPr id="0" name=""/>
        <dsp:cNvSpPr/>
      </dsp:nvSpPr>
      <dsp:spPr>
        <a:xfrm>
          <a:off x="4359690" y="2134266"/>
          <a:ext cx="314143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711200">
            <a:lnSpc>
              <a:spcPct val="90000"/>
            </a:lnSpc>
            <a:spcBef>
              <a:spcPct val="0"/>
            </a:spcBef>
            <a:spcAft>
              <a:spcPct val="35000"/>
            </a:spcAft>
            <a:buNone/>
          </a:pPr>
          <a:r>
            <a:rPr lang="en-US" sz="1600" b="1" kern="1200"/>
            <a:t>Indicator 8</a:t>
          </a:r>
        </a:p>
      </dsp:txBody>
      <dsp:txXfrm>
        <a:off x="4359690" y="2134266"/>
        <a:ext cx="3141437" cy="852106"/>
      </dsp:txXfrm>
    </dsp:sp>
    <dsp:sp modelId="{F5ED1001-533C-4AD6-86C0-6AC053FB0248}">
      <dsp:nvSpPr>
        <dsp:cNvPr id="0" name=""/>
        <dsp:cNvSpPr/>
      </dsp:nvSpPr>
      <dsp:spPr>
        <a:xfrm>
          <a:off x="0" y="3199399"/>
          <a:ext cx="7501128" cy="852106"/>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A1594EC8-53B6-4D16-8817-67AA3C1359CE}">
      <dsp:nvSpPr>
        <dsp:cNvPr id="0" name=""/>
        <dsp:cNvSpPr/>
      </dsp:nvSpPr>
      <dsp:spPr>
        <a:xfrm>
          <a:off x="257762" y="3391123"/>
          <a:ext cx="468658" cy="468658"/>
        </a:xfrm>
        <a:prstGeom prst="rect">
          <a:avLst/>
        </a:prstGeom>
        <a:blipFill>
          <a:blip xmlns:r="http://schemas.openxmlformats.org/officeDocument/2006/relationships" r:embed="rId7"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2AFCFA-D276-4542-A43C-D1F5691F1F69}">
      <dsp:nvSpPr>
        <dsp:cNvPr id="0" name=""/>
        <dsp:cNvSpPr/>
      </dsp:nvSpPr>
      <dsp:spPr>
        <a:xfrm>
          <a:off x="984183" y="3199399"/>
          <a:ext cx="337550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89000">
            <a:lnSpc>
              <a:spcPct val="90000"/>
            </a:lnSpc>
            <a:spcBef>
              <a:spcPct val="0"/>
            </a:spcBef>
            <a:spcAft>
              <a:spcPct val="35000"/>
            </a:spcAft>
            <a:buNone/>
          </a:pPr>
          <a:r>
            <a:rPr lang="en-US" sz="2000" b="1" kern="1200">
              <a:solidFill>
                <a:srgbClr val="007681"/>
              </a:solidFill>
            </a:rPr>
            <a:t>Danielson Framework</a:t>
          </a:r>
        </a:p>
      </dsp:txBody>
      <dsp:txXfrm>
        <a:off x="984183" y="3199399"/>
        <a:ext cx="3375507" cy="852106"/>
      </dsp:txXfrm>
    </dsp:sp>
    <dsp:sp modelId="{F03EDFE1-C527-4E4F-B730-331F25560033}">
      <dsp:nvSpPr>
        <dsp:cNvPr id="0" name=""/>
        <dsp:cNvSpPr/>
      </dsp:nvSpPr>
      <dsp:spPr>
        <a:xfrm>
          <a:off x="4359690" y="3199399"/>
          <a:ext cx="314143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711200">
            <a:lnSpc>
              <a:spcPct val="90000"/>
            </a:lnSpc>
            <a:spcBef>
              <a:spcPct val="0"/>
            </a:spcBef>
            <a:spcAft>
              <a:spcPct val="35000"/>
            </a:spcAft>
            <a:buNone/>
          </a:pPr>
          <a:r>
            <a:rPr lang="en-US" sz="1600" b="1" kern="1200"/>
            <a:t>Component 4C - Communicating with Families</a:t>
          </a:r>
        </a:p>
      </dsp:txBody>
      <dsp:txXfrm>
        <a:off x="4359690" y="3199399"/>
        <a:ext cx="3141437" cy="852106"/>
      </dsp:txXfrm>
    </dsp:sp>
    <dsp:sp modelId="{32BE388A-C229-4983-98A7-66FBC6D456EE}">
      <dsp:nvSpPr>
        <dsp:cNvPr id="0" name=""/>
        <dsp:cNvSpPr/>
      </dsp:nvSpPr>
      <dsp:spPr>
        <a:xfrm>
          <a:off x="0" y="4268533"/>
          <a:ext cx="7501128" cy="852106"/>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9CA565FB-63DA-44CA-B556-33F2FD2A550B}">
      <dsp:nvSpPr>
        <dsp:cNvPr id="0" name=""/>
        <dsp:cNvSpPr/>
      </dsp:nvSpPr>
      <dsp:spPr>
        <a:xfrm>
          <a:off x="257762" y="4456256"/>
          <a:ext cx="468658" cy="468658"/>
        </a:xfrm>
        <a:prstGeom prst="rect">
          <a:avLst/>
        </a:prstGeom>
        <a:blipFill>
          <a:blip xmlns:r="http://schemas.openxmlformats.org/officeDocument/2006/relationships" r:embed="rId9"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AC7DB4-7FEE-4426-8FD4-599FF3A4375A}">
      <dsp:nvSpPr>
        <dsp:cNvPr id="0" name=""/>
        <dsp:cNvSpPr/>
      </dsp:nvSpPr>
      <dsp:spPr>
        <a:xfrm>
          <a:off x="984183" y="4264533"/>
          <a:ext cx="337550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89000">
            <a:lnSpc>
              <a:spcPct val="90000"/>
            </a:lnSpc>
            <a:spcBef>
              <a:spcPct val="0"/>
            </a:spcBef>
            <a:spcAft>
              <a:spcPct val="35000"/>
            </a:spcAft>
            <a:buNone/>
          </a:pPr>
          <a:r>
            <a:rPr lang="en-US" sz="2000" b="1" kern="1200">
              <a:solidFill>
                <a:srgbClr val="007681"/>
              </a:solidFill>
            </a:rPr>
            <a:t>PA System for Principal Effectiveness </a:t>
          </a:r>
        </a:p>
      </dsp:txBody>
      <dsp:txXfrm>
        <a:off x="984183" y="4264533"/>
        <a:ext cx="3375507" cy="852106"/>
      </dsp:txXfrm>
    </dsp:sp>
    <dsp:sp modelId="{F26E1C7D-C46A-4BBA-8AF2-AE3D49262A74}">
      <dsp:nvSpPr>
        <dsp:cNvPr id="0" name=""/>
        <dsp:cNvSpPr/>
      </dsp:nvSpPr>
      <dsp:spPr>
        <a:xfrm>
          <a:off x="4359690" y="4264533"/>
          <a:ext cx="314143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711200">
            <a:lnSpc>
              <a:spcPct val="90000"/>
            </a:lnSpc>
            <a:spcBef>
              <a:spcPct val="0"/>
            </a:spcBef>
            <a:spcAft>
              <a:spcPct val="35000"/>
            </a:spcAft>
            <a:buNone/>
          </a:pPr>
          <a:r>
            <a:rPr lang="en-US" sz="1600" b="1" kern="1200"/>
            <a:t>Component 4A – Maximizes Parent and Community Involvement and Outreach</a:t>
          </a:r>
        </a:p>
      </dsp:txBody>
      <dsp:txXfrm>
        <a:off x="4359690" y="4264533"/>
        <a:ext cx="3141437" cy="8521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DB692-CA52-47A4-8638-F232E05A5C10}">
      <dsp:nvSpPr>
        <dsp:cNvPr id="0" name=""/>
        <dsp:cNvSpPr/>
      </dsp:nvSpPr>
      <dsp:spPr>
        <a:xfrm>
          <a:off x="0" y="480492"/>
          <a:ext cx="6703142" cy="695565"/>
        </a:xfrm>
        <a:prstGeom prst="roundRect">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Organizations’ websites</a:t>
          </a:r>
          <a:endParaRPr lang="en-US" sz="2900" b="1" kern="1200" dirty="0"/>
        </a:p>
      </dsp:txBody>
      <dsp:txXfrm>
        <a:off x="33955" y="514447"/>
        <a:ext cx="6635232" cy="627655"/>
      </dsp:txXfrm>
    </dsp:sp>
    <dsp:sp modelId="{7BC96346-C399-4C0B-B4A4-9D9F18076824}">
      <dsp:nvSpPr>
        <dsp:cNvPr id="0" name=""/>
        <dsp:cNvSpPr/>
      </dsp:nvSpPr>
      <dsp:spPr>
        <a:xfrm>
          <a:off x="0" y="1259577"/>
          <a:ext cx="6703142" cy="695565"/>
        </a:xfrm>
        <a:prstGeom prst="roundRect">
          <a:avLst/>
        </a:prstGeom>
        <a:solidFill>
          <a:schemeClr val="accent5">
            <a:shade val="80000"/>
            <a:hueOff val="-59796"/>
            <a:satOff val="-8078"/>
            <a:lumOff val="838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chemeClr val="bg1">
                  <a:lumMod val="95000"/>
                </a:schemeClr>
              </a:solidFill>
            </a:rPr>
            <a:t>Social media</a:t>
          </a:r>
        </a:p>
      </dsp:txBody>
      <dsp:txXfrm>
        <a:off x="33955" y="1293532"/>
        <a:ext cx="6635232" cy="627655"/>
      </dsp:txXfrm>
    </dsp:sp>
    <dsp:sp modelId="{00701EC8-4AEA-4A0C-98E4-883D6A52F07C}">
      <dsp:nvSpPr>
        <dsp:cNvPr id="0" name=""/>
        <dsp:cNvSpPr/>
      </dsp:nvSpPr>
      <dsp:spPr>
        <a:xfrm>
          <a:off x="0" y="2045345"/>
          <a:ext cx="6703142" cy="695565"/>
        </a:xfrm>
        <a:prstGeom prst="roundRect">
          <a:avLst/>
        </a:prstGeom>
        <a:solidFill>
          <a:schemeClr val="accent5">
            <a:shade val="80000"/>
            <a:hueOff val="-119593"/>
            <a:satOff val="-16157"/>
            <a:lumOff val="1676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chemeClr val="accent5">
                  <a:lumMod val="20000"/>
                  <a:lumOff val="80000"/>
                </a:schemeClr>
              </a:solidFill>
            </a:rPr>
            <a:t>Digital newsletters</a:t>
          </a:r>
        </a:p>
      </dsp:txBody>
      <dsp:txXfrm>
        <a:off x="33955" y="2079300"/>
        <a:ext cx="6635232" cy="627655"/>
      </dsp:txXfrm>
    </dsp:sp>
    <dsp:sp modelId="{5DDD1314-8AA1-4CDE-9D2C-C5B8D555CBAD}">
      <dsp:nvSpPr>
        <dsp:cNvPr id="0" name=""/>
        <dsp:cNvSpPr/>
      </dsp:nvSpPr>
      <dsp:spPr>
        <a:xfrm>
          <a:off x="0" y="2839870"/>
          <a:ext cx="6703142" cy="695565"/>
        </a:xfrm>
        <a:prstGeom prst="roundRect">
          <a:avLst/>
        </a:prstGeom>
        <a:solidFill>
          <a:schemeClr val="accent5">
            <a:shade val="80000"/>
            <a:hueOff val="-179389"/>
            <a:satOff val="-24235"/>
            <a:lumOff val="2514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chemeClr val="accent5">
                  <a:lumMod val="75000"/>
                </a:schemeClr>
              </a:solidFill>
            </a:rPr>
            <a:t>Advertisements</a:t>
          </a:r>
        </a:p>
      </dsp:txBody>
      <dsp:txXfrm>
        <a:off x="33955" y="2873825"/>
        <a:ext cx="6635232" cy="627655"/>
      </dsp:txXfrm>
    </dsp:sp>
    <dsp:sp modelId="{F3EE1B11-DF11-407B-825F-588BFCAE73DE}">
      <dsp:nvSpPr>
        <dsp:cNvPr id="0" name=""/>
        <dsp:cNvSpPr/>
      </dsp:nvSpPr>
      <dsp:spPr>
        <a:xfrm>
          <a:off x="0" y="3596833"/>
          <a:ext cx="6703142" cy="695565"/>
        </a:xfrm>
        <a:prstGeom prst="roundRect">
          <a:avLst/>
        </a:prstGeom>
        <a:solidFill>
          <a:schemeClr val="accent5">
            <a:shade val="80000"/>
            <a:hueOff val="-239185"/>
            <a:satOff val="-32314"/>
            <a:lumOff val="3352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chemeClr val="accent5"/>
              </a:solidFill>
            </a:rPr>
            <a:t>Local TV/Radio station sponsorships</a:t>
          </a:r>
        </a:p>
      </dsp:txBody>
      <dsp:txXfrm>
        <a:off x="33955" y="3630788"/>
        <a:ext cx="6635232" cy="627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0E824-0737-4942-B7A6-92CD48F0CC98}">
      <dsp:nvSpPr>
        <dsp:cNvPr id="0" name=""/>
        <dsp:cNvSpPr/>
      </dsp:nvSpPr>
      <dsp:spPr>
        <a:xfrm>
          <a:off x="-5987375" y="-916089"/>
          <a:ext cx="7126884" cy="7126884"/>
        </a:xfrm>
        <a:prstGeom prst="blockArc">
          <a:avLst>
            <a:gd name="adj1" fmla="val 18900000"/>
            <a:gd name="adj2" fmla="val 2700000"/>
            <a:gd name="adj3" fmla="val 30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394EDF-77C4-4C28-B06D-06AFBF925483}">
      <dsp:nvSpPr>
        <dsp:cNvPr id="0" name=""/>
        <dsp:cNvSpPr/>
      </dsp:nvSpPr>
      <dsp:spPr>
        <a:xfrm>
          <a:off x="594819" y="407056"/>
          <a:ext cx="7131506" cy="814537"/>
        </a:xfrm>
        <a:prstGeom prst="rect">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53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004976"/>
              </a:solidFill>
            </a:rPr>
            <a:t>All families have dreams for their children and want what is best for them.</a:t>
          </a:r>
        </a:p>
      </dsp:txBody>
      <dsp:txXfrm>
        <a:off x="594819" y="407056"/>
        <a:ext cx="7131506" cy="814537"/>
      </dsp:txXfrm>
    </dsp:sp>
    <dsp:sp modelId="{D1986086-AE04-4DF2-8AF8-367F647B8124}">
      <dsp:nvSpPr>
        <dsp:cNvPr id="0" name=""/>
        <dsp:cNvSpPr/>
      </dsp:nvSpPr>
      <dsp:spPr>
        <a:xfrm>
          <a:off x="87016" y="305239"/>
          <a:ext cx="1018171" cy="1018171"/>
        </a:xfrm>
        <a:prstGeom prst="ellipse">
          <a:avLst/>
        </a:prstGeom>
        <a:solidFill>
          <a:srgbClr val="BAE8E8"/>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30E70053-3AC0-4A4E-84CE-DD1B1A153BE7}">
      <dsp:nvSpPr>
        <dsp:cNvPr id="0" name=""/>
        <dsp:cNvSpPr/>
      </dsp:nvSpPr>
      <dsp:spPr>
        <a:xfrm>
          <a:off x="1063095" y="1629075"/>
          <a:ext cx="6661947" cy="814537"/>
        </a:xfrm>
        <a:prstGeom prst="rect">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53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004976"/>
              </a:solidFill>
            </a:rPr>
            <a:t>All families have the capacity to support their children’s learning</a:t>
          </a:r>
          <a:r>
            <a:rPr lang="en-US" sz="1700" kern="1200" dirty="0">
              <a:solidFill>
                <a:srgbClr val="004976"/>
              </a:solidFill>
            </a:rPr>
            <a:t>.</a:t>
          </a:r>
        </a:p>
      </dsp:txBody>
      <dsp:txXfrm>
        <a:off x="1063095" y="1629075"/>
        <a:ext cx="6661947" cy="814537"/>
      </dsp:txXfrm>
    </dsp:sp>
    <dsp:sp modelId="{F5E939AE-CB95-40F6-9FD2-23C9B76D0FD8}">
      <dsp:nvSpPr>
        <dsp:cNvPr id="0" name=""/>
        <dsp:cNvSpPr/>
      </dsp:nvSpPr>
      <dsp:spPr>
        <a:xfrm>
          <a:off x="554009" y="1527257"/>
          <a:ext cx="1018171" cy="1018171"/>
        </a:xfrm>
        <a:prstGeom prst="ellipse">
          <a:avLst/>
        </a:prstGeom>
        <a:solidFill>
          <a:srgbClr val="BAE8E8"/>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83CA9368-48C0-4421-BB8A-8F81BC2D5CB3}">
      <dsp:nvSpPr>
        <dsp:cNvPr id="0" name=""/>
        <dsp:cNvSpPr/>
      </dsp:nvSpPr>
      <dsp:spPr>
        <a:xfrm>
          <a:off x="1063095" y="2851093"/>
          <a:ext cx="6661947" cy="814537"/>
        </a:xfrm>
        <a:prstGeom prst="rect">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53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004976"/>
              </a:solidFill>
            </a:rPr>
            <a:t>Families</a:t>
          </a:r>
          <a:r>
            <a:rPr lang="en-US" sz="1700" kern="1200" dirty="0">
              <a:solidFill>
                <a:srgbClr val="004976"/>
              </a:solidFill>
            </a:rPr>
            <a:t> </a:t>
          </a:r>
          <a:r>
            <a:rPr lang="en-US" sz="1700" b="1" kern="1200" dirty="0">
              <a:solidFill>
                <a:srgbClr val="004976"/>
              </a:solidFill>
            </a:rPr>
            <a:t>and school staff are equal partners</a:t>
          </a:r>
        </a:p>
      </dsp:txBody>
      <dsp:txXfrm>
        <a:off x="1063095" y="2851093"/>
        <a:ext cx="6661947" cy="814537"/>
      </dsp:txXfrm>
    </dsp:sp>
    <dsp:sp modelId="{60EC1839-1889-45BE-B393-37663A4E5533}">
      <dsp:nvSpPr>
        <dsp:cNvPr id="0" name=""/>
        <dsp:cNvSpPr/>
      </dsp:nvSpPr>
      <dsp:spPr>
        <a:xfrm>
          <a:off x="554009" y="2749276"/>
          <a:ext cx="1018171" cy="1018171"/>
        </a:xfrm>
        <a:prstGeom prst="ellipse">
          <a:avLst/>
        </a:prstGeom>
        <a:solidFill>
          <a:srgbClr val="BAE8E8"/>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F42D9CDA-E544-4DD8-86E7-D08D88343B18}">
      <dsp:nvSpPr>
        <dsp:cNvPr id="0" name=""/>
        <dsp:cNvSpPr/>
      </dsp:nvSpPr>
      <dsp:spPr>
        <a:xfrm>
          <a:off x="596102" y="4079994"/>
          <a:ext cx="7128940" cy="814537"/>
        </a:xfrm>
        <a:prstGeom prst="rect">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53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a:solidFill>
                <a:srgbClr val="004976"/>
              </a:solidFill>
            </a:rPr>
            <a:t>The responsibility for cultivating and sustaining partnerships among school, home and community rests primarily with school staff, especially school leaders.</a:t>
          </a:r>
        </a:p>
      </dsp:txBody>
      <dsp:txXfrm>
        <a:off x="596102" y="4079994"/>
        <a:ext cx="7128940" cy="814537"/>
      </dsp:txXfrm>
    </dsp:sp>
    <dsp:sp modelId="{C1AD12F1-C26E-4E00-8B63-B3FEF6068939}">
      <dsp:nvSpPr>
        <dsp:cNvPr id="0" name=""/>
        <dsp:cNvSpPr/>
      </dsp:nvSpPr>
      <dsp:spPr>
        <a:xfrm>
          <a:off x="87016" y="3971294"/>
          <a:ext cx="1018171" cy="1018171"/>
        </a:xfrm>
        <a:prstGeom prst="ellipse">
          <a:avLst/>
        </a:prstGeom>
        <a:solidFill>
          <a:srgbClr val="BAE8E8"/>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C155E-D82A-4A14-8481-DA47935C0A7F}">
      <dsp:nvSpPr>
        <dsp:cNvPr id="0" name=""/>
        <dsp:cNvSpPr/>
      </dsp:nvSpPr>
      <dsp:spPr>
        <a:xfrm>
          <a:off x="212453" y="313967"/>
          <a:ext cx="3224053" cy="1007516"/>
        </a:xfrm>
        <a:prstGeom prst="rect">
          <a:avLst/>
        </a:prstGeom>
        <a:solidFill>
          <a:schemeClr val="accent1">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42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Childcare Centers</a:t>
          </a:r>
        </a:p>
      </dsp:txBody>
      <dsp:txXfrm>
        <a:off x="212453" y="313967"/>
        <a:ext cx="3224053" cy="1007516"/>
      </dsp:txXfrm>
    </dsp:sp>
    <dsp:sp modelId="{F77C3F2F-7345-4FBC-B165-3EF71F7CC01D}">
      <dsp:nvSpPr>
        <dsp:cNvPr id="0" name=""/>
        <dsp:cNvSpPr/>
      </dsp:nvSpPr>
      <dsp:spPr>
        <a:xfrm>
          <a:off x="79767" y="183183"/>
          <a:ext cx="705261" cy="10578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1573A-9D70-4F3A-BAB7-0567DFD028FE}">
      <dsp:nvSpPr>
        <dsp:cNvPr id="0" name=""/>
        <dsp:cNvSpPr/>
      </dsp:nvSpPr>
      <dsp:spPr>
        <a:xfrm>
          <a:off x="4654503" y="313967"/>
          <a:ext cx="3224053" cy="1007516"/>
        </a:xfrm>
        <a:prstGeom prst="rect">
          <a:avLst/>
        </a:prstGeom>
        <a:solidFill>
          <a:schemeClr val="accent1">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42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 Churches</a:t>
          </a:r>
        </a:p>
      </dsp:txBody>
      <dsp:txXfrm>
        <a:off x="4654503" y="313967"/>
        <a:ext cx="3224053" cy="1007516"/>
      </dsp:txXfrm>
    </dsp:sp>
    <dsp:sp modelId="{08DD7464-6540-4629-A119-7A27ED0AAB09}">
      <dsp:nvSpPr>
        <dsp:cNvPr id="0" name=""/>
        <dsp:cNvSpPr/>
      </dsp:nvSpPr>
      <dsp:spPr>
        <a:xfrm>
          <a:off x="4646823" y="161063"/>
          <a:ext cx="705261" cy="10578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F1D1D8-39FD-4592-9180-E1929A659CF2}">
      <dsp:nvSpPr>
        <dsp:cNvPr id="0" name=""/>
        <dsp:cNvSpPr/>
      </dsp:nvSpPr>
      <dsp:spPr>
        <a:xfrm>
          <a:off x="254785" y="1582318"/>
          <a:ext cx="3224053" cy="1007516"/>
        </a:xfrm>
        <a:prstGeom prst="rect">
          <a:avLst/>
        </a:prstGeom>
        <a:solidFill>
          <a:schemeClr val="accent1">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42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Parks and Recreation</a:t>
          </a:r>
        </a:p>
      </dsp:txBody>
      <dsp:txXfrm>
        <a:off x="254785" y="1582318"/>
        <a:ext cx="3224053" cy="1007516"/>
      </dsp:txXfrm>
    </dsp:sp>
    <dsp:sp modelId="{2BB27CCE-2CF4-40F8-8881-9B0D76878874}">
      <dsp:nvSpPr>
        <dsp:cNvPr id="0" name=""/>
        <dsp:cNvSpPr/>
      </dsp:nvSpPr>
      <dsp:spPr>
        <a:xfrm>
          <a:off x="79767" y="1422802"/>
          <a:ext cx="705261" cy="10578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065DC-2AB7-41E3-8A00-110A11CDA7B2}">
      <dsp:nvSpPr>
        <dsp:cNvPr id="0" name=""/>
        <dsp:cNvSpPr/>
      </dsp:nvSpPr>
      <dsp:spPr>
        <a:xfrm>
          <a:off x="4654503" y="1582318"/>
          <a:ext cx="3224053" cy="1007516"/>
        </a:xfrm>
        <a:prstGeom prst="rect">
          <a:avLst/>
        </a:prstGeom>
        <a:solidFill>
          <a:schemeClr val="accent1">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42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 Libraries</a:t>
          </a:r>
        </a:p>
      </dsp:txBody>
      <dsp:txXfrm>
        <a:off x="4654503" y="1582318"/>
        <a:ext cx="3224053" cy="1007516"/>
      </dsp:txXfrm>
    </dsp:sp>
    <dsp:sp modelId="{60EF69BC-C625-49DD-A3D7-91643FB68086}">
      <dsp:nvSpPr>
        <dsp:cNvPr id="0" name=""/>
        <dsp:cNvSpPr/>
      </dsp:nvSpPr>
      <dsp:spPr>
        <a:xfrm>
          <a:off x="4646823" y="1447578"/>
          <a:ext cx="705261" cy="10578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5CF16B-4E36-4DBA-850C-D5BDA7576A4A}">
      <dsp:nvSpPr>
        <dsp:cNvPr id="0" name=""/>
        <dsp:cNvSpPr/>
      </dsp:nvSpPr>
      <dsp:spPr>
        <a:xfrm>
          <a:off x="254785" y="2850670"/>
          <a:ext cx="3224053" cy="1007516"/>
        </a:xfrm>
        <a:prstGeom prst="rect">
          <a:avLst/>
        </a:prstGeom>
        <a:solidFill>
          <a:schemeClr val="accent1">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42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Sports Organizations</a:t>
          </a:r>
        </a:p>
      </dsp:txBody>
      <dsp:txXfrm>
        <a:off x="254785" y="2850670"/>
        <a:ext cx="3224053" cy="1007516"/>
      </dsp:txXfrm>
    </dsp:sp>
    <dsp:sp modelId="{72E614A9-602B-4BD4-BAC2-5FDB9B5FDA8D}">
      <dsp:nvSpPr>
        <dsp:cNvPr id="0" name=""/>
        <dsp:cNvSpPr/>
      </dsp:nvSpPr>
      <dsp:spPr>
        <a:xfrm>
          <a:off x="79767" y="2669033"/>
          <a:ext cx="705261" cy="10578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B5C882-2524-4BDF-B505-A76623589744}">
      <dsp:nvSpPr>
        <dsp:cNvPr id="0" name=""/>
        <dsp:cNvSpPr/>
      </dsp:nvSpPr>
      <dsp:spPr>
        <a:xfrm>
          <a:off x="4654503" y="2850670"/>
          <a:ext cx="3224053" cy="1007516"/>
        </a:xfrm>
        <a:prstGeom prst="rect">
          <a:avLst/>
        </a:prstGeom>
        <a:solidFill>
          <a:schemeClr val="accent1">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425" tIns="106680" rIns="106680" bIns="106680" numCol="1" spcCol="1270" anchor="ctr" anchorCtr="0">
          <a:noAutofit/>
        </a:bodyPr>
        <a:lstStyle/>
        <a:p>
          <a:pPr marL="114300" lvl="0" indent="0" algn="l" defTabSz="1244600">
            <a:lnSpc>
              <a:spcPct val="90000"/>
            </a:lnSpc>
            <a:spcBef>
              <a:spcPct val="0"/>
            </a:spcBef>
            <a:spcAft>
              <a:spcPct val="35000"/>
            </a:spcAft>
            <a:buNone/>
          </a:pPr>
          <a:r>
            <a:rPr lang="en-US" sz="2800" b="1" kern="1200" dirty="0">
              <a:solidFill>
                <a:schemeClr val="bg1"/>
              </a:solidFill>
            </a:rPr>
            <a:t>Local   Businesses</a:t>
          </a:r>
        </a:p>
      </dsp:txBody>
      <dsp:txXfrm>
        <a:off x="4654503" y="2850670"/>
        <a:ext cx="3224053" cy="1007516"/>
      </dsp:txXfrm>
    </dsp:sp>
    <dsp:sp modelId="{AF83D4D0-234D-4893-A374-D8714B7D7526}">
      <dsp:nvSpPr>
        <dsp:cNvPr id="0" name=""/>
        <dsp:cNvSpPr/>
      </dsp:nvSpPr>
      <dsp:spPr>
        <a:xfrm>
          <a:off x="4656401" y="2705139"/>
          <a:ext cx="705261" cy="105789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713CEF-ACC2-42C7-8306-8E9D20CEDEE8}">
      <dsp:nvSpPr>
        <dsp:cNvPr id="0" name=""/>
        <dsp:cNvSpPr/>
      </dsp:nvSpPr>
      <dsp:spPr>
        <a:xfrm>
          <a:off x="254785" y="4119021"/>
          <a:ext cx="3224053" cy="1007516"/>
        </a:xfrm>
        <a:prstGeom prst="rect">
          <a:avLst/>
        </a:prstGeom>
        <a:solidFill>
          <a:schemeClr val="accent1">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42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Community Centers</a:t>
          </a:r>
        </a:p>
      </dsp:txBody>
      <dsp:txXfrm>
        <a:off x="254785" y="4119021"/>
        <a:ext cx="3224053" cy="1007516"/>
      </dsp:txXfrm>
    </dsp:sp>
    <dsp:sp modelId="{E0ACF3B6-60A5-4180-811D-DE98CF41B386}">
      <dsp:nvSpPr>
        <dsp:cNvPr id="0" name=""/>
        <dsp:cNvSpPr/>
      </dsp:nvSpPr>
      <dsp:spPr>
        <a:xfrm>
          <a:off x="79767" y="3966117"/>
          <a:ext cx="705261" cy="105789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D736D6-0F6B-4011-8ED9-D02F15994D67}">
      <dsp:nvSpPr>
        <dsp:cNvPr id="0" name=""/>
        <dsp:cNvSpPr/>
      </dsp:nvSpPr>
      <dsp:spPr>
        <a:xfrm>
          <a:off x="4654503" y="4119021"/>
          <a:ext cx="3224053" cy="1007516"/>
        </a:xfrm>
        <a:prstGeom prst="rect">
          <a:avLst/>
        </a:prstGeom>
        <a:solidFill>
          <a:schemeClr val="accent1">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425" tIns="106680" rIns="106680" bIns="106680" numCol="1" spcCol="1270" anchor="ctr" anchorCtr="0">
          <a:noAutofit/>
        </a:bodyPr>
        <a:lstStyle/>
        <a:p>
          <a:pPr marL="114300" lvl="0" indent="-114300" algn="l" defTabSz="1244600">
            <a:lnSpc>
              <a:spcPct val="90000"/>
            </a:lnSpc>
            <a:spcBef>
              <a:spcPct val="0"/>
            </a:spcBef>
            <a:spcAft>
              <a:spcPct val="35000"/>
            </a:spcAft>
            <a:buNone/>
          </a:pPr>
          <a:r>
            <a:rPr lang="en-US" sz="2800" b="1" kern="1200" dirty="0">
              <a:solidFill>
                <a:schemeClr val="bg1"/>
              </a:solidFill>
            </a:rPr>
            <a:t> Cultural    Centers</a:t>
          </a:r>
        </a:p>
      </dsp:txBody>
      <dsp:txXfrm>
        <a:off x="4654503" y="4119021"/>
        <a:ext cx="3224053" cy="1007516"/>
      </dsp:txXfrm>
    </dsp:sp>
    <dsp:sp modelId="{38D30CC7-3E9E-488D-978E-DD2655EA2BB4}">
      <dsp:nvSpPr>
        <dsp:cNvPr id="0" name=""/>
        <dsp:cNvSpPr/>
      </dsp:nvSpPr>
      <dsp:spPr>
        <a:xfrm>
          <a:off x="4650342" y="3973491"/>
          <a:ext cx="705261" cy="105789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A9A7D-C114-4196-AACF-364B29336EF9}">
      <dsp:nvSpPr>
        <dsp:cNvPr id="0" name=""/>
        <dsp:cNvSpPr/>
      </dsp:nvSpPr>
      <dsp:spPr>
        <a:xfrm>
          <a:off x="0" y="843135"/>
          <a:ext cx="8128000" cy="7812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68E9FF-78E6-4CAD-919C-D9320F7D0FEF}">
      <dsp:nvSpPr>
        <dsp:cNvPr id="0" name=""/>
        <dsp:cNvSpPr/>
      </dsp:nvSpPr>
      <dsp:spPr>
        <a:xfrm>
          <a:off x="386953" y="24698"/>
          <a:ext cx="7739054" cy="127599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US" sz="2400" kern="1200" dirty="0"/>
            <a:t>Leadership preparation programs must provide more instruction and field experience in community engagement</a:t>
          </a:r>
        </a:p>
      </dsp:txBody>
      <dsp:txXfrm>
        <a:off x="449242" y="86987"/>
        <a:ext cx="7614476" cy="1151419"/>
      </dsp:txXfrm>
    </dsp:sp>
    <dsp:sp modelId="{2AADC23E-17E2-4F28-9BC1-C5565926F681}">
      <dsp:nvSpPr>
        <dsp:cNvPr id="0" name=""/>
        <dsp:cNvSpPr/>
      </dsp:nvSpPr>
      <dsp:spPr>
        <a:xfrm>
          <a:off x="0" y="2774794"/>
          <a:ext cx="8128000" cy="7812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7AFBB3-DF31-4E32-953A-D935D6E04E72}">
      <dsp:nvSpPr>
        <dsp:cNvPr id="0" name=""/>
        <dsp:cNvSpPr/>
      </dsp:nvSpPr>
      <dsp:spPr>
        <a:xfrm>
          <a:off x="389731" y="1791735"/>
          <a:ext cx="7730069" cy="144061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22350">
            <a:lnSpc>
              <a:spcPct val="90000"/>
            </a:lnSpc>
            <a:spcBef>
              <a:spcPct val="0"/>
            </a:spcBef>
            <a:spcAft>
              <a:spcPct val="35000"/>
            </a:spcAft>
            <a:buNone/>
          </a:pPr>
          <a:r>
            <a:rPr lang="en-US" sz="2300" kern="1200" dirty="0"/>
            <a:t>School districts should find ways to support community engagement and provide principals the flexibility needed for doing this work most effectively</a:t>
          </a:r>
        </a:p>
      </dsp:txBody>
      <dsp:txXfrm>
        <a:off x="460056" y="1862060"/>
        <a:ext cx="7589419" cy="1299968"/>
      </dsp:txXfrm>
    </dsp:sp>
    <dsp:sp modelId="{5EF1B37D-B028-4574-90DD-2D27F2E1E669}">
      <dsp:nvSpPr>
        <dsp:cNvPr id="0" name=""/>
        <dsp:cNvSpPr/>
      </dsp:nvSpPr>
      <dsp:spPr>
        <a:xfrm>
          <a:off x="0" y="4517430"/>
          <a:ext cx="8128000" cy="7812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A386A9-FE65-4F7D-A505-B75EE21B8F81}">
      <dsp:nvSpPr>
        <dsp:cNvPr id="0" name=""/>
        <dsp:cNvSpPr/>
      </dsp:nvSpPr>
      <dsp:spPr>
        <a:xfrm>
          <a:off x="386953" y="3723394"/>
          <a:ext cx="7739054" cy="1273151"/>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US" sz="2400" kern="1200" dirty="0"/>
            <a:t>School and community should build a systemic framework for community engagement</a:t>
          </a:r>
        </a:p>
      </dsp:txBody>
      <dsp:txXfrm>
        <a:off x="449103" y="3785544"/>
        <a:ext cx="7614754" cy="11488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E232A-EC7A-4646-A091-DFF7385173D6}">
      <dsp:nvSpPr>
        <dsp:cNvPr id="0" name=""/>
        <dsp:cNvSpPr/>
      </dsp:nvSpPr>
      <dsp:spPr>
        <a:xfrm>
          <a:off x="90890" y="765808"/>
          <a:ext cx="2467840" cy="148070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Use of culturally-sensitive communication</a:t>
          </a:r>
        </a:p>
      </dsp:txBody>
      <dsp:txXfrm>
        <a:off x="90890" y="765808"/>
        <a:ext cx="2467840" cy="1480704"/>
      </dsp:txXfrm>
    </dsp:sp>
    <dsp:sp modelId="{BB47978D-AC12-4C1C-9805-407BA0172E05}">
      <dsp:nvSpPr>
        <dsp:cNvPr id="0" name=""/>
        <dsp:cNvSpPr/>
      </dsp:nvSpPr>
      <dsp:spPr>
        <a:xfrm>
          <a:off x="2714625" y="783503"/>
          <a:ext cx="2467840" cy="148070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Inclusion of family and community wisdom</a:t>
          </a:r>
        </a:p>
      </dsp:txBody>
      <dsp:txXfrm>
        <a:off x="2714625" y="783503"/>
        <a:ext cx="2467840" cy="1480704"/>
      </dsp:txXfrm>
    </dsp:sp>
    <dsp:sp modelId="{5AE3E775-9F8D-434F-9AE1-F1A75DB7BEA6}">
      <dsp:nvSpPr>
        <dsp:cNvPr id="0" name=""/>
        <dsp:cNvSpPr/>
      </dsp:nvSpPr>
      <dsp:spPr>
        <a:xfrm>
          <a:off x="5337791" y="783503"/>
          <a:ext cx="2467840" cy="148070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Increased connections</a:t>
          </a:r>
        </a:p>
      </dsp:txBody>
      <dsp:txXfrm>
        <a:off x="5337791" y="783503"/>
        <a:ext cx="2467840" cy="1480704"/>
      </dsp:txXfrm>
    </dsp:sp>
    <dsp:sp modelId="{B2A705D0-6CA1-4BDA-9F88-DF26CCF11B46}">
      <dsp:nvSpPr>
        <dsp:cNvPr id="0" name=""/>
        <dsp:cNvSpPr/>
      </dsp:nvSpPr>
      <dsp:spPr>
        <a:xfrm>
          <a:off x="1234660" y="2510992"/>
          <a:ext cx="2467840" cy="148070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Recognition and use of local resources</a:t>
          </a:r>
        </a:p>
      </dsp:txBody>
      <dsp:txXfrm>
        <a:off x="1234660" y="2510992"/>
        <a:ext cx="2467840" cy="1480704"/>
      </dsp:txXfrm>
    </dsp:sp>
    <dsp:sp modelId="{1926EFF0-A5FD-4320-898E-007070E085D5}">
      <dsp:nvSpPr>
        <dsp:cNvPr id="0" name=""/>
        <dsp:cNvSpPr/>
      </dsp:nvSpPr>
      <dsp:spPr>
        <a:xfrm>
          <a:off x="4080747" y="2510992"/>
          <a:ext cx="2467840" cy="148070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Engagement with community issues and concerns</a:t>
          </a:r>
        </a:p>
      </dsp:txBody>
      <dsp:txXfrm>
        <a:off x="4080747" y="2510992"/>
        <a:ext cx="2467840" cy="14807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5CED1-52BA-4E81-BC85-664029F91506}">
      <dsp:nvSpPr>
        <dsp:cNvPr id="0" name=""/>
        <dsp:cNvSpPr/>
      </dsp:nvSpPr>
      <dsp:spPr>
        <a:xfrm>
          <a:off x="907891" y="1147"/>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Consumers</a:t>
          </a:r>
        </a:p>
      </dsp:txBody>
      <dsp:txXfrm>
        <a:off x="907891" y="1147"/>
        <a:ext cx="1845567" cy="1107340"/>
      </dsp:txXfrm>
    </dsp:sp>
    <dsp:sp modelId="{D0FB60AF-2B0F-4824-B1BB-2FB99C0B2094}">
      <dsp:nvSpPr>
        <dsp:cNvPr id="0" name=""/>
        <dsp:cNvSpPr/>
      </dsp:nvSpPr>
      <dsp:spPr>
        <a:xfrm>
          <a:off x="2938016" y="1147"/>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Communi-cators</a:t>
          </a:r>
          <a:endParaRPr lang="en-US" sz="2800" b="1" kern="1200" dirty="0"/>
        </a:p>
      </dsp:txBody>
      <dsp:txXfrm>
        <a:off x="2938016" y="1147"/>
        <a:ext cx="1845567" cy="1107340"/>
      </dsp:txXfrm>
    </dsp:sp>
    <dsp:sp modelId="{EC792CAB-487D-4AEE-A417-C11E9CD2AB74}">
      <dsp:nvSpPr>
        <dsp:cNvPr id="0" name=""/>
        <dsp:cNvSpPr/>
      </dsp:nvSpPr>
      <dsp:spPr>
        <a:xfrm>
          <a:off x="4968140" y="1147"/>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Facilitators</a:t>
          </a:r>
        </a:p>
      </dsp:txBody>
      <dsp:txXfrm>
        <a:off x="4968140" y="1147"/>
        <a:ext cx="1845567" cy="1107340"/>
      </dsp:txXfrm>
    </dsp:sp>
    <dsp:sp modelId="{E1BD239E-5DAE-471C-A442-0C659C9C3FBD}">
      <dsp:nvSpPr>
        <dsp:cNvPr id="0" name=""/>
        <dsp:cNvSpPr/>
      </dsp:nvSpPr>
      <dsp:spPr>
        <a:xfrm>
          <a:off x="907891" y="1293044"/>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Business Reps</a:t>
          </a:r>
        </a:p>
      </dsp:txBody>
      <dsp:txXfrm>
        <a:off x="907891" y="1293044"/>
        <a:ext cx="1845567" cy="1107340"/>
      </dsp:txXfrm>
    </dsp:sp>
    <dsp:sp modelId="{42C312B1-506E-4D04-8EF7-E2AEBA7AEA86}">
      <dsp:nvSpPr>
        <dsp:cNvPr id="0" name=""/>
        <dsp:cNvSpPr/>
      </dsp:nvSpPr>
      <dsp:spPr>
        <a:xfrm>
          <a:off x="2938016" y="1293044"/>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Employers</a:t>
          </a:r>
        </a:p>
      </dsp:txBody>
      <dsp:txXfrm>
        <a:off x="2938016" y="1293044"/>
        <a:ext cx="1845567" cy="1107340"/>
      </dsp:txXfrm>
    </dsp:sp>
    <dsp:sp modelId="{735BF61C-A8E5-4006-BA7B-A80504D5CB0F}">
      <dsp:nvSpPr>
        <dsp:cNvPr id="0" name=""/>
        <dsp:cNvSpPr/>
      </dsp:nvSpPr>
      <dsp:spPr>
        <a:xfrm>
          <a:off x="4968140" y="1293044"/>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Employees</a:t>
          </a:r>
        </a:p>
      </dsp:txBody>
      <dsp:txXfrm>
        <a:off x="4968140" y="1293044"/>
        <a:ext cx="1845567" cy="1107340"/>
      </dsp:txXfrm>
    </dsp:sp>
    <dsp:sp modelId="{65ECF7C0-6380-493D-9B3A-264EB6FA307A}">
      <dsp:nvSpPr>
        <dsp:cNvPr id="0" name=""/>
        <dsp:cNvSpPr/>
      </dsp:nvSpPr>
      <dsp:spPr>
        <a:xfrm>
          <a:off x="907891" y="2584942"/>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Cultural Experts</a:t>
          </a:r>
        </a:p>
      </dsp:txBody>
      <dsp:txXfrm>
        <a:off x="907891" y="2584942"/>
        <a:ext cx="1845567" cy="1107340"/>
      </dsp:txXfrm>
    </dsp:sp>
    <dsp:sp modelId="{714C191C-A674-4DCD-B5A7-112E9DD4ACB0}">
      <dsp:nvSpPr>
        <dsp:cNvPr id="0" name=""/>
        <dsp:cNvSpPr/>
      </dsp:nvSpPr>
      <dsp:spPr>
        <a:xfrm>
          <a:off x="2938016" y="2584942"/>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Volunteers</a:t>
          </a:r>
        </a:p>
      </dsp:txBody>
      <dsp:txXfrm>
        <a:off x="2938016" y="2584942"/>
        <a:ext cx="1845567" cy="1107340"/>
      </dsp:txXfrm>
    </dsp:sp>
    <dsp:sp modelId="{8DB097CE-E7D9-4313-8CD5-09A1E0A95DBA}">
      <dsp:nvSpPr>
        <dsp:cNvPr id="0" name=""/>
        <dsp:cNvSpPr/>
      </dsp:nvSpPr>
      <dsp:spPr>
        <a:xfrm>
          <a:off x="4968140" y="2584942"/>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Advisors</a:t>
          </a:r>
        </a:p>
      </dsp:txBody>
      <dsp:txXfrm>
        <a:off x="4968140" y="2584942"/>
        <a:ext cx="1845567" cy="1107340"/>
      </dsp:txXfrm>
    </dsp:sp>
    <dsp:sp modelId="{4A7D5B3F-9B27-4BEF-B578-B50416326136}">
      <dsp:nvSpPr>
        <dsp:cNvPr id="0" name=""/>
        <dsp:cNvSpPr/>
      </dsp:nvSpPr>
      <dsp:spPr>
        <a:xfrm>
          <a:off x="907891" y="3876839"/>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Voters</a:t>
          </a:r>
        </a:p>
      </dsp:txBody>
      <dsp:txXfrm>
        <a:off x="907891" y="3876839"/>
        <a:ext cx="1845567" cy="1107340"/>
      </dsp:txXfrm>
    </dsp:sp>
    <dsp:sp modelId="{63133326-B52D-4C40-939C-B5290C9B8EB1}">
      <dsp:nvSpPr>
        <dsp:cNvPr id="0" name=""/>
        <dsp:cNvSpPr/>
      </dsp:nvSpPr>
      <dsp:spPr>
        <a:xfrm>
          <a:off x="2938016" y="3876839"/>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Problem Solvers</a:t>
          </a:r>
        </a:p>
      </dsp:txBody>
      <dsp:txXfrm>
        <a:off x="2938016" y="3876839"/>
        <a:ext cx="1845567" cy="1107340"/>
      </dsp:txXfrm>
    </dsp:sp>
    <dsp:sp modelId="{95CB04A8-7152-4E21-8C58-20B47AA25C3E}">
      <dsp:nvSpPr>
        <dsp:cNvPr id="0" name=""/>
        <dsp:cNvSpPr/>
      </dsp:nvSpPr>
      <dsp:spPr>
        <a:xfrm>
          <a:off x="4968140" y="3876839"/>
          <a:ext cx="1845567" cy="110734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Leaders</a:t>
          </a:r>
        </a:p>
      </dsp:txBody>
      <dsp:txXfrm>
        <a:off x="4968140" y="3876839"/>
        <a:ext cx="1845567" cy="11073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C4178-954F-4374-B1C1-A6709944E2C4}">
      <dsp:nvSpPr>
        <dsp:cNvPr id="0" name=""/>
        <dsp:cNvSpPr/>
      </dsp:nvSpPr>
      <dsp:spPr>
        <a:xfrm>
          <a:off x="2097639" y="1758276"/>
          <a:ext cx="1262738" cy="631369"/>
        </a:xfrm>
        <a:prstGeom prst="roundRect">
          <a:avLst>
            <a:gd name="adj" fmla="val 10000"/>
          </a:avLst>
        </a:prstGeom>
        <a:solidFill>
          <a:schemeClr val="accent2">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Family</a:t>
          </a:r>
        </a:p>
      </dsp:txBody>
      <dsp:txXfrm>
        <a:off x="2116131" y="1776768"/>
        <a:ext cx="1225754" cy="594385"/>
      </dsp:txXfrm>
    </dsp:sp>
    <dsp:sp modelId="{24A7081D-C2CC-45D6-84A9-3AAF8BC2018A}">
      <dsp:nvSpPr>
        <dsp:cNvPr id="0" name=""/>
        <dsp:cNvSpPr/>
      </dsp:nvSpPr>
      <dsp:spPr>
        <a:xfrm rot="17992325">
          <a:off x="2721330" y="1113436"/>
          <a:ext cx="912359" cy="346917"/>
        </a:xfrm>
        <a:prstGeom prst="leftRightArrow">
          <a:avLst>
            <a:gd name="adj1" fmla="val 60000"/>
            <a:gd name="adj2" fmla="val 50000"/>
          </a:avLst>
        </a:prstGeom>
        <a:solidFill>
          <a:srgbClr val="75F1C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75F1CB"/>
            </a:solidFill>
          </a:endParaRPr>
        </a:p>
      </dsp:txBody>
      <dsp:txXfrm>
        <a:off x="2825405" y="1182819"/>
        <a:ext cx="704209" cy="208151"/>
      </dsp:txXfrm>
    </dsp:sp>
    <dsp:sp modelId="{37C5D190-5132-4457-BCEF-F8AD6EAA033D}">
      <dsp:nvSpPr>
        <dsp:cNvPr id="0" name=""/>
        <dsp:cNvSpPr/>
      </dsp:nvSpPr>
      <dsp:spPr>
        <a:xfrm>
          <a:off x="2892246" y="196582"/>
          <a:ext cx="1467528" cy="631369"/>
        </a:xfrm>
        <a:prstGeom prst="roundRect">
          <a:avLst>
            <a:gd name="adj" fmla="val 10000"/>
          </a:avLst>
        </a:prstGeom>
        <a:solidFill>
          <a:schemeClr val="accent5">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accent6">
                  <a:lumMod val="50000"/>
                </a:schemeClr>
              </a:solidFill>
            </a:rPr>
            <a:t>Community</a:t>
          </a:r>
        </a:p>
      </dsp:txBody>
      <dsp:txXfrm>
        <a:off x="2910738" y="215074"/>
        <a:ext cx="1430544" cy="594385"/>
      </dsp:txXfrm>
    </dsp:sp>
    <dsp:sp modelId="{F5AA0112-02D1-440B-8B7D-DFD2C8A6B764}">
      <dsp:nvSpPr>
        <dsp:cNvPr id="0" name=""/>
        <dsp:cNvSpPr/>
      </dsp:nvSpPr>
      <dsp:spPr>
        <a:xfrm rot="10869340">
          <a:off x="2353081" y="322264"/>
          <a:ext cx="554878" cy="339839"/>
        </a:xfrm>
        <a:prstGeom prst="leftRightArrow">
          <a:avLst>
            <a:gd name="adj1" fmla="val 60000"/>
            <a:gd name="adj2" fmla="val 50000"/>
          </a:avLst>
        </a:prstGeom>
        <a:solidFill>
          <a:srgbClr val="75F1C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75F1CB"/>
            </a:solidFill>
          </a:endParaRPr>
        </a:p>
      </dsp:txBody>
      <dsp:txXfrm rot="10800000">
        <a:off x="2455033" y="390232"/>
        <a:ext cx="350974" cy="203903"/>
      </dsp:txXfrm>
    </dsp:sp>
    <dsp:sp modelId="{B951305D-2F7E-446A-8EA9-F72F8F286C90}">
      <dsp:nvSpPr>
        <dsp:cNvPr id="0" name=""/>
        <dsp:cNvSpPr/>
      </dsp:nvSpPr>
      <dsp:spPr>
        <a:xfrm>
          <a:off x="1106057" y="158483"/>
          <a:ext cx="1262738" cy="63136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2">
                  <a:lumMod val="20000"/>
                  <a:lumOff val="80000"/>
                </a:schemeClr>
              </a:solidFill>
            </a:rPr>
            <a:t>School </a:t>
          </a:r>
        </a:p>
      </dsp:txBody>
      <dsp:txXfrm>
        <a:off x="1124549" y="176975"/>
        <a:ext cx="1225754" cy="594385"/>
      </dsp:txXfrm>
    </dsp:sp>
    <dsp:sp modelId="{B6B2A4FF-4C4B-4560-A813-F58CC845350C}">
      <dsp:nvSpPr>
        <dsp:cNvPr id="0" name=""/>
        <dsp:cNvSpPr/>
      </dsp:nvSpPr>
      <dsp:spPr>
        <a:xfrm rot="14295565" flipH="1">
          <a:off x="1777605" y="1141797"/>
          <a:ext cx="911223" cy="252097"/>
        </a:xfrm>
        <a:prstGeom prst="leftRightArrow">
          <a:avLst>
            <a:gd name="adj1" fmla="val 60000"/>
            <a:gd name="adj2" fmla="val 50000"/>
          </a:avLst>
        </a:prstGeom>
        <a:solidFill>
          <a:srgbClr val="75F1C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75F1CB"/>
            </a:solidFill>
          </a:endParaRPr>
        </a:p>
      </dsp:txBody>
      <dsp:txXfrm>
        <a:off x="1853234" y="1192216"/>
        <a:ext cx="759965" cy="1512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DB692-CA52-47A4-8638-F232E05A5C10}">
      <dsp:nvSpPr>
        <dsp:cNvPr id="0" name=""/>
        <dsp:cNvSpPr/>
      </dsp:nvSpPr>
      <dsp:spPr>
        <a:xfrm>
          <a:off x="0" y="1560"/>
          <a:ext cx="6658897" cy="983384"/>
        </a:xfrm>
        <a:prstGeom prst="roundRect">
          <a:avLst/>
        </a:prstGeom>
        <a:solidFill>
          <a:schemeClr val="accent2">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t>School website</a:t>
          </a:r>
        </a:p>
      </dsp:txBody>
      <dsp:txXfrm>
        <a:off x="48005" y="49565"/>
        <a:ext cx="6562887" cy="887374"/>
      </dsp:txXfrm>
    </dsp:sp>
    <dsp:sp modelId="{7BC96346-C399-4C0B-B4A4-9D9F18076824}">
      <dsp:nvSpPr>
        <dsp:cNvPr id="0" name=""/>
        <dsp:cNvSpPr/>
      </dsp:nvSpPr>
      <dsp:spPr>
        <a:xfrm>
          <a:off x="0" y="1095651"/>
          <a:ext cx="6658897" cy="983384"/>
        </a:xfrm>
        <a:prstGeom prst="round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solidFill>
                <a:schemeClr val="accent2">
                  <a:lumMod val="20000"/>
                  <a:lumOff val="80000"/>
                </a:schemeClr>
              </a:solidFill>
            </a:rPr>
            <a:t>Social media</a:t>
          </a:r>
        </a:p>
      </dsp:txBody>
      <dsp:txXfrm>
        <a:off x="48005" y="1143656"/>
        <a:ext cx="6562887" cy="887374"/>
      </dsp:txXfrm>
    </dsp:sp>
    <dsp:sp modelId="{00701EC8-4AEA-4A0C-98E4-883D6A52F07C}">
      <dsp:nvSpPr>
        <dsp:cNvPr id="0" name=""/>
        <dsp:cNvSpPr/>
      </dsp:nvSpPr>
      <dsp:spPr>
        <a:xfrm>
          <a:off x="0" y="2204490"/>
          <a:ext cx="6658897" cy="983384"/>
        </a:xfrm>
        <a:prstGeom prst="roundRect">
          <a:avLst/>
        </a:prstGeom>
        <a:solidFill>
          <a:schemeClr val="accent2">
            <a:shade val="80000"/>
            <a:hueOff val="173840"/>
            <a:satOff val="-55420"/>
            <a:lumOff val="2772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solidFill>
                <a:srgbClr val="002060"/>
              </a:solidFill>
            </a:rPr>
            <a:t>Digital newsletters</a:t>
          </a:r>
        </a:p>
      </dsp:txBody>
      <dsp:txXfrm>
        <a:off x="48005" y="2252495"/>
        <a:ext cx="6562887" cy="887374"/>
      </dsp:txXfrm>
    </dsp:sp>
    <dsp:sp modelId="{3A905B78-7B14-4C83-88E9-C2CA9B16E471}">
      <dsp:nvSpPr>
        <dsp:cNvPr id="0" name=""/>
        <dsp:cNvSpPr/>
      </dsp:nvSpPr>
      <dsp:spPr>
        <a:xfrm>
          <a:off x="0" y="3307516"/>
          <a:ext cx="6658897" cy="983384"/>
        </a:xfrm>
        <a:prstGeom prst="roundRect">
          <a:avLst/>
        </a:prstGeom>
        <a:solidFill>
          <a:schemeClr val="accent2">
            <a:shade val="80000"/>
            <a:hueOff val="260760"/>
            <a:satOff val="-83130"/>
            <a:lumOff val="4158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solidFill>
                <a:schemeClr val="tx1"/>
              </a:solidFill>
            </a:rPr>
            <a:t>School TV/radio station</a:t>
          </a:r>
        </a:p>
      </dsp:txBody>
      <dsp:txXfrm>
        <a:off x="48005" y="3355521"/>
        <a:ext cx="6562887" cy="8873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DB692-CA52-47A4-8638-F232E05A5C10}">
      <dsp:nvSpPr>
        <dsp:cNvPr id="0" name=""/>
        <dsp:cNvSpPr/>
      </dsp:nvSpPr>
      <dsp:spPr>
        <a:xfrm>
          <a:off x="0" y="179970"/>
          <a:ext cx="6827695" cy="74353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solidFill>
                <a:schemeClr val="bg1"/>
              </a:solidFill>
            </a:rPr>
            <a:t>Facebook</a:t>
          </a:r>
        </a:p>
      </dsp:txBody>
      <dsp:txXfrm>
        <a:off x="36296" y="216266"/>
        <a:ext cx="6755103" cy="670943"/>
      </dsp:txXfrm>
    </dsp:sp>
    <dsp:sp modelId="{D9C7FA54-CD87-E544-9E58-23098D1114B1}">
      <dsp:nvSpPr>
        <dsp:cNvPr id="0" name=""/>
        <dsp:cNvSpPr/>
      </dsp:nvSpPr>
      <dsp:spPr>
        <a:xfrm>
          <a:off x="0" y="914033"/>
          <a:ext cx="6827695"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77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1" kern="1200">
              <a:solidFill>
                <a:schemeClr val="bg1"/>
              </a:solidFill>
            </a:rPr>
            <a:t>announcements, updates, visual content</a:t>
          </a:r>
          <a:endParaRPr lang="en-US" sz="2400" kern="1200" dirty="0">
            <a:solidFill>
              <a:schemeClr val="bg1"/>
            </a:solidFill>
          </a:endParaRPr>
        </a:p>
      </dsp:txBody>
      <dsp:txXfrm>
        <a:off x="0" y="914033"/>
        <a:ext cx="6827695" cy="513360"/>
      </dsp:txXfrm>
    </dsp:sp>
    <dsp:sp modelId="{7BC96346-C399-4C0B-B4A4-9D9F18076824}">
      <dsp:nvSpPr>
        <dsp:cNvPr id="0" name=""/>
        <dsp:cNvSpPr/>
      </dsp:nvSpPr>
      <dsp:spPr>
        <a:xfrm>
          <a:off x="0" y="1395334"/>
          <a:ext cx="6827695" cy="74353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solidFill>
                <a:schemeClr val="bg1"/>
              </a:solidFill>
            </a:rPr>
            <a:t>Twitter</a:t>
          </a:r>
          <a:endParaRPr lang="en-US" sz="3100" b="1" kern="1200" dirty="0">
            <a:solidFill>
              <a:schemeClr val="bg1"/>
            </a:solidFill>
          </a:endParaRPr>
        </a:p>
      </dsp:txBody>
      <dsp:txXfrm>
        <a:off x="36296" y="1431630"/>
        <a:ext cx="6755103" cy="670943"/>
      </dsp:txXfrm>
    </dsp:sp>
    <dsp:sp modelId="{11496488-8C0D-0F41-A232-387CC1C07520}">
      <dsp:nvSpPr>
        <dsp:cNvPr id="0" name=""/>
        <dsp:cNvSpPr/>
      </dsp:nvSpPr>
      <dsp:spPr>
        <a:xfrm>
          <a:off x="0" y="2170928"/>
          <a:ext cx="6827695"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77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1" kern="1200">
              <a:solidFill>
                <a:schemeClr val="bg1"/>
              </a:solidFill>
            </a:rPr>
            <a:t>short messages (alerts, threads, redirects)</a:t>
          </a:r>
          <a:endParaRPr lang="en-US" sz="2400" kern="1200" dirty="0">
            <a:solidFill>
              <a:schemeClr val="bg1"/>
            </a:solidFill>
          </a:endParaRPr>
        </a:p>
      </dsp:txBody>
      <dsp:txXfrm>
        <a:off x="0" y="2170928"/>
        <a:ext cx="6827695" cy="513360"/>
      </dsp:txXfrm>
    </dsp:sp>
    <dsp:sp modelId="{00701EC8-4AEA-4A0C-98E4-883D6A52F07C}">
      <dsp:nvSpPr>
        <dsp:cNvPr id="0" name=""/>
        <dsp:cNvSpPr/>
      </dsp:nvSpPr>
      <dsp:spPr>
        <a:xfrm>
          <a:off x="0" y="2684288"/>
          <a:ext cx="6827695" cy="74353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solidFill>
                <a:schemeClr val="bg1"/>
              </a:solidFill>
            </a:rPr>
            <a:t>YouTube</a:t>
          </a:r>
          <a:endParaRPr lang="en-US" sz="3100" b="1" kern="1200" dirty="0">
            <a:solidFill>
              <a:schemeClr val="bg1"/>
            </a:solidFill>
          </a:endParaRPr>
        </a:p>
      </dsp:txBody>
      <dsp:txXfrm>
        <a:off x="36296" y="2720584"/>
        <a:ext cx="6755103" cy="670943"/>
      </dsp:txXfrm>
    </dsp:sp>
    <dsp:sp modelId="{75C6F7A3-F1A6-C84F-9150-04106C0F8DE7}">
      <dsp:nvSpPr>
        <dsp:cNvPr id="0" name=""/>
        <dsp:cNvSpPr/>
      </dsp:nvSpPr>
      <dsp:spPr>
        <a:xfrm>
          <a:off x="0" y="3427824"/>
          <a:ext cx="6827695"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77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1" kern="1200">
              <a:solidFill>
                <a:schemeClr val="bg1"/>
              </a:solidFill>
            </a:rPr>
            <a:t>video content – live or recorded</a:t>
          </a:r>
          <a:endParaRPr lang="en-US" sz="2400" b="1" kern="1200" dirty="0">
            <a:solidFill>
              <a:schemeClr val="bg1"/>
            </a:solidFill>
          </a:endParaRPr>
        </a:p>
      </dsp:txBody>
      <dsp:txXfrm>
        <a:off x="0" y="3427824"/>
        <a:ext cx="6827695" cy="513360"/>
      </dsp:txXfrm>
    </dsp:sp>
    <dsp:sp modelId="{3A905B78-7B14-4C83-88E9-C2CA9B16E471}">
      <dsp:nvSpPr>
        <dsp:cNvPr id="0" name=""/>
        <dsp:cNvSpPr/>
      </dsp:nvSpPr>
      <dsp:spPr>
        <a:xfrm>
          <a:off x="0" y="3973243"/>
          <a:ext cx="6827695" cy="74353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solidFill>
                <a:schemeClr val="bg1"/>
              </a:solidFill>
            </a:rPr>
            <a:t>Instagram</a:t>
          </a:r>
          <a:endParaRPr lang="en-US" sz="3100" b="1" kern="1200" dirty="0">
            <a:solidFill>
              <a:schemeClr val="bg1"/>
            </a:solidFill>
          </a:endParaRPr>
        </a:p>
      </dsp:txBody>
      <dsp:txXfrm>
        <a:off x="36296" y="4009539"/>
        <a:ext cx="6755103" cy="670943"/>
      </dsp:txXfrm>
    </dsp:sp>
    <dsp:sp modelId="{519B7F2F-668B-A24A-B628-57AB958BBEF3}">
      <dsp:nvSpPr>
        <dsp:cNvPr id="0" name=""/>
        <dsp:cNvSpPr/>
      </dsp:nvSpPr>
      <dsp:spPr>
        <a:xfrm>
          <a:off x="0" y="4731152"/>
          <a:ext cx="6827695"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77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1" kern="1200">
              <a:solidFill>
                <a:schemeClr val="bg1"/>
              </a:solidFill>
            </a:rPr>
            <a:t>photo/video stories</a:t>
          </a:r>
          <a:endParaRPr lang="en-US" sz="2400" kern="1200" dirty="0">
            <a:solidFill>
              <a:schemeClr val="bg1"/>
            </a:solidFill>
          </a:endParaRPr>
        </a:p>
      </dsp:txBody>
      <dsp:txXfrm>
        <a:off x="0" y="4731152"/>
        <a:ext cx="6827695" cy="5133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BE7AD-0D12-4277-9041-762E93919548}" type="datetimeFigureOut">
              <a:rPr lang="en-US" smtClean="0"/>
              <a:t>9/23/2021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22B22-C7E4-4A7E-8F03-0FF09F6B1FAF}" type="slidenum">
              <a:rPr lang="en-US" smtClean="0"/>
              <a:t>‹#›</a:t>
            </a:fld>
            <a:endParaRPr lang="en-US"/>
          </a:p>
        </p:txBody>
      </p:sp>
    </p:spTree>
    <p:extLst>
      <p:ext uri="{BB962C8B-B14F-4D97-AF65-F5344CB8AC3E}">
        <p14:creationId xmlns:p14="http://schemas.microsoft.com/office/powerpoint/2010/main" val="266439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pasecondarytransition.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marketingsherpa.com/article/how-to/videos-attract-300-more-traffic"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www.visiblemeasures.com/2014/04/22/seven-things-we-learned-from-shutterstocks-video-on-the-state-of-video/"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intronetworks.com/author/mark-sylveste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unityeducation.roundrockisd.or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Welcome to the PaTTAN Family Engagement Module Series! The audience for these modules is educational professionals, families, and community members, including advocates and agency personnel. They may be implemented as professional development, self-advancement, school team activities, or as part of a school improvement plan. Presentation slides, activities, and handouts may be viewed, downloaded, printed and shared.</a:t>
            </a:r>
          </a:p>
          <a:p>
            <a:pPr algn="just"/>
            <a:endParaRPr lang="en-US" dirty="0"/>
          </a:p>
          <a:p>
            <a:pPr algn="just"/>
            <a:r>
              <a:rPr lang="en-US" dirty="0"/>
              <a:t>This Module, Collaborating with the Community, is the last of our six modules designed to inform, inspire, and provide strategies to enhance family-school partnerships. Strong, collaborative relationships among school, home, and community produce increased student success. This has been proven by over 50 years of research. Module 6 examines the relationships between school and the communities they serve and explores how these entities positively interact to the advantage of students and families. </a:t>
            </a:r>
          </a:p>
          <a:p>
            <a:pPr algn="just"/>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12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 list of community agencies with which schools can and should partner is inexhaustible. Communities vary in the types of business and recreation opportunities available within their locale, but they all have community-based entities whether they be business-related, recreationally-based, or beyond. Barker (2011) notes that because children learn in a variety of environments, the local school represents just one of the many “educative actors” in the community. Therefore, developing partnerships between the school and community organizations increases student learning and creates valuable educational experiences. </a:t>
            </a:r>
          </a:p>
        </p:txBody>
      </p:sp>
      <p:sp>
        <p:nvSpPr>
          <p:cNvPr id="4" name="Slide Number Placeholder 3"/>
          <p:cNvSpPr>
            <a:spLocks noGrp="1"/>
          </p:cNvSpPr>
          <p:nvPr>
            <p:ph type="sldNum" sz="quarter" idx="5"/>
          </p:nvPr>
        </p:nvSpPr>
        <p:spPr/>
        <p:txBody>
          <a:bodyPr/>
          <a:lstStyle/>
          <a:p>
            <a:fld id="{6A322B22-C7E4-4A7E-8F03-0FF09F6B1FAF}" type="slidenum">
              <a:rPr lang="en-US" smtClean="0"/>
              <a:t>10</a:t>
            </a:fld>
            <a:endParaRPr lang="en-US"/>
          </a:p>
        </p:txBody>
      </p:sp>
    </p:spTree>
    <p:extLst>
      <p:ext uri="{BB962C8B-B14F-4D97-AF65-F5344CB8AC3E}">
        <p14:creationId xmlns:p14="http://schemas.microsoft.com/office/powerpoint/2010/main" val="288007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 order to best serve our students, we must also recognize the strengths and contributions of their families and communities and develop partnerships among the three entities. </a:t>
            </a:r>
          </a:p>
          <a:p>
            <a:endParaRPr lang="en-US" altLang="en-US" dirty="0">
              <a:latin typeface="Arial" panose="020B0604020202020204" pitchFamily="34" charset="0"/>
            </a:endParaRPr>
          </a:p>
          <a:p>
            <a:r>
              <a:rPr lang="en-US" altLang="en-US" dirty="0">
                <a:latin typeface="Arial" panose="020B0604020202020204" pitchFamily="34" charset="0"/>
              </a:rPr>
              <a:t>Berg, Melaville, and Blank describe community engagement as “a two-way street where the school, families, and the community actively work together, creating networks of shared responsibility for student success…It is a tool t</a:t>
            </a:r>
            <a:r>
              <a:rPr lang="en-US" dirty="0">
                <a:latin typeface="Arial" panose="020B0604020202020204" pitchFamily="34" charset="0"/>
              </a:rPr>
              <a:t>hat promotes civic well-being and that strengthens the capacity of schools, families, and communities to support young peoples’ full development,” i</a:t>
            </a:r>
            <a:r>
              <a:rPr lang="en-US" altLang="en-US" dirty="0">
                <a:latin typeface="Arial" panose="020B0604020202020204" pitchFamily="34" charset="0"/>
              </a:rPr>
              <a:t>ndicating the importance of the interlocking roles of school, family, and community.</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761" indent="-285293">
              <a:defRPr>
                <a:solidFill>
                  <a:schemeClr val="tx1"/>
                </a:solidFill>
                <a:latin typeface="Arial" panose="020B0604020202020204" pitchFamily="34" charset="0"/>
                <a:cs typeface="Arial" panose="020B0604020202020204" pitchFamily="34" charset="0"/>
              </a:defRPr>
            </a:lvl2pPr>
            <a:lvl3pPr marL="1141171" indent="-228234">
              <a:defRPr>
                <a:solidFill>
                  <a:schemeClr val="tx1"/>
                </a:solidFill>
                <a:latin typeface="Arial" panose="020B0604020202020204" pitchFamily="34" charset="0"/>
                <a:cs typeface="Arial" panose="020B0604020202020204" pitchFamily="34" charset="0"/>
              </a:defRPr>
            </a:lvl3pPr>
            <a:lvl4pPr marL="1597640" indent="-228234">
              <a:defRPr>
                <a:solidFill>
                  <a:schemeClr val="tx1"/>
                </a:solidFill>
                <a:latin typeface="Arial" panose="020B0604020202020204" pitchFamily="34" charset="0"/>
                <a:cs typeface="Arial" panose="020B0604020202020204" pitchFamily="34" charset="0"/>
              </a:defRPr>
            </a:lvl4pPr>
            <a:lvl5pPr marL="2054108" indent="-228234">
              <a:defRPr>
                <a:solidFill>
                  <a:schemeClr val="tx1"/>
                </a:solidFill>
                <a:latin typeface="Arial" panose="020B0604020202020204" pitchFamily="34" charset="0"/>
                <a:cs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EAE302-B82A-4ECE-AA69-9F475641130E}" type="slidenum">
              <a:rPr lang="en-US" altLang="en-US" smtClean="0"/>
              <a:pPr/>
              <a:t>11</a:t>
            </a:fld>
            <a:endParaRPr lang="en-US" altLang="en-US"/>
          </a:p>
        </p:txBody>
      </p:sp>
    </p:spTree>
    <p:extLst>
      <p:ext uri="{BB962C8B-B14F-4D97-AF65-F5344CB8AC3E}">
        <p14:creationId xmlns:p14="http://schemas.microsoft.com/office/powerpoint/2010/main" val="704773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b="0" i="0" dirty="0">
                <a:solidFill>
                  <a:srgbClr val="222222"/>
                </a:solidFill>
                <a:effectLst/>
                <a:latin typeface="Arial" panose="020B0604020202020204" pitchFamily="34" charset="0"/>
              </a:rPr>
              <a:t>In a document from </a:t>
            </a:r>
            <a:r>
              <a:rPr lang="en-US" altLang="en-US" i="1" strike="noStrike" dirty="0">
                <a:latin typeface="Arial" panose="020B0604020202020204" pitchFamily="34" charset="0"/>
              </a:rPr>
              <a:t>The Primary Program: Growing and Learning in the Heartland, </a:t>
            </a:r>
            <a:r>
              <a:rPr lang="en-US" altLang="en-US" strike="noStrike" dirty="0">
                <a:latin typeface="Arial" panose="020B0604020202020204" pitchFamily="34" charset="0"/>
              </a:rPr>
              <a:t>the authors begin by quoting </a:t>
            </a:r>
            <a:r>
              <a:rPr lang="en-US" altLang="en-US" strike="noStrike" dirty="0"/>
              <a:t>Dan Davies</a:t>
            </a:r>
            <a:r>
              <a:rPr lang="en-US" altLang="en-US" i="1" dirty="0"/>
              <a:t>: </a:t>
            </a:r>
            <a:r>
              <a:rPr lang="en-US" altLang="en-US" i="1" strike="noStrike" dirty="0"/>
              <a:t>“</a:t>
            </a:r>
            <a:r>
              <a:rPr lang="en-US" dirty="0"/>
              <a:t>Creating effective partnerships between schools, parents, and communities isn’t just a nice idea. It’s a necessity.” The guide goes onto say that “In order to provide the best possible education, schools must partner with families and communities. True partnerships are based on mutual respect…and that “Every adult has a stake in the education and welfare of children. It is essential for adults to build bridges in order to work together so children are healthy and safe.”</a:t>
            </a:r>
          </a:p>
          <a:p>
            <a:pPr algn="just"/>
            <a:endParaRPr lang="en-US" altLang="en-US" strike="noStrike" dirty="0"/>
          </a:p>
          <a:p>
            <a:pPr algn="just"/>
            <a:r>
              <a:rPr lang="en-US" altLang="en-US" dirty="0"/>
              <a:t>Community members contribute much to a child’s development. Think about your school community. Would students say they feel safe? engaged? supported? given opportunities to grow, discover, and contribute? Are the adults in the community good examples for the youth? What can their schools do to create a community environment that would provide conditions for health, safety, and learning?</a:t>
            </a:r>
            <a:endParaRPr lang="en-US" altLang="en-US" strike="noStrike"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761" indent="-285293">
              <a:defRPr>
                <a:solidFill>
                  <a:schemeClr val="tx1"/>
                </a:solidFill>
                <a:latin typeface="Arial" panose="020B0604020202020204" pitchFamily="34" charset="0"/>
                <a:cs typeface="Arial" panose="020B0604020202020204" pitchFamily="34" charset="0"/>
              </a:defRPr>
            </a:lvl2pPr>
            <a:lvl3pPr marL="1141171" indent="-228234">
              <a:defRPr>
                <a:solidFill>
                  <a:schemeClr val="tx1"/>
                </a:solidFill>
                <a:latin typeface="Arial" panose="020B0604020202020204" pitchFamily="34" charset="0"/>
                <a:cs typeface="Arial" panose="020B0604020202020204" pitchFamily="34" charset="0"/>
              </a:defRPr>
            </a:lvl3pPr>
            <a:lvl4pPr marL="1597640" indent="-228234">
              <a:defRPr>
                <a:solidFill>
                  <a:schemeClr val="tx1"/>
                </a:solidFill>
                <a:latin typeface="Arial" panose="020B0604020202020204" pitchFamily="34" charset="0"/>
                <a:cs typeface="Arial" panose="020B0604020202020204" pitchFamily="34" charset="0"/>
              </a:defRPr>
            </a:lvl4pPr>
            <a:lvl5pPr marL="2054108" indent="-228234">
              <a:defRPr>
                <a:solidFill>
                  <a:schemeClr val="tx1"/>
                </a:solidFill>
                <a:latin typeface="Arial" panose="020B0604020202020204" pitchFamily="34" charset="0"/>
                <a:cs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EAE302-B82A-4ECE-AA69-9F475641130E}" type="slidenum">
              <a:rPr lang="en-US" altLang="en-US" smtClean="0"/>
              <a:pPr/>
              <a:t>12</a:t>
            </a:fld>
            <a:endParaRPr lang="en-US" altLang="en-US"/>
          </a:p>
        </p:txBody>
      </p:sp>
    </p:spTree>
    <p:extLst>
      <p:ext uri="{BB962C8B-B14F-4D97-AF65-F5344CB8AC3E}">
        <p14:creationId xmlns:p14="http://schemas.microsoft.com/office/powerpoint/2010/main" val="3234019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en-US" dirty="0">
                <a:latin typeface="Arial" panose="020B0604020202020204" pitchFamily="34" charset="0"/>
                <a:cs typeface="Arial" panose="020B0604020202020204" pitchFamily="34" charset="0"/>
              </a:rPr>
              <a:t>As educators, we have a commitment to serve our students, recognize their strengths, and promote their achievement. However, students do not exist in a vacuum. They are who they are because of many factors, both biological and environmental. These include the many contexts in which they grow up, including school, home, and community.</a:t>
            </a:r>
          </a:p>
          <a:p>
            <a:pPr algn="just"/>
            <a:endParaRPr lang="en-US" alt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Just as you have many dimensions to your life—your work, home, social, health/exercise, community memberships, volunteerism, and other facets all contribute to your makeup. Students and families are also multi-dimensional, </a:t>
            </a:r>
            <a:r>
              <a:rPr lang="en-US" i="1" dirty="0">
                <a:latin typeface="Arial" panose="020B0604020202020204" pitchFamily="34" charset="0"/>
                <a:cs typeface="Arial" panose="020B0604020202020204" pitchFamily="34" charset="0"/>
              </a:rPr>
              <a:t>especially</a:t>
            </a:r>
            <a:r>
              <a:rPr lang="en-US" dirty="0">
                <a:latin typeface="Arial" panose="020B0604020202020204" pitchFamily="34" charset="0"/>
                <a:cs typeface="Arial" panose="020B0604020202020204" pitchFamily="34" charset="0"/>
              </a:rPr>
              <a:t> if there is one or more children with a disability. Consider how your school and the surrounding community can be a positive influence and support them in all that it takes to navigate a complicated family life, such as theirs. The positive influences of a child’s family, school, and community life help develop their personality, values, interests, career choices, moral compass, and much more.</a:t>
            </a:r>
          </a:p>
        </p:txBody>
      </p:sp>
      <p:sp>
        <p:nvSpPr>
          <p:cNvPr id="4" name="Slide Number Placeholder 3"/>
          <p:cNvSpPr>
            <a:spLocks noGrp="1"/>
          </p:cNvSpPr>
          <p:nvPr>
            <p:ph type="sldNum" sz="quarter" idx="5"/>
          </p:nvPr>
        </p:nvSpPr>
        <p:spPr/>
        <p:txBody>
          <a:bodyPr/>
          <a:lstStyle/>
          <a:p>
            <a:fld id="{6A322B22-C7E4-4A7E-8F03-0FF09F6B1FAF}" type="slidenum">
              <a:rPr lang="en-US" smtClean="0"/>
              <a:t>13</a:t>
            </a:fld>
            <a:endParaRPr lang="en-US"/>
          </a:p>
        </p:txBody>
      </p:sp>
    </p:spTree>
    <p:extLst>
      <p:ext uri="{BB962C8B-B14F-4D97-AF65-F5344CB8AC3E}">
        <p14:creationId xmlns:p14="http://schemas.microsoft.com/office/powerpoint/2010/main" val="3329999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dirty="0">
                <a:latin typeface="Arial" panose="020B0604020202020204" pitchFamily="34" charset="0"/>
              </a:rPr>
              <a:t>Schools who seek to build relationships with their communities reap a variety of benefits for their students. Studies have shown that students who attend schools that are engaged with the community demonstrate increased academic achievement and are able to apply skills necessary to understand and manage emotions and relationships. Schools and communities benefit from the building of social capital. Not only does community engagement enable the development of </a:t>
            </a:r>
            <a:r>
              <a:rPr lang="en-US" b="0" i="0" dirty="0">
                <a:solidFill>
                  <a:srgbClr val="202124"/>
                </a:solidFill>
                <a:effectLst/>
                <a:latin typeface="Roboto"/>
              </a:rPr>
              <a:t>networks of relationships among people who live and work in that community, it also promotes the creation of civic-minded individuals.</a:t>
            </a:r>
          </a:p>
          <a:p>
            <a:pPr algn="just"/>
            <a:endParaRPr lang="en-US" dirty="0">
              <a:solidFill>
                <a:srgbClr val="202124"/>
              </a:solidFill>
              <a:latin typeface="Roboto"/>
            </a:endParaRPr>
          </a:p>
          <a:p>
            <a:pPr algn="just"/>
            <a:r>
              <a:rPr lang="en-US" b="0" i="0" dirty="0">
                <a:solidFill>
                  <a:srgbClr val="202124"/>
                </a:solidFill>
                <a:effectLst/>
                <a:latin typeface="Roboto"/>
              </a:rPr>
              <a:t>Additionally, school-life transitions are facilitated as students and families learn more about their communities and attain better understanding of the post-secondary opportunities that are available where they live. Students and families become more aware of the availability of necessary resources, while schools and communities gain a more complete understanding of the needs of the families that they serve.</a:t>
            </a:r>
          </a:p>
          <a:p>
            <a:pPr algn="just"/>
            <a:endParaRPr lang="en-US" altLang="en-US" dirty="0">
              <a:solidFill>
                <a:srgbClr val="202124"/>
              </a:solidFill>
              <a:latin typeface="Roboto"/>
            </a:endParaRPr>
          </a:p>
          <a:p>
            <a:pPr algn="just"/>
            <a:r>
              <a:rPr lang="en-US" altLang="en-US" dirty="0">
                <a:solidFill>
                  <a:srgbClr val="202124"/>
                </a:solidFill>
                <a:latin typeface="Roboto"/>
              </a:rPr>
              <a:t>Partnerships in education build bridges the connect schools, families, community and the world outside that community.</a:t>
            </a:r>
            <a:endParaRPr lang="en-US" altLang="en-US" dirty="0">
              <a:latin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761" indent="-285293">
              <a:defRPr>
                <a:solidFill>
                  <a:schemeClr val="tx1"/>
                </a:solidFill>
                <a:latin typeface="Arial" panose="020B0604020202020204" pitchFamily="34" charset="0"/>
                <a:cs typeface="Arial" panose="020B0604020202020204" pitchFamily="34" charset="0"/>
              </a:defRPr>
            </a:lvl2pPr>
            <a:lvl3pPr marL="1141171" indent="-228234">
              <a:defRPr>
                <a:solidFill>
                  <a:schemeClr val="tx1"/>
                </a:solidFill>
                <a:latin typeface="Arial" panose="020B0604020202020204" pitchFamily="34" charset="0"/>
                <a:cs typeface="Arial" panose="020B0604020202020204" pitchFamily="34" charset="0"/>
              </a:defRPr>
            </a:lvl3pPr>
            <a:lvl4pPr marL="1597640" indent="-228234">
              <a:defRPr>
                <a:solidFill>
                  <a:schemeClr val="tx1"/>
                </a:solidFill>
                <a:latin typeface="Arial" panose="020B0604020202020204" pitchFamily="34" charset="0"/>
                <a:cs typeface="Arial" panose="020B0604020202020204" pitchFamily="34" charset="0"/>
              </a:defRPr>
            </a:lvl4pPr>
            <a:lvl5pPr marL="2054108" indent="-228234">
              <a:defRPr>
                <a:solidFill>
                  <a:schemeClr val="tx1"/>
                </a:solidFill>
                <a:latin typeface="Arial" panose="020B0604020202020204" pitchFamily="34" charset="0"/>
                <a:cs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EAE302-B82A-4ECE-AA69-9F475641130E}" type="slidenum">
              <a:rPr lang="en-US" altLang="en-US" smtClean="0"/>
              <a:pPr/>
              <a:t>14</a:t>
            </a:fld>
            <a:endParaRPr lang="en-US" altLang="en-US"/>
          </a:p>
        </p:txBody>
      </p:sp>
    </p:spTree>
    <p:extLst>
      <p:ext uri="{BB962C8B-B14F-4D97-AF65-F5344CB8AC3E}">
        <p14:creationId xmlns:p14="http://schemas.microsoft.com/office/powerpoint/2010/main" val="2747981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86213"/>
          </a:xfrm>
        </p:spPr>
        <p:txBody>
          <a:bodyPr/>
          <a:lstStyle/>
          <a:p>
            <a:pPr algn="just"/>
            <a:r>
              <a:rPr lang="en-US" dirty="0"/>
              <a:t>The building of successful school-community relationships can occur only under the guidance of strong school leadership. Educational administrators must not only believe in the efficacy of community engagement, but they must also actively embrace, promote, and demonstrate tenets of community engagement daily. </a:t>
            </a:r>
          </a:p>
          <a:p>
            <a:pPr algn="just"/>
            <a:endParaRPr lang="en-US" dirty="0"/>
          </a:p>
          <a:p>
            <a:pPr algn="just"/>
            <a:r>
              <a:rPr lang="en-US" dirty="0"/>
              <a:t>For successful school leaders, the building of community relationships is proactive, purposeful, and systemic, as they recognize the importance of school-community partnerships and actively seek them out. Such leaders exhibit a marked reverence for these relationships and portray that attitude to their staff members. These leaders also invoke practices that promote a welcoming and inviting school culture, indicating that all members of the community are active participants in the education of the children of that community. They require their educators within the school to commit to the success of their students, as well as recognize the importance of school-community partnerships. </a:t>
            </a:r>
          </a:p>
          <a:p>
            <a:pPr algn="just"/>
            <a:endParaRPr lang="en-US" dirty="0"/>
          </a:p>
          <a:p>
            <a:pPr algn="just"/>
            <a:r>
              <a:rPr lang="en-US" dirty="0"/>
              <a:t>Both leaders and educators at successful schools demonstrate a willingness and an ability to collaborate and communicate with community partners, trying to hone their skills to better network with the communities in which their students live.</a:t>
            </a:r>
          </a:p>
        </p:txBody>
      </p:sp>
      <p:sp>
        <p:nvSpPr>
          <p:cNvPr id="4" name="Slide Number Placeholder 3"/>
          <p:cNvSpPr>
            <a:spLocks noGrp="1"/>
          </p:cNvSpPr>
          <p:nvPr>
            <p:ph type="sldNum" sz="quarter" idx="5"/>
          </p:nvPr>
        </p:nvSpPr>
        <p:spPr/>
        <p:txBody>
          <a:bodyPr/>
          <a:lstStyle/>
          <a:p>
            <a:fld id="{6A322B22-C7E4-4A7E-8F03-0FF09F6B1FAF}" type="slidenum">
              <a:rPr lang="en-US" smtClean="0"/>
              <a:t>15</a:t>
            </a:fld>
            <a:endParaRPr lang="en-US"/>
          </a:p>
        </p:txBody>
      </p:sp>
    </p:spTree>
    <p:extLst>
      <p:ext uri="{BB962C8B-B14F-4D97-AF65-F5344CB8AC3E}">
        <p14:creationId xmlns:p14="http://schemas.microsoft.com/office/powerpoint/2010/main" val="2584089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their research on community and family engagement, in 2006 Berg, </a:t>
            </a:r>
            <a:r>
              <a:rPr lang="en-US" dirty="0" err="1"/>
              <a:t>Melaville</a:t>
            </a:r>
            <a:r>
              <a:rPr lang="en-US" dirty="0"/>
              <a:t>, and Blank spoke with principals of community and other schools and shared their insights about why they engage their communities, why doing it is so hard, and what strategies and approaches they find most effective.</a:t>
            </a:r>
          </a:p>
          <a:p>
            <a:endParaRPr lang="en-US" dirty="0"/>
          </a:p>
          <a:p>
            <a:r>
              <a:rPr lang="en-US" dirty="0"/>
              <a:t>The findings from these interviews are captured in a body of work called, ‘</a:t>
            </a:r>
            <a:r>
              <a:rPr lang="en-US" i="1" dirty="0"/>
              <a:t>Community &amp; Family Engagement: Principals Share What Works</a:t>
            </a:r>
            <a:r>
              <a:rPr lang="en-US" dirty="0"/>
              <a:t>.’ In the postscript of this document, Berg, et al, captures three clarifying strategies that school leaders feel are critical, shown on this slide.</a:t>
            </a:r>
          </a:p>
          <a:p>
            <a:endParaRPr lang="en-US" dirty="0"/>
          </a:p>
          <a:p>
            <a:pPr marL="228600" indent="-228600">
              <a:buAutoNum type="arabicPeriod"/>
            </a:pPr>
            <a:r>
              <a:rPr lang="en-US" dirty="0"/>
              <a:t>Leadership preparation and training must include instruction and field experience in engaging communities.</a:t>
            </a:r>
          </a:p>
          <a:p>
            <a:pPr marL="228600" indent="-228600">
              <a:buAutoNum type="arabicPeriod"/>
            </a:pPr>
            <a:r>
              <a:rPr lang="en-US" dirty="0"/>
              <a:t>School districts (and all LEAs) need to support community engagement and provide school leaders the flexibility to do this important work effectively.</a:t>
            </a:r>
          </a:p>
          <a:p>
            <a:pPr marL="228600" indent="-228600">
              <a:buAutoNum type="arabicPeriod"/>
            </a:pPr>
            <a:r>
              <a:rPr lang="en-US" dirty="0"/>
              <a:t>Schools and their communities should build a systemic framework for community engagement.</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16</a:t>
            </a:fld>
            <a:endParaRPr lang="en-US"/>
          </a:p>
        </p:txBody>
      </p:sp>
    </p:spTree>
    <p:extLst>
      <p:ext uri="{BB962C8B-B14F-4D97-AF65-F5344CB8AC3E}">
        <p14:creationId xmlns:p14="http://schemas.microsoft.com/office/powerpoint/2010/main" val="947894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xfrm>
            <a:off x="203596" y="4292599"/>
            <a:ext cx="6495653" cy="4851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 typeface="Arial" panose="020B0604020202020204" pitchFamily="34" charset="0"/>
              <a:buNone/>
            </a:pPr>
            <a:r>
              <a:rPr lang="en-US" altLang="en-US" sz="950" dirty="0"/>
              <a:t>We have learned that the development of connections with the community is vital to maximizing school success; however, how do we equitably build these relationships between the school and the community? Like all relationships, positive interactions between school and community rest on a foundation of mutual respect and successful communication. Communication between home, school, and community should be characterized by positive and inclusive language. </a:t>
            </a:r>
            <a:r>
              <a:rPr lang="en-US" sz="950" b="0" i="0" dirty="0">
                <a:solidFill>
                  <a:srgbClr val="282828"/>
                </a:solidFill>
                <a:effectLst/>
              </a:rPr>
              <a:t>All communication should be checked for assumptions about local resources, family traditions, cultural practices, political affiliations or other life circumstances. Additionally, communication from families and communities should be welcomed and assumed to be well-intentioned. Linguistic, cultural, and differences in family and community structures should be respected and viewed as strengths. Communication should also be provided in multiple modalities and methods that are attainable by family and community members. For example, in a community with sparse Internet access, it is not appropriate to use email as the primary means of communication. Rather, communication should be well-suited to families within the community and respectful of their communication preferences.</a:t>
            </a:r>
          </a:p>
          <a:p>
            <a:pPr algn="just">
              <a:buFont typeface="Arial" panose="020B0604020202020204" pitchFamily="34" charset="0"/>
              <a:buNone/>
            </a:pPr>
            <a:endParaRPr lang="en-US" sz="950" b="0" i="0" dirty="0">
              <a:solidFill>
                <a:srgbClr val="282828"/>
              </a:solidFill>
              <a:effectLst/>
            </a:endParaRPr>
          </a:p>
          <a:p>
            <a:pPr algn="just"/>
            <a:r>
              <a:rPr lang="en-US" sz="950" b="0" i="0" dirty="0">
                <a:solidFill>
                  <a:srgbClr val="282828"/>
                </a:solidFill>
                <a:effectLst/>
              </a:rPr>
              <a:t>Effective communication is a two-way street. In addition to providing information to members of the community, leaders of equitable schools also welcome the contributions and wisdom that their families and communities can provide. Incorporating family and community knowledge into the regular life of the school enhances student learning, as families, neighbors, and community members have unique knowledge and perspectives that can inform, inspire, and place a familiar face on unfamiliar topics. When planned mindfully and thoughtfully, assignments involving family and community knowledge and interactions can make learning “real” for students. Family interviews, community research projects, and guest speakers are just a few ways to incorporate community wisdom into student learning.</a:t>
            </a:r>
          </a:p>
          <a:p>
            <a:pPr algn="just"/>
            <a:endParaRPr lang="en-US" sz="950" b="0" i="0" dirty="0">
              <a:solidFill>
                <a:srgbClr val="282828"/>
              </a:solidFill>
              <a:effectLst/>
            </a:endParaRPr>
          </a:p>
          <a:p>
            <a:pPr algn="just"/>
            <a:r>
              <a:rPr lang="en-US" sz="950" b="0" i="0" dirty="0">
                <a:solidFill>
                  <a:srgbClr val="282828"/>
                </a:solidFill>
                <a:effectLst/>
              </a:rPr>
              <a:t>Effective schools do not only establish their own connections with the community; they also facilitate connections between the families within the school, as well the communities that they serve. In order to build successful networks, schools recognize the unique strengths, needs, and preferences of their communities, and bring individuals together in a variety of ways – virtual and live events, recreation-based and educational activities</a:t>
            </a:r>
            <a:r>
              <a:rPr lang="en-US" sz="950" dirty="0">
                <a:solidFill>
                  <a:srgbClr val="282828"/>
                </a:solidFill>
              </a:rPr>
              <a:t>.</a:t>
            </a:r>
            <a:r>
              <a:rPr lang="en-US" sz="950" b="0" i="0" dirty="0">
                <a:solidFill>
                  <a:srgbClr val="282828"/>
                </a:solidFill>
                <a:effectLst/>
              </a:rPr>
              <a:t> Social capital is built through the development of trusting and cooperative interpersonal relationships, as well as knowledge of and access to tangible resources.</a:t>
            </a:r>
          </a:p>
          <a:p>
            <a:pPr algn="just"/>
            <a:endParaRPr lang="en-US" sz="950" b="0" i="0" dirty="0">
              <a:solidFill>
                <a:srgbClr val="282828"/>
              </a:solidFill>
              <a:effectLst/>
            </a:endParaRPr>
          </a:p>
          <a:p>
            <a:pPr algn="just">
              <a:buFont typeface="Arial" panose="020B0604020202020204" pitchFamily="34" charset="0"/>
              <a:buNone/>
            </a:pPr>
            <a:r>
              <a:rPr lang="en-US" sz="950" b="0" i="0" dirty="0">
                <a:solidFill>
                  <a:srgbClr val="282828"/>
                </a:solidFill>
                <a:effectLst/>
              </a:rPr>
              <a:t>Truly equitable relationships are also characterized by joint problem-solving and the promotion of a united and inclusive identity. School can facilitate these discussions by creating action projects that address real needs, reflecting upon community challenges and recognizing genuine student connections to the issues involved. In this way, students become civic-minded individuals who can recognize that they have a place in the community and that they can contribute to the well-being of their communities.</a:t>
            </a:r>
          </a:p>
          <a:p>
            <a:pPr algn="just">
              <a:buFont typeface="Arial" panose="020B0604020202020204" pitchFamily="34" charset="0"/>
              <a:buNone/>
            </a:pPr>
            <a:endParaRPr lang="en-US" sz="950" b="0" i="0" dirty="0">
              <a:solidFill>
                <a:srgbClr val="282828"/>
              </a:solidFill>
              <a:effectLst/>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761" indent="-285293">
              <a:defRPr>
                <a:solidFill>
                  <a:schemeClr val="tx1"/>
                </a:solidFill>
                <a:latin typeface="Arial" panose="020B0604020202020204" pitchFamily="34" charset="0"/>
                <a:cs typeface="Arial" panose="020B0604020202020204" pitchFamily="34" charset="0"/>
              </a:defRPr>
            </a:lvl2pPr>
            <a:lvl3pPr marL="1141171" indent="-228234">
              <a:defRPr>
                <a:solidFill>
                  <a:schemeClr val="tx1"/>
                </a:solidFill>
                <a:latin typeface="Arial" panose="020B0604020202020204" pitchFamily="34" charset="0"/>
                <a:cs typeface="Arial" panose="020B0604020202020204" pitchFamily="34" charset="0"/>
              </a:defRPr>
            </a:lvl3pPr>
            <a:lvl4pPr marL="1597640" indent="-228234">
              <a:defRPr>
                <a:solidFill>
                  <a:schemeClr val="tx1"/>
                </a:solidFill>
                <a:latin typeface="Arial" panose="020B0604020202020204" pitchFamily="34" charset="0"/>
                <a:cs typeface="Arial" panose="020B0604020202020204" pitchFamily="34" charset="0"/>
              </a:defRPr>
            </a:lvl4pPr>
            <a:lvl5pPr marL="2054108" indent="-228234">
              <a:defRPr>
                <a:solidFill>
                  <a:schemeClr val="tx1"/>
                </a:solidFill>
                <a:latin typeface="Arial" panose="020B0604020202020204" pitchFamily="34" charset="0"/>
                <a:cs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807653-32FB-4A53-A6D6-B7A7D51A3F1D}" type="slidenum">
              <a:rPr lang="en-US" altLang="en-US" smtClean="0"/>
              <a:pPr/>
              <a:t>17</a:t>
            </a:fld>
            <a:endParaRPr lang="en-US" altLang="en-US"/>
          </a:p>
        </p:txBody>
      </p:sp>
    </p:spTree>
    <p:extLst>
      <p:ext uri="{BB962C8B-B14F-4D97-AF65-F5344CB8AC3E}">
        <p14:creationId xmlns:p14="http://schemas.microsoft.com/office/powerpoint/2010/main" val="2983174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14C7A05-4FAF-48F7-8B7A-CF413BA4A13C}"/>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5961DC59-783B-4B0C-84F4-C0872D1A8F97}"/>
              </a:ext>
            </a:extLst>
          </p:cNvPr>
          <p:cNvSpPr>
            <a:spLocks noGrp="1"/>
          </p:cNvSpPr>
          <p:nvPr>
            <p:ph type="body" idx="1"/>
          </p:nvPr>
        </p:nvSpPr>
        <p:spPr>
          <a:xfrm>
            <a:off x="177801" y="4407694"/>
            <a:ext cx="6400799" cy="44569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Font typeface="Arial" panose="020B0604020202020204" pitchFamily="34" charset="0"/>
              <a:buNone/>
            </a:pPr>
            <a:r>
              <a:rPr lang="en-US" altLang="en-US" sz="1050" dirty="0"/>
              <a:t>The literature identifies numerous practical strategies that can be employed to increase the development of school-community partnerships. Community walks (or community </a:t>
            </a:r>
            <a:r>
              <a:rPr lang="en-US" altLang="en-US" sz="1050" i="1" dirty="0"/>
              <a:t>drives</a:t>
            </a:r>
            <a:r>
              <a:rPr lang="en-US" altLang="en-US" sz="1050" i="0" dirty="0"/>
              <a:t>, in more remote areas) can be included as part of scheduled professional development sessions. These walks allow educators to explore the communities in which they work, speaking to community members, seeing local sites, and familiarizing themselves with local resources – in essence, seeing the community the way their students see it. Students and families can be employed to walk with the educators and introduce them to the community that they call home. </a:t>
            </a:r>
          </a:p>
          <a:p>
            <a:pPr marL="0" indent="0" algn="just">
              <a:buFont typeface="Arial" panose="020B0604020202020204" pitchFamily="34" charset="0"/>
              <a:buNone/>
            </a:pPr>
            <a:endParaRPr lang="en-US" altLang="en-US" sz="1050" i="0" dirty="0"/>
          </a:p>
          <a:p>
            <a:pPr marL="0" indent="0" algn="just">
              <a:buFont typeface="Arial" panose="020B0604020202020204" pitchFamily="34" charset="0"/>
              <a:buNone/>
            </a:pPr>
            <a:r>
              <a:rPr lang="en-US" altLang="en-US" sz="1050" i="0" dirty="0"/>
              <a:t>Schools may also choose to go a step further and perform community mapping. Community mapping engages educators – and, ideally, students and families – in i</a:t>
            </a:r>
            <a:r>
              <a:rPr lang="en-US" sz="1050" b="0" i="0" dirty="0">
                <a:solidFill>
                  <a:srgbClr val="202124"/>
                </a:solidFill>
                <a:effectLst/>
              </a:rPr>
              <a:t>dentifying the assets of their neighborhood, looking at opportunities and creating a picture of what it is like to live there. The “map” may highlight people and resources within the community, as well as physical structures and organizations. Like community walks, this activity builds the educators knowledge of the community and assists them in creating experiences that can connect to the “real-world” of their students. </a:t>
            </a:r>
          </a:p>
          <a:p>
            <a:pPr marL="0" indent="0" algn="just">
              <a:buFont typeface="Arial" panose="020B0604020202020204" pitchFamily="34" charset="0"/>
              <a:buNone/>
            </a:pPr>
            <a:endParaRPr lang="en-US" sz="1050" b="0" i="0" dirty="0">
              <a:solidFill>
                <a:srgbClr val="202124"/>
              </a:solidFill>
              <a:effectLst/>
            </a:endParaRPr>
          </a:p>
          <a:p>
            <a:pPr marL="0" indent="0" algn="just">
              <a:buFont typeface="Arial" panose="020B0604020202020204" pitchFamily="34" charset="0"/>
              <a:buNone/>
            </a:pPr>
            <a:r>
              <a:rPr lang="en-US" sz="1050" b="0" i="0" dirty="0">
                <a:solidFill>
                  <a:srgbClr val="202124"/>
                </a:solidFill>
                <a:effectLst/>
              </a:rPr>
              <a:t>One way to showcase a neighborhood or municipality is to hold a community expo. A community expo is a planned event in which various local individuals, businesses, and organizations come together to highlight resources and services available within the community, as well as ways in which families and students can participate or give back to the community. This is good way to introduce students and families to local first responders, volunteer organizations, local colleges and universities, as well as civic organizations. </a:t>
            </a:r>
          </a:p>
          <a:p>
            <a:pPr marL="0" indent="0" algn="just">
              <a:buFont typeface="Arial" panose="020B0604020202020204" pitchFamily="34" charset="0"/>
              <a:buNone/>
            </a:pPr>
            <a:endParaRPr lang="en-US" altLang="en-US" sz="1050" b="0" i="0" dirty="0">
              <a:solidFill>
                <a:srgbClr val="202124"/>
              </a:solidFill>
              <a:effectLst/>
            </a:endParaRPr>
          </a:p>
          <a:p>
            <a:pPr marL="0" indent="0" algn="just">
              <a:buFont typeface="Arial" panose="020B0604020202020204" pitchFamily="34" charset="0"/>
              <a:buNone/>
            </a:pPr>
            <a:r>
              <a:rPr lang="en-US" altLang="en-US" sz="1050" b="0" i="0" dirty="0">
                <a:solidFill>
                  <a:srgbClr val="202124"/>
                </a:solidFill>
                <a:effectLst/>
              </a:rPr>
              <a:t>Partnerships between schools and local business and community organizations occur everyday, in communities of every size and description. Whether these relationships involve providing services – such as a local salon that offers free hair-styling for picture day; sharing space – like allowing the local soccer association to practice in school facilities; or expanding horizons by placing high school students at local businesses as interns, these symbiotic relationships are beneficial to all involved parties. </a:t>
            </a:r>
            <a:endParaRPr lang="en-US" altLang="en-US" sz="1050" dirty="0"/>
          </a:p>
        </p:txBody>
      </p:sp>
      <p:sp>
        <p:nvSpPr>
          <p:cNvPr id="43012" name="Slide Number Placeholder 3">
            <a:extLst>
              <a:ext uri="{FF2B5EF4-FFF2-40B4-BE49-F238E27FC236}">
                <a16:creationId xmlns:a16="http://schemas.microsoft.com/office/drawing/2014/main" id="{52376B69-AEB7-4B9D-9F12-C0BF87476A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4F61CE-7E7A-468B-95CA-DD556CA8E997}" type="slidenum">
              <a:rPr lang="en-US" altLang="en-US"/>
              <a:pPr>
                <a:spcBef>
                  <a:spcPct val="0"/>
                </a:spcBef>
              </a:pPr>
              <a:t>18</a:t>
            </a:fld>
            <a:endParaRPr lang="en-US" altLang="en-US"/>
          </a:p>
        </p:txBody>
      </p:sp>
    </p:spTree>
    <p:extLst>
      <p:ext uri="{BB962C8B-B14F-4D97-AF65-F5344CB8AC3E}">
        <p14:creationId xmlns:p14="http://schemas.microsoft.com/office/powerpoint/2010/main" val="193253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ways in which schools partner with their communities are widely varied. Whether these relationships are characterized by the sharing of space, resources, information, or opportunities (or something completely different!, they require creativity, tenacity, and collaboration to initiate and maintain. Take a moment to consider the organizations and people inherent to your school community. </a:t>
            </a:r>
          </a:p>
          <a:p>
            <a:pPr marL="171450" indent="-171450">
              <a:buFont typeface="Arial" panose="020B0604020202020204" pitchFamily="34" charset="0"/>
              <a:buChar char="•"/>
            </a:pPr>
            <a:r>
              <a:rPr lang="en-US" dirty="0"/>
              <a:t>What kinds of partnerships have you created?</a:t>
            </a:r>
          </a:p>
          <a:p>
            <a:pPr marL="171450" indent="-171450">
              <a:buFont typeface="Arial" panose="020B0604020202020204" pitchFamily="34" charset="0"/>
              <a:buChar char="•"/>
            </a:pPr>
            <a:r>
              <a:rPr lang="en-US" dirty="0"/>
              <a:t>What kind of partnerships would you like to create?</a:t>
            </a:r>
          </a:p>
          <a:p>
            <a:pPr marL="171450" indent="-171450">
              <a:buFont typeface="Arial" panose="020B0604020202020204" pitchFamily="34" charset="0"/>
              <a:buChar char="•"/>
            </a:pPr>
            <a:r>
              <a:rPr lang="en-US" dirty="0"/>
              <a:t>Who is the </a:t>
            </a:r>
            <a:r>
              <a:rPr lang="en-US" i="1" dirty="0"/>
              <a:t>first person</a:t>
            </a:r>
            <a:r>
              <a:rPr lang="en-US" dirty="0"/>
              <a:t> you would reach out to to begin building relationships?</a:t>
            </a:r>
          </a:p>
        </p:txBody>
      </p:sp>
      <p:sp>
        <p:nvSpPr>
          <p:cNvPr id="4" name="Slide Number Placeholder 3"/>
          <p:cNvSpPr>
            <a:spLocks noGrp="1"/>
          </p:cNvSpPr>
          <p:nvPr>
            <p:ph type="sldNum" sz="quarter" idx="5"/>
          </p:nvPr>
        </p:nvSpPr>
        <p:spPr/>
        <p:txBody>
          <a:bodyPr/>
          <a:lstStyle/>
          <a:p>
            <a:fld id="{6A322B22-C7E4-4A7E-8F03-0FF09F6B1FAF}" type="slidenum">
              <a:rPr lang="en-US" smtClean="0"/>
              <a:t>19</a:t>
            </a:fld>
            <a:endParaRPr lang="en-US"/>
          </a:p>
        </p:txBody>
      </p:sp>
    </p:spTree>
    <p:extLst>
      <p:ext uri="{BB962C8B-B14F-4D97-AF65-F5344CB8AC3E}">
        <p14:creationId xmlns:p14="http://schemas.microsoft.com/office/powerpoint/2010/main" val="135317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PaTTAN’s mission to support the efforts and initiatives of the Bureau of Special Education. We strive to build the capacity of those who serve students who receive special education services. </a:t>
            </a:r>
          </a:p>
          <a:p>
            <a:endParaRPr lang="en-US" dirty="0"/>
          </a:p>
          <a:p>
            <a:r>
              <a:rPr lang="en-US" dirty="0"/>
              <a:t>Authentic family engagement is a cornerstone of successful school-home partnerships. PaTTAN assists in the efforts of educational professionals and families of children with diverse needs to build strong relationships that lead to student achievement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327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Family members play a variety of roles within the community and, as such, can often make connections between schools and the outside world. Family members are the consumers within their neighborhoods. They work in the community, own businesses, attend religious and cultural centers, and volunteer. Family members are excellent choices to communicate and facilitate conversations between schools and communities, providing vital information and establishing contacts between schools and community entities. Families, schools, and communities are advocates for one another.</a:t>
            </a:r>
          </a:p>
          <a:p>
            <a:pPr algn="just"/>
            <a:endParaRPr lang="en-US" dirty="0"/>
          </a:p>
          <a:p>
            <a:pPr algn="just"/>
            <a:r>
              <a:rPr lang="en-US" dirty="0"/>
              <a:t>Living and working within communities gives family members insight into the strengths and resources within their neighborhoods. Families also serve as decision-makers within a community, as they are the individuals that vote, problem-solve, and lead community change. Never underestimate family members as valuable community resources!</a:t>
            </a:r>
          </a:p>
        </p:txBody>
      </p:sp>
      <p:sp>
        <p:nvSpPr>
          <p:cNvPr id="4" name="Slide Number Placeholder 3"/>
          <p:cNvSpPr>
            <a:spLocks noGrp="1"/>
          </p:cNvSpPr>
          <p:nvPr>
            <p:ph type="sldNum" sz="quarter" idx="5"/>
          </p:nvPr>
        </p:nvSpPr>
        <p:spPr/>
        <p:txBody>
          <a:bodyPr/>
          <a:lstStyle/>
          <a:p>
            <a:fld id="{6A322B22-C7E4-4A7E-8F03-0FF09F6B1FAF}" type="slidenum">
              <a:rPr lang="en-US" smtClean="0"/>
              <a:t>20</a:t>
            </a:fld>
            <a:endParaRPr lang="en-US"/>
          </a:p>
        </p:txBody>
      </p:sp>
    </p:spTree>
    <p:extLst>
      <p:ext uri="{BB962C8B-B14F-4D97-AF65-F5344CB8AC3E}">
        <p14:creationId xmlns:p14="http://schemas.microsoft.com/office/powerpoint/2010/main" val="2111124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Children have hopes and dreams of how they want to live their lives when they get out of school. There needs to be at least some planning for how to make these dreams a reality. For students with disabilities, this preparation is known as Secondary Transition Planning.</a:t>
            </a:r>
          </a:p>
          <a:p>
            <a:pPr algn="just"/>
            <a:endParaRPr lang="en-US" dirty="0"/>
          </a:p>
          <a:p>
            <a:pPr algn="just"/>
            <a:r>
              <a:rPr lang="en-US" dirty="0"/>
              <a:t>Students in Pennsylvania who are 14 years or older, are turning 14 in the upcoming IEP year, or younger than 14, as appropriate, have Secondary Transition Planning incorporated into their Individual Education Program (IEP). </a:t>
            </a:r>
          </a:p>
          <a:p>
            <a:pPr algn="just"/>
            <a:endParaRPr lang="en-US" dirty="0"/>
          </a:p>
          <a:p>
            <a:pPr algn="just"/>
            <a:r>
              <a:rPr lang="en-US" dirty="0"/>
              <a:t>It is never too early to begin discussing the hopes and dreams of the student, family involvement in creating the reality of these dreams, and the supports and guidance by the school and community entities. After all, our students are the future educators, medical professionals, entrepreneurs and businesspersons, civic leaders, service providers, and financiers, to name a few, and need this support, experience, and modeling from the adults in their lives.</a:t>
            </a:r>
          </a:p>
          <a:p>
            <a:pPr algn="just"/>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21</a:t>
            </a:fld>
            <a:endParaRPr lang="en-US"/>
          </a:p>
        </p:txBody>
      </p:sp>
    </p:spTree>
    <p:extLst>
      <p:ext uri="{BB962C8B-B14F-4D97-AF65-F5344CB8AC3E}">
        <p14:creationId xmlns:p14="http://schemas.microsoft.com/office/powerpoint/2010/main" val="1115664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84633"/>
          </a:xfrm>
        </p:spPr>
        <p:txBody>
          <a:bodyPr/>
          <a:lstStyle/>
          <a:p>
            <a:r>
              <a:rPr lang="en-US" dirty="0"/>
              <a:t>The PA Secondary Transition is a collaboration between the Pennsylvania Department of Education, Bureau of Special Education and the Office of Vocational Rehabilitation. Its website, </a:t>
            </a:r>
            <a:r>
              <a:rPr lang="en-US" dirty="0">
                <a:hlinkClick r:id="rId3"/>
              </a:rPr>
              <a:t>www.pasecondarytransition.com</a:t>
            </a:r>
            <a:endParaRPr lang="en-US" dirty="0"/>
          </a:p>
          <a:p>
            <a:r>
              <a:rPr lang="en-US" dirty="0"/>
              <a:t>has pages of resources to assist in secondary transition planning for students. Peruse the site and all its resources and share them, accordingly, with your families.</a:t>
            </a:r>
          </a:p>
          <a:p>
            <a:endParaRPr lang="en-US" dirty="0"/>
          </a:p>
          <a:p>
            <a:r>
              <a:rPr lang="en-US" dirty="0"/>
              <a:t>Another resource is the Pennsylvania Community on Transition, </a:t>
            </a:r>
            <a:r>
              <a:rPr lang="en-US" b="0" i="0" dirty="0">
                <a:effectLst/>
              </a:rPr>
              <a:t>a group of various stakeholders who work collaboratively to ensure appropriate transition outcomes for Pennsylvania youth and young adults. The Pennsylvania Community on Transition is a state leadership team consisting of representative from: the State Departments of Education, Health, Labor and Industry, and Human Services; Various Serving Agencies, Young Adults, Parent Organizations, Advocates, Higher Education, and Employers.</a:t>
            </a:r>
          </a:p>
          <a:p>
            <a:endParaRPr lang="en-US" dirty="0"/>
          </a:p>
        </p:txBody>
      </p:sp>
      <p:sp>
        <p:nvSpPr>
          <p:cNvPr id="4" name="Slide Number Placeholder 3"/>
          <p:cNvSpPr>
            <a:spLocks noGrp="1"/>
          </p:cNvSpPr>
          <p:nvPr>
            <p:ph type="sldNum" sz="quarter" idx="5"/>
          </p:nvPr>
        </p:nvSpPr>
        <p:spPr>
          <a:xfrm>
            <a:off x="6001351" y="8835992"/>
            <a:ext cx="855061" cy="308008"/>
          </a:xfrm>
        </p:spPr>
        <p:txBody>
          <a:bodyPr/>
          <a:lstStyle/>
          <a:p>
            <a:fld id="{293E4D15-82EF-4F63-A564-9BA3962EA0CF}" type="slidenum">
              <a:rPr lang="en-US" smtClean="0"/>
              <a:t>22</a:t>
            </a:fld>
            <a:endParaRPr lang="en-US"/>
          </a:p>
        </p:txBody>
      </p:sp>
    </p:spTree>
    <p:extLst>
      <p:ext uri="{BB962C8B-B14F-4D97-AF65-F5344CB8AC3E}">
        <p14:creationId xmlns:p14="http://schemas.microsoft.com/office/powerpoint/2010/main" val="42356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a resource that is helpful to educators, students, and families called Transition Discoveries. This website supports students with disabilities and their families in connecting them with information and resources that build communities and improve secondary transition into life after high school.</a:t>
            </a:r>
          </a:p>
          <a:p>
            <a:endParaRPr lang="en-US" dirty="0"/>
          </a:p>
          <a:p>
            <a:r>
              <a:rPr lang="en-US" dirty="0"/>
              <a:t>To learn more about Transition Discoveries, explore the site, watch the short video called, ‘About the Transition Discoveries Initiative,’ check out the Infographic Guide (shown on the slide), and learn about the Framework, known as ‘Your Guide for Change.’</a:t>
            </a:r>
          </a:p>
          <a:p>
            <a:endParaRPr lang="en-US" dirty="0"/>
          </a:p>
        </p:txBody>
      </p:sp>
      <p:sp>
        <p:nvSpPr>
          <p:cNvPr id="4" name="Slide Number Placeholder 3"/>
          <p:cNvSpPr>
            <a:spLocks noGrp="1"/>
          </p:cNvSpPr>
          <p:nvPr>
            <p:ph type="sldNum" sz="quarter" idx="5"/>
          </p:nvPr>
        </p:nvSpPr>
        <p:spPr/>
        <p:txBody>
          <a:bodyPr/>
          <a:lstStyle/>
          <a:p>
            <a:fld id="{293E4D15-82EF-4F63-A564-9BA3962EA0CF}" type="slidenum">
              <a:rPr lang="en-US" smtClean="0"/>
              <a:t>23</a:t>
            </a:fld>
            <a:endParaRPr lang="en-US"/>
          </a:p>
        </p:txBody>
      </p:sp>
    </p:spTree>
    <p:extLst>
      <p:ext uri="{BB962C8B-B14F-4D97-AF65-F5344CB8AC3E}">
        <p14:creationId xmlns:p14="http://schemas.microsoft.com/office/powerpoint/2010/main" val="1849755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will see a sampling of an extensive series of publications on secondary transition. These are available on the PaTTAN website, www.pattan.net, and are published in English and Spanish. There are many documented ways to engage your local community in secondary transition planning.</a:t>
            </a:r>
          </a:p>
          <a:p>
            <a:endParaRPr lang="en-US" dirty="0"/>
          </a:p>
          <a:p>
            <a:r>
              <a:rPr lang="en-US" dirty="0"/>
              <a:t>The Secondary Transition Directory shown provides contact information for PaTTAN, IU, and Transition State Leadership organizations.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93E4D15-82EF-4F63-A564-9BA3962EA0CF}" type="slidenum">
              <a:rPr lang="en-US" smtClean="0"/>
              <a:t>24</a:t>
            </a:fld>
            <a:endParaRPr lang="en-US"/>
          </a:p>
        </p:txBody>
      </p:sp>
    </p:spTree>
    <p:extLst>
      <p:ext uri="{BB962C8B-B14F-4D97-AF65-F5344CB8AC3E}">
        <p14:creationId xmlns:p14="http://schemas.microsoft.com/office/powerpoint/2010/main" val="3897976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community organizations provide job training and services for individuals with disabilities (while in school and post-secondary.) Some work collaboratively with the Office of Vocational Rehabilitation Services (OVR). Some are specific to a geographic territory in PA; others are statewide. Most of the community-based service groups provide services at no charge, while others may have a fee. </a:t>
            </a:r>
          </a:p>
          <a:p>
            <a:endParaRPr lang="en-US" dirty="0"/>
          </a:p>
          <a:p>
            <a:r>
              <a:rPr lang="en-US" dirty="0"/>
              <a:t>Make sure to share information like these resources with your families, especially those whose children are in middle or high school.</a:t>
            </a:r>
          </a:p>
          <a:p>
            <a:endParaRPr lang="en-US" dirty="0"/>
          </a:p>
          <a:p>
            <a:endParaRPr lang="en-US" dirty="0"/>
          </a:p>
        </p:txBody>
      </p:sp>
      <p:sp>
        <p:nvSpPr>
          <p:cNvPr id="4" name="Slide Number Placeholder 3"/>
          <p:cNvSpPr>
            <a:spLocks noGrp="1"/>
          </p:cNvSpPr>
          <p:nvPr>
            <p:ph type="sldNum" sz="quarter" idx="5"/>
          </p:nvPr>
        </p:nvSpPr>
        <p:spPr/>
        <p:txBody>
          <a:bodyPr/>
          <a:lstStyle/>
          <a:p>
            <a:fld id="{293E4D15-82EF-4F63-A564-9BA3962EA0CF}" type="slidenum">
              <a:rPr lang="en-US" smtClean="0"/>
              <a:t>25</a:t>
            </a:fld>
            <a:endParaRPr lang="en-US"/>
          </a:p>
        </p:txBody>
      </p:sp>
    </p:spTree>
    <p:extLst>
      <p:ext uri="{BB962C8B-B14F-4D97-AF65-F5344CB8AC3E}">
        <p14:creationId xmlns:p14="http://schemas.microsoft.com/office/powerpoint/2010/main" val="418330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dirty="0"/>
              <a:t>Take a few moments to consider what we’ve learned about the benefits of partnering with the community. Also consider the many, many community partners whom you could engage to work with you to the benefit of your students. Think about those partnerships you’ve already built and those you would like to develop. What shared goals and projects would unify your partnerships?  How might you help each other?  </a:t>
            </a:r>
          </a:p>
          <a:p>
            <a:pPr algn="just">
              <a:defRPr/>
            </a:pPr>
            <a:endParaRPr lang="en-US" sz="1200" dirty="0"/>
          </a:p>
          <a:p>
            <a:pPr algn="just">
              <a:defRPr/>
            </a:pPr>
            <a:r>
              <a:rPr lang="en-US" sz="1200" b="1" dirty="0"/>
              <a:t>Activity 6.1</a:t>
            </a:r>
            <a:r>
              <a:rPr lang="en-US" sz="1200" b="1" dirty="0">
                <a:solidFill>
                  <a:srgbClr val="FF0000"/>
                </a:solidFill>
              </a:rPr>
              <a:t> </a:t>
            </a:r>
          </a:p>
          <a:p>
            <a:pPr algn="just">
              <a:defRPr/>
            </a:pPr>
            <a:endParaRPr lang="en-US" sz="1200" b="1" dirty="0">
              <a:solidFill>
                <a:srgbClr val="FF0000"/>
              </a:solidFill>
            </a:endParaRPr>
          </a:p>
          <a:p>
            <a:pPr algn="just">
              <a:defRPr/>
            </a:pPr>
            <a:r>
              <a:rPr lang="en-US" sz="1200" dirty="0"/>
              <a:t>The purpose of the activity is to consider how you might build partnerships between your school and at community at large. By completing the “Who Are the People in Your Neighborhood?” worksheet, you will identify current and potential partnerships, the strengths of the partners, the mutual benefits derived from the partnership, shared goals and projects, and how connections between these partnerships might be developed.</a:t>
            </a:r>
          </a:p>
          <a:p>
            <a:pPr algn="just">
              <a:defRPr/>
            </a:pPr>
            <a:endParaRPr lang="en-US" sz="1200" dirty="0"/>
          </a:p>
          <a:p>
            <a:pPr algn="just">
              <a:defRPr/>
            </a:pPr>
            <a:r>
              <a:rPr lang="en-US" sz="1200" dirty="0"/>
              <a:t>Complete the worksheet in a group or as an individual. If in a small group, prioritize one partnership identified by the group and debrief to the rest of the room. </a:t>
            </a:r>
          </a:p>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26</a:t>
            </a:fld>
            <a:endParaRPr lang="en-US"/>
          </a:p>
        </p:txBody>
      </p:sp>
    </p:spTree>
    <p:extLst>
      <p:ext uri="{BB962C8B-B14F-4D97-AF65-F5344CB8AC3E}">
        <p14:creationId xmlns:p14="http://schemas.microsoft.com/office/powerpoint/2010/main" val="2064953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the critical role that partnerships among schools, families, and the community play in the success of student achievement. Supporting students and families takes teamwork and many resources, including academic, financial, social/emotional, behavioral, extracurricular, spiritual, and problem-solving supports.</a:t>
            </a:r>
          </a:p>
          <a:p>
            <a:endParaRPr lang="en-US" dirty="0"/>
          </a:p>
          <a:p>
            <a:r>
              <a:rPr lang="en-US" dirty="0"/>
              <a:t>Connecting your school to its local community produces the proverbial ‘village’ that it takes to raise children. It provides students with real-life experiences; gives them an appreciation for the supports and services available to them; introduces them to those to whom they can turn for guidance, services, employment, finance, and support; induces a sense of civic responsibility and belonging; and creates an avenue for children and young adults to share their talents and skills.</a:t>
            </a:r>
          </a:p>
          <a:p>
            <a:endParaRPr lang="en-US" dirty="0"/>
          </a:p>
          <a:p>
            <a:r>
              <a:rPr lang="en-US" dirty="0"/>
              <a:t>But students are not the only benefactors of community resources. School staff and students’ family members can be introduced to a plethora of activities, services, supports, funding sources, and relationships they may not have known existed. As wonderful as all of this sounds, some challenges to participating in community resources are the constraints of time, availability, money, language barriers, and perhaps trust.</a:t>
            </a:r>
          </a:p>
          <a:p>
            <a:endParaRPr lang="en-US" dirty="0"/>
          </a:p>
          <a:p>
            <a:r>
              <a:rPr lang="en-US" dirty="0"/>
              <a:t>Luckily, in the digital world in which our communities exist, almost everything can be at your fingertips. Communities can connect via online communication and learning. Let’s discuss some of these options. </a:t>
            </a:r>
          </a:p>
        </p:txBody>
      </p:sp>
      <p:sp>
        <p:nvSpPr>
          <p:cNvPr id="4" name="Slide Number Placeholder 3"/>
          <p:cNvSpPr>
            <a:spLocks noGrp="1"/>
          </p:cNvSpPr>
          <p:nvPr>
            <p:ph type="sldNum" sz="quarter" idx="5"/>
          </p:nvPr>
        </p:nvSpPr>
        <p:spPr/>
        <p:txBody>
          <a:bodyPr/>
          <a:lstStyle/>
          <a:p>
            <a:fld id="{6A322B22-C7E4-4A7E-8F03-0FF09F6B1FAF}" type="slidenum">
              <a:rPr lang="en-US" smtClean="0"/>
              <a:t>27</a:t>
            </a:fld>
            <a:endParaRPr lang="en-US"/>
          </a:p>
        </p:txBody>
      </p:sp>
    </p:spTree>
    <p:extLst>
      <p:ext uri="{BB962C8B-B14F-4D97-AF65-F5344CB8AC3E}">
        <p14:creationId xmlns:p14="http://schemas.microsoft.com/office/powerpoint/2010/main" val="45024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6713" y="4400550"/>
            <a:ext cx="6219825" cy="3600450"/>
          </a:xfrm>
        </p:spPr>
        <p:txBody>
          <a:bodyPr/>
          <a:lstStyle/>
          <a:p>
            <a:pPr>
              <a:defRPr/>
            </a:pPr>
            <a:r>
              <a:rPr lang="en-US" dirty="0">
                <a:solidFill>
                  <a:srgbClr val="00232F"/>
                </a:solidFill>
                <a:latin typeface="Titillium Web"/>
              </a:rPr>
              <a:t>How do you connect school, families, and your community? There are a variety of ways, some listed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2B22-C7E4-4A7E-8F03-0FF09F6B1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99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5100" y="4400550"/>
            <a:ext cx="6470650" cy="4636294"/>
          </a:xfrm>
        </p:spPr>
        <p:txBody>
          <a:bodyPr/>
          <a:lstStyle/>
          <a:p>
            <a:r>
              <a:rPr lang="en-US" dirty="0">
                <a:latin typeface="Arial" panose="020B0604020202020204" pitchFamily="34" charset="0"/>
                <a:cs typeface="Arial" panose="020B0604020202020204" pitchFamily="34" charset="0"/>
              </a:rPr>
              <a:t>Many stakeholders have an interest in the success and happenings in their schools. Although students, their families, and educators access a school or district’s information most often, retail owners and operators, non-profit organizations, service providers, alumni, and other taxpayers will visit the various electronic communiques. It is very important that information is frequently updated and communicated in the most family-friendly, engaging, concise, and ADA accessible format.</a:t>
            </a:r>
          </a:p>
          <a:p>
            <a:endParaRPr lang="en-US" dirty="0">
              <a:latin typeface="Arial" panose="020B0604020202020204" pitchFamily="34" charset="0"/>
              <a:cs typeface="Arial" panose="020B0604020202020204" pitchFamily="34" charset="0"/>
            </a:endParaRPr>
          </a:p>
          <a:p>
            <a:pPr>
              <a:defRPr/>
            </a:pPr>
            <a:r>
              <a:rPr lang="en-US" dirty="0">
                <a:solidFill>
                  <a:srgbClr val="00232F"/>
                </a:solidFill>
                <a:latin typeface="Arial" panose="020B0604020202020204" pitchFamily="34" charset="0"/>
                <a:cs typeface="Arial" panose="020B0604020202020204" pitchFamily="34" charset="0"/>
              </a:rPr>
              <a:t>If you want to engage students, families, and community members, using video is a practice that promises to be successful. </a:t>
            </a:r>
            <a:r>
              <a:rPr lang="en-US" b="0" i="0" dirty="0">
                <a:solidFill>
                  <a:srgbClr val="00232F"/>
                </a:solidFill>
                <a:effectLst/>
                <a:latin typeface="Arial" panose="020B0604020202020204" pitchFamily="34" charset="0"/>
                <a:cs typeface="Arial" panose="020B0604020202020204" pitchFamily="34" charset="0"/>
              </a:rPr>
              <a:t>In an article entitled, </a:t>
            </a:r>
            <a:r>
              <a:rPr lang="en-US" b="0" i="1" dirty="0">
                <a:solidFill>
                  <a:srgbClr val="00A389"/>
                </a:solidFill>
                <a:effectLst/>
                <a:latin typeface="Arial" panose="020B0604020202020204" pitchFamily="34" charset="0"/>
                <a:cs typeface="Arial" panose="020B0604020202020204" pitchFamily="34" charset="0"/>
              </a:rPr>
              <a:t>6 Ways To Use Video For Online Community Engagement</a:t>
            </a:r>
            <a:r>
              <a:rPr lang="en-US" b="0" i="0" dirty="0">
                <a:solidFill>
                  <a:srgbClr val="00A389"/>
                </a:solidFill>
                <a:effectLst/>
                <a:latin typeface="Arial" panose="020B0604020202020204" pitchFamily="34" charset="0"/>
                <a:cs typeface="Arial" panose="020B0604020202020204" pitchFamily="34" charset="0"/>
              </a:rPr>
              <a:t>, </a:t>
            </a:r>
            <a:r>
              <a:rPr lang="en-US" b="0" i="0" dirty="0">
                <a:solidFill>
                  <a:srgbClr val="00232F"/>
                </a:solidFill>
                <a:effectLst/>
                <a:latin typeface="Arial" panose="020B0604020202020204" pitchFamily="34" charset="0"/>
                <a:cs typeface="Arial" panose="020B0604020202020204" pitchFamily="34" charset="0"/>
              </a:rPr>
              <a:t>published in 2015 and modified in 2019, the author states that, ‘Digital video is one of the leading ways to drive online engagement. The statistics don’t lie with website pages containing video attracting </a:t>
            </a:r>
            <a:r>
              <a:rPr lang="en-US" b="0" i="0" strike="noStrike" dirty="0">
                <a:solidFill>
                  <a:srgbClr val="5DA6D0"/>
                </a:solidFill>
                <a:effectLst/>
                <a:latin typeface="Arial" panose="020B0604020202020204" pitchFamily="34" charset="0"/>
                <a:cs typeface="Arial" panose="020B0604020202020204" pitchFamily="34" charset="0"/>
                <a:hlinkClick r:id="rId3"/>
              </a:rPr>
              <a:t>more traffic</a:t>
            </a:r>
            <a:r>
              <a:rPr lang="en-US" b="0" i="0" dirty="0">
                <a:solidFill>
                  <a:srgbClr val="00232F"/>
                </a:solidFill>
                <a:effectLst/>
                <a:latin typeface="Arial" panose="020B0604020202020204" pitchFamily="34" charset="0"/>
                <a:cs typeface="Arial" panose="020B0604020202020204" pitchFamily="34" charset="0"/>
              </a:rPr>
              <a:t>, users spending </a:t>
            </a:r>
            <a:r>
              <a:rPr lang="en-US" b="0" i="0" strike="noStrike" dirty="0">
                <a:solidFill>
                  <a:srgbClr val="5DA6D0"/>
                </a:solidFill>
                <a:effectLst/>
                <a:latin typeface="Arial" panose="020B0604020202020204" pitchFamily="34" charset="0"/>
                <a:cs typeface="Arial" panose="020B0604020202020204" pitchFamily="34" charset="0"/>
                <a:hlinkClick r:id="rId3"/>
              </a:rPr>
              <a:t>more time </a:t>
            </a:r>
            <a:r>
              <a:rPr lang="en-US" b="0" i="0" dirty="0">
                <a:solidFill>
                  <a:srgbClr val="00232F"/>
                </a:solidFill>
                <a:effectLst/>
                <a:latin typeface="Arial" panose="020B0604020202020204" pitchFamily="34" charset="0"/>
                <a:cs typeface="Arial" panose="020B0604020202020204" pitchFamily="34" charset="0"/>
              </a:rPr>
              <a:t>on pages with video content and </a:t>
            </a:r>
            <a:r>
              <a:rPr lang="en-US" b="0" i="0" strike="noStrike" dirty="0">
                <a:solidFill>
                  <a:srgbClr val="5DA6D0"/>
                </a:solidFill>
                <a:effectLst/>
                <a:latin typeface="Arial" panose="020B0604020202020204" pitchFamily="34" charset="0"/>
                <a:cs typeface="Arial" panose="020B0604020202020204" pitchFamily="34" charset="0"/>
                <a:hlinkClick r:id="rId4"/>
              </a:rPr>
              <a:t>people more likely to click on an email link containing a video</a:t>
            </a:r>
            <a:r>
              <a:rPr lang="en-US" b="0" i="0" dirty="0">
                <a:solidFill>
                  <a:srgbClr val="00232F"/>
                </a:solidFill>
                <a:effectLst/>
                <a:latin typeface="Arial" panose="020B0604020202020204" pitchFamily="34" charset="0"/>
                <a:cs typeface="Arial" panose="020B0604020202020204" pitchFamily="34" charset="0"/>
              </a:rPr>
              <a:t>.’ It is projected that by 2022, online videos will make up more than 82% </a:t>
            </a:r>
            <a:r>
              <a:rPr lang="en-US" dirty="0">
                <a:solidFill>
                  <a:srgbClr val="00232F"/>
                </a:solidFill>
                <a:latin typeface="Arial" panose="020B0604020202020204" pitchFamily="34" charset="0"/>
                <a:cs typeface="Arial" panose="020B0604020202020204" pitchFamily="34" charset="0"/>
              </a:rPr>
              <a:t>of all internet traffic.</a:t>
            </a:r>
          </a:p>
          <a:p>
            <a:pPr>
              <a:defRPr/>
            </a:pPr>
            <a:endParaRPr lang="en-US" b="0" i="0" dirty="0">
              <a:solidFill>
                <a:srgbClr val="00232F"/>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A322B22-C7E4-4A7E-8F03-0FF09F6B1FAF}" type="slidenum">
              <a:rPr lang="en-US" smtClean="0"/>
              <a:t>29</a:t>
            </a:fld>
            <a:endParaRPr lang="en-US" dirty="0"/>
          </a:p>
        </p:txBody>
      </p:sp>
    </p:spTree>
    <p:extLst>
      <p:ext uri="{BB962C8B-B14F-4D97-AF65-F5344CB8AC3E}">
        <p14:creationId xmlns:p14="http://schemas.microsoft.com/office/powerpoint/2010/main" val="388991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PA Department of Education and PaTTAN system is committed to ensuring all stakeholders fully understand the importance of IEP teams’ decisions about how and where the IEP will be implemented. The first consideration should always be the general education classroom.</a:t>
            </a:r>
          </a:p>
          <a:p>
            <a:endParaRPr lang="en-US" altLang="en-US" dirty="0">
              <a:latin typeface="Arial" panose="020B0604020202020204" pitchFamily="34" charset="0"/>
            </a:endParaRPr>
          </a:p>
          <a:p>
            <a:r>
              <a:rPr lang="en-US" altLang="en-US" dirty="0">
                <a:latin typeface="Arial" panose="020B0604020202020204" pitchFamily="34" charset="0"/>
              </a:rPr>
              <a:t>The IEP team should determine how the student’s IEP could be implemented within the general education setting, with or without the support of supplementary aids and services, before considering more restrictive environments. Remember, the general education setting includes extracurricular activities and programs to which all students have access.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20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is the way many families, community members, and probably </a:t>
            </a:r>
            <a:r>
              <a:rPr lang="en-US" i="1" dirty="0"/>
              <a:t>most </a:t>
            </a:r>
            <a:r>
              <a:rPr lang="en-US" i="0" dirty="0"/>
              <a:t>students (the ‘digital natives’) share and receive information. Even if you think you are not tech savvy, find out what your community uses most frequently and think outside the box—instead of having a Back-to-School Night presentation with only a PowerPoint slideshow, also use Facebook Live and stream it.</a:t>
            </a:r>
          </a:p>
          <a:p>
            <a:endParaRPr lang="en-US" dirty="0"/>
          </a:p>
          <a:p>
            <a:r>
              <a:rPr lang="en-US" dirty="0"/>
              <a:t>If you are not a user of social media, you can always get technical assistance from your IT department, but why not ask a student to show you? Don’t you feel proud when someone asks for your help and you provide them with what they need? We all need to feel needed at times, and this is especially true for students with disabilities. More often than not, people will not seek their help but automatically assume they </a:t>
            </a:r>
            <a:r>
              <a:rPr lang="en-US" i="1" dirty="0"/>
              <a:t>need</a:t>
            </a:r>
            <a:r>
              <a:rPr lang="en-US" dirty="0"/>
              <a:t> help from others. They know more about using technology than you think! </a:t>
            </a:r>
          </a:p>
        </p:txBody>
      </p:sp>
      <p:sp>
        <p:nvSpPr>
          <p:cNvPr id="4" name="Slide Number Placeholder 3"/>
          <p:cNvSpPr>
            <a:spLocks noGrp="1"/>
          </p:cNvSpPr>
          <p:nvPr>
            <p:ph type="sldNum" sz="quarter" idx="5"/>
          </p:nvPr>
        </p:nvSpPr>
        <p:spPr/>
        <p:txBody>
          <a:bodyPr/>
          <a:lstStyle/>
          <a:p>
            <a:fld id="{6A322B22-C7E4-4A7E-8F03-0FF09F6B1FAF}" type="slidenum">
              <a:rPr lang="en-US" smtClean="0"/>
              <a:t>30</a:t>
            </a:fld>
            <a:endParaRPr lang="en-US"/>
          </a:p>
        </p:txBody>
      </p:sp>
    </p:spTree>
    <p:extLst>
      <p:ext uri="{BB962C8B-B14F-4D97-AF65-F5344CB8AC3E}">
        <p14:creationId xmlns:p14="http://schemas.microsoft.com/office/powerpoint/2010/main" val="3328603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receive information about your community? Think about it for a minute.</a:t>
            </a:r>
          </a:p>
          <a:p>
            <a:r>
              <a:rPr lang="en-US" dirty="0"/>
              <a:t>What if you want to know what is on sale at a particular store? the showing times of a new movie? A company’s last quarter profits? Local entertainment, articles of interest, current events? Your community members reach out by making connections using these and many other platforms. </a:t>
            </a:r>
          </a:p>
          <a:p>
            <a:endParaRPr lang="en-US" dirty="0"/>
          </a:p>
          <a:p>
            <a:r>
              <a:rPr lang="en-US" dirty="0"/>
              <a:t>Likewise, how do local entities reach out to your school community, including your students, families? How can you assist in facilitating these connections? If you hear an ad for an event you think your families would enjoy, do you share that information? </a:t>
            </a:r>
          </a:p>
        </p:txBody>
      </p:sp>
      <p:sp>
        <p:nvSpPr>
          <p:cNvPr id="4" name="Slide Number Placeholder 3"/>
          <p:cNvSpPr>
            <a:spLocks noGrp="1"/>
          </p:cNvSpPr>
          <p:nvPr>
            <p:ph type="sldNum" sz="quarter" idx="5"/>
          </p:nvPr>
        </p:nvSpPr>
        <p:spPr/>
        <p:txBody>
          <a:bodyPr/>
          <a:lstStyle/>
          <a:p>
            <a:fld id="{6A322B22-C7E4-4A7E-8F03-0FF09F6B1FAF}" type="slidenum">
              <a:rPr lang="en-US" smtClean="0"/>
              <a:t>31</a:t>
            </a:fld>
            <a:endParaRPr lang="en-US"/>
          </a:p>
        </p:txBody>
      </p:sp>
    </p:spTree>
    <p:extLst>
      <p:ext uri="{BB962C8B-B14F-4D97-AF65-F5344CB8AC3E}">
        <p14:creationId xmlns:p14="http://schemas.microsoft.com/office/powerpoint/2010/main" val="746684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links to sites that will provide community resources for you and to share with your families and other community members.</a:t>
            </a:r>
          </a:p>
        </p:txBody>
      </p:sp>
      <p:sp>
        <p:nvSpPr>
          <p:cNvPr id="4" name="Slide Number Placeholder 3"/>
          <p:cNvSpPr>
            <a:spLocks noGrp="1"/>
          </p:cNvSpPr>
          <p:nvPr>
            <p:ph type="sldNum" sz="quarter" idx="5"/>
          </p:nvPr>
        </p:nvSpPr>
        <p:spPr/>
        <p:txBody>
          <a:bodyPr/>
          <a:lstStyle/>
          <a:p>
            <a:fld id="{6A322B22-C7E4-4A7E-8F03-0FF09F6B1FAF}" type="slidenum">
              <a:rPr lang="en-US" smtClean="0"/>
              <a:t>32</a:t>
            </a:fld>
            <a:endParaRPr lang="en-US"/>
          </a:p>
        </p:txBody>
      </p:sp>
    </p:spTree>
    <p:extLst>
      <p:ext uri="{BB962C8B-B14F-4D97-AF65-F5344CB8AC3E}">
        <p14:creationId xmlns:p14="http://schemas.microsoft.com/office/powerpoint/2010/main" val="4105447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 newsletters or those posted on an organization’s website are a valuable and relevant source of community sharing. According to Janine Perri in her 2020 article, </a:t>
            </a:r>
            <a:r>
              <a:rPr lang="en-US" i="1" dirty="0"/>
              <a:t>Is the Email Newsletter Still Relevant? The Answer is Yes, Here’s Why</a:t>
            </a:r>
            <a:r>
              <a:rPr lang="en-US" dirty="0"/>
              <a:t>,’ they are one of the best channels for developing stronger relationships. In order to be valuable to your target audience, Perri says, newsletters should be entertaining, educating, and engaging. Opt-in and opt-out requirements are noted.</a:t>
            </a:r>
          </a:p>
          <a:p>
            <a:endParaRPr lang="en-US" dirty="0"/>
          </a:p>
          <a:p>
            <a:r>
              <a:rPr lang="en-US" dirty="0"/>
              <a:t>SMORE</a:t>
            </a:r>
          </a:p>
          <a:p>
            <a:r>
              <a:rPr lang="en-US" dirty="0"/>
              <a:t>Peach Jar</a:t>
            </a:r>
          </a:p>
          <a:p>
            <a:r>
              <a:rPr lang="en-US" dirty="0"/>
              <a:t>Microsoft Publisher</a:t>
            </a:r>
          </a:p>
        </p:txBody>
      </p:sp>
      <p:sp>
        <p:nvSpPr>
          <p:cNvPr id="4" name="Slide Number Placeholder 3"/>
          <p:cNvSpPr>
            <a:spLocks noGrp="1"/>
          </p:cNvSpPr>
          <p:nvPr>
            <p:ph type="sldNum" sz="quarter" idx="5"/>
          </p:nvPr>
        </p:nvSpPr>
        <p:spPr/>
        <p:txBody>
          <a:bodyPr/>
          <a:lstStyle/>
          <a:p>
            <a:fld id="{6A322B22-C7E4-4A7E-8F03-0FF09F6B1FAF}" type="slidenum">
              <a:rPr lang="en-US" smtClean="0"/>
              <a:t>33</a:t>
            </a:fld>
            <a:endParaRPr lang="en-US"/>
          </a:p>
        </p:txBody>
      </p:sp>
    </p:spTree>
    <p:extLst>
      <p:ext uri="{BB962C8B-B14F-4D97-AF65-F5344CB8AC3E}">
        <p14:creationId xmlns:p14="http://schemas.microsoft.com/office/powerpoint/2010/main" val="3958156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effectLst/>
            </a:endParaRPr>
          </a:p>
          <a:p>
            <a:pPr algn="l"/>
            <a:r>
              <a:rPr lang="en-US" b="0" i="0" dirty="0">
                <a:effectLst/>
              </a:rPr>
              <a:t>In an article by </a:t>
            </a:r>
            <a:r>
              <a:rPr lang="en-US" b="0" i="0" dirty="0" err="1">
                <a:effectLst/>
              </a:rPr>
              <a:t>introNetworks</a:t>
            </a:r>
            <a:r>
              <a:rPr lang="en-US" b="0" i="0" dirty="0">
                <a:effectLst/>
              </a:rPr>
              <a:t> Smart Connections, </a:t>
            </a:r>
            <a:r>
              <a:rPr lang="en-US" b="0" i="1" dirty="0">
                <a:effectLst/>
              </a:rPr>
              <a:t>20 Tips To Make Your Online Community More Engaging</a:t>
            </a:r>
            <a:r>
              <a:rPr lang="en-US" b="0" i="0" dirty="0">
                <a:effectLst/>
              </a:rPr>
              <a:t>, published in </a:t>
            </a:r>
            <a:r>
              <a:rPr lang="en-US" b="0" i="0" cap="all" dirty="0">
                <a:effectLst/>
              </a:rPr>
              <a:t>2013, </a:t>
            </a:r>
            <a:r>
              <a:rPr lang="en-US" b="0" i="0" u="none" strike="noStrike" cap="none" dirty="0">
                <a:effectLst/>
                <a:hlinkClick r:id="rId3">
                  <a:extLst>
                    <a:ext uri="{A12FA001-AC4F-418D-AE19-62706E023703}">
                      <ahyp:hlinkClr xmlns:ahyp="http://schemas.microsoft.com/office/drawing/2018/hyperlinkcolor" val="tx"/>
                    </a:ext>
                  </a:extLst>
                </a:hlinkClick>
              </a:rPr>
              <a:t>Mark Sylvester</a:t>
            </a:r>
            <a:r>
              <a:rPr lang="en-US" b="0" i="0" cap="none" dirty="0">
                <a:effectLst/>
              </a:rPr>
              <a:t>  provides helpful tips on using online community sharing to enhance engagement. He suggests picking two or three to start and experiment with them, then add a few more. Here you see some of the 20 tips highlighted.</a:t>
            </a:r>
          </a:p>
          <a:p>
            <a:pPr algn="l"/>
            <a:endParaRPr lang="en-US" b="0" i="0" cap="none" dirty="0">
              <a:effectLst/>
            </a:endParaRPr>
          </a:p>
          <a:p>
            <a:pPr algn="l"/>
            <a:r>
              <a:rPr lang="en-US" b="0" i="0" cap="none" dirty="0">
                <a:effectLst/>
              </a:rPr>
              <a:t>Some of the suggestions blend well with school-family-community engagement. For instance:</a:t>
            </a:r>
          </a:p>
          <a:p>
            <a:pPr marL="171450" indent="-171450" algn="l">
              <a:buFont typeface="Arial" panose="020B0604020202020204" pitchFamily="34" charset="0"/>
              <a:buChar char="•"/>
            </a:pPr>
            <a:r>
              <a:rPr lang="en-US" b="1" i="0" cap="none" dirty="0">
                <a:effectLst/>
              </a:rPr>
              <a:t>Easy to participate </a:t>
            </a:r>
            <a:r>
              <a:rPr lang="en-US" b="0" i="0" cap="none" dirty="0">
                <a:effectLst/>
              </a:rPr>
              <a:t>– online information that is easy to find and user (and family-) friendly will increase the likelihood of visitation.</a:t>
            </a:r>
          </a:p>
          <a:p>
            <a:pPr marL="171450" indent="-171450" algn="l">
              <a:buFont typeface="Arial" panose="020B0604020202020204" pitchFamily="34" charset="0"/>
              <a:buChar char="•"/>
            </a:pPr>
            <a:r>
              <a:rPr lang="en-US" b="1" i="0" cap="none" dirty="0">
                <a:effectLst/>
              </a:rPr>
              <a:t>Interact with the community </a:t>
            </a:r>
            <a:r>
              <a:rPr lang="en-US" b="0" i="0" cap="none" dirty="0">
                <a:effectLst/>
              </a:rPr>
              <a:t>– add items of interest to your targeted audience. Schools should include events and opportunities for community members and organizations to sponsor, volunteer, display, or fund. Community entities should entice families and school communities to support, patronize, volunteer, and join their businesses and organizations.</a:t>
            </a:r>
          </a:p>
          <a:p>
            <a:pPr marL="171450" indent="-171450" algn="l">
              <a:buFont typeface="Arial" panose="020B0604020202020204" pitchFamily="34" charset="0"/>
              <a:buChar char="•"/>
            </a:pPr>
            <a:r>
              <a:rPr lang="en-US" b="1" i="0" cap="none" dirty="0">
                <a:effectLst/>
              </a:rPr>
              <a:t>Post inspiring content</a:t>
            </a:r>
            <a:r>
              <a:rPr lang="en-US" b="0" i="0" cap="none" dirty="0">
                <a:effectLst/>
              </a:rPr>
              <a:t> – this holds true for all three partners—schools </a:t>
            </a:r>
            <a:endParaRPr lang="en-US" b="1" i="0" cap="none" dirty="0">
              <a:effectLst/>
            </a:endParaRPr>
          </a:p>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34</a:t>
            </a:fld>
            <a:endParaRPr lang="en-US"/>
          </a:p>
        </p:txBody>
      </p:sp>
    </p:spTree>
    <p:extLst>
      <p:ext uri="{BB962C8B-B14F-4D97-AF65-F5344CB8AC3E}">
        <p14:creationId xmlns:p14="http://schemas.microsoft.com/office/powerpoint/2010/main" val="1676334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children, from a young age, are taught about ‘stranger danger.’ This is a vital lesson in keeping students safe, but transferring that knowledge from in-person to online safety is equally important. The Internet is a fabulous tool for educational and social skill development, but with the countless hours children and young adults spend online, they are vulnerable to hazardous or compromising situations they may not recognize or be able to manage. And parents and teachers are having a hard time keeping up with all that children have access to. </a:t>
            </a:r>
          </a:p>
          <a:p>
            <a:endParaRPr lang="en-US" dirty="0"/>
          </a:p>
          <a:p>
            <a:r>
              <a:rPr lang="en-US" dirty="0"/>
              <a:t>Not all online communications are harmful; educators and families need to teach children how to identify those that are. Lesson plans that address potentially menacing online communications at school and at home will help protect them. This includes things like sharing private information with others online like home address, phone number, or credit card information (theirs or their parents’.) Based on appropriateness by age, you may wish to present students with sample scenarios to determine their awareness of safe or unsafe interactions. Teach them about harmful communications like malware, Phish attacks, </a:t>
            </a:r>
          </a:p>
          <a:p>
            <a:endParaRPr lang="en-US" dirty="0"/>
          </a:p>
          <a:p>
            <a:r>
              <a:rPr lang="en-US" dirty="0"/>
              <a:t>Another area of concern is content. We are all aware of the dangerous images, videos, and written content that can be found on some online sites, including emails. Your administration and IT department, no doubt, has restrictions on access to websites which are threatening to our youth. But sometimes an unknowing click can send children (and adults) down the proverbial rabbit hole into a site that may seem innocent but is anything but. </a:t>
            </a:r>
          </a:p>
          <a:p>
            <a:endParaRPr lang="en-US" dirty="0"/>
          </a:p>
          <a:p>
            <a:r>
              <a:rPr lang="en-US" dirty="0"/>
              <a:t>We hope that families are protecting their children from online mischief but, as we stated, it is difficult to keep up with technology and stay on top of their children’s every digital move. For many parents, their tech savvy is far inferior to their children’s, and sometimes young people can sense and take advantage of that. This could be especially true for families whose child speaks English, though their primary language is not English, or perhaps parents or caregivers whose intellectual capacity is compromised, or their reading level is below that of their children’s.</a:t>
            </a:r>
          </a:p>
          <a:p>
            <a:endParaRPr lang="en-US" dirty="0"/>
          </a:p>
          <a:p>
            <a:r>
              <a:rPr lang="en-US" dirty="0"/>
              <a:t>According to a report by Tech Jury, over 204 billion applications were downloaded in 2019, with each smart phone user having an average of 40 apps on their phone. The statistics are staggering and will only increase as these ‘digital natives’ age and new ones are born, learning technology at a younger and younger age. With so much to access, your LEA needs to make sure that the communities to which you connect have safe sites for your school community. </a:t>
            </a:r>
          </a:p>
        </p:txBody>
      </p:sp>
      <p:sp>
        <p:nvSpPr>
          <p:cNvPr id="4" name="Slide Number Placeholder 3"/>
          <p:cNvSpPr>
            <a:spLocks noGrp="1"/>
          </p:cNvSpPr>
          <p:nvPr>
            <p:ph type="sldNum" sz="quarter" idx="5"/>
          </p:nvPr>
        </p:nvSpPr>
        <p:spPr/>
        <p:txBody>
          <a:bodyPr/>
          <a:lstStyle/>
          <a:p>
            <a:fld id="{6A322B22-C7E4-4A7E-8F03-0FF09F6B1FAF}" type="slidenum">
              <a:rPr lang="en-US" smtClean="0"/>
              <a:t>35</a:t>
            </a:fld>
            <a:endParaRPr lang="en-US"/>
          </a:p>
        </p:txBody>
      </p:sp>
    </p:spTree>
    <p:extLst>
      <p:ext uri="{BB962C8B-B14F-4D97-AF65-F5344CB8AC3E}">
        <p14:creationId xmlns:p14="http://schemas.microsoft.com/office/powerpoint/2010/main" val="1061741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59250"/>
          </a:xfrm>
        </p:spPr>
        <p:txBody>
          <a:bodyPr/>
          <a:lstStyle/>
          <a:p>
            <a:r>
              <a:rPr lang="en-US" dirty="0"/>
              <a:t>Let’s have fun with a scavenger hunt! There are two school websites we found to be very user friendly.</a:t>
            </a:r>
          </a:p>
          <a:p>
            <a:endParaRPr lang="en-US" dirty="0"/>
          </a:p>
          <a:p>
            <a:r>
              <a:rPr lang="en-US" dirty="0"/>
              <a:t>Take out your cell phone (</a:t>
            </a:r>
            <a:r>
              <a:rPr lang="en-US" dirty="0" err="1"/>
              <a:t>ios</a:t>
            </a:r>
            <a:r>
              <a:rPr lang="en-US" dirty="0"/>
              <a:t> or Android.) Open your camera and hold it up to the teal-colored QR code in the left corner. Then click on ‘open the link for Round Rock Independent School District.’ You may also use the link under to the QR code and access the site.</a:t>
            </a:r>
          </a:p>
          <a:p>
            <a:endParaRPr lang="en-US" dirty="0"/>
          </a:p>
          <a:p>
            <a:r>
              <a:rPr lang="en-US" dirty="0"/>
              <a:t>In the Search (icon of magnifying glass, upper right corner) type the words ‘Community Education classes’ – scroll past the links with ads and see </a:t>
            </a:r>
            <a:r>
              <a:rPr lang="en-US" b="1" i="0" u="none" strike="noStrike" dirty="0">
                <a:solidFill>
                  <a:srgbClr val="1155CC"/>
                </a:solidFill>
                <a:effectLst/>
                <a:latin typeface="arial" panose="020B0604020202020204" pitchFamily="34" charset="0"/>
                <a:hlinkClick r:id="rId3"/>
              </a:rPr>
              <a:t>Community Education</a:t>
            </a:r>
            <a:r>
              <a:rPr lang="en-US" b="0" i="0" u="none" strike="noStrike" dirty="0">
                <a:solidFill>
                  <a:srgbClr val="1155CC"/>
                </a:solidFill>
                <a:effectLst/>
                <a:latin typeface="arial" panose="020B0604020202020204" pitchFamily="34" charset="0"/>
                <a:hlinkClick r:id="rId3"/>
              </a:rPr>
              <a:t> | After-school activities and ... - Round Rock</a:t>
            </a:r>
            <a:r>
              <a:rPr lang="en-US" b="0" i="0" u="none" strike="noStrike" dirty="0">
                <a:solidFill>
                  <a:srgbClr val="1155CC"/>
                </a:solidFill>
                <a:effectLst/>
                <a:latin typeface="arial" panose="020B0604020202020204" pitchFamily="34" charset="0"/>
              </a:rPr>
              <a:t>; </a:t>
            </a:r>
            <a:r>
              <a:rPr lang="en-US" dirty="0"/>
              <a:t>explore the resources on this page.</a:t>
            </a:r>
          </a:p>
          <a:p>
            <a:r>
              <a:rPr lang="en-US" dirty="0"/>
              <a:t>Next, go back up to the Search (magnifying glass icon) and type ‘Summer Resources.’ Once again, scroll down past the ads and see ‘Summer Resources </a:t>
            </a:r>
            <a:r>
              <a:rPr lang="en-US" b="0" i="0" dirty="0">
                <a:solidFill>
                  <a:srgbClr val="009933"/>
                </a:solidFill>
                <a:effectLst/>
                <a:latin typeface="arial" panose="020B0604020202020204" pitchFamily="34" charset="0"/>
              </a:rPr>
              <a:t>roundrockisd.org › summer-resources.</a:t>
            </a:r>
            <a:endParaRPr lang="en-US" dirty="0"/>
          </a:p>
          <a:p>
            <a:endParaRPr lang="en-US" dirty="0"/>
          </a:p>
          <a:p>
            <a:endParaRPr lang="en-US" sz="1200" b="0" i="0" u="none" strike="noStrike" dirty="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6A322B22-C7E4-4A7E-8F03-0FF09F6B1FAF}" type="slidenum">
              <a:rPr lang="en-US" smtClean="0"/>
              <a:t>36</a:t>
            </a:fld>
            <a:endParaRPr lang="en-US"/>
          </a:p>
        </p:txBody>
      </p:sp>
    </p:spTree>
    <p:extLst>
      <p:ext uri="{BB962C8B-B14F-4D97-AF65-F5344CB8AC3E}">
        <p14:creationId xmlns:p14="http://schemas.microsoft.com/office/powerpoint/2010/main" val="1596282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592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second school, George Washington Academy, scan the QR code, following the steps you did earlier or use the link to get to the website. Click on the box at the top right that says, ‘Select language.’ Easily noticeable on the front page of the site; select any language and see what happens. </a:t>
            </a:r>
          </a:p>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37</a:t>
            </a:fld>
            <a:endParaRPr lang="en-US"/>
          </a:p>
        </p:txBody>
      </p:sp>
    </p:spTree>
    <p:extLst>
      <p:ext uri="{BB962C8B-B14F-4D97-AF65-F5344CB8AC3E}">
        <p14:creationId xmlns:p14="http://schemas.microsoft.com/office/powerpoint/2010/main" val="2659060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community-friendly your LEA’s website is. Take our your handout (shown on this slide) and do the activity.</a:t>
            </a:r>
          </a:p>
          <a:p>
            <a:endParaRPr lang="en-US" dirty="0"/>
          </a:p>
          <a:p>
            <a:r>
              <a:rPr lang="en-US" dirty="0"/>
              <a:t>Starting at the home page, for each item count how many clicks it takes you to find it and record the number. If you cannot find it at all, check the ‘Does Not Exist’ box.</a:t>
            </a:r>
          </a:p>
          <a:p>
            <a:endParaRPr lang="en-US" dirty="0"/>
          </a:p>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38</a:t>
            </a:fld>
            <a:endParaRPr lang="en-US"/>
          </a:p>
        </p:txBody>
      </p:sp>
    </p:spTree>
    <p:extLst>
      <p:ext uri="{BB962C8B-B14F-4D97-AF65-F5344CB8AC3E}">
        <p14:creationId xmlns:p14="http://schemas.microsoft.com/office/powerpoint/2010/main" val="1164753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39</a:t>
            </a:fld>
            <a:endParaRPr lang="en-US"/>
          </a:p>
        </p:txBody>
      </p:sp>
    </p:spTree>
    <p:extLst>
      <p:ext uri="{BB962C8B-B14F-4D97-AF65-F5344CB8AC3E}">
        <p14:creationId xmlns:p14="http://schemas.microsoft.com/office/powerpoint/2010/main" val="378066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813394"/>
          </a:xfrm>
        </p:spPr>
        <p:txBody>
          <a:bodyPr/>
          <a:lstStyle/>
          <a:p>
            <a:pPr rtl="0"/>
            <a:r>
              <a:rPr lang="en-US" dirty="0"/>
              <a:t>This is the definition of Family Engagement that we at PaTTAN use.</a:t>
            </a:r>
          </a:p>
          <a:p>
            <a:pPr rtl="0"/>
            <a:endParaRPr lang="en-US" dirty="0"/>
          </a:p>
          <a:p>
            <a:pPr rtl="0"/>
            <a:r>
              <a:rPr lang="en-US" dirty="0"/>
              <a:t>Also note that we have a Twitter hashtag, #PAFamilyEngagement. Please ‘like’ us!</a:t>
            </a:r>
          </a:p>
          <a:p>
            <a:pPr rtl="0"/>
            <a:endParaRPr lang="en-US" b="0" dirty="0">
              <a:effectLst/>
            </a:endParaRPr>
          </a:p>
          <a:p>
            <a:pPr rtl="0"/>
            <a:r>
              <a:rPr lang="en-US" dirty="0"/>
              <a:t>The PaTTAN Family Engagement Initiative believes in:</a:t>
            </a:r>
          </a:p>
          <a:p>
            <a:pPr rtl="0"/>
            <a:r>
              <a:rPr lang="en-US" b="1" dirty="0"/>
              <a:t>Families and schools working together, because our students are worth it.</a:t>
            </a:r>
          </a:p>
          <a:p>
            <a:pPr rtl="0"/>
            <a:r>
              <a:rPr lang="en-US" b="1" dirty="0"/>
              <a:t>And</a:t>
            </a:r>
            <a:r>
              <a:rPr lang="en-US" dirty="0"/>
              <a:t> we are</a:t>
            </a:r>
            <a:r>
              <a:rPr lang="en-US" b="1" dirty="0"/>
              <a:t>: Bringing families, schools, and communities together.</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6B0C1B-0D0A-4D6F-BFF8-850ED0AC58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824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40</a:t>
            </a:fld>
            <a:endParaRPr lang="en-US"/>
          </a:p>
        </p:txBody>
      </p:sp>
    </p:spTree>
    <p:extLst>
      <p:ext uri="{BB962C8B-B14F-4D97-AF65-F5344CB8AC3E}">
        <p14:creationId xmlns:p14="http://schemas.microsoft.com/office/powerpoint/2010/main" val="3009964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322B22-C7E4-4A7E-8F03-0FF09F6B1FAF}" type="slidenum">
              <a:rPr lang="en-US" smtClean="0"/>
              <a:t>41</a:t>
            </a:fld>
            <a:endParaRPr lang="en-US"/>
          </a:p>
        </p:txBody>
      </p:sp>
    </p:spTree>
    <p:extLst>
      <p:ext uri="{BB962C8B-B14F-4D97-AF65-F5344CB8AC3E}">
        <p14:creationId xmlns:p14="http://schemas.microsoft.com/office/powerpoint/2010/main" val="1251491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42</a:t>
            </a:fld>
            <a:endParaRPr lang="en-US"/>
          </a:p>
        </p:txBody>
      </p:sp>
    </p:spTree>
    <p:extLst>
      <p:ext uri="{BB962C8B-B14F-4D97-AF65-F5344CB8AC3E}">
        <p14:creationId xmlns:p14="http://schemas.microsoft.com/office/powerpoint/2010/main" val="1934273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250470"/>
          </a:xfrm>
        </p:spPr>
        <p:txBody>
          <a:bodyPr/>
          <a:lstStyle/>
          <a:p>
            <a:r>
              <a:rPr lang="en-US" sz="1000" baseline="0" dirty="0"/>
              <a:t>Here is an example of the necessity of family engagement within the law and standards for education.</a:t>
            </a:r>
          </a:p>
          <a:p>
            <a:pPr rtl="0"/>
            <a:endParaRPr lang="en-US" sz="1000" b="0" baseline="0" dirty="0">
              <a:effectLst/>
            </a:endParaRPr>
          </a:p>
          <a:p>
            <a:pPr defTabSz="924916">
              <a:defRPr/>
            </a:pPr>
            <a:r>
              <a:rPr lang="en-US" sz="1000" dirty="0"/>
              <a:t>The Individuals with Disabilities Education Act (IDEA) of 2004, PL 108-446, requires improving results for students with disabilities. IDEA also requires all states to develop a State Performance Plan, which includes 20 indicators that describes how the state will implement the Federal requirements and improve results for students with disabilities. Indicator 8 measures the percentage of parents, with a child receiving special education services, who report that schools facilitated parent involvement as a means of improving services and results for children with disabilities.</a:t>
            </a:r>
          </a:p>
          <a:p>
            <a:pPr rtl="0"/>
            <a:endParaRPr lang="en-US" sz="1000" b="0" dirty="0">
              <a:effectLst/>
            </a:endParaRPr>
          </a:p>
          <a:p>
            <a:pPr defTabSz="924916">
              <a:defRPr/>
            </a:pPr>
            <a:r>
              <a:rPr lang="en-US" sz="1000" dirty="0"/>
              <a:t>The Every Student Succeeds Act (ESSA) is a US law that governs K-12 public education policy. Pennsylvania designed its plan for Annual Meaningful Differentiation through a nationally-recognized stakeholder engagement effort that included educators, parents and families, and policy and community leaders. Pennsylvania’s accountability systems and school progress reporting will provide educators, parents and families, and other stakeholders with clear and meaningful reporting on both school and student group performance, as well as the ability to identify and act on opportunity gaps.</a:t>
            </a:r>
          </a:p>
          <a:p>
            <a:pPr defTabSz="924916">
              <a:defRPr/>
            </a:pPr>
            <a:br>
              <a:rPr lang="en-US" sz="1000" b="0" dirty="0">
                <a:effectLst/>
              </a:rPr>
            </a:br>
            <a:r>
              <a:rPr lang="en-US" sz="1000" b="0" dirty="0">
                <a:effectLst/>
              </a:rPr>
              <a:t>T</a:t>
            </a:r>
            <a:r>
              <a:rPr lang="en-US" sz="1000" dirty="0"/>
              <a:t>he Danielson Framework (Domain 4 – Professional Responsibilities, Component 4C) focuses on communication with families. In order for teachers to demonstrate competence in this area, proactive, frequent, appropriate, and two-way communication with families is paramount. Additionally, sharing information about instructional programs and student progress, so that the families can engage in their children’s learning processes, is vital. </a:t>
            </a:r>
          </a:p>
          <a:p>
            <a:pPr defTabSz="924916">
              <a:defRPr/>
            </a:pPr>
            <a:endParaRPr lang="en-US" sz="1000" dirty="0"/>
          </a:p>
          <a:p>
            <a:pPr marL="0" marR="0" lvl="0" indent="0" algn="l" defTabSz="924916" rtl="0" eaLnBrk="1" fontAlgn="auto" latinLnBrk="0" hangingPunct="1">
              <a:lnSpc>
                <a:spcPct val="100000"/>
              </a:lnSpc>
              <a:spcBef>
                <a:spcPts val="0"/>
              </a:spcBef>
              <a:spcAft>
                <a:spcPts val="0"/>
              </a:spcAft>
              <a:buClrTx/>
              <a:buSzTx/>
              <a:buFontTx/>
              <a:buNone/>
              <a:tabLst/>
              <a:defRPr/>
            </a:pPr>
            <a:r>
              <a:rPr lang="en-US" sz="1000" dirty="0"/>
              <a:t>Act 82 Principals/Assistant Principals (Domain 4 – Professional and Community Leadership, Component 4A) focuses on maximizing parent and community involvement and outreach. </a:t>
            </a:r>
            <a:r>
              <a:rPr lang="en-US" sz="1000" kern="1200" dirty="0">
                <a:solidFill>
                  <a:schemeClr val="tx1"/>
                </a:solidFill>
                <a:effectLst/>
                <a:latin typeface="+mn-lt"/>
                <a:ea typeface="+mn-ea"/>
                <a:cs typeface="+mn-cs"/>
              </a:rPr>
              <a:t>The school leader designs structures and processes, which result in parent and community engagement, support, and ownership for the school.</a:t>
            </a:r>
          </a:p>
          <a:p>
            <a:pPr defTabSz="924916">
              <a:defRPr/>
            </a:pPr>
            <a:endParaRPr lang="en-US" dirty="0"/>
          </a:p>
          <a:p>
            <a:pPr rtl="0"/>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6B0C1B-0D0A-4D6F-BFF8-850ED0AC58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62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757735"/>
          </a:xfrm>
        </p:spPr>
        <p:txBody>
          <a:bodyPr/>
          <a:lstStyle/>
          <a:p>
            <a:r>
              <a:rPr lang="en-US" sz="1000" b="0" i="0" u="none" strike="noStrike" kern="1200" baseline="0" dirty="0">
                <a:solidFill>
                  <a:schemeClr val="tx1"/>
                </a:solidFill>
                <a:latin typeface="+mn-lt"/>
                <a:ea typeface="+mn-ea"/>
                <a:cs typeface="+mn-cs"/>
              </a:rPr>
              <a:t>This guide, from the US Department of Education helps parents understand the Every Student Succeeds Act (ESSA), which amended the Elementary and Secondary Education Act, a landmark Federal education law. Click on the image on the slide to access the guide.</a:t>
            </a:r>
            <a:endParaRPr lang="en-US" sz="1000" dirty="0"/>
          </a:p>
          <a:p>
            <a:endParaRPr lang="en-US" sz="1000" dirty="0"/>
          </a:p>
          <a:p>
            <a:r>
              <a:rPr lang="en-US" sz="1000" dirty="0"/>
              <a:t>This free resource can also be found at </a:t>
            </a:r>
            <a:r>
              <a:rPr lang="en-US" sz="1000" b="1" i="0" kern="1200" dirty="0">
                <a:effectLst/>
              </a:rPr>
              <a:t>https://tinyurl.com/essaparentguide.</a:t>
            </a:r>
            <a:endParaRPr lang="en-US" sz="1000" dirty="0"/>
          </a:p>
          <a:p>
            <a:endParaRPr lang="en-US" dirty="0">
              <a:solidFill>
                <a:srgbClr val="0070C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544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635250"/>
          </a:xfrm>
        </p:spPr>
        <p:txBody>
          <a:bodyPr/>
          <a:lstStyle/>
          <a:p>
            <a:r>
              <a:rPr lang="en-US" dirty="0"/>
              <a:t>Schools should be exemplars of a safe, welcoming environment. In order to create a welcoming school community, administrators and educators must embrace several core beliefs of family engagement. First, they must recognize that all families have dreams for their children and want the best for them, even if those dreams may not be what the educators themselves might identify as important. They must also presume competence in each family’s ability to support learning in the home with the right scaffolding. Administrators and educators must also think of families as stakeholders and equal collaborative partners who vitally contribute to their children’s education. </a:t>
            </a:r>
          </a:p>
          <a:p>
            <a:endParaRPr lang="en-US" dirty="0"/>
          </a:p>
          <a:p>
            <a:r>
              <a:rPr lang="en-US" dirty="0"/>
              <a:t>Additionally, school staff must be willing to take on the onus of cultivating and sustaining relationships between home, school, and community. Administrators play a vital role in establishing a culture of welcoming and mutual respect.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841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examines the many connections between schools and the communities they serve. Our modules parallel the National Standards for Family-School Partnerships, produced by the National PTA. PTA describes the work in its Standard 6 “</a:t>
            </a:r>
            <a:r>
              <a:rPr lang="en-US" b="0" i="0" dirty="0">
                <a:solidFill>
                  <a:srgbClr val="444444"/>
                </a:solidFill>
                <a:effectLst/>
              </a:rPr>
              <a:t>Families and school staff collaborate with community members to connect students, families, and staff to expanded learning opportunities, community services, and civic participation.”</a:t>
            </a:r>
          </a:p>
          <a:p>
            <a:endParaRPr lang="en-US" altLang="en-US" b="0" i="0" dirty="0">
              <a:solidFill>
                <a:srgbClr val="444444"/>
              </a:solidFill>
              <a:effectLst/>
              <a:latin typeface="myriad-pro"/>
            </a:endParaRPr>
          </a:p>
          <a:p>
            <a:r>
              <a:rPr lang="en-US" altLang="en-US" b="0" i="0" dirty="0">
                <a:solidFill>
                  <a:srgbClr val="444444"/>
                </a:solidFill>
                <a:effectLst/>
              </a:rPr>
              <a:t>The goals of this module are as follows: </a:t>
            </a:r>
          </a:p>
          <a:p>
            <a:pPr marL="171450" indent="-171450">
              <a:buFont typeface="Arial" panose="020B0604020202020204" pitchFamily="34" charset="0"/>
              <a:buChar char="•"/>
            </a:pPr>
            <a:r>
              <a:rPr lang="en-US" dirty="0"/>
              <a:t>Define ways to promote partnerships among families, school, and the community​ and their impact</a:t>
            </a:r>
          </a:p>
          <a:p>
            <a:pPr marL="171450" indent="-171450">
              <a:buFont typeface="Arial" panose="020B0604020202020204" pitchFamily="34" charset="0"/>
              <a:buChar char="•"/>
            </a:pPr>
            <a:r>
              <a:rPr lang="en-US" sz="1200" dirty="0"/>
              <a:t>Describe practices that promote trust and respect between community and school ​</a:t>
            </a:r>
          </a:p>
          <a:p>
            <a:pPr marL="171450" indent="-171450">
              <a:buFont typeface="Arial" panose="020B0604020202020204" pitchFamily="34" charset="0"/>
              <a:buChar char="•"/>
            </a:pPr>
            <a:r>
              <a:rPr lang="en-US" dirty="0"/>
              <a:t>Discuss the importance of community engagement in secondary transition planning</a:t>
            </a:r>
            <a:endParaRPr lang="en-US" dirty="0">
              <a:latin typeface="Arial" panose="020B0604020202020204" pitchFamily="34" charset="0"/>
            </a:endParaRPr>
          </a:p>
          <a:p>
            <a:pPr marL="171450" indent="-171450">
              <a:buFont typeface="Arial" panose="020B0604020202020204" pitchFamily="34" charset="0"/>
              <a:buChar char="•"/>
            </a:pPr>
            <a:r>
              <a:rPr lang="en-US" sz="1200" dirty="0"/>
              <a:t>Safely promote online community partnering</a:t>
            </a:r>
          </a:p>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8</a:t>
            </a:fld>
            <a:endParaRPr lang="en-US"/>
          </a:p>
        </p:txBody>
      </p:sp>
    </p:spTree>
    <p:extLst>
      <p:ext uri="{BB962C8B-B14F-4D97-AF65-F5344CB8AC3E}">
        <p14:creationId xmlns:p14="http://schemas.microsoft.com/office/powerpoint/2010/main" val="1562764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4837"/>
            <a:ext cx="5486400" cy="4270376"/>
          </a:xfrm>
        </p:spPr>
        <p:txBody>
          <a:bodyPr/>
          <a:lstStyle/>
          <a:p>
            <a:r>
              <a:rPr lang="en-US" altLang="en-US" strike="noStrike" dirty="0">
                <a:latin typeface="Arial" panose="020B0604020202020204" pitchFamily="34" charset="0"/>
              </a:rPr>
              <a:t>The Iowa and Nebraska Departments of Education joined forces to create </a:t>
            </a:r>
            <a:r>
              <a:rPr lang="en-US" altLang="en-US" i="1" strike="noStrike" dirty="0">
                <a:latin typeface="Arial" panose="020B0604020202020204" pitchFamily="34" charset="0"/>
              </a:rPr>
              <a:t>The Primary Program: Growing and Learning in the Heartland</a:t>
            </a:r>
            <a:r>
              <a:rPr lang="en-US" altLang="en-US" strike="noStrike" dirty="0">
                <a:latin typeface="Arial" panose="020B0604020202020204" pitchFamily="34" charset="0"/>
              </a:rPr>
              <a:t> curriculum </a:t>
            </a:r>
            <a:r>
              <a:rPr lang="en-US" b="0" i="0" dirty="0">
                <a:solidFill>
                  <a:srgbClr val="222222"/>
                </a:solidFill>
                <a:effectLst/>
                <a:latin typeface="Arial" panose="020B0604020202020204" pitchFamily="34" charset="0"/>
              </a:rPr>
              <a:t>to provide educators with a coherent framework to guide local planning for reform of educational programs for children at the kindergarten and primary level. </a:t>
            </a:r>
            <a:r>
              <a:rPr lang="en-US" sz="1200" dirty="0">
                <a:latin typeface="Arial" panose="020B0604020202020204" pitchFamily="34" charset="0"/>
                <a:cs typeface="Arial" panose="020B0604020202020204" pitchFamily="34" charset="0"/>
              </a:rPr>
              <a:t>In </a:t>
            </a:r>
            <a:r>
              <a:rPr lang="en-US" sz="1200" i="1" dirty="0">
                <a:latin typeface="Arial" panose="020B0604020202020204" pitchFamily="34" charset="0"/>
                <a:cs typeface="Arial" panose="020B0604020202020204" pitchFamily="34" charset="0"/>
              </a:rPr>
              <a:t>The Program’s </a:t>
            </a:r>
            <a:r>
              <a:rPr lang="en-US" sz="1200" dirty="0">
                <a:latin typeface="Arial" panose="020B0604020202020204" pitchFamily="34" charset="0"/>
                <a:cs typeface="Arial" panose="020B0604020202020204" pitchFamily="34" charset="0"/>
              </a:rPr>
              <a:t>work</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authors state that community success and school success are linked. Schools reflect their communities and vice versa. Principals can take the lead in connecting education with the community’s economic and social development.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this regard, schools and their staffs have much to offer to the community: </a:t>
            </a:r>
            <a:r>
              <a:rPr lang="en-US" sz="1200" b="1" dirty="0">
                <a:latin typeface="Arial" panose="020B0604020202020204" pitchFamily="34" charset="0"/>
                <a:cs typeface="Arial" panose="020B0604020202020204" pitchFamily="34" charset="0"/>
              </a:rPr>
              <a:t>access to physical facilities</a:t>
            </a:r>
            <a:r>
              <a:rPr lang="en-US" sz="1200" dirty="0">
                <a:latin typeface="Arial" panose="020B0604020202020204" pitchFamily="34" charset="0"/>
                <a:cs typeface="Arial" panose="020B0604020202020204" pitchFamily="34" charset="0"/>
              </a:rPr>
              <a:t>, such as computer labs, gyms, meeting rooms, and playgrounds; </a:t>
            </a:r>
            <a:r>
              <a:rPr lang="en-US" sz="1200" b="1" dirty="0">
                <a:latin typeface="Arial" panose="020B0604020202020204" pitchFamily="34" charset="0"/>
                <a:cs typeface="Arial" panose="020B0604020202020204" pitchFamily="34" charset="0"/>
              </a:rPr>
              <a:t>access to the expertise, talents, and skills</a:t>
            </a:r>
            <a:r>
              <a:rPr lang="en-US" sz="1200" dirty="0">
                <a:latin typeface="Arial" panose="020B0604020202020204" pitchFamily="34" charset="0"/>
                <a:cs typeface="Arial" panose="020B0604020202020204" pitchFamily="34" charset="0"/>
              </a:rPr>
              <a:t> of teachers and administrators; </a:t>
            </a:r>
            <a:r>
              <a:rPr lang="en-US" sz="1200" b="1" dirty="0">
                <a:latin typeface="Arial" panose="020B0604020202020204" pitchFamily="34" charset="0"/>
                <a:cs typeface="Arial" panose="020B0604020202020204" pitchFamily="34" charset="0"/>
              </a:rPr>
              <a:t>students who serve the community </a:t>
            </a:r>
            <a:r>
              <a:rPr lang="en-US" sz="1200" dirty="0">
                <a:latin typeface="Arial" panose="020B0604020202020204" pitchFamily="34" charset="0"/>
                <a:cs typeface="Arial" panose="020B0604020202020204" pitchFamily="34" charset="0"/>
              </a:rPr>
              <a:t>through service projects; and </a:t>
            </a:r>
            <a:r>
              <a:rPr lang="en-US" sz="1200" b="1" dirty="0">
                <a:latin typeface="Arial" panose="020B0604020202020204" pitchFamily="34" charset="0"/>
                <a:cs typeface="Arial" panose="020B0604020202020204" pitchFamily="34" charset="0"/>
              </a:rPr>
              <a:t>training in computer and Internet use </a:t>
            </a:r>
            <a:r>
              <a:rPr lang="en-US" sz="1200" dirty="0">
                <a:latin typeface="Arial" panose="020B0604020202020204" pitchFamily="34" charset="0"/>
                <a:cs typeface="Arial" panose="020B0604020202020204" pitchFamily="34" charset="0"/>
              </a:rPr>
              <a:t>for community members. </a:t>
            </a:r>
          </a:p>
          <a:p>
            <a:endParaRPr lang="en-US"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Schools also are employers</a:t>
            </a:r>
            <a:r>
              <a:rPr lang="en-US" sz="1200" dirty="0">
                <a:latin typeface="Arial" panose="020B0604020202020204" pitchFamily="34" charset="0"/>
                <a:cs typeface="Arial" panose="020B0604020202020204" pitchFamily="34" charset="0"/>
              </a:rPr>
              <a:t>, who can hire local residents; </a:t>
            </a:r>
            <a:r>
              <a:rPr lang="en-US" sz="1200" b="1" dirty="0">
                <a:latin typeface="Arial" panose="020B0604020202020204" pitchFamily="34" charset="0"/>
                <a:cs typeface="Arial" panose="020B0604020202020204" pitchFamily="34" charset="0"/>
              </a:rPr>
              <a:t>purchasers</a:t>
            </a:r>
            <a:r>
              <a:rPr lang="en-US" sz="1200" dirty="0">
                <a:latin typeface="Arial" panose="020B0604020202020204" pitchFamily="34" charset="0"/>
                <a:cs typeface="Arial" panose="020B0604020202020204" pitchFamily="34" charset="0"/>
              </a:rPr>
              <a:t>, who can buy from local merchants</a:t>
            </a:r>
            <a:r>
              <a:rPr lang="en-US" dirty="0">
                <a:latin typeface="Arial" panose="020B0604020202020204" pitchFamily="34" charset="0"/>
                <a:cs typeface="Arial" panose="020B0604020202020204" pitchFamily="34" charset="0"/>
              </a:rPr>
              <a:t>; and </a:t>
            </a:r>
            <a:r>
              <a:rPr lang="en-US" sz="1200" b="1" dirty="0">
                <a:latin typeface="Arial" panose="020B0604020202020204" pitchFamily="34" charset="0"/>
                <a:cs typeface="Arial" panose="020B0604020202020204" pitchFamily="34" charset="0"/>
              </a:rPr>
              <a:t>neighbors</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who can join neighborhood projects </a:t>
            </a:r>
            <a:r>
              <a:rPr lang="en-US" sz="1200" dirty="0">
                <a:latin typeface="Arial" panose="020B0604020202020204" pitchFamily="34" charset="0"/>
                <a:cs typeface="Arial" panose="020B0604020202020204" pitchFamily="34" charset="0"/>
              </a:rPr>
              <a:t>such as crime watches, cleanup campaigns, neighborhood gardens, food banks, and cooperative purchasing. Partnerships work best when the relationship represents an exchange of benefits between schools and community organizations. </a:t>
            </a:r>
            <a:r>
              <a:rPr lang="en-US" dirty="0">
                <a:latin typeface="Arial" panose="020B0604020202020204" pitchFamily="34" charset="0"/>
                <a:cs typeface="Arial" panose="020B0604020202020204" pitchFamily="34" charset="0"/>
              </a:rPr>
              <a:t>They also need to be grounded in trust and mutual respect.</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9</a:t>
            </a:fld>
            <a:endParaRPr lang="en-US"/>
          </a:p>
        </p:txBody>
      </p:sp>
    </p:spTree>
    <p:extLst>
      <p:ext uri="{BB962C8B-B14F-4D97-AF65-F5344CB8AC3E}">
        <p14:creationId xmlns:p14="http://schemas.microsoft.com/office/powerpoint/2010/main" val="795638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262"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3255264"/>
          </a:xfrm>
        </p:spPr>
        <p:txBody>
          <a:bodyPr anchor="b">
            <a:normAutofit/>
          </a:bodyPr>
          <a:lstStyle>
            <a:lvl1pPr algn="l">
              <a:defRPr sz="4800" b="1" spc="-100" baseline="0">
                <a:solidFill>
                  <a:srgbClr val="FFFFFF"/>
                </a:solidFill>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800" cap="none" spc="0" baseline="0">
                <a:solidFill>
                  <a:schemeClr val="bg1"/>
                </a:solidFill>
                <a:latin typeface="Century Gothic" panose="020B050202020202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5586B75A-687E-405C-8A0B-8D00578BA2C3}"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100" b="0"/>
            </a:lvl1pPr>
          </a:lstStyle>
          <a:p>
            <a:fld id="{4FAB73BC-B049-4115-A692-8D63A059BFB8}" type="slidenum">
              <a:rPr lang="en-US" smtClean="0"/>
              <a:pPr/>
              <a:t>‹#›</a:t>
            </a:fld>
            <a:endParaRPr lang="en-US"/>
          </a:p>
        </p:txBody>
      </p:sp>
      <p:pic>
        <p:nvPicPr>
          <p:cNvPr id="9" name="Picture 8" descr="The logo of the Pennsylvania Training and Technical Assistance Network">
            <a:extLst>
              <a:ext uri="{FF2B5EF4-FFF2-40B4-BE49-F238E27FC236}">
                <a16:creationId xmlns:a16="http://schemas.microsoft.com/office/drawing/2014/main" id="{EF7411E3-7972-4FBB-B38E-83D74B13E826}"/>
              </a:ext>
            </a:extLst>
          </p:cNvPr>
          <p:cNvPicPr>
            <a:picLocks noChangeAspect="1"/>
          </p:cNvPicPr>
          <p:nvPr userDrawn="1"/>
        </p:nvPicPr>
        <p:blipFill>
          <a:blip r:embed="rId2"/>
          <a:stretch>
            <a:fillRect/>
          </a:stretch>
        </p:blipFill>
        <p:spPr>
          <a:xfrm>
            <a:off x="10527323" y="48482"/>
            <a:ext cx="1587361" cy="600814"/>
          </a:xfrm>
          <a:prstGeom prst="rect">
            <a:avLst/>
          </a:prstGeom>
        </p:spPr>
      </p:pic>
    </p:spTree>
    <p:extLst>
      <p:ext uri="{BB962C8B-B14F-4D97-AF65-F5344CB8AC3E}">
        <p14:creationId xmlns:p14="http://schemas.microsoft.com/office/powerpoint/2010/main" val="214582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667982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0244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86B75A-687E-405C-8A0B-8D00578BA2C3}" type="datetimeFigureOut">
              <a:rPr lang="en-US" dirty="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TextBox 6">
            <a:extLst>
              <a:ext uri="{FF2B5EF4-FFF2-40B4-BE49-F238E27FC236}">
                <a16:creationId xmlns:a16="http://schemas.microsoft.com/office/drawing/2014/main" id="{112F5AB2-28CE-4E45-83F7-56D564052963}"/>
              </a:ext>
            </a:extLst>
          </p:cNvPr>
          <p:cNvSpPr txBox="1"/>
          <p:nvPr userDrawn="1"/>
        </p:nvSpPr>
        <p:spPr>
          <a:xfrm>
            <a:off x="262465" y="2885819"/>
            <a:ext cx="1905650" cy="1077218"/>
          </a:xfrm>
          <a:prstGeom prst="rect">
            <a:avLst/>
          </a:prstGeom>
          <a:noFill/>
        </p:spPr>
        <p:txBody>
          <a:bodyPr wrap="none" rtlCol="0">
            <a:spAutoFit/>
          </a:bodyPr>
          <a:lstStyle/>
          <a:p>
            <a:r>
              <a:rPr kumimoji="0" lang="en-US" sz="3200" b="0" i="0" u="none" strike="noStrike" kern="1200" cap="none" spc="-60" normalizeH="0" baseline="0" noProof="0" err="1">
                <a:ln>
                  <a:noFill/>
                </a:ln>
                <a:solidFill>
                  <a:srgbClr val="FFFFFF"/>
                </a:solidFill>
                <a:effectLst/>
                <a:uLnTx/>
                <a:uFillTx/>
                <a:latin typeface="+mn-lt"/>
                <a:ea typeface="+mj-ea"/>
                <a:cs typeface="+mj-cs"/>
              </a:rPr>
              <a:t>PaTTAN’s</a:t>
            </a:r>
            <a:br>
              <a:rPr kumimoji="0" lang="en-US" sz="3200" b="0" i="0" u="none" strike="noStrike" kern="1200" cap="none" spc="-60" normalizeH="0" baseline="0" noProof="0">
                <a:ln>
                  <a:noFill/>
                </a:ln>
                <a:solidFill>
                  <a:srgbClr val="FFFFFF"/>
                </a:solidFill>
                <a:effectLst/>
                <a:uLnTx/>
                <a:uFillTx/>
                <a:latin typeface="+mn-lt"/>
                <a:ea typeface="+mj-ea"/>
                <a:cs typeface="+mj-cs"/>
              </a:rPr>
            </a:br>
            <a:r>
              <a:rPr kumimoji="0" lang="en-US" sz="3200" b="0" i="0" u="none" strike="noStrike" kern="1200" cap="none" spc="-60" normalizeH="0" baseline="0" noProof="0">
                <a:ln>
                  <a:noFill/>
                </a:ln>
                <a:solidFill>
                  <a:srgbClr val="FFFFFF"/>
                </a:solidFill>
                <a:effectLst/>
                <a:uLnTx/>
                <a:uFillTx/>
                <a:latin typeface="+mn-lt"/>
                <a:ea typeface="+mj-ea"/>
                <a:cs typeface="+mj-cs"/>
              </a:rPr>
              <a:t>Mission</a:t>
            </a:r>
            <a:endParaRPr lang="en-US" b="0"/>
          </a:p>
        </p:txBody>
      </p:sp>
      <p:sp>
        <p:nvSpPr>
          <p:cNvPr id="8" name="TextBox 7">
            <a:extLst>
              <a:ext uri="{FF2B5EF4-FFF2-40B4-BE49-F238E27FC236}">
                <a16:creationId xmlns:a16="http://schemas.microsoft.com/office/drawing/2014/main" id="{2A7369D2-8BDB-44CA-BC2E-76FCFBA75705}"/>
              </a:ext>
            </a:extLst>
          </p:cNvPr>
          <p:cNvSpPr txBox="1"/>
          <p:nvPr userDrawn="1"/>
        </p:nvSpPr>
        <p:spPr>
          <a:xfrm>
            <a:off x="3869268" y="1101896"/>
            <a:ext cx="7315200" cy="5120640"/>
          </a:xfrm>
          <a:prstGeom prst="rect">
            <a:avLst/>
          </a:prstGeom>
          <a:noFill/>
        </p:spPr>
        <p:txBody>
          <a:bodyPr wrap="square" rtlCol="0">
            <a:spAutoFit/>
          </a:bodyPr>
          <a:lstStyle/>
          <a:p>
            <a:pPr marL="0" marR="0" lvl="0" indent="0" algn="l" defTabSz="914400" rtl="0" eaLnBrk="1" fontAlgn="auto" latinLnBrk="0" hangingPunct="1">
              <a:lnSpc>
                <a:spcPct val="160000"/>
              </a:lnSpc>
              <a:spcBef>
                <a:spcPts val="0"/>
              </a:spcBef>
              <a:spcAft>
                <a:spcPts val="0"/>
              </a:spcAft>
              <a:buClr>
                <a:srgbClr val="004976"/>
              </a:buClr>
              <a:buSzTx/>
              <a:buFont typeface="Wingdings 2" pitchFamily="18" charset="2"/>
              <a:buNone/>
              <a:tabLst/>
              <a:defRPr/>
            </a:pPr>
            <a:r>
              <a:rPr kumimoji="0" lang="en-US" altLang="en-US" sz="2600" b="0" i="0" u="none" strike="noStrike" kern="1200" cap="none" spc="0" normalizeH="0" baseline="0" noProof="0">
                <a:ln>
                  <a:noFill/>
                </a:ln>
                <a:solidFill>
                  <a:srgbClr val="FFFFFF"/>
                </a:solidFill>
                <a:effectLst/>
                <a:uLnTx/>
                <a:uFillTx/>
                <a:latin typeface="+mn-lt"/>
                <a:ea typeface="+mn-ea"/>
                <a:cs typeface="+mn-cs"/>
              </a:rPr>
              <a:t>The mission of the Pennsylvania Training and Technical Assistance Network (PaTTAN) is to support the efforts and initiatives of the Bureau of Special Education, and to build the capacity of local educational agencies to serve students who receive special education services.</a:t>
            </a:r>
          </a:p>
        </p:txBody>
      </p:sp>
    </p:spTree>
    <p:extLst>
      <p:ext uri="{BB962C8B-B14F-4D97-AF65-F5344CB8AC3E}">
        <p14:creationId xmlns:p14="http://schemas.microsoft.com/office/powerpoint/2010/main" val="2416250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RE State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86B75A-687E-405C-8A0B-8D00578BA2C3}" type="datetimeFigureOut">
              <a:rPr lang="en-US" dirty="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TextBox 6">
            <a:extLst>
              <a:ext uri="{FF2B5EF4-FFF2-40B4-BE49-F238E27FC236}">
                <a16:creationId xmlns:a16="http://schemas.microsoft.com/office/drawing/2014/main" id="{8FC22372-0F30-459E-93F0-3777D531F055}"/>
              </a:ext>
            </a:extLst>
          </p:cNvPr>
          <p:cNvSpPr txBox="1"/>
          <p:nvPr userDrawn="1"/>
        </p:nvSpPr>
        <p:spPr>
          <a:xfrm>
            <a:off x="262465" y="1900934"/>
            <a:ext cx="2949086" cy="3046988"/>
          </a:xfrm>
          <a:prstGeom prst="rect">
            <a:avLst/>
          </a:prstGeom>
          <a:noFill/>
        </p:spPr>
        <p:txBody>
          <a:bodyPr wrap="square" rtlCol="0">
            <a:spAutoFit/>
          </a:bodyPr>
          <a:lstStyle/>
          <a:p>
            <a:r>
              <a:rPr kumimoji="0" lang="en-US" altLang="en-US" sz="3200" b="0" i="0" u="none" strike="noStrike" kern="1200" cap="none" spc="-60" normalizeH="0" baseline="0" noProof="0">
                <a:ln>
                  <a:noFill/>
                </a:ln>
                <a:solidFill>
                  <a:srgbClr val="FFFFFF"/>
                </a:solidFill>
                <a:effectLst/>
                <a:uLnTx/>
                <a:uFillTx/>
                <a:latin typeface="+mn-lt"/>
                <a:ea typeface="+mj-ea"/>
                <a:cs typeface="+mj-cs"/>
              </a:rPr>
              <a:t>PDE’s Commitment to Least Restrictive Environment (LRE)</a:t>
            </a:r>
            <a:endParaRPr lang="en-US" b="0"/>
          </a:p>
        </p:txBody>
      </p:sp>
      <p:sp>
        <p:nvSpPr>
          <p:cNvPr id="8" name="TextBox 7">
            <a:extLst>
              <a:ext uri="{FF2B5EF4-FFF2-40B4-BE49-F238E27FC236}">
                <a16:creationId xmlns:a16="http://schemas.microsoft.com/office/drawing/2014/main" id="{ED27006E-F2A7-45C4-A249-05690EDDF29A}"/>
              </a:ext>
            </a:extLst>
          </p:cNvPr>
          <p:cNvSpPr txBox="1"/>
          <p:nvPr userDrawn="1"/>
        </p:nvSpPr>
        <p:spPr>
          <a:xfrm>
            <a:off x="3869268" y="1418272"/>
            <a:ext cx="7315200" cy="51206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4976"/>
              </a:buClr>
              <a:buSzTx/>
              <a:buFont typeface="Wingdings 2" pitchFamily="18" charset="2"/>
              <a:buNone/>
              <a:tabLst/>
              <a:defRPr/>
            </a:pPr>
            <a:r>
              <a:rPr kumimoji="0" lang="en-US" altLang="en-US" sz="2800" b="0" i="0" u="none" strike="noStrike" kern="1200" cap="none" spc="0" normalizeH="0" baseline="0" noProof="0">
                <a:ln>
                  <a:noFill/>
                </a:ln>
                <a:solidFill>
                  <a:srgbClr val="FFFFFF"/>
                </a:solidFill>
                <a:effectLst/>
                <a:uLnTx/>
                <a:uFillTx/>
                <a:latin typeface="+mn-lt"/>
                <a:ea typeface="+mn-ea"/>
                <a:cs typeface="+mn-cs"/>
              </a:rPr>
              <a:t>Our goal for each child is to ensure Individualized Education Program (IEP) teams begin with the general education setting with the use of Supplementary Aids and Services before considering a more restrictive environment.</a:t>
            </a:r>
          </a:p>
        </p:txBody>
      </p:sp>
    </p:spTree>
    <p:extLst>
      <p:ext uri="{BB962C8B-B14F-4D97-AF65-F5344CB8AC3E}">
        <p14:creationId xmlns:p14="http://schemas.microsoft.com/office/powerpoint/2010/main" val="65108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sultant Contact">
    <p:spTree>
      <p:nvGrpSpPr>
        <p:cNvPr id="1" name=""/>
        <p:cNvGrpSpPr/>
        <p:nvPr/>
      </p:nvGrpSpPr>
      <p:grpSpPr>
        <a:xfrm>
          <a:off x="0" y="0"/>
          <a:ext cx="0" cy="0"/>
          <a:chOff x="0" y="0"/>
          <a:chExt cx="0" cy="0"/>
        </a:xfrm>
      </p:grpSpPr>
      <p:sp>
        <p:nvSpPr>
          <p:cNvPr id="7" name="Rectangle 6"/>
          <p:cNvSpPr/>
          <p:nvPr/>
        </p:nvSpPr>
        <p:spPr>
          <a:xfrm>
            <a:off x="-31262"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4444294"/>
          </a:xfrm>
        </p:spPr>
        <p:txBody>
          <a:bodyPr anchor="t">
            <a:normAutofit/>
          </a:bodyPr>
          <a:lstStyle>
            <a:lvl1pPr algn="l">
              <a:defRPr sz="4800" b="1" spc="-100" baseline="0">
                <a:solidFill>
                  <a:srgbClr val="FFFFFF"/>
                </a:solidFill>
                <a:latin typeface="Century Gothic" panose="020B0502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5586B75A-687E-405C-8A0B-8D00578BA2C3}"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100" b="0"/>
            </a:lvl1pPr>
          </a:lstStyle>
          <a:p>
            <a:fld id="{4FAB73BC-B049-4115-A692-8D63A059BFB8}" type="slidenum">
              <a:rPr lang="en-US" smtClean="0"/>
              <a:pPr/>
              <a:t>‹#›</a:t>
            </a:fld>
            <a:endParaRPr lang="en-US"/>
          </a:p>
        </p:txBody>
      </p:sp>
      <p:pic>
        <p:nvPicPr>
          <p:cNvPr id="9" name="Picture 8" descr="The logo of the Pennsylvania Training and Technical Assistance Network">
            <a:extLst>
              <a:ext uri="{FF2B5EF4-FFF2-40B4-BE49-F238E27FC236}">
                <a16:creationId xmlns:a16="http://schemas.microsoft.com/office/drawing/2014/main" id="{EF7411E3-7972-4FBB-B38E-83D74B13E826}"/>
              </a:ext>
            </a:extLst>
          </p:cNvPr>
          <p:cNvPicPr>
            <a:picLocks noChangeAspect="1"/>
          </p:cNvPicPr>
          <p:nvPr userDrawn="1"/>
        </p:nvPicPr>
        <p:blipFill>
          <a:blip r:embed="rId2"/>
          <a:stretch>
            <a:fillRect/>
          </a:stretch>
        </p:blipFill>
        <p:spPr>
          <a:xfrm>
            <a:off x="10527323" y="48482"/>
            <a:ext cx="1587361" cy="600814"/>
          </a:xfrm>
          <a:prstGeom prst="rect">
            <a:avLst/>
          </a:prstGeom>
        </p:spPr>
      </p:pic>
      <p:sp>
        <p:nvSpPr>
          <p:cNvPr id="10" name="TextBox 9">
            <a:extLst>
              <a:ext uri="{FF2B5EF4-FFF2-40B4-BE49-F238E27FC236}">
                <a16:creationId xmlns:a16="http://schemas.microsoft.com/office/drawing/2014/main" id="{570E8281-1349-4710-8DB8-B16F7878D3F8}"/>
              </a:ext>
            </a:extLst>
          </p:cNvPr>
          <p:cNvSpPr txBox="1"/>
          <p:nvPr userDrawn="1"/>
        </p:nvSpPr>
        <p:spPr>
          <a:xfrm>
            <a:off x="9367024" y="2970509"/>
            <a:ext cx="2747660" cy="880241"/>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
                <a:srgbClr val="004976"/>
              </a:buClr>
              <a:buSzTx/>
              <a:buFont typeface="Wingdings 2" pitchFamily="18" charset="2"/>
              <a:buNone/>
              <a:tabLst/>
              <a:defRPr/>
            </a:pPr>
            <a:r>
              <a:rPr kumimoji="0" lang="en-US" sz="2200" b="1" i="0" u="none" strike="noStrike" kern="1200" cap="none" spc="-150" normalizeH="0" baseline="0" noProof="0">
                <a:ln>
                  <a:noFill/>
                </a:ln>
                <a:solidFill>
                  <a:srgbClr val="FFFFFF"/>
                </a:solidFill>
                <a:effectLst/>
                <a:uLnTx/>
                <a:uFillTx/>
                <a:latin typeface="Century Gothic" panose="020B0502020202020204" pitchFamily="34" charset="0"/>
                <a:ea typeface="+mn-ea"/>
                <a:cs typeface="+mn-cs"/>
              </a:rPr>
              <a:t>Commonwealth of Pennsylvania</a:t>
            </a:r>
            <a:endParaRPr kumimoji="0" lang="en-US" sz="2200" b="0" i="0" u="none" strike="noStrike" kern="1200" cap="none" spc="-150" normalizeH="0" baseline="0" noProof="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80000"/>
              </a:lnSpc>
              <a:spcBef>
                <a:spcPts val="0"/>
              </a:spcBef>
              <a:spcAft>
                <a:spcPts val="0"/>
              </a:spcAft>
              <a:buClr>
                <a:srgbClr val="004976"/>
              </a:buClr>
              <a:buSzTx/>
              <a:buFont typeface="Wingdings 2" pitchFamily="18" charset="2"/>
              <a:buNone/>
              <a:tabLst/>
              <a:defRPr/>
            </a:pPr>
            <a:r>
              <a:rPr kumimoji="0" lang="en-US" sz="2000" b="0" i="0" u="none" strike="noStrike" kern="1200" cap="none" spc="-150" normalizeH="0" baseline="0" noProof="0">
                <a:ln>
                  <a:noFill/>
                </a:ln>
                <a:solidFill>
                  <a:srgbClr val="FFFFFF"/>
                </a:solidFill>
                <a:effectLst/>
                <a:uLnTx/>
                <a:uFillTx/>
                <a:latin typeface="Century Gothic" panose="020B0502020202020204" pitchFamily="34" charset="0"/>
                <a:ea typeface="+mn-ea"/>
                <a:cs typeface="+mn-cs"/>
              </a:rPr>
              <a:t>Tom Wolf, Governor</a:t>
            </a:r>
          </a:p>
        </p:txBody>
      </p:sp>
    </p:spTree>
    <p:extLst>
      <p:ext uri="{BB962C8B-B14F-4D97-AF65-F5344CB8AC3E}">
        <p14:creationId xmlns:p14="http://schemas.microsoft.com/office/powerpoint/2010/main" val="2803888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262"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3255264"/>
          </a:xfrm>
        </p:spPr>
        <p:txBody>
          <a:bodyPr anchor="b">
            <a:normAutofit/>
          </a:bodyPr>
          <a:lstStyle>
            <a:lvl1pPr algn="l">
              <a:defRPr sz="4800" b="1" spc="-100" baseline="0">
                <a:solidFill>
                  <a:srgbClr val="FFFFFF"/>
                </a:solidFill>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800" cap="none" spc="0" baseline="0">
                <a:solidFill>
                  <a:schemeClr val="bg1"/>
                </a:solidFill>
                <a:latin typeface="Century Gothic" panose="020B050202020202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262465" y="6356350"/>
            <a:ext cx="2743200" cy="365125"/>
          </a:xfrm>
          <a:prstGeom prst="rect">
            <a:avLst/>
          </a:prstGeom>
        </p:spPr>
        <p:txBody>
          <a:bodyPr/>
          <a:lstStyle>
            <a:lvl1pPr>
              <a:defRPr>
                <a:latin typeface="Century Gothic" panose="020B0502020202020204" pitchFamily="34" charset="0"/>
              </a:defRPr>
            </a:lvl1pPr>
          </a:lstStyle>
          <a:p>
            <a:fld id="{5586B75A-687E-405C-8A0B-8D00578BA2C3}" type="datetimeFigureOut">
              <a:rPr lang="en-US" smtClean="0"/>
              <a:pPr/>
              <a:t>9/23/2021</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lvl1pPr>
              <a:defRPr sz="1100" b="0"/>
            </a:lvl1pPr>
          </a:lstStyle>
          <a:p>
            <a:fld id="{4FAB73BC-B049-4115-A692-8D63A059BFB8}" type="slidenum">
              <a:rPr lang="en-US" smtClean="0"/>
              <a:pPr/>
              <a:t>‹#›</a:t>
            </a:fld>
            <a:endParaRPr lang="en-US"/>
          </a:p>
        </p:txBody>
      </p:sp>
      <p:pic>
        <p:nvPicPr>
          <p:cNvPr id="9" name="Picture 8" descr="The logo of the Pennsylvania Training and Technical Assistance Network">
            <a:extLst>
              <a:ext uri="{FF2B5EF4-FFF2-40B4-BE49-F238E27FC236}">
                <a16:creationId xmlns:a16="http://schemas.microsoft.com/office/drawing/2014/main" id="{EF7411E3-7972-4FBB-B38E-83D74B13E826}"/>
              </a:ext>
            </a:extLst>
          </p:cNvPr>
          <p:cNvPicPr>
            <a:picLocks noChangeAspect="1"/>
          </p:cNvPicPr>
          <p:nvPr userDrawn="1"/>
        </p:nvPicPr>
        <p:blipFill>
          <a:blip r:embed="rId2"/>
          <a:stretch>
            <a:fillRect/>
          </a:stretch>
        </p:blipFill>
        <p:spPr>
          <a:xfrm>
            <a:off x="10527323" y="48482"/>
            <a:ext cx="1587361" cy="600814"/>
          </a:xfrm>
          <a:prstGeom prst="rect">
            <a:avLst/>
          </a:prstGeom>
        </p:spPr>
      </p:pic>
    </p:spTree>
    <p:extLst>
      <p:ext uri="{BB962C8B-B14F-4D97-AF65-F5344CB8AC3E}">
        <p14:creationId xmlns:p14="http://schemas.microsoft.com/office/powerpoint/2010/main" val="3080315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69268" y="864108"/>
            <a:ext cx="7315200" cy="5120640"/>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066807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4800" b="0" spc="-10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800" cap="none"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251509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008786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11" name="Footer Placeholder 10"/>
          <p:cNvSpPr>
            <a:spLocks noGrp="1"/>
          </p:cNvSpPr>
          <p:nvPr>
            <p:ph type="ftr" sz="quarter" idx="11"/>
          </p:nvPr>
        </p:nvSpPr>
        <p:spPr>
          <a:xfrm>
            <a:off x="3869268" y="6356350"/>
            <a:ext cx="5911517" cy="365125"/>
          </a:xfrm>
          <a:prstGeom prst="rect">
            <a:avLst/>
          </a:prstGeom>
        </p:spPr>
        <p:txBody>
          <a:bodyPr/>
          <a:lstStyle/>
          <a:p>
            <a:endParaRPr lang="en-US"/>
          </a:p>
        </p:txBody>
      </p:sp>
      <p:sp>
        <p:nvSpPr>
          <p:cNvPr id="12" name="Slide Number Placeholder 11"/>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473673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69268" y="864108"/>
            <a:ext cx="7315200" cy="5120640"/>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021893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7" name="Footer Placeholder 6"/>
          <p:cNvSpPr>
            <a:spLocks noGrp="1"/>
          </p:cNvSpPr>
          <p:nvPr>
            <p:ph type="ftr" sz="quarter" idx="11"/>
          </p:nvPr>
        </p:nvSpPr>
        <p:spPr>
          <a:xfrm>
            <a:off x="3869268" y="6356350"/>
            <a:ext cx="5911517" cy="365125"/>
          </a:xfrm>
          <a:prstGeom prst="rect">
            <a:avLst/>
          </a:prstGeom>
        </p:spPr>
        <p:txBody>
          <a:bodyPr/>
          <a:lstStyle/>
          <a:p>
            <a:endParaRPr lang="en-US"/>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431626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6" name="Footer Placeholder 5"/>
          <p:cNvSpPr>
            <a:spLocks noGrp="1"/>
          </p:cNvSpPr>
          <p:nvPr>
            <p:ph type="ftr" sz="quarter" idx="11"/>
          </p:nvPr>
        </p:nvSpPr>
        <p:spPr>
          <a:xfrm>
            <a:off x="3869268" y="6356350"/>
            <a:ext cx="591151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
        <p:nvSpPr>
          <p:cNvPr id="8" name="Rectangle 7">
            <a:extLst>
              <a:ext uri="{FF2B5EF4-FFF2-40B4-BE49-F238E27FC236}">
                <a16:creationId xmlns:a16="http://schemas.microsoft.com/office/drawing/2014/main" id="{0618DC6B-A64F-41F6-B089-E3EF47BB2DBA}"/>
              </a:ext>
            </a:extLst>
          </p:cNvPr>
          <p:cNvSpPr/>
          <p:nvPr userDrawn="1"/>
        </p:nvSpPr>
        <p:spPr>
          <a:xfrm>
            <a:off x="0" y="758952"/>
            <a:ext cx="12191999"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727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97942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501128" cy="5120640"/>
          </a:xfrm>
        </p:spPr>
        <p:txBody>
          <a:bodyPr/>
          <a:lstStyle>
            <a:lvl1pPr>
              <a:buClr>
                <a:schemeClr val="bg1"/>
              </a:buClr>
              <a:defRPr sz="2800"/>
            </a:lvl1pPr>
            <a:lvl2pPr>
              <a:buClr>
                <a:schemeClr val="bg1"/>
              </a:buClr>
              <a:defRPr sz="2400"/>
            </a:lvl2pPr>
            <a:lvl3pPr>
              <a:buClr>
                <a:schemeClr val="bg1"/>
              </a:buClr>
              <a:defRPr sz="2000"/>
            </a:lvl3pPr>
            <a:lvl4pPr>
              <a:buClr>
                <a:schemeClr val="bg1"/>
              </a:buClr>
              <a:defRPr sz="1800"/>
            </a:lvl4pPr>
            <a:lvl5pPr>
              <a:buClr>
                <a:schemeClr val="bg1"/>
              </a:buCl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4122420"/>
            <a:ext cx="2834640" cy="169374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413048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9" name="Footer Placeholder 8"/>
          <p:cNvSpPr>
            <a:spLocks noGrp="1"/>
          </p:cNvSpPr>
          <p:nvPr>
            <p:ph type="ftr" sz="quarter" idx="11"/>
          </p:nvPr>
        </p:nvSpPr>
        <p:spPr>
          <a:xfrm>
            <a:off x="3499101" y="6356350"/>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
        <p:nvSpPr>
          <p:cNvPr id="11" name="Content Placeholder 2">
            <a:extLst>
              <a:ext uri="{FF2B5EF4-FFF2-40B4-BE49-F238E27FC236}">
                <a16:creationId xmlns:a16="http://schemas.microsoft.com/office/drawing/2014/main" id="{92972C32-2F1F-48F1-918A-3744F36CC55B}"/>
              </a:ext>
            </a:extLst>
          </p:cNvPr>
          <p:cNvSpPr>
            <a:spLocks noGrp="1"/>
          </p:cNvSpPr>
          <p:nvPr>
            <p:ph idx="1"/>
          </p:nvPr>
        </p:nvSpPr>
        <p:spPr>
          <a:xfrm>
            <a:off x="3869268" y="864108"/>
            <a:ext cx="7315200" cy="5120640"/>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1B018479-FAAB-4FD0-A3A2-C92340C25BC0}"/>
              </a:ext>
            </a:extLst>
          </p:cNvPr>
          <p:cNvSpPr>
            <a:spLocks noGrp="1"/>
          </p:cNvSpPr>
          <p:nvPr>
            <p:ph type="title"/>
          </p:nvPr>
        </p:nvSpPr>
        <p:spPr>
          <a:xfrm>
            <a:off x="256032" y="1143000"/>
            <a:ext cx="2834640" cy="2979420"/>
          </a:xfrm>
        </p:spPr>
        <p:txBody>
          <a:bodyPr anchor="b">
            <a:normAutofit/>
          </a:bodyPr>
          <a:lstStyle>
            <a:lvl1pPr>
              <a:defRPr sz="3200" b="0" baseline="0"/>
            </a:lvl1pPr>
          </a:lstStyle>
          <a:p>
            <a:r>
              <a:rPr lang="en-US"/>
              <a:t>Click to edit Master title style</a:t>
            </a:r>
          </a:p>
        </p:txBody>
      </p:sp>
      <p:sp>
        <p:nvSpPr>
          <p:cNvPr id="13" name="Text Placeholder 3">
            <a:extLst>
              <a:ext uri="{FF2B5EF4-FFF2-40B4-BE49-F238E27FC236}">
                <a16:creationId xmlns:a16="http://schemas.microsoft.com/office/drawing/2014/main" id="{3B32C9A4-BE87-4FFF-B30D-1040FCFEEF19}"/>
              </a:ext>
            </a:extLst>
          </p:cNvPr>
          <p:cNvSpPr>
            <a:spLocks noGrp="1"/>
          </p:cNvSpPr>
          <p:nvPr>
            <p:ph type="body" sz="half" idx="2"/>
          </p:nvPr>
        </p:nvSpPr>
        <p:spPr>
          <a:xfrm>
            <a:off x="256032" y="4122420"/>
            <a:ext cx="2834640" cy="169374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3249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8" name="Footer Placeholder 7"/>
          <p:cNvSpPr>
            <a:spLocks noGrp="1"/>
          </p:cNvSpPr>
          <p:nvPr>
            <p:ph type="ftr" sz="quarter" idx="11"/>
          </p:nvPr>
        </p:nvSpPr>
        <p:spPr>
          <a:xfrm>
            <a:off x="3869268" y="6356350"/>
            <a:ext cx="5911517"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39538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8" name="Footer Placeholder 7"/>
          <p:cNvSpPr>
            <a:spLocks noGrp="1"/>
          </p:cNvSpPr>
          <p:nvPr>
            <p:ph type="ftr" sz="quarter" idx="11"/>
          </p:nvPr>
        </p:nvSpPr>
        <p:spPr>
          <a:xfrm>
            <a:off x="3869268" y="6356350"/>
            <a:ext cx="5911517"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079671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
        <p:nvSpPr>
          <p:cNvPr id="7" name="TextBox 6">
            <a:extLst>
              <a:ext uri="{FF2B5EF4-FFF2-40B4-BE49-F238E27FC236}">
                <a16:creationId xmlns:a16="http://schemas.microsoft.com/office/drawing/2014/main" id="{112F5AB2-28CE-4E45-83F7-56D564052963}"/>
              </a:ext>
            </a:extLst>
          </p:cNvPr>
          <p:cNvSpPr txBox="1"/>
          <p:nvPr userDrawn="1"/>
        </p:nvSpPr>
        <p:spPr>
          <a:xfrm>
            <a:off x="262465" y="2885819"/>
            <a:ext cx="1905650" cy="1077218"/>
          </a:xfrm>
          <a:prstGeom prst="rect">
            <a:avLst/>
          </a:prstGeom>
          <a:noFill/>
        </p:spPr>
        <p:txBody>
          <a:bodyPr wrap="none" rtlCol="0">
            <a:spAutoFit/>
          </a:bodyPr>
          <a:lstStyle/>
          <a:p>
            <a:r>
              <a:rPr kumimoji="0" lang="en-US" sz="3200" b="0" i="0" u="none" strike="noStrike" kern="1200" cap="none" spc="-60" normalizeH="0" baseline="0" noProof="0" err="1">
                <a:ln>
                  <a:noFill/>
                </a:ln>
                <a:solidFill>
                  <a:srgbClr val="FFFFFF"/>
                </a:solidFill>
                <a:effectLst/>
                <a:uLnTx/>
                <a:uFillTx/>
                <a:latin typeface="+mn-lt"/>
                <a:ea typeface="+mj-ea"/>
                <a:cs typeface="+mj-cs"/>
              </a:rPr>
              <a:t>PaTTAN’s</a:t>
            </a:r>
            <a:br>
              <a:rPr kumimoji="0" lang="en-US" sz="3200" b="0" i="0" u="none" strike="noStrike" kern="1200" cap="none" spc="-60" normalizeH="0" baseline="0" noProof="0">
                <a:ln>
                  <a:noFill/>
                </a:ln>
                <a:solidFill>
                  <a:srgbClr val="FFFFFF"/>
                </a:solidFill>
                <a:effectLst/>
                <a:uLnTx/>
                <a:uFillTx/>
                <a:latin typeface="+mn-lt"/>
                <a:ea typeface="+mj-ea"/>
                <a:cs typeface="+mj-cs"/>
              </a:rPr>
            </a:br>
            <a:r>
              <a:rPr kumimoji="0" lang="en-US" sz="3200" b="0" i="0" u="none" strike="noStrike" kern="1200" cap="none" spc="-60" normalizeH="0" baseline="0" noProof="0">
                <a:ln>
                  <a:noFill/>
                </a:ln>
                <a:solidFill>
                  <a:srgbClr val="FFFFFF"/>
                </a:solidFill>
                <a:effectLst/>
                <a:uLnTx/>
                <a:uFillTx/>
                <a:latin typeface="+mn-lt"/>
                <a:ea typeface="+mj-ea"/>
                <a:cs typeface="+mj-cs"/>
              </a:rPr>
              <a:t>Mission</a:t>
            </a:r>
            <a:endParaRPr lang="en-US" b="0"/>
          </a:p>
        </p:txBody>
      </p:sp>
      <p:sp>
        <p:nvSpPr>
          <p:cNvPr id="8" name="TextBox 7">
            <a:extLst>
              <a:ext uri="{FF2B5EF4-FFF2-40B4-BE49-F238E27FC236}">
                <a16:creationId xmlns:a16="http://schemas.microsoft.com/office/drawing/2014/main" id="{2A7369D2-8BDB-44CA-BC2E-76FCFBA75705}"/>
              </a:ext>
            </a:extLst>
          </p:cNvPr>
          <p:cNvSpPr txBox="1"/>
          <p:nvPr userDrawn="1"/>
        </p:nvSpPr>
        <p:spPr>
          <a:xfrm>
            <a:off x="3869268" y="1101896"/>
            <a:ext cx="7315200" cy="5120640"/>
          </a:xfrm>
          <a:prstGeom prst="rect">
            <a:avLst/>
          </a:prstGeom>
          <a:noFill/>
        </p:spPr>
        <p:txBody>
          <a:bodyPr wrap="square" rtlCol="0">
            <a:spAutoFit/>
          </a:bodyPr>
          <a:lstStyle/>
          <a:p>
            <a:pPr marL="0" marR="0" lvl="0" indent="0" algn="l" defTabSz="914400" rtl="0" eaLnBrk="1" fontAlgn="auto" latinLnBrk="0" hangingPunct="1">
              <a:lnSpc>
                <a:spcPct val="160000"/>
              </a:lnSpc>
              <a:spcBef>
                <a:spcPts val="0"/>
              </a:spcBef>
              <a:spcAft>
                <a:spcPts val="0"/>
              </a:spcAft>
              <a:buClr>
                <a:srgbClr val="004976"/>
              </a:buClr>
              <a:buSzTx/>
              <a:buFont typeface="Wingdings 2" pitchFamily="18" charset="2"/>
              <a:buNone/>
              <a:tabLst/>
              <a:defRPr/>
            </a:pPr>
            <a:r>
              <a:rPr kumimoji="0" lang="en-US" altLang="en-US" sz="2600" b="0" i="0" u="none" strike="noStrike" kern="1200" cap="none" spc="0" normalizeH="0" baseline="0" noProof="0">
                <a:ln>
                  <a:noFill/>
                </a:ln>
                <a:solidFill>
                  <a:srgbClr val="FFFFFF"/>
                </a:solidFill>
                <a:effectLst/>
                <a:uLnTx/>
                <a:uFillTx/>
                <a:latin typeface="+mn-lt"/>
                <a:ea typeface="+mn-ea"/>
                <a:cs typeface="+mn-cs"/>
              </a:rPr>
              <a:t>The mission of the Pennsylvania Training and Technical Assistance Network (PaTTAN) is to support the efforts and initiatives of the Bureau of Special Education, and to build the capacity of local educational agencies to serve students who receive special education services.</a:t>
            </a:r>
          </a:p>
        </p:txBody>
      </p:sp>
    </p:spTree>
    <p:extLst>
      <p:ext uri="{BB962C8B-B14F-4D97-AF65-F5344CB8AC3E}">
        <p14:creationId xmlns:p14="http://schemas.microsoft.com/office/powerpoint/2010/main" val="1932420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RE State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9/23/2021</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
        <p:nvSpPr>
          <p:cNvPr id="7" name="TextBox 6">
            <a:extLst>
              <a:ext uri="{FF2B5EF4-FFF2-40B4-BE49-F238E27FC236}">
                <a16:creationId xmlns:a16="http://schemas.microsoft.com/office/drawing/2014/main" id="{8FC22372-0F30-459E-93F0-3777D531F055}"/>
              </a:ext>
            </a:extLst>
          </p:cNvPr>
          <p:cNvSpPr txBox="1"/>
          <p:nvPr userDrawn="1"/>
        </p:nvSpPr>
        <p:spPr>
          <a:xfrm>
            <a:off x="262465" y="1900934"/>
            <a:ext cx="2949086" cy="3046988"/>
          </a:xfrm>
          <a:prstGeom prst="rect">
            <a:avLst/>
          </a:prstGeom>
          <a:noFill/>
        </p:spPr>
        <p:txBody>
          <a:bodyPr wrap="square" rtlCol="0">
            <a:spAutoFit/>
          </a:bodyPr>
          <a:lstStyle/>
          <a:p>
            <a:r>
              <a:rPr kumimoji="0" lang="en-US" altLang="en-US" sz="3200" b="0" i="0" u="none" strike="noStrike" kern="1200" cap="none" spc="-60" normalizeH="0" baseline="0" noProof="0">
                <a:ln>
                  <a:noFill/>
                </a:ln>
                <a:solidFill>
                  <a:srgbClr val="FFFFFF"/>
                </a:solidFill>
                <a:effectLst/>
                <a:uLnTx/>
                <a:uFillTx/>
                <a:latin typeface="+mn-lt"/>
                <a:ea typeface="+mj-ea"/>
                <a:cs typeface="+mj-cs"/>
              </a:rPr>
              <a:t>PDE’s Commitment to Least Restrictive Environment (LRE)</a:t>
            </a:r>
            <a:endParaRPr lang="en-US" b="0"/>
          </a:p>
        </p:txBody>
      </p:sp>
      <p:sp>
        <p:nvSpPr>
          <p:cNvPr id="8" name="TextBox 7">
            <a:extLst>
              <a:ext uri="{FF2B5EF4-FFF2-40B4-BE49-F238E27FC236}">
                <a16:creationId xmlns:a16="http://schemas.microsoft.com/office/drawing/2014/main" id="{ED27006E-F2A7-45C4-A249-05690EDDF29A}"/>
              </a:ext>
            </a:extLst>
          </p:cNvPr>
          <p:cNvSpPr txBox="1"/>
          <p:nvPr userDrawn="1"/>
        </p:nvSpPr>
        <p:spPr>
          <a:xfrm>
            <a:off x="3869268" y="1418272"/>
            <a:ext cx="7315200" cy="51206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4976"/>
              </a:buClr>
              <a:buSzTx/>
              <a:buFont typeface="Wingdings 2" pitchFamily="18" charset="2"/>
              <a:buNone/>
              <a:tabLst/>
              <a:defRPr/>
            </a:pPr>
            <a:r>
              <a:rPr kumimoji="0" lang="en-US" altLang="en-US" sz="2800" b="0" i="0" u="none" strike="noStrike" kern="1200" cap="none" spc="0" normalizeH="0" baseline="0" noProof="0">
                <a:ln>
                  <a:noFill/>
                </a:ln>
                <a:solidFill>
                  <a:srgbClr val="FFFFFF"/>
                </a:solidFill>
                <a:effectLst/>
                <a:uLnTx/>
                <a:uFillTx/>
                <a:latin typeface="+mn-lt"/>
                <a:ea typeface="+mn-ea"/>
                <a:cs typeface="+mn-cs"/>
              </a:rPr>
              <a:t>Our goal for each child is to ensure Individualized Education Program (IEP) teams begin with the general education setting with the use of Supplementary Aids and Services before considering a more restrictive environment.</a:t>
            </a:r>
          </a:p>
        </p:txBody>
      </p:sp>
    </p:spTree>
    <p:extLst>
      <p:ext uri="{BB962C8B-B14F-4D97-AF65-F5344CB8AC3E}">
        <p14:creationId xmlns:p14="http://schemas.microsoft.com/office/powerpoint/2010/main" val="4199358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sultant Contact">
    <p:spTree>
      <p:nvGrpSpPr>
        <p:cNvPr id="1" name=""/>
        <p:cNvGrpSpPr/>
        <p:nvPr/>
      </p:nvGrpSpPr>
      <p:grpSpPr>
        <a:xfrm>
          <a:off x="0" y="0"/>
          <a:ext cx="0" cy="0"/>
          <a:chOff x="0" y="0"/>
          <a:chExt cx="0" cy="0"/>
        </a:xfrm>
      </p:grpSpPr>
      <p:sp>
        <p:nvSpPr>
          <p:cNvPr id="7" name="Rectangle 6"/>
          <p:cNvSpPr/>
          <p:nvPr/>
        </p:nvSpPr>
        <p:spPr>
          <a:xfrm>
            <a:off x="-31262"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4444294"/>
          </a:xfrm>
        </p:spPr>
        <p:txBody>
          <a:bodyPr anchor="t">
            <a:normAutofit/>
          </a:bodyPr>
          <a:lstStyle>
            <a:lvl1pPr algn="l">
              <a:defRPr sz="4800" b="1" spc="-100" baseline="0">
                <a:solidFill>
                  <a:srgbClr val="FFFFFF"/>
                </a:solidFill>
                <a:latin typeface="Century Gothic" panose="020B0502020202020204" pitchFamily="34" charset="0"/>
              </a:defRPr>
            </a:lvl1pPr>
          </a:lstStyle>
          <a:p>
            <a:r>
              <a:rPr lang="en-US"/>
              <a:t>Click to edit Master title style</a:t>
            </a:r>
          </a:p>
        </p:txBody>
      </p:sp>
      <p:sp>
        <p:nvSpPr>
          <p:cNvPr id="4" name="Date Placeholder 3"/>
          <p:cNvSpPr>
            <a:spLocks noGrp="1"/>
          </p:cNvSpPr>
          <p:nvPr>
            <p:ph type="dt" sz="half" idx="10"/>
          </p:nvPr>
        </p:nvSpPr>
        <p:spPr>
          <a:xfrm>
            <a:off x="262465" y="6356350"/>
            <a:ext cx="2743200" cy="365125"/>
          </a:xfrm>
          <a:prstGeom prst="rect">
            <a:avLst/>
          </a:prstGeom>
        </p:spPr>
        <p:txBody>
          <a:bodyPr/>
          <a:lstStyle>
            <a:lvl1pPr>
              <a:defRPr>
                <a:latin typeface="Century Gothic" panose="020B0502020202020204" pitchFamily="34" charset="0"/>
              </a:defRPr>
            </a:lvl1pPr>
          </a:lstStyle>
          <a:p>
            <a:fld id="{5586B75A-687E-405C-8A0B-8D00578BA2C3}" type="datetimeFigureOut">
              <a:rPr lang="en-US" smtClean="0"/>
              <a:pPr/>
              <a:t>9/23/2021</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lvl1pPr>
              <a:defRPr sz="1100" b="0"/>
            </a:lvl1pPr>
          </a:lstStyle>
          <a:p>
            <a:fld id="{4FAB73BC-B049-4115-A692-8D63A059BFB8}" type="slidenum">
              <a:rPr lang="en-US" smtClean="0"/>
              <a:pPr/>
              <a:t>‹#›</a:t>
            </a:fld>
            <a:endParaRPr lang="en-US"/>
          </a:p>
        </p:txBody>
      </p:sp>
      <p:pic>
        <p:nvPicPr>
          <p:cNvPr id="9" name="Picture 8" descr="The logo of the Pennsylvania Training and Technical Assistance Network">
            <a:extLst>
              <a:ext uri="{FF2B5EF4-FFF2-40B4-BE49-F238E27FC236}">
                <a16:creationId xmlns:a16="http://schemas.microsoft.com/office/drawing/2014/main" id="{EF7411E3-7972-4FBB-B38E-83D74B13E826}"/>
              </a:ext>
            </a:extLst>
          </p:cNvPr>
          <p:cNvPicPr>
            <a:picLocks noChangeAspect="1"/>
          </p:cNvPicPr>
          <p:nvPr userDrawn="1"/>
        </p:nvPicPr>
        <p:blipFill>
          <a:blip r:embed="rId2"/>
          <a:stretch>
            <a:fillRect/>
          </a:stretch>
        </p:blipFill>
        <p:spPr>
          <a:xfrm>
            <a:off x="10527323" y="48482"/>
            <a:ext cx="1587361" cy="600814"/>
          </a:xfrm>
          <a:prstGeom prst="rect">
            <a:avLst/>
          </a:prstGeom>
        </p:spPr>
      </p:pic>
      <p:sp>
        <p:nvSpPr>
          <p:cNvPr id="10" name="TextBox 9">
            <a:extLst>
              <a:ext uri="{FF2B5EF4-FFF2-40B4-BE49-F238E27FC236}">
                <a16:creationId xmlns:a16="http://schemas.microsoft.com/office/drawing/2014/main" id="{570E8281-1349-4710-8DB8-B16F7878D3F8}"/>
              </a:ext>
            </a:extLst>
          </p:cNvPr>
          <p:cNvSpPr txBox="1"/>
          <p:nvPr userDrawn="1"/>
        </p:nvSpPr>
        <p:spPr>
          <a:xfrm>
            <a:off x="9367024" y="2970509"/>
            <a:ext cx="2747660" cy="880241"/>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
                <a:srgbClr val="004976"/>
              </a:buClr>
              <a:buSzTx/>
              <a:buFont typeface="Wingdings 2" pitchFamily="18" charset="2"/>
              <a:buNone/>
              <a:tabLst/>
              <a:defRPr/>
            </a:pPr>
            <a:r>
              <a:rPr kumimoji="0" lang="en-US" sz="2200" b="1" i="0" u="none" strike="noStrike" kern="1200" cap="none" spc="-150" normalizeH="0" baseline="0" noProof="0">
                <a:ln>
                  <a:noFill/>
                </a:ln>
                <a:solidFill>
                  <a:srgbClr val="FFFFFF"/>
                </a:solidFill>
                <a:effectLst/>
                <a:uLnTx/>
                <a:uFillTx/>
                <a:latin typeface="Century Gothic" panose="020B0502020202020204" pitchFamily="34" charset="0"/>
                <a:ea typeface="+mn-ea"/>
                <a:cs typeface="+mn-cs"/>
              </a:rPr>
              <a:t>Commonwealth of Pennsylvania</a:t>
            </a:r>
            <a:endParaRPr kumimoji="0" lang="en-US" sz="2200" b="0" i="0" u="none" strike="noStrike" kern="1200" cap="none" spc="-150" normalizeH="0" baseline="0" noProof="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80000"/>
              </a:lnSpc>
              <a:spcBef>
                <a:spcPts val="0"/>
              </a:spcBef>
              <a:spcAft>
                <a:spcPts val="0"/>
              </a:spcAft>
              <a:buClr>
                <a:srgbClr val="004976"/>
              </a:buClr>
              <a:buSzTx/>
              <a:buFont typeface="Wingdings 2" pitchFamily="18" charset="2"/>
              <a:buNone/>
              <a:tabLst/>
              <a:defRPr/>
            </a:pPr>
            <a:r>
              <a:rPr kumimoji="0" lang="en-US" sz="2000" b="0" i="0" u="none" strike="noStrike" kern="1200" cap="none" spc="-150" normalizeH="0" baseline="0" noProof="0">
                <a:ln>
                  <a:noFill/>
                </a:ln>
                <a:solidFill>
                  <a:srgbClr val="FFFFFF"/>
                </a:solidFill>
                <a:effectLst/>
                <a:uLnTx/>
                <a:uFillTx/>
                <a:latin typeface="Century Gothic" panose="020B0502020202020204" pitchFamily="34" charset="0"/>
                <a:ea typeface="+mn-ea"/>
                <a:cs typeface="+mn-cs"/>
              </a:rPr>
              <a:t>Tom Wolf, Governor</a:t>
            </a:r>
          </a:p>
        </p:txBody>
      </p:sp>
    </p:spTree>
    <p:extLst>
      <p:ext uri="{BB962C8B-B14F-4D97-AF65-F5344CB8AC3E}">
        <p14:creationId xmlns:p14="http://schemas.microsoft.com/office/powerpoint/2010/main" val="171261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4800" b="0" spc="-10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800" cap="none"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57536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9/23/2021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41230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9/23/2021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5780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9/23/2021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2868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
        <p:nvSpPr>
          <p:cNvPr id="8" name="Rectangle 7">
            <a:extLst>
              <a:ext uri="{FF2B5EF4-FFF2-40B4-BE49-F238E27FC236}">
                <a16:creationId xmlns:a16="http://schemas.microsoft.com/office/drawing/2014/main" id="{0618DC6B-A64F-41F6-B089-E3EF47BB2DBA}"/>
              </a:ext>
            </a:extLst>
          </p:cNvPr>
          <p:cNvSpPr/>
          <p:nvPr userDrawn="1"/>
        </p:nvSpPr>
        <p:spPr>
          <a:xfrm>
            <a:off x="0" y="758952"/>
            <a:ext cx="12191999"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83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97942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501128" cy="5120640"/>
          </a:xfrm>
        </p:spPr>
        <p:txBody>
          <a:bodyPr/>
          <a:lstStyle>
            <a:lvl1pPr>
              <a:buClr>
                <a:schemeClr val="bg1"/>
              </a:buClr>
              <a:defRPr sz="2800"/>
            </a:lvl1pPr>
            <a:lvl2pPr>
              <a:buClr>
                <a:schemeClr val="bg1"/>
              </a:buClr>
              <a:defRPr sz="2400"/>
            </a:lvl2pPr>
            <a:lvl3pPr>
              <a:buClr>
                <a:schemeClr val="bg1"/>
              </a:buClr>
              <a:defRPr sz="2000"/>
            </a:lvl3pPr>
            <a:lvl4pPr>
              <a:buClr>
                <a:schemeClr val="bg1"/>
              </a:buClr>
              <a:defRPr sz="1800"/>
            </a:lvl4pPr>
            <a:lvl5pPr>
              <a:buClr>
                <a:schemeClr val="bg1"/>
              </a:buCl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4122420"/>
            <a:ext cx="2834640" cy="169374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9/23/2021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6405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5586B75A-687E-405C-8A0B-8D00578BA2C3}" type="datetimeFigureOut">
              <a:rPr lang="en-US" dirty="0"/>
              <a:pPr/>
              <a:t>9/23/2021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
        <p:nvSpPr>
          <p:cNvPr id="11" name="Content Placeholder 2">
            <a:extLst>
              <a:ext uri="{FF2B5EF4-FFF2-40B4-BE49-F238E27FC236}">
                <a16:creationId xmlns:a16="http://schemas.microsoft.com/office/drawing/2014/main" id="{92972C32-2F1F-48F1-918A-3744F36CC55B}"/>
              </a:ext>
            </a:extLst>
          </p:cNvPr>
          <p:cNvSpPr>
            <a:spLocks noGrp="1"/>
          </p:cNvSpPr>
          <p:nvPr>
            <p:ph idx="1"/>
          </p:nvPr>
        </p:nvSpPr>
        <p:spPr>
          <a:xfrm>
            <a:off x="3869268" y="864108"/>
            <a:ext cx="7315200" cy="5120640"/>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1B018479-FAAB-4FD0-A3A2-C92340C25BC0}"/>
              </a:ext>
            </a:extLst>
          </p:cNvPr>
          <p:cNvSpPr>
            <a:spLocks noGrp="1"/>
          </p:cNvSpPr>
          <p:nvPr>
            <p:ph type="title"/>
          </p:nvPr>
        </p:nvSpPr>
        <p:spPr>
          <a:xfrm>
            <a:off x="256032" y="1143000"/>
            <a:ext cx="2834640" cy="2979420"/>
          </a:xfrm>
        </p:spPr>
        <p:txBody>
          <a:bodyPr anchor="b">
            <a:normAutofit/>
          </a:bodyPr>
          <a:lstStyle>
            <a:lvl1pPr>
              <a:defRPr sz="3200" b="0" baseline="0"/>
            </a:lvl1pPr>
          </a:lstStyle>
          <a:p>
            <a:r>
              <a:rPr lang="en-US"/>
              <a:t>Click to edit Master title style</a:t>
            </a:r>
          </a:p>
        </p:txBody>
      </p:sp>
      <p:sp>
        <p:nvSpPr>
          <p:cNvPr id="13" name="Text Placeholder 3">
            <a:extLst>
              <a:ext uri="{FF2B5EF4-FFF2-40B4-BE49-F238E27FC236}">
                <a16:creationId xmlns:a16="http://schemas.microsoft.com/office/drawing/2014/main" id="{3B32C9A4-BE87-4FFF-B30D-1040FCFEEF19}"/>
              </a:ext>
            </a:extLst>
          </p:cNvPr>
          <p:cNvSpPr>
            <a:spLocks noGrp="1"/>
          </p:cNvSpPr>
          <p:nvPr>
            <p:ph type="body" sz="half" idx="2"/>
          </p:nvPr>
        </p:nvSpPr>
        <p:spPr>
          <a:xfrm>
            <a:off x="256032" y="4122420"/>
            <a:ext cx="2834640" cy="169374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248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B9D305-8C36-4869-B407-7DD0309438F0}"/>
              </a:ext>
            </a:extLst>
          </p:cNvPr>
          <p:cNvSpPr/>
          <p:nvPr userDrawn="1"/>
        </p:nvSpPr>
        <p:spPr>
          <a:xfrm>
            <a:off x="3696509" y="758952"/>
            <a:ext cx="7876165"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758952"/>
            <a:ext cx="3443590" cy="5330952"/>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9/23/2021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573835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lnSpc>
          <a:spcPct val="90000"/>
        </a:lnSpc>
        <a:spcBef>
          <a:spcPct val="0"/>
        </a:spcBef>
        <a:buNone/>
        <a:defRPr sz="32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bg1"/>
        </a:buClr>
        <a:buFont typeface="Wingdings 2" pitchFamily="18" charset="2"/>
        <a:buChar char=""/>
        <a:defRPr sz="2800" kern="1200">
          <a:solidFill>
            <a:schemeClr val="bg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1"/>
        </a:buClr>
        <a:buFont typeface="Wingdings 2" pitchFamily="18" charset="2"/>
        <a:buChar char=""/>
        <a:defRPr sz="2400" kern="1200">
          <a:solidFill>
            <a:schemeClr val="bg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1"/>
        </a:buClr>
        <a:buFont typeface="Wingdings 2" pitchFamily="18" charset="2"/>
        <a:buChar char=""/>
        <a:defRPr sz="2000" kern="1200">
          <a:solidFill>
            <a:schemeClr val="bg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1"/>
        </a:buClr>
        <a:buFont typeface="Wingdings 2" pitchFamily="18" charset="2"/>
        <a:buChar char=""/>
        <a:defRPr sz="1800" kern="1200">
          <a:solidFill>
            <a:schemeClr val="bg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1"/>
        </a:buClr>
        <a:buFont typeface="Wingdings 2" pitchFamily="18" charset="2"/>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B9D305-8C36-4869-B407-7DD0309438F0}"/>
              </a:ext>
            </a:extLst>
          </p:cNvPr>
          <p:cNvSpPr/>
          <p:nvPr userDrawn="1"/>
        </p:nvSpPr>
        <p:spPr>
          <a:xfrm>
            <a:off x="3696509" y="758952"/>
            <a:ext cx="7876165"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758952"/>
            <a:ext cx="3443590" cy="5330952"/>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9/23/2021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90084894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lvl1pPr algn="l" defTabSz="914400" rtl="0" eaLnBrk="1" latinLnBrk="0" hangingPunct="1">
        <a:lnSpc>
          <a:spcPct val="90000"/>
        </a:lnSpc>
        <a:spcBef>
          <a:spcPct val="0"/>
        </a:spcBef>
        <a:buNone/>
        <a:defRPr sz="32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bg1"/>
        </a:buClr>
        <a:buFont typeface="Wingdings 2" pitchFamily="18" charset="2"/>
        <a:buChar char=""/>
        <a:defRPr sz="2800" kern="1200">
          <a:solidFill>
            <a:schemeClr val="bg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1"/>
        </a:buClr>
        <a:buFont typeface="Wingdings 2" pitchFamily="18" charset="2"/>
        <a:buChar char=""/>
        <a:defRPr sz="2400" kern="1200">
          <a:solidFill>
            <a:schemeClr val="bg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1"/>
        </a:buClr>
        <a:buFont typeface="Wingdings 2" pitchFamily="18" charset="2"/>
        <a:buChar char=""/>
        <a:defRPr sz="2000" kern="1200">
          <a:solidFill>
            <a:schemeClr val="bg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1"/>
        </a:buClr>
        <a:buFont typeface="Wingdings 2" pitchFamily="18" charset="2"/>
        <a:buChar char=""/>
        <a:defRPr sz="1800" kern="1200">
          <a:solidFill>
            <a:schemeClr val="bg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1"/>
        </a:buClr>
        <a:buFont typeface="Wingdings 2" pitchFamily="18" charset="2"/>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pattan082-my.sharepoint.com/personal/lcartwright_pattankop_net/Documents/Desktop/Family%20Engagement/Modules/Module%20Reviews%202019-20/Module%206/DRAFT%20Mod%206%20PPT%207-6-21.pptx"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jpe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hyperlink" Target="https://www.pasecondarytransition.com/"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resources.transitiondiscoveries.org/Home/images/td-guide-english.pdf"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hyperlink" Target="https://transitiondiscoveries.org/"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hyperlink" Target="https://www.pattan.net/assets/PaTTAN/45/45b5bdba-6566-41ad-9640-a54f10d83c72.pdf"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hyperlink" Target="https://udservices.org/services/enrichment-life-skills/employment-services/"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hyperlink" Target="https://cisworks.org/regions/" TargetMode="External"/><Relationship Id="rId10" Type="http://schemas.openxmlformats.org/officeDocument/2006/relationships/image" Target="../media/image48.png"/><Relationship Id="rId4" Type="http://schemas.openxmlformats.org/officeDocument/2006/relationships/hyperlink" Target="https://www.dli.pa.gov/Individuals/Disability-Services/employment-first/Pages/Employment-First-for-Individuals.aspx" TargetMode="External"/><Relationship Id="rId9" Type="http://schemas.openxmlformats.org/officeDocument/2006/relationships/hyperlink" Target="https://www.easterseals.com/our-programs/employment-train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1.png"/><Relationship Id="rId7" Type="http://schemas.openxmlformats.org/officeDocument/2006/relationships/diagramColors" Target="../diagrams/colors9.xml"/><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diagramQuickStyle" Target="../diagrams/quickStyle9.xml"/><Relationship Id="rId11" Type="http://schemas.openxmlformats.org/officeDocument/2006/relationships/image" Target="../media/image54.png"/><Relationship Id="rId5" Type="http://schemas.openxmlformats.org/officeDocument/2006/relationships/diagramLayout" Target="../diagrams/layout9.xml"/><Relationship Id="rId10" Type="http://schemas.openxmlformats.org/officeDocument/2006/relationships/image" Target="../media/image53.png"/><Relationship Id="rId4" Type="http://schemas.openxmlformats.org/officeDocument/2006/relationships/diagramData" Target="../diagrams/data9.xml"/><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www.pa-home-visiting.org/pafamilysupport/" TargetMode="External"/><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pafamiliesinc.org/resourc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hyperlink" Target="https://roundrockisd.org/" TargetMode="Externa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hyperlink" Target="https://gwacademy.org/" TargetMode="Externa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kettering.org/content/civic-capacity-and-community-role-education" TargetMode="External"/><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hyperlink" Target="https://files.eric.ed.gov/fulltext/ED490980.pdf" TargetMode="External"/><Relationship Id="rId4" Type="http://schemas.openxmlformats.org/officeDocument/2006/relationships/hyperlink" Target="http://www.communityschools.org/assets/1/AssetManager/CommunityAndFamilyEngagement.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techjury.net/blog/app-usage-statistics/" TargetMode="External"/><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hyperlink" Target="https://www.education.ne.gov/wp-content/uploads/2017/07/Partnerships.pdf" TargetMode="External"/><Relationship Id="rId5" Type="http://schemas.openxmlformats.org/officeDocument/2006/relationships/hyperlink" Target="https://eric.ed.gov/?id=ED449922" TargetMode="External"/><Relationship Id="rId4" Type="http://schemas.openxmlformats.org/officeDocument/2006/relationships/hyperlink" Target="http://www.adi.org/journal/2015fw/GrossEtAlFall2015.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marketing.sfgate.com/blog/is-the-email-newsletter-still-relevant" TargetMode="External"/><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hyperlink" Target="https://www.tolerance.org/magazine/publications/critical-practices-for-antibias-education/family-and-community-engagement" TargetMode="External"/><Relationship Id="rId4" Type="http://schemas.openxmlformats.org/officeDocument/2006/relationships/hyperlink" Target="http://www.schoolcommunitynetwork.org/downloads/FACEHandbook.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file:///C:\Users\lcartwright\OneDrive%20-%20PaTTAN\Desktop\Family%20Engagement\Modules\Module%20Reviews%202019-20\ESSA%20Parent%20Guide%20%20%2011.8.18.pdf"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03B16-F97E-46D2-B07D-5DB55806CC36}"/>
              </a:ext>
            </a:extLst>
          </p:cNvPr>
          <p:cNvSpPr>
            <a:spLocks noGrp="1"/>
          </p:cNvSpPr>
          <p:nvPr>
            <p:ph type="ctrTitle"/>
          </p:nvPr>
        </p:nvSpPr>
        <p:spPr>
          <a:xfrm>
            <a:off x="661144" y="4474233"/>
            <a:ext cx="7752659" cy="1541254"/>
          </a:xfrm>
        </p:spPr>
        <p:txBody>
          <a:bodyPr>
            <a:normAutofit fontScale="90000"/>
          </a:bodyPr>
          <a:lstStyle/>
          <a:p>
            <a:r>
              <a:rPr lang="en-US" sz="4000" dirty="0">
                <a:solidFill>
                  <a:schemeClr val="accent1">
                    <a:lumMod val="20000"/>
                    <a:lumOff val="80000"/>
                  </a:schemeClr>
                </a:solidFill>
              </a:rPr>
              <a:t>Enhancing Family Engagement Module 6</a:t>
            </a:r>
            <a:br>
              <a:rPr lang="en-US" sz="4000" dirty="0">
                <a:solidFill>
                  <a:schemeClr val="accent1">
                    <a:lumMod val="20000"/>
                    <a:lumOff val="80000"/>
                  </a:schemeClr>
                </a:solidFill>
              </a:rPr>
            </a:br>
            <a:endParaRPr lang="en-US" sz="4000" dirty="0">
              <a:solidFill>
                <a:schemeClr val="accent1">
                  <a:lumMod val="20000"/>
                  <a:lumOff val="80000"/>
                </a:schemeClr>
              </a:solidFill>
            </a:endParaRPr>
          </a:p>
        </p:txBody>
      </p:sp>
      <p:sp>
        <p:nvSpPr>
          <p:cNvPr id="6" name="Subtitle 5">
            <a:extLst>
              <a:ext uri="{FF2B5EF4-FFF2-40B4-BE49-F238E27FC236}">
                <a16:creationId xmlns:a16="http://schemas.microsoft.com/office/drawing/2014/main" id="{F185C62E-75A0-420F-9189-A0CA12F9E022}"/>
              </a:ext>
            </a:extLst>
          </p:cNvPr>
          <p:cNvSpPr>
            <a:spLocks noGrp="1"/>
          </p:cNvSpPr>
          <p:nvPr>
            <p:ph type="subTitle" idx="1"/>
          </p:nvPr>
        </p:nvSpPr>
        <p:spPr>
          <a:xfrm>
            <a:off x="661144" y="1729559"/>
            <a:ext cx="7782826" cy="2518914"/>
          </a:xfrm>
          <a:ln w="38100">
            <a:solidFill>
              <a:schemeClr val="accent4">
                <a:lumMod val="40000"/>
                <a:lumOff val="60000"/>
              </a:schemeClr>
            </a:solidFill>
          </a:ln>
        </p:spPr>
        <p:txBody>
          <a:bodyPr>
            <a:noAutofit/>
          </a:bodyPr>
          <a:lstStyle/>
          <a:p>
            <a:endParaRPr lang="en-US" sz="4000" b="1" dirty="0">
              <a:solidFill>
                <a:schemeClr val="bg1"/>
              </a:solidFill>
            </a:endParaRPr>
          </a:p>
          <a:p>
            <a:endParaRPr lang="en-US" sz="4000" b="1" dirty="0">
              <a:solidFill>
                <a:schemeClr val="bg1"/>
              </a:solidFill>
            </a:endParaRPr>
          </a:p>
          <a:p>
            <a:r>
              <a:rPr lang="en-US" sz="4000" b="1" dirty="0">
                <a:solidFill>
                  <a:schemeClr val="bg1"/>
                </a:solidFill>
              </a:rPr>
              <a:t>Collaborating with the Community</a:t>
            </a:r>
          </a:p>
          <a:p>
            <a:endParaRPr lang="en-US" sz="4000" b="1" dirty="0">
              <a:solidFill>
                <a:schemeClr val="bg1"/>
              </a:solidFill>
            </a:endParaRPr>
          </a:p>
        </p:txBody>
      </p:sp>
      <p:pic>
        <p:nvPicPr>
          <p:cNvPr id="4" name="Picture 3">
            <a:extLst>
              <a:ext uri="{FF2B5EF4-FFF2-40B4-BE49-F238E27FC236}">
                <a16:creationId xmlns:a16="http://schemas.microsoft.com/office/drawing/2014/main" id="{F41E8E69-AF36-4B18-B0FF-13B80812DB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49298" y="2405962"/>
            <a:ext cx="1526895" cy="1779912"/>
          </a:xfrm>
          <a:prstGeom prst="rect">
            <a:avLst/>
          </a:prstGeom>
        </p:spPr>
      </p:pic>
    </p:spTree>
    <p:custDataLst>
      <p:tags r:id="rId1"/>
    </p:custDataLst>
    <p:extLst>
      <p:ext uri="{BB962C8B-B14F-4D97-AF65-F5344CB8AC3E}">
        <p14:creationId xmlns:p14="http://schemas.microsoft.com/office/powerpoint/2010/main" val="2501189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0CF8-5814-445A-A9BF-9EC6929B6034}"/>
              </a:ext>
            </a:extLst>
          </p:cNvPr>
          <p:cNvSpPr>
            <a:spLocks noGrp="1"/>
          </p:cNvSpPr>
          <p:nvPr>
            <p:ph type="title"/>
          </p:nvPr>
        </p:nvSpPr>
        <p:spPr/>
        <p:txBody>
          <a:bodyPr/>
          <a:lstStyle/>
          <a:p>
            <a:r>
              <a:rPr lang="en-US" dirty="0"/>
              <a:t>Who Are Our Partners</a:t>
            </a:r>
            <a:br>
              <a:rPr lang="en-US" dirty="0"/>
            </a:br>
            <a:r>
              <a:rPr lang="en-US" dirty="0"/>
              <a:t>in the Community</a:t>
            </a:r>
            <a:r>
              <a:rPr lang="en-US" sz="3200" dirty="0">
                <a:solidFill>
                  <a:schemeClr val="bg1"/>
                </a:solidFill>
                <a:latin typeface="Arial" panose="020B0604020202020204" pitchFamily="34" charset="0"/>
                <a:cs typeface="Arial" panose="020B0604020202020204" pitchFamily="34" charset="0"/>
              </a:rPr>
              <a:t> ?</a:t>
            </a:r>
            <a:endParaRPr lang="en-US" dirty="0"/>
          </a:p>
        </p:txBody>
      </p:sp>
      <p:graphicFrame>
        <p:nvGraphicFramePr>
          <p:cNvPr id="4" name="Content Placeholder 3">
            <a:extLst>
              <a:ext uri="{FF2B5EF4-FFF2-40B4-BE49-F238E27FC236}">
                <a16:creationId xmlns:a16="http://schemas.microsoft.com/office/drawing/2014/main" id="{F2F0813A-B754-4409-87CF-1E2E73F5F7E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902534932"/>
              </p:ext>
            </p:extLst>
          </p:nvPr>
        </p:nvGraphicFramePr>
        <p:xfrm>
          <a:off x="3699805" y="766710"/>
          <a:ext cx="7878557" cy="5294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C315C2E-163F-475C-82E7-9319E78AACCF}"/>
              </a:ext>
            </a:extLst>
          </p:cNvPr>
          <p:cNvSpPr txBox="1"/>
          <p:nvPr/>
        </p:nvSpPr>
        <p:spPr>
          <a:xfrm>
            <a:off x="9161204" y="6177317"/>
            <a:ext cx="2544286" cy="338554"/>
          </a:xfrm>
          <a:prstGeom prst="rect">
            <a:avLst/>
          </a:prstGeom>
          <a:noFill/>
        </p:spPr>
        <p:txBody>
          <a:bodyPr wrap="none" rtlCol="0">
            <a:spAutoFit/>
          </a:bodyPr>
          <a:lstStyle/>
          <a:p>
            <a:r>
              <a:rPr lang="en-US" sz="1600" dirty="0"/>
              <a:t>Barker &amp; Robinson, 2011</a:t>
            </a:r>
          </a:p>
        </p:txBody>
      </p:sp>
    </p:spTree>
    <p:extLst>
      <p:ext uri="{BB962C8B-B14F-4D97-AF65-F5344CB8AC3E}">
        <p14:creationId xmlns:p14="http://schemas.microsoft.com/office/powerpoint/2010/main" val="3138845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5F97E0-42F0-4B92-9B61-E9C0AA3309AA}"/>
              </a:ext>
            </a:extLst>
          </p:cNvPr>
          <p:cNvSpPr>
            <a:spLocks noGrp="1"/>
          </p:cNvSpPr>
          <p:nvPr>
            <p:ph type="title"/>
          </p:nvPr>
        </p:nvSpPr>
        <p:spPr>
          <a:xfrm>
            <a:off x="260948" y="1221159"/>
            <a:ext cx="2947482" cy="3579442"/>
          </a:xfrm>
        </p:spPr>
        <p:txBody>
          <a:bodyPr/>
          <a:lstStyle/>
          <a:p>
            <a:r>
              <a:rPr lang="en-US" sz="3200" dirty="0">
                <a:solidFill>
                  <a:schemeClr val="bg1"/>
                </a:solidFill>
              </a:rPr>
              <a:t>What Is Community Engagement</a:t>
            </a:r>
            <a:r>
              <a:rPr lang="en-US" sz="3200" dirty="0">
                <a:solidFill>
                  <a:schemeClr val="bg1"/>
                </a:solidFill>
                <a:latin typeface="Arial" panose="020B0604020202020204" pitchFamily="34" charset="0"/>
                <a:cs typeface="Arial" panose="020B0604020202020204" pitchFamily="34" charset="0"/>
              </a:rPr>
              <a:t>?</a:t>
            </a:r>
            <a:br>
              <a:rPr lang="en-US" sz="3200" dirty="0">
                <a:solidFill>
                  <a:schemeClr val="bg1"/>
                </a:solidFill>
              </a:rPr>
            </a:br>
            <a:endParaRPr lang="en-US" dirty="0"/>
          </a:p>
        </p:txBody>
      </p:sp>
      <p:sp>
        <p:nvSpPr>
          <p:cNvPr id="8" name="TextBox 7">
            <a:extLst>
              <a:ext uri="{FF2B5EF4-FFF2-40B4-BE49-F238E27FC236}">
                <a16:creationId xmlns:a16="http://schemas.microsoft.com/office/drawing/2014/main" id="{5CD7F85B-8FAF-4434-B1BC-F4469525862D}"/>
              </a:ext>
            </a:extLst>
          </p:cNvPr>
          <p:cNvSpPr txBox="1"/>
          <p:nvPr/>
        </p:nvSpPr>
        <p:spPr>
          <a:xfrm>
            <a:off x="4136570" y="1044676"/>
            <a:ext cx="6986171" cy="4524315"/>
          </a:xfrm>
          <a:prstGeom prst="rect">
            <a:avLst/>
          </a:prstGeom>
          <a:solidFill>
            <a:schemeClr val="accent2"/>
          </a:solidFill>
          <a:ln w="38100">
            <a:solidFill>
              <a:schemeClr val="tx1"/>
            </a:solidFill>
          </a:ln>
        </p:spPr>
        <p:txBody>
          <a:bodyPr wrap="square">
            <a:spAutoFit/>
          </a:bodyPr>
          <a:lstStyle/>
          <a:p>
            <a:pPr lvl="0"/>
            <a:endParaRPr lang="en-US" sz="3200" dirty="0">
              <a:solidFill>
                <a:schemeClr val="bg1"/>
              </a:solidFill>
            </a:endParaRPr>
          </a:p>
          <a:p>
            <a:pPr lvl="0"/>
            <a:r>
              <a:rPr lang="en-US" sz="3200" dirty="0">
                <a:solidFill>
                  <a:schemeClr val="bg1"/>
                </a:solidFill>
              </a:rPr>
              <a:t>“…a tool that promotes civic well-being and that strengthens the capacity of schools, families, and communities to sup- port young peoples’ full development. Community engagement is the hallmark of a community school..”</a:t>
            </a:r>
          </a:p>
          <a:p>
            <a:pPr lvl="0"/>
            <a:endParaRPr lang="en-US" sz="3200" dirty="0">
              <a:solidFill>
                <a:schemeClr val="bg1"/>
              </a:solidFill>
            </a:endParaRPr>
          </a:p>
        </p:txBody>
      </p:sp>
      <p:sp>
        <p:nvSpPr>
          <p:cNvPr id="4" name="TextBox 3">
            <a:extLst>
              <a:ext uri="{FF2B5EF4-FFF2-40B4-BE49-F238E27FC236}">
                <a16:creationId xmlns:a16="http://schemas.microsoft.com/office/drawing/2014/main" id="{C032FF41-BF9B-4249-97ED-3EC13CE5F015}"/>
              </a:ext>
            </a:extLst>
          </p:cNvPr>
          <p:cNvSpPr txBox="1"/>
          <p:nvPr/>
        </p:nvSpPr>
        <p:spPr>
          <a:xfrm>
            <a:off x="8591372" y="6104290"/>
            <a:ext cx="3042821" cy="338554"/>
          </a:xfrm>
          <a:prstGeom prst="rect">
            <a:avLst/>
          </a:prstGeom>
          <a:noFill/>
        </p:spPr>
        <p:txBody>
          <a:bodyPr wrap="none" rtlCol="0">
            <a:spAutoFit/>
          </a:bodyPr>
          <a:lstStyle/>
          <a:p>
            <a:r>
              <a:rPr lang="en-US" sz="1600" dirty="0"/>
              <a:t>Berg, Melaville, &amp; Blank, 2006</a:t>
            </a:r>
          </a:p>
        </p:txBody>
      </p:sp>
      <p:pic>
        <p:nvPicPr>
          <p:cNvPr id="3" name="Picture 2">
            <a:hlinkClick r:id="rId3"/>
            <a:extLst>
              <a:ext uri="{FF2B5EF4-FFF2-40B4-BE49-F238E27FC236}">
                <a16:creationId xmlns:a16="http://schemas.microsoft.com/office/drawing/2014/main" id="{F1B7FCED-32E7-4DF3-8CFB-50D54EF548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150" y="3905955"/>
            <a:ext cx="2776166" cy="213129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5F97E0-42F0-4B92-9B61-E9C0AA3309AA}"/>
              </a:ext>
            </a:extLst>
          </p:cNvPr>
          <p:cNvSpPr>
            <a:spLocks noGrp="1"/>
          </p:cNvSpPr>
          <p:nvPr>
            <p:ph type="title"/>
          </p:nvPr>
        </p:nvSpPr>
        <p:spPr>
          <a:xfrm>
            <a:off x="260948" y="1221158"/>
            <a:ext cx="2947482" cy="4601183"/>
          </a:xfrm>
        </p:spPr>
        <p:txBody>
          <a:bodyPr/>
          <a:lstStyle/>
          <a:p>
            <a:r>
              <a:rPr lang="en-US" sz="3200" dirty="0">
                <a:solidFill>
                  <a:schemeClr val="bg1"/>
                </a:solidFill>
              </a:rPr>
              <a:t>Why Do Students Need</a:t>
            </a:r>
            <a:br>
              <a:rPr lang="en-US" sz="3200" dirty="0">
                <a:solidFill>
                  <a:schemeClr val="bg1"/>
                </a:solidFill>
              </a:rPr>
            </a:br>
            <a:r>
              <a:rPr lang="en-US" sz="3200" dirty="0">
                <a:solidFill>
                  <a:schemeClr val="bg1"/>
                </a:solidFill>
              </a:rPr>
              <a:t>Community Engagement</a:t>
            </a:r>
            <a:r>
              <a:rPr lang="en-US" sz="3200" dirty="0">
                <a:solidFill>
                  <a:schemeClr val="bg1"/>
                </a:solidFill>
                <a:latin typeface="Arial" panose="020B0604020202020204" pitchFamily="34" charset="0"/>
                <a:cs typeface="Arial" panose="020B0604020202020204" pitchFamily="34" charset="0"/>
              </a:rPr>
              <a:t>?</a:t>
            </a:r>
            <a:br>
              <a:rPr lang="en-US" sz="3200" dirty="0">
                <a:solidFill>
                  <a:schemeClr val="bg1"/>
                </a:solidFill>
              </a:rPr>
            </a:br>
            <a:endParaRPr lang="en-US" dirty="0"/>
          </a:p>
        </p:txBody>
      </p:sp>
      <p:sp>
        <p:nvSpPr>
          <p:cNvPr id="8" name="TextBox 7">
            <a:extLst>
              <a:ext uri="{FF2B5EF4-FFF2-40B4-BE49-F238E27FC236}">
                <a16:creationId xmlns:a16="http://schemas.microsoft.com/office/drawing/2014/main" id="{5CD7F85B-8FAF-4434-B1BC-F4469525862D}"/>
              </a:ext>
            </a:extLst>
          </p:cNvPr>
          <p:cNvSpPr txBox="1"/>
          <p:nvPr/>
        </p:nvSpPr>
        <p:spPr>
          <a:xfrm>
            <a:off x="3975744" y="1166842"/>
            <a:ext cx="7367170" cy="4524315"/>
          </a:xfrm>
          <a:prstGeom prst="rect">
            <a:avLst/>
          </a:prstGeom>
          <a:solidFill>
            <a:schemeClr val="accent2"/>
          </a:solidFill>
          <a:ln w="38100">
            <a:solidFill>
              <a:schemeClr val="tx1"/>
            </a:solidFill>
          </a:ln>
        </p:spPr>
        <p:txBody>
          <a:bodyPr wrap="square">
            <a:spAutoFit/>
          </a:bodyPr>
          <a:lstStyle/>
          <a:p>
            <a:pPr lvl="0"/>
            <a:endParaRPr lang="en-US" sz="3200" dirty="0">
              <a:solidFill>
                <a:schemeClr val="accent2">
                  <a:lumMod val="20000"/>
                  <a:lumOff val="80000"/>
                </a:schemeClr>
              </a:solidFill>
            </a:endParaRPr>
          </a:p>
          <a:p>
            <a:pPr lvl="0"/>
            <a:r>
              <a:rPr lang="en-US" sz="3200" dirty="0">
                <a:solidFill>
                  <a:schemeClr val="accent2">
                    <a:lumMod val="20000"/>
                    <a:lumOff val="80000"/>
                  </a:schemeClr>
                </a:solidFill>
              </a:rPr>
              <a:t>“As children interact with the people, places and things in their immediate community and beyond, they extend their horizons and develop the attitudes, dispositions, skills, and knowledge they need to become effective citizens.”</a:t>
            </a:r>
          </a:p>
          <a:p>
            <a:pPr lvl="0"/>
            <a:endParaRPr lang="en-US" sz="3200" dirty="0">
              <a:solidFill>
                <a:schemeClr val="accent2">
                  <a:lumMod val="20000"/>
                  <a:lumOff val="80000"/>
                </a:schemeClr>
              </a:solidFill>
            </a:endParaRPr>
          </a:p>
        </p:txBody>
      </p:sp>
      <p:sp>
        <p:nvSpPr>
          <p:cNvPr id="2" name="TextBox 1">
            <a:extLst>
              <a:ext uri="{FF2B5EF4-FFF2-40B4-BE49-F238E27FC236}">
                <a16:creationId xmlns:a16="http://schemas.microsoft.com/office/drawing/2014/main" id="{355DBBF9-13AA-4654-B8F7-587AC53CC887}"/>
              </a:ext>
            </a:extLst>
          </p:cNvPr>
          <p:cNvSpPr txBox="1"/>
          <p:nvPr/>
        </p:nvSpPr>
        <p:spPr>
          <a:xfrm>
            <a:off x="7903029" y="6106886"/>
            <a:ext cx="3864427" cy="584775"/>
          </a:xfrm>
          <a:prstGeom prst="rect">
            <a:avLst/>
          </a:prstGeom>
          <a:noFill/>
        </p:spPr>
        <p:txBody>
          <a:bodyPr wrap="square" rtlCol="0">
            <a:spAutoFit/>
          </a:bodyPr>
          <a:lstStyle/>
          <a:p>
            <a:r>
              <a:rPr lang="en-US" sz="1600" dirty="0"/>
              <a:t>Iowa &amp; Nebraska Departments of Education, et al</a:t>
            </a:r>
          </a:p>
        </p:txBody>
      </p:sp>
    </p:spTree>
    <p:extLst>
      <p:ext uri="{BB962C8B-B14F-4D97-AF65-F5344CB8AC3E}">
        <p14:creationId xmlns:p14="http://schemas.microsoft.com/office/powerpoint/2010/main" val="3390063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79B1-A863-4745-A8EA-95D3F4493536}"/>
              </a:ext>
            </a:extLst>
          </p:cNvPr>
          <p:cNvSpPr>
            <a:spLocks noGrp="1"/>
          </p:cNvSpPr>
          <p:nvPr>
            <p:ph type="title"/>
          </p:nvPr>
        </p:nvSpPr>
        <p:spPr>
          <a:xfrm>
            <a:off x="252919" y="1123837"/>
            <a:ext cx="2947482" cy="3859643"/>
          </a:xfrm>
        </p:spPr>
        <p:txBody>
          <a:bodyPr/>
          <a:lstStyle/>
          <a:p>
            <a:r>
              <a:rPr lang="en-US" dirty="0"/>
              <a:t>Multiple Dimensions of Students’ Lives</a:t>
            </a:r>
          </a:p>
        </p:txBody>
      </p:sp>
      <p:sp>
        <p:nvSpPr>
          <p:cNvPr id="3" name="Content Placeholder 2">
            <a:extLst>
              <a:ext uri="{FF2B5EF4-FFF2-40B4-BE49-F238E27FC236}">
                <a16:creationId xmlns:a16="http://schemas.microsoft.com/office/drawing/2014/main" id="{88CFC97A-4605-4041-B614-1E28FE10CB6B}"/>
              </a:ext>
            </a:extLst>
          </p:cNvPr>
          <p:cNvSpPr>
            <a:spLocks noGrp="1"/>
          </p:cNvSpPr>
          <p:nvPr>
            <p:ph idx="1"/>
          </p:nvPr>
        </p:nvSpPr>
        <p:spPr>
          <a:xfrm>
            <a:off x="4010786" y="864108"/>
            <a:ext cx="7315200" cy="5120640"/>
          </a:xfrm>
        </p:spPr>
        <p:txBody>
          <a:bodyPr/>
          <a:lstStyle/>
          <a:p>
            <a:pPr marL="0" indent="0">
              <a:buNone/>
            </a:pPr>
            <a:r>
              <a:rPr lang="en-US" dirty="0"/>
              <a:t>Schools and communities must pay attention to the multiple dimensions of young people’s lives: </a:t>
            </a:r>
          </a:p>
          <a:p>
            <a:r>
              <a:rPr lang="en-US" dirty="0"/>
              <a:t>Academics</a:t>
            </a:r>
          </a:p>
          <a:p>
            <a:r>
              <a:rPr lang="en-US" dirty="0"/>
              <a:t>Physical</a:t>
            </a:r>
          </a:p>
          <a:p>
            <a:r>
              <a:rPr lang="en-US" dirty="0"/>
              <a:t>Social and emotional health</a:t>
            </a:r>
          </a:p>
          <a:p>
            <a:r>
              <a:rPr lang="en-US" dirty="0"/>
              <a:t>A motivating, engaging, and safe environment; and</a:t>
            </a:r>
          </a:p>
          <a:p>
            <a:r>
              <a:rPr lang="en-US" dirty="0"/>
              <a:t>Family and community support.</a:t>
            </a:r>
          </a:p>
        </p:txBody>
      </p:sp>
      <p:sp>
        <p:nvSpPr>
          <p:cNvPr id="5" name="TextBox 4">
            <a:extLst>
              <a:ext uri="{FF2B5EF4-FFF2-40B4-BE49-F238E27FC236}">
                <a16:creationId xmlns:a16="http://schemas.microsoft.com/office/drawing/2014/main" id="{06500A09-0D66-4774-8801-8B8B4B4F5FBA}"/>
              </a:ext>
            </a:extLst>
          </p:cNvPr>
          <p:cNvSpPr txBox="1"/>
          <p:nvPr/>
        </p:nvSpPr>
        <p:spPr>
          <a:xfrm>
            <a:off x="8547829" y="6104290"/>
            <a:ext cx="3042821" cy="338554"/>
          </a:xfrm>
          <a:prstGeom prst="rect">
            <a:avLst/>
          </a:prstGeom>
          <a:noFill/>
        </p:spPr>
        <p:txBody>
          <a:bodyPr wrap="none" rtlCol="0">
            <a:spAutoFit/>
          </a:bodyPr>
          <a:lstStyle/>
          <a:p>
            <a:r>
              <a:rPr lang="en-US" sz="1600" dirty="0"/>
              <a:t>Berg, Melaville, &amp; Blank, 2006</a:t>
            </a:r>
          </a:p>
        </p:txBody>
      </p:sp>
      <p:pic>
        <p:nvPicPr>
          <p:cNvPr id="4" name="Picture 3">
            <a:extLst>
              <a:ext uri="{FF2B5EF4-FFF2-40B4-BE49-F238E27FC236}">
                <a16:creationId xmlns:a16="http://schemas.microsoft.com/office/drawing/2014/main" id="{5549A79F-140D-4C3A-89B2-6248DF7CCD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5906" y="4192409"/>
            <a:ext cx="2954495" cy="1792339"/>
          </a:xfrm>
          <a:prstGeom prst="rect">
            <a:avLst/>
          </a:prstGeom>
        </p:spPr>
      </p:pic>
    </p:spTree>
    <p:extLst>
      <p:ext uri="{BB962C8B-B14F-4D97-AF65-F5344CB8AC3E}">
        <p14:creationId xmlns:p14="http://schemas.microsoft.com/office/powerpoint/2010/main" val="2368452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687620" y="0"/>
            <a:ext cx="8991600" cy="563562"/>
          </a:xfrm>
        </p:spPr>
        <p:txBody>
          <a:bodyPr/>
          <a:lstStyle/>
          <a:p>
            <a:r>
              <a:rPr lang="en-US" altLang="en-US"/>
              <a:t>Valuing All Children</a:t>
            </a:r>
          </a:p>
        </p:txBody>
      </p:sp>
      <p:sp>
        <p:nvSpPr>
          <p:cNvPr id="15" name="TextBox 14"/>
          <p:cNvSpPr txBox="1"/>
          <p:nvPr/>
        </p:nvSpPr>
        <p:spPr>
          <a:xfrm>
            <a:off x="209863" y="2644170"/>
            <a:ext cx="3222884" cy="1569660"/>
          </a:xfrm>
          <a:prstGeom prst="rect">
            <a:avLst/>
          </a:prstGeom>
          <a:noFill/>
        </p:spPr>
        <p:txBody>
          <a:bodyPr wrap="square">
            <a:spAutoFit/>
          </a:bodyPr>
          <a:lstStyle/>
          <a:p>
            <a:pPr>
              <a:defRPr/>
            </a:pPr>
            <a:r>
              <a:rPr lang="en-US" sz="3200" dirty="0">
                <a:solidFill>
                  <a:schemeClr val="bg1"/>
                </a:solidFill>
              </a:rPr>
              <a:t>Benefits of Community Engagement</a:t>
            </a:r>
          </a:p>
        </p:txBody>
      </p:sp>
      <p:sp>
        <p:nvSpPr>
          <p:cNvPr id="3" name="Rectangle 2" descr="A school environment that is perceived by students as being supportive, fair, and caring">
            <a:extLst>
              <a:ext uri="{FF2B5EF4-FFF2-40B4-BE49-F238E27FC236}">
                <a16:creationId xmlns:a16="http://schemas.microsoft.com/office/drawing/2014/main" id="{B4304B46-CF13-49A7-A77B-6F0170D73153}"/>
              </a:ext>
            </a:extLst>
          </p:cNvPr>
          <p:cNvSpPr/>
          <p:nvPr/>
        </p:nvSpPr>
        <p:spPr>
          <a:xfrm>
            <a:off x="3831504" y="815759"/>
            <a:ext cx="7679839" cy="5209183"/>
          </a:xfrm>
          <a:prstGeom prst="rect">
            <a:avLst/>
          </a:prstGeom>
        </p:spPr>
        <p:txBody>
          <a:bodyPr/>
          <a:lstStyle/>
          <a:p>
            <a:pPr lvl="0"/>
            <a:r>
              <a:rPr lang="en-US" sz="2800" dirty="0">
                <a:solidFill>
                  <a:schemeClr val="bg1"/>
                </a:solidFill>
              </a:rPr>
              <a:t> </a:t>
            </a:r>
          </a:p>
        </p:txBody>
      </p:sp>
      <p:sp>
        <p:nvSpPr>
          <p:cNvPr id="2" name="TextBox 1">
            <a:extLst>
              <a:ext uri="{FF2B5EF4-FFF2-40B4-BE49-F238E27FC236}">
                <a16:creationId xmlns:a16="http://schemas.microsoft.com/office/drawing/2014/main" id="{5C40E7DB-5313-4611-9B74-5950BD4583A0}"/>
              </a:ext>
            </a:extLst>
          </p:cNvPr>
          <p:cNvSpPr txBox="1"/>
          <p:nvPr/>
        </p:nvSpPr>
        <p:spPr>
          <a:xfrm>
            <a:off x="3895021" y="1105103"/>
            <a:ext cx="7102370" cy="437042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3400" dirty="0">
                <a:solidFill>
                  <a:schemeClr val="bg1"/>
                </a:solidFill>
              </a:rPr>
              <a:t>Increases student achievement</a:t>
            </a:r>
          </a:p>
          <a:p>
            <a:pPr marL="285750" indent="-285750">
              <a:spcBef>
                <a:spcPts val="1200"/>
              </a:spcBef>
              <a:buFont typeface="Arial" panose="020B0604020202020204" pitchFamily="34" charset="0"/>
              <a:buChar char="•"/>
            </a:pPr>
            <a:r>
              <a:rPr lang="en-US" sz="3400" dirty="0">
                <a:solidFill>
                  <a:schemeClr val="bg1"/>
                </a:solidFill>
              </a:rPr>
              <a:t>Promotes students social and emotional learning</a:t>
            </a:r>
          </a:p>
          <a:p>
            <a:pPr marL="285750" indent="-285750">
              <a:spcBef>
                <a:spcPts val="1200"/>
              </a:spcBef>
              <a:buFont typeface="Arial" panose="020B0604020202020204" pitchFamily="34" charset="0"/>
              <a:buChar char="•"/>
            </a:pPr>
            <a:r>
              <a:rPr lang="en-US" sz="3400" dirty="0">
                <a:solidFill>
                  <a:schemeClr val="bg1"/>
                </a:solidFill>
              </a:rPr>
              <a:t>Builds social capital</a:t>
            </a:r>
          </a:p>
          <a:p>
            <a:pPr marL="285750" indent="-285750">
              <a:spcBef>
                <a:spcPts val="1200"/>
              </a:spcBef>
              <a:buFont typeface="Arial" panose="020B0604020202020204" pitchFamily="34" charset="0"/>
              <a:buChar char="•"/>
            </a:pPr>
            <a:r>
              <a:rPr lang="en-US" sz="3400" dirty="0">
                <a:solidFill>
                  <a:schemeClr val="bg1"/>
                </a:solidFill>
              </a:rPr>
              <a:t>Facilitates school-life transitions</a:t>
            </a:r>
          </a:p>
          <a:p>
            <a:pPr marL="285750" indent="-285750">
              <a:spcBef>
                <a:spcPts val="1200"/>
              </a:spcBef>
              <a:buFont typeface="Arial" panose="020B0604020202020204" pitchFamily="34" charset="0"/>
              <a:buChar char="•"/>
            </a:pPr>
            <a:r>
              <a:rPr lang="en-US" sz="3400" dirty="0">
                <a:solidFill>
                  <a:schemeClr val="bg1"/>
                </a:solidFill>
              </a:rPr>
              <a:t>Provides additional resources and opportunities</a:t>
            </a:r>
          </a:p>
        </p:txBody>
      </p:sp>
      <p:sp>
        <p:nvSpPr>
          <p:cNvPr id="6" name="TextBox 5">
            <a:extLst>
              <a:ext uri="{FF2B5EF4-FFF2-40B4-BE49-F238E27FC236}">
                <a16:creationId xmlns:a16="http://schemas.microsoft.com/office/drawing/2014/main" id="{B9C309E5-BBFB-4B4F-A6E9-CC7E23278E46}"/>
              </a:ext>
            </a:extLst>
          </p:cNvPr>
          <p:cNvSpPr txBox="1"/>
          <p:nvPr/>
        </p:nvSpPr>
        <p:spPr>
          <a:xfrm>
            <a:off x="8273642" y="6154278"/>
            <a:ext cx="3430747" cy="338554"/>
          </a:xfrm>
          <a:prstGeom prst="rect">
            <a:avLst/>
          </a:prstGeom>
          <a:noFill/>
        </p:spPr>
        <p:txBody>
          <a:bodyPr wrap="none" rtlCol="0">
            <a:spAutoFit/>
          </a:bodyPr>
          <a:lstStyle/>
          <a:p>
            <a:r>
              <a:rPr lang="en-US" sz="1600" dirty="0"/>
              <a:t>Redding, Murphy, &amp; Sheley, 2011</a:t>
            </a:r>
          </a:p>
        </p:txBody>
      </p:sp>
    </p:spTree>
    <p:extLst>
      <p:ext uri="{BB962C8B-B14F-4D97-AF65-F5344CB8AC3E}">
        <p14:creationId xmlns:p14="http://schemas.microsoft.com/office/powerpoint/2010/main" val="469350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B86C-6E68-4671-A945-C0F2B1D14024}"/>
              </a:ext>
            </a:extLst>
          </p:cNvPr>
          <p:cNvSpPr>
            <a:spLocks noGrp="1"/>
          </p:cNvSpPr>
          <p:nvPr>
            <p:ph type="title"/>
          </p:nvPr>
        </p:nvSpPr>
        <p:spPr/>
        <p:txBody>
          <a:bodyPr/>
          <a:lstStyle/>
          <a:p>
            <a:r>
              <a:rPr lang="en-US" dirty="0"/>
              <a:t>Elements of Successful School-Community Relationships</a:t>
            </a:r>
          </a:p>
        </p:txBody>
      </p:sp>
      <p:sp>
        <p:nvSpPr>
          <p:cNvPr id="3" name="Content Placeholder 2">
            <a:extLst>
              <a:ext uri="{FF2B5EF4-FFF2-40B4-BE49-F238E27FC236}">
                <a16:creationId xmlns:a16="http://schemas.microsoft.com/office/drawing/2014/main" id="{4E379605-AA40-4F46-A3AF-E852C8794D6F}"/>
              </a:ext>
            </a:extLst>
          </p:cNvPr>
          <p:cNvSpPr>
            <a:spLocks noGrp="1"/>
          </p:cNvSpPr>
          <p:nvPr>
            <p:ph idx="1"/>
          </p:nvPr>
        </p:nvSpPr>
        <p:spPr>
          <a:xfrm>
            <a:off x="3869268" y="864108"/>
            <a:ext cx="7870150" cy="5120640"/>
          </a:xfrm>
        </p:spPr>
        <p:txBody>
          <a:bodyPr>
            <a:normAutofit/>
          </a:bodyPr>
          <a:lstStyle/>
          <a:p>
            <a:pPr>
              <a:lnSpc>
                <a:spcPct val="100000"/>
              </a:lnSpc>
            </a:pPr>
            <a:r>
              <a:rPr lang="en-US" sz="3200" dirty="0"/>
              <a:t>Strong school leadership</a:t>
            </a:r>
          </a:p>
          <a:p>
            <a:pPr>
              <a:lnSpc>
                <a:spcPct val="100000"/>
              </a:lnSpc>
            </a:pPr>
            <a:r>
              <a:rPr lang="en-US" sz="3200" dirty="0"/>
              <a:t>Inviting school culture</a:t>
            </a:r>
          </a:p>
          <a:p>
            <a:pPr>
              <a:lnSpc>
                <a:spcPct val="100000"/>
              </a:lnSpc>
            </a:pPr>
            <a:r>
              <a:rPr lang="en-US" sz="3200" dirty="0"/>
              <a:t>Educator commitment to student success</a:t>
            </a:r>
          </a:p>
          <a:p>
            <a:pPr>
              <a:lnSpc>
                <a:spcPct val="100000"/>
              </a:lnSpc>
            </a:pPr>
            <a:r>
              <a:rPr lang="en-US" sz="3200" dirty="0"/>
              <a:t>Recognition that school-community relationships are mutually beneficial</a:t>
            </a:r>
          </a:p>
          <a:p>
            <a:pPr>
              <a:lnSpc>
                <a:spcPct val="100000"/>
              </a:lnSpc>
            </a:pPr>
            <a:r>
              <a:rPr lang="en-US" sz="3200" dirty="0"/>
              <a:t>Ability to collaborate and communicate with community partners</a:t>
            </a:r>
          </a:p>
        </p:txBody>
      </p:sp>
      <p:sp>
        <p:nvSpPr>
          <p:cNvPr id="6" name="TextBox 5">
            <a:extLst>
              <a:ext uri="{FF2B5EF4-FFF2-40B4-BE49-F238E27FC236}">
                <a16:creationId xmlns:a16="http://schemas.microsoft.com/office/drawing/2014/main" id="{E340BF64-6107-4F8D-8F58-FE2D97FFEF76}"/>
              </a:ext>
            </a:extLst>
          </p:cNvPr>
          <p:cNvSpPr txBox="1"/>
          <p:nvPr/>
        </p:nvSpPr>
        <p:spPr>
          <a:xfrm>
            <a:off x="9856194" y="6079997"/>
            <a:ext cx="1784463" cy="338554"/>
          </a:xfrm>
          <a:prstGeom prst="rect">
            <a:avLst/>
          </a:prstGeom>
          <a:noFill/>
        </p:spPr>
        <p:txBody>
          <a:bodyPr wrap="none" rtlCol="0">
            <a:spAutoFit/>
          </a:bodyPr>
          <a:lstStyle/>
          <a:p>
            <a:r>
              <a:rPr lang="en-US" sz="1600" dirty="0"/>
              <a:t>Gross et al, 2015</a:t>
            </a:r>
          </a:p>
        </p:txBody>
      </p:sp>
    </p:spTree>
    <p:extLst>
      <p:ext uri="{BB962C8B-B14F-4D97-AF65-F5344CB8AC3E}">
        <p14:creationId xmlns:p14="http://schemas.microsoft.com/office/powerpoint/2010/main" val="3801245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5DC1B-82B1-480C-A267-2A1E2F71A89F}"/>
              </a:ext>
            </a:extLst>
          </p:cNvPr>
          <p:cNvSpPr>
            <a:spLocks noGrp="1"/>
          </p:cNvSpPr>
          <p:nvPr>
            <p:ph type="title"/>
          </p:nvPr>
        </p:nvSpPr>
        <p:spPr/>
        <p:txBody>
          <a:bodyPr/>
          <a:lstStyle/>
          <a:p>
            <a:r>
              <a:rPr lang="en-US" dirty="0"/>
              <a:t>Strategies for Effective Community Engagement</a:t>
            </a:r>
          </a:p>
        </p:txBody>
      </p:sp>
      <p:sp>
        <p:nvSpPr>
          <p:cNvPr id="5" name="TextBox 4">
            <a:extLst>
              <a:ext uri="{FF2B5EF4-FFF2-40B4-BE49-F238E27FC236}">
                <a16:creationId xmlns:a16="http://schemas.microsoft.com/office/drawing/2014/main" id="{A39DE501-4447-4AF8-B616-9E0958E6CC10}"/>
              </a:ext>
            </a:extLst>
          </p:cNvPr>
          <p:cNvSpPr txBox="1"/>
          <p:nvPr/>
        </p:nvSpPr>
        <p:spPr>
          <a:xfrm>
            <a:off x="8547829" y="6104290"/>
            <a:ext cx="3042821" cy="338554"/>
          </a:xfrm>
          <a:prstGeom prst="rect">
            <a:avLst/>
          </a:prstGeom>
          <a:noFill/>
        </p:spPr>
        <p:txBody>
          <a:bodyPr wrap="none" rtlCol="0">
            <a:spAutoFit/>
          </a:bodyPr>
          <a:lstStyle/>
          <a:p>
            <a:r>
              <a:rPr lang="en-US" sz="1600" dirty="0"/>
              <a:t>Berg, Melaville, &amp; Blank, 2006</a:t>
            </a:r>
          </a:p>
        </p:txBody>
      </p:sp>
      <p:graphicFrame>
        <p:nvGraphicFramePr>
          <p:cNvPr id="6" name="Diagram 5" descr="Three strategies ">
            <a:extLst>
              <a:ext uri="{FF2B5EF4-FFF2-40B4-BE49-F238E27FC236}">
                <a16:creationId xmlns:a16="http://schemas.microsoft.com/office/drawing/2014/main" id="{91552BEA-7296-4909-BD61-DBCD2A460018}"/>
              </a:ext>
            </a:extLst>
          </p:cNvPr>
          <p:cNvGraphicFramePr/>
          <p:nvPr>
            <p:extLst>
              <p:ext uri="{D42A27DB-BD31-4B8C-83A1-F6EECF244321}">
                <p14:modId xmlns:p14="http://schemas.microsoft.com/office/powerpoint/2010/main" val="3155068919"/>
              </p:ext>
            </p:extLst>
          </p:nvPr>
        </p:nvGraphicFramePr>
        <p:xfrm>
          <a:off x="3632198" y="751114"/>
          <a:ext cx="8128000" cy="5344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9150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52919" y="1112617"/>
            <a:ext cx="2947482" cy="4601183"/>
          </a:xfrm>
        </p:spPr>
        <p:txBody>
          <a:bodyPr>
            <a:normAutofit/>
          </a:bodyPr>
          <a:lstStyle/>
          <a:p>
            <a:br>
              <a:rPr lang="en-US" altLang="en-US" dirty="0"/>
            </a:br>
            <a:r>
              <a:rPr lang="en-US" altLang="en-US" dirty="0">
                <a:solidFill>
                  <a:schemeClr val="accent2"/>
                </a:solidFill>
              </a:rPr>
              <a:t>Equitable</a:t>
            </a:r>
            <a:br>
              <a:rPr lang="en-US" altLang="en-US" dirty="0"/>
            </a:br>
            <a:r>
              <a:rPr lang="en-US" altLang="en-US" dirty="0"/>
              <a:t>Practices for Developing Relationships</a:t>
            </a:r>
          </a:p>
        </p:txBody>
      </p:sp>
      <p:pic>
        <p:nvPicPr>
          <p:cNvPr id="1026" name="Picture 2">
            <a:extLst>
              <a:ext uri="{FF2B5EF4-FFF2-40B4-BE49-F238E27FC236}">
                <a16:creationId xmlns:a16="http://schemas.microsoft.com/office/drawing/2014/main" id="{4EEFB51F-0829-4676-BF2C-9E8716CD155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384"/>
          <a:stretch/>
        </p:blipFill>
        <p:spPr bwMode="auto">
          <a:xfrm>
            <a:off x="339212" y="1821438"/>
            <a:ext cx="2451429" cy="12357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descr="Use of culturally-sensitive communication&#10;Inclusion of family and community wisdom&#10;Increased connections&#10;Recognition and use of local resources&#10;Engagement with community issues and concerns">
            <a:extLst>
              <a:ext uri="{FF2B5EF4-FFF2-40B4-BE49-F238E27FC236}">
                <a16:creationId xmlns:a16="http://schemas.microsoft.com/office/drawing/2014/main" id="{5EEA0B07-A5F7-47B8-9B95-D66FD7103F0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2322881"/>
              </p:ext>
            </p:extLst>
          </p:nvPr>
        </p:nvGraphicFramePr>
        <p:xfrm>
          <a:off x="3694544" y="1145309"/>
          <a:ext cx="7897091"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0953D3DD-6672-4036-AEFD-F9111E39F1FC}"/>
              </a:ext>
            </a:extLst>
          </p:cNvPr>
          <p:cNvSpPr txBox="1"/>
          <p:nvPr/>
        </p:nvSpPr>
        <p:spPr>
          <a:xfrm>
            <a:off x="8996450" y="6146216"/>
            <a:ext cx="2722220" cy="338554"/>
          </a:xfrm>
          <a:prstGeom prst="rect">
            <a:avLst/>
          </a:prstGeom>
          <a:noFill/>
        </p:spPr>
        <p:txBody>
          <a:bodyPr wrap="none" rtlCol="0">
            <a:spAutoFit/>
          </a:bodyPr>
          <a:lstStyle/>
          <a:p>
            <a:r>
              <a:rPr lang="en-US" sz="1600" dirty="0"/>
              <a:t>Teaching Tolerance, 2021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929468F-AF6C-4FB5-964C-1D1416E6C964}"/>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altLang="en-US" b="0" kern="1200" spc="-60" baseline="0" dirty="0">
                <a:latin typeface="+mj-lt"/>
                <a:ea typeface="+mj-ea"/>
                <a:cs typeface="+mj-cs"/>
              </a:rPr>
              <a:t>Practical Strategies to Get to Know Your Community</a:t>
            </a:r>
          </a:p>
        </p:txBody>
      </p:sp>
      <p:sp>
        <p:nvSpPr>
          <p:cNvPr id="2" name="TextBox 1">
            <a:extLst>
              <a:ext uri="{FF2B5EF4-FFF2-40B4-BE49-F238E27FC236}">
                <a16:creationId xmlns:a16="http://schemas.microsoft.com/office/drawing/2014/main" id="{8B065D64-C9A3-4927-BB67-32A371775719}"/>
              </a:ext>
            </a:extLst>
          </p:cNvPr>
          <p:cNvSpPr txBox="1"/>
          <p:nvPr/>
        </p:nvSpPr>
        <p:spPr>
          <a:xfrm>
            <a:off x="3683183" y="850207"/>
            <a:ext cx="5257617" cy="5120640"/>
          </a:xfrm>
          <a:prstGeom prst="rect">
            <a:avLst/>
          </a:prstGeom>
        </p:spPr>
        <p:txBody>
          <a:bodyPr vert="horz" lIns="91440" tIns="45720" rIns="91440" bIns="45720" rtlCol="0" anchor="ctr">
            <a:normAutofit/>
          </a:bodyPr>
          <a:lstStyle/>
          <a:p>
            <a:pPr marL="285750" indent="-182880">
              <a:spcBef>
                <a:spcPts val="1800"/>
              </a:spcBef>
              <a:buClr>
                <a:schemeClr val="bg1"/>
              </a:buClr>
              <a:buFont typeface="Wingdings 2" pitchFamily="18" charset="2"/>
              <a:buChar char=""/>
            </a:pPr>
            <a:r>
              <a:rPr lang="en-US" sz="3300" dirty="0">
                <a:solidFill>
                  <a:schemeClr val="bg1"/>
                </a:solidFill>
              </a:rPr>
              <a:t>Community Walks</a:t>
            </a:r>
          </a:p>
          <a:p>
            <a:pPr marL="285750" indent="-182880">
              <a:spcBef>
                <a:spcPts val="1800"/>
              </a:spcBef>
              <a:buClr>
                <a:schemeClr val="bg1"/>
              </a:buClr>
              <a:buFont typeface="Wingdings 2" pitchFamily="18" charset="2"/>
              <a:buChar char=""/>
            </a:pPr>
            <a:r>
              <a:rPr lang="en-US" sz="3300" dirty="0">
                <a:solidFill>
                  <a:schemeClr val="bg1"/>
                </a:solidFill>
              </a:rPr>
              <a:t>Community Mapping</a:t>
            </a:r>
          </a:p>
          <a:p>
            <a:pPr marL="285750" indent="-182880">
              <a:spcBef>
                <a:spcPts val="1800"/>
              </a:spcBef>
              <a:buClr>
                <a:schemeClr val="bg1"/>
              </a:buClr>
              <a:buFont typeface="Wingdings 2" pitchFamily="18" charset="2"/>
              <a:buChar char=""/>
            </a:pPr>
            <a:r>
              <a:rPr lang="en-US" sz="3300" dirty="0">
                <a:solidFill>
                  <a:schemeClr val="bg1"/>
                </a:solidFill>
              </a:rPr>
              <a:t>Real-World Curriculum Connections</a:t>
            </a:r>
          </a:p>
          <a:p>
            <a:pPr marL="285750" indent="-182880">
              <a:spcBef>
                <a:spcPts val="1800"/>
              </a:spcBef>
              <a:buClr>
                <a:schemeClr val="bg1"/>
              </a:buClr>
              <a:buFont typeface="Wingdings 2" pitchFamily="18" charset="2"/>
              <a:buChar char=""/>
            </a:pPr>
            <a:r>
              <a:rPr lang="en-US" sz="3300" dirty="0">
                <a:solidFill>
                  <a:schemeClr val="bg1"/>
                </a:solidFill>
              </a:rPr>
              <a:t>Community Expo</a:t>
            </a:r>
          </a:p>
          <a:p>
            <a:pPr marL="285750" indent="-182880">
              <a:spcBef>
                <a:spcPts val="1800"/>
              </a:spcBef>
              <a:buClr>
                <a:schemeClr val="bg1"/>
              </a:buClr>
              <a:buFont typeface="Wingdings 2" pitchFamily="18" charset="2"/>
              <a:buChar char=""/>
            </a:pPr>
            <a:r>
              <a:rPr lang="en-US" sz="3300" dirty="0">
                <a:solidFill>
                  <a:schemeClr val="bg1"/>
                </a:solidFill>
              </a:rPr>
              <a:t>Community/ Business School Partnerships</a:t>
            </a:r>
          </a:p>
        </p:txBody>
      </p:sp>
      <p:pic>
        <p:nvPicPr>
          <p:cNvPr id="6" name="Picture 5">
            <a:extLst>
              <a:ext uri="{FF2B5EF4-FFF2-40B4-BE49-F238E27FC236}">
                <a16:creationId xmlns:a16="http://schemas.microsoft.com/office/drawing/2014/main" id="{672CEF4E-383E-409D-84A1-44291B928D8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015" r="27861" b="2"/>
          <a:stretch/>
        </p:blipFill>
        <p:spPr>
          <a:xfrm>
            <a:off x="8723298" y="1468582"/>
            <a:ext cx="2754267" cy="4058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Date Placeholder 4" hidden="1">
            <a:extLst>
              <a:ext uri="{FF2B5EF4-FFF2-40B4-BE49-F238E27FC236}">
                <a16:creationId xmlns:a16="http://schemas.microsoft.com/office/drawing/2014/main" id="{3CD1CCFF-93E1-4BDB-8C56-4230DA04478D}"/>
              </a:ext>
            </a:extLst>
          </p:cNvPr>
          <p:cNvSpPr>
            <a:spLocks noGrp="1"/>
          </p:cNvSpPr>
          <p:nvPr>
            <p:ph type="dt" sz="quarter" idx="10"/>
          </p:nvPr>
        </p:nvSpPr>
        <p:spPr/>
        <p:txBody>
          <a:bodyPr/>
          <a:lstStyle/>
          <a:p>
            <a:pPr>
              <a:spcAft>
                <a:spcPts val="600"/>
              </a:spcAft>
              <a:defRPr/>
            </a:pPr>
            <a:r>
              <a:rPr lang="en-US" sz="1600" dirty="0">
                <a:solidFill>
                  <a:schemeClr val="accent2"/>
                </a:solidFill>
              </a:rPr>
              <a:t>Version 3: 2015</a:t>
            </a:r>
            <a:endParaRPr lang="en-US" sz="1600">
              <a:solidFill>
                <a:schemeClr val="accent2"/>
              </a:solidFill>
            </a:endParaRPr>
          </a:p>
        </p:txBody>
      </p:sp>
      <p:sp>
        <p:nvSpPr>
          <p:cNvPr id="37892" name="Slide Number Placeholder 5" hidden="1">
            <a:extLst>
              <a:ext uri="{FF2B5EF4-FFF2-40B4-BE49-F238E27FC236}">
                <a16:creationId xmlns:a16="http://schemas.microsoft.com/office/drawing/2014/main" id="{ED31F134-8A3A-4F16-B7CE-EF59B3836CE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accent2"/>
                </a:solidFill>
                <a:latin typeface="Gill Sans MT" panose="020B0502020104020203" pitchFamily="34" charset="0"/>
              </a:defRPr>
            </a:lvl1pPr>
            <a:lvl2pPr marL="742950" indent="-285750">
              <a:spcBef>
                <a:spcPct val="20000"/>
              </a:spcBef>
              <a:buChar char="–"/>
              <a:defRPr sz="2800">
                <a:solidFill>
                  <a:schemeClr val="accent2"/>
                </a:solidFill>
                <a:latin typeface="Gill Sans MT" panose="020B0502020104020203" pitchFamily="34" charset="0"/>
              </a:defRPr>
            </a:lvl2pPr>
            <a:lvl3pPr marL="1143000" indent="-228600">
              <a:spcBef>
                <a:spcPct val="20000"/>
              </a:spcBef>
              <a:buChar char="•"/>
              <a:defRPr sz="2400">
                <a:solidFill>
                  <a:schemeClr val="accent2"/>
                </a:solidFill>
                <a:latin typeface="Gill Sans MT" panose="020B0502020104020203" pitchFamily="34" charset="0"/>
              </a:defRPr>
            </a:lvl3pPr>
            <a:lvl4pPr marL="1600200" indent="-228600">
              <a:spcBef>
                <a:spcPct val="20000"/>
              </a:spcBef>
              <a:buChar char="–"/>
              <a:defRPr sz="2000">
                <a:solidFill>
                  <a:schemeClr val="accent2"/>
                </a:solidFill>
                <a:latin typeface="Gill Sans MT" panose="020B0502020104020203" pitchFamily="34" charset="0"/>
              </a:defRPr>
            </a:lvl4pPr>
            <a:lvl5pPr marL="2057400" indent="-228600">
              <a:spcBef>
                <a:spcPct val="20000"/>
              </a:spcBef>
              <a:buChar char="»"/>
              <a:defRPr sz="2000">
                <a:solidFill>
                  <a:schemeClr val="accent2"/>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accent2"/>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accent2"/>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accent2"/>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accent2"/>
                </a:solidFill>
                <a:latin typeface="Gill Sans MT" panose="020B0502020104020203" pitchFamily="34" charset="0"/>
              </a:defRPr>
            </a:lvl9pPr>
          </a:lstStyle>
          <a:p>
            <a:pPr>
              <a:spcBef>
                <a:spcPct val="0"/>
              </a:spcBef>
              <a:spcAft>
                <a:spcPts val="600"/>
              </a:spcAft>
              <a:buFontTx/>
              <a:buNone/>
            </a:pPr>
            <a:fld id="{A2CB2F52-3BC2-424F-B1C2-0684E2CF1386}" type="slidenum">
              <a:rPr lang="en-US" altLang="en-US" sz="1400"/>
              <a:pPr>
                <a:spcBef>
                  <a:spcPct val="0"/>
                </a:spcBef>
                <a:spcAft>
                  <a:spcPts val="600"/>
                </a:spcAft>
                <a:buFontTx/>
                <a:buNone/>
              </a:pPr>
              <a:t>18</a:t>
            </a:fld>
            <a:endParaRPr lang="en-US" altLang="en-US" sz="1400"/>
          </a:p>
        </p:txBody>
      </p:sp>
    </p:spTree>
    <p:extLst>
      <p:ext uri="{BB962C8B-B14F-4D97-AF65-F5344CB8AC3E}">
        <p14:creationId xmlns:p14="http://schemas.microsoft.com/office/powerpoint/2010/main" val="3263858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BE60-A7E6-4975-A5E0-84FB35A5D103}"/>
              </a:ext>
            </a:extLst>
          </p:cNvPr>
          <p:cNvSpPr>
            <a:spLocks noGrp="1"/>
          </p:cNvSpPr>
          <p:nvPr>
            <p:ph type="title"/>
          </p:nvPr>
        </p:nvSpPr>
        <p:spPr/>
        <p:txBody>
          <a:bodyPr/>
          <a:lstStyle/>
          <a:p>
            <a:r>
              <a:rPr lang="en-US" dirty="0"/>
              <a:t>How We Partner with the Community</a:t>
            </a:r>
          </a:p>
        </p:txBody>
      </p:sp>
      <p:sp>
        <p:nvSpPr>
          <p:cNvPr id="3" name="Content Placeholder 2">
            <a:extLst>
              <a:ext uri="{FF2B5EF4-FFF2-40B4-BE49-F238E27FC236}">
                <a16:creationId xmlns:a16="http://schemas.microsoft.com/office/drawing/2014/main" id="{A93185E0-50FD-4B7C-99E1-F37BD1B6C9D0}"/>
              </a:ext>
            </a:extLst>
          </p:cNvPr>
          <p:cNvSpPr>
            <a:spLocks noGrp="1"/>
          </p:cNvSpPr>
          <p:nvPr>
            <p:ph sz="half" idx="1"/>
          </p:nvPr>
        </p:nvSpPr>
        <p:spPr>
          <a:xfrm>
            <a:off x="3803019" y="886378"/>
            <a:ext cx="3506282" cy="5120640"/>
          </a:xfrm>
          <a:solidFill>
            <a:schemeClr val="bg1"/>
          </a:solidFill>
          <a:ln w="57150">
            <a:noFill/>
          </a:ln>
        </p:spPr>
        <p:txBody>
          <a:bodyPr>
            <a:normAutofit/>
          </a:bodyPr>
          <a:lstStyle/>
          <a:p>
            <a:pPr>
              <a:spcBef>
                <a:spcPts val="1800"/>
              </a:spcBef>
              <a:buClr>
                <a:schemeClr val="accent1"/>
              </a:buClr>
            </a:pPr>
            <a:r>
              <a:rPr lang="en-US" sz="2800" b="1" dirty="0">
                <a:solidFill>
                  <a:schemeClr val="accent2"/>
                </a:solidFill>
              </a:rPr>
              <a:t>Space-sharing </a:t>
            </a:r>
          </a:p>
          <a:p>
            <a:pPr>
              <a:spcBef>
                <a:spcPts val="1800"/>
              </a:spcBef>
              <a:buClr>
                <a:schemeClr val="accent1"/>
              </a:buClr>
            </a:pPr>
            <a:r>
              <a:rPr lang="en-US" sz="2800" b="1" dirty="0">
                <a:solidFill>
                  <a:schemeClr val="accent2"/>
                </a:solidFill>
              </a:rPr>
              <a:t>Resource provision and exchange</a:t>
            </a:r>
          </a:p>
          <a:p>
            <a:pPr>
              <a:spcBef>
                <a:spcPts val="1800"/>
              </a:spcBef>
              <a:buClr>
                <a:schemeClr val="accent1"/>
              </a:buClr>
            </a:pPr>
            <a:r>
              <a:rPr lang="en-US" sz="2800" b="1" dirty="0">
                <a:solidFill>
                  <a:schemeClr val="accent2"/>
                </a:solidFill>
              </a:rPr>
              <a:t>Employment opportunities</a:t>
            </a:r>
          </a:p>
          <a:p>
            <a:pPr>
              <a:spcBef>
                <a:spcPts val="1800"/>
              </a:spcBef>
              <a:buClr>
                <a:schemeClr val="accent1"/>
              </a:buClr>
            </a:pPr>
            <a:r>
              <a:rPr lang="en-US" sz="2800" b="1" dirty="0">
                <a:solidFill>
                  <a:schemeClr val="accent2"/>
                </a:solidFill>
              </a:rPr>
              <a:t>Educational partnerships</a:t>
            </a:r>
          </a:p>
          <a:p>
            <a:pPr>
              <a:spcBef>
                <a:spcPts val="1800"/>
              </a:spcBef>
              <a:buClr>
                <a:schemeClr val="accent1"/>
              </a:buClr>
            </a:pPr>
            <a:r>
              <a:rPr lang="en-US" sz="2800" b="1" dirty="0">
                <a:solidFill>
                  <a:schemeClr val="accent2"/>
                </a:solidFill>
              </a:rPr>
              <a:t>Recreational opportunities</a:t>
            </a:r>
          </a:p>
        </p:txBody>
      </p:sp>
      <p:sp>
        <p:nvSpPr>
          <p:cNvPr id="7" name="Content Placeholder 2">
            <a:extLst>
              <a:ext uri="{FF2B5EF4-FFF2-40B4-BE49-F238E27FC236}">
                <a16:creationId xmlns:a16="http://schemas.microsoft.com/office/drawing/2014/main" id="{56A31B03-3B5D-48E1-851E-C2C7D3616E5E}"/>
              </a:ext>
            </a:extLst>
          </p:cNvPr>
          <p:cNvSpPr txBox="1">
            <a:spLocks/>
          </p:cNvSpPr>
          <p:nvPr/>
        </p:nvSpPr>
        <p:spPr>
          <a:xfrm>
            <a:off x="7815072" y="883920"/>
            <a:ext cx="3599688" cy="5120640"/>
          </a:xfrm>
          <a:prstGeom prst="rect">
            <a:avLst/>
          </a:prstGeom>
          <a:solidFill>
            <a:schemeClr val="bg1"/>
          </a:solidFill>
          <a:ln w="57150">
            <a:noFill/>
          </a:ln>
        </p:spPr>
        <p:txBody>
          <a:bodyPr vert="horz" lIns="91440" tIns="45720" rIns="91440" bIns="45720" rtlCol="0" anchor="ctr">
            <a:normAutofit/>
          </a:bodyPr>
          <a:lstStyle>
            <a:lvl1pPr marL="182880" indent="-182880">
              <a:lnSpc>
                <a:spcPct val="90000"/>
              </a:lnSpc>
              <a:spcBef>
                <a:spcPts val="1200"/>
              </a:spcBef>
              <a:buClr>
                <a:schemeClr val="accent1"/>
              </a:buClr>
              <a:buFont typeface="Wingdings 2" pitchFamily="18" charset="2"/>
              <a:buChar char=""/>
              <a:defRPr sz="2800" b="1">
                <a:solidFill>
                  <a:schemeClr val="accent1"/>
                </a:solidFill>
              </a:defRPr>
            </a:lvl1pPr>
            <a:lvl2pPr marL="685800" indent="-182880">
              <a:lnSpc>
                <a:spcPct val="90000"/>
              </a:lnSpc>
              <a:spcBef>
                <a:spcPts val="250"/>
              </a:spcBef>
              <a:spcAft>
                <a:spcPts val="250"/>
              </a:spcAft>
              <a:buClr>
                <a:schemeClr val="bg1"/>
              </a:buClr>
              <a:buFont typeface="Wingdings 2" pitchFamily="18" charset="2"/>
              <a:buChar char=""/>
              <a:defRPr>
                <a:solidFill>
                  <a:schemeClr val="bg1"/>
                </a:solidFill>
              </a:defRPr>
            </a:lvl2pPr>
            <a:lvl3pPr marL="1143000" indent="-182880">
              <a:lnSpc>
                <a:spcPct val="90000"/>
              </a:lnSpc>
              <a:spcBef>
                <a:spcPts val="250"/>
              </a:spcBef>
              <a:spcAft>
                <a:spcPts val="250"/>
              </a:spcAft>
              <a:buClr>
                <a:schemeClr val="bg1"/>
              </a:buClr>
              <a:buFont typeface="Wingdings 2" pitchFamily="18" charset="2"/>
              <a:buChar char=""/>
              <a:defRPr sz="1600">
                <a:solidFill>
                  <a:schemeClr val="bg1"/>
                </a:solidFill>
              </a:defRPr>
            </a:lvl3pPr>
            <a:lvl4pPr marL="1600200" indent="-182880">
              <a:lnSpc>
                <a:spcPct val="90000"/>
              </a:lnSpc>
              <a:spcBef>
                <a:spcPts val="250"/>
              </a:spcBef>
              <a:spcAft>
                <a:spcPts val="250"/>
              </a:spcAft>
              <a:buClr>
                <a:schemeClr val="bg1"/>
              </a:buClr>
              <a:buFont typeface="Wingdings 2" pitchFamily="18" charset="2"/>
              <a:buChar char=""/>
              <a:defRPr sz="1400">
                <a:solidFill>
                  <a:schemeClr val="bg1"/>
                </a:solidFill>
              </a:defRPr>
            </a:lvl4pPr>
            <a:lvl5pPr marL="2057400" indent="-182880">
              <a:lnSpc>
                <a:spcPct val="90000"/>
              </a:lnSpc>
              <a:spcBef>
                <a:spcPts val="250"/>
              </a:spcBef>
              <a:spcAft>
                <a:spcPts val="250"/>
              </a:spcAft>
              <a:buClr>
                <a:schemeClr val="bg1"/>
              </a:buClr>
              <a:buFont typeface="Wingdings 2" pitchFamily="18" charset="2"/>
              <a:buChar char=""/>
              <a:defRPr sz="1400">
                <a:solidFill>
                  <a:schemeClr val="bg1"/>
                </a:solidFill>
              </a:defRPr>
            </a:lvl5pPr>
            <a:lvl6pPr marL="25146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pPr marL="288925" indent="-173038">
              <a:spcBef>
                <a:spcPts val="1800"/>
              </a:spcBef>
            </a:pPr>
            <a:r>
              <a:rPr lang="en-US" dirty="0">
                <a:solidFill>
                  <a:schemeClr val="accent2"/>
                </a:solidFill>
              </a:rPr>
              <a:t>Provision of services</a:t>
            </a:r>
          </a:p>
          <a:p>
            <a:pPr marL="288925" indent="-173038">
              <a:spcBef>
                <a:spcPts val="1800"/>
              </a:spcBef>
            </a:pPr>
            <a:r>
              <a:rPr lang="en-US" dirty="0">
                <a:solidFill>
                  <a:schemeClr val="accent2"/>
                </a:solidFill>
              </a:rPr>
              <a:t>Information exchange and dissemination</a:t>
            </a:r>
          </a:p>
          <a:p>
            <a:pPr marL="288925" indent="-173038">
              <a:spcBef>
                <a:spcPts val="1800"/>
              </a:spcBef>
            </a:pPr>
            <a:r>
              <a:rPr lang="en-US" dirty="0">
                <a:solidFill>
                  <a:schemeClr val="accent2"/>
                </a:solidFill>
              </a:rPr>
              <a:t>Transition opportunities</a:t>
            </a:r>
          </a:p>
          <a:p>
            <a:pPr marL="288925" indent="-173038">
              <a:spcBef>
                <a:spcPts val="1800"/>
              </a:spcBef>
            </a:pPr>
            <a:r>
              <a:rPr lang="en-US" dirty="0">
                <a:solidFill>
                  <a:schemeClr val="accent2"/>
                </a:solidFill>
              </a:rPr>
              <a:t>Data-sharing</a:t>
            </a:r>
          </a:p>
          <a:p>
            <a:pPr marL="288925" indent="-173038">
              <a:spcBef>
                <a:spcPts val="1800"/>
              </a:spcBef>
            </a:pPr>
            <a:r>
              <a:rPr lang="en-US" dirty="0">
                <a:solidFill>
                  <a:schemeClr val="accent2"/>
                </a:solidFill>
              </a:rPr>
              <a:t>Problem-solving</a:t>
            </a:r>
          </a:p>
          <a:p>
            <a:pPr marL="288925" indent="-173038">
              <a:spcBef>
                <a:spcPts val="1800"/>
              </a:spcBef>
            </a:pPr>
            <a:r>
              <a:rPr lang="en-US" dirty="0">
                <a:solidFill>
                  <a:schemeClr val="accent2"/>
                </a:solidFill>
              </a:rPr>
              <a:t>Fundraising</a:t>
            </a:r>
          </a:p>
        </p:txBody>
      </p:sp>
    </p:spTree>
    <p:extLst>
      <p:ext uri="{BB962C8B-B14F-4D97-AF65-F5344CB8AC3E}">
        <p14:creationId xmlns:p14="http://schemas.microsoft.com/office/powerpoint/2010/main" val="3231221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670F-94F8-4471-BF96-024168849223}"/>
              </a:ext>
            </a:extLst>
          </p:cNvPr>
          <p:cNvSpPr>
            <a:spLocks noGrp="1"/>
          </p:cNvSpPr>
          <p:nvPr>
            <p:ph type="title"/>
          </p:nvPr>
        </p:nvSpPr>
        <p:spPr>
          <a:xfrm>
            <a:off x="307791" y="2396706"/>
            <a:ext cx="2834640" cy="2377440"/>
          </a:xfrm>
        </p:spPr>
        <p:txBody>
          <a:bodyPr anchor="t">
            <a:normAutofit/>
          </a:bodyPr>
          <a:lstStyle/>
          <a:p>
            <a:br>
              <a:rPr lang="en-US" sz="3600" b="1" dirty="0"/>
            </a:br>
            <a:r>
              <a:rPr lang="en-US" sz="3600" b="1" dirty="0"/>
              <a:t>PaTTAN’s</a:t>
            </a:r>
            <a:br>
              <a:rPr lang="en-US" sz="3600" b="1" dirty="0"/>
            </a:br>
            <a:r>
              <a:rPr lang="en-US" sz="3600" b="1" dirty="0"/>
              <a:t>Mission</a:t>
            </a:r>
          </a:p>
        </p:txBody>
      </p:sp>
      <p:sp>
        <p:nvSpPr>
          <p:cNvPr id="3" name="Content Placeholder 2">
            <a:extLst>
              <a:ext uri="{FF2B5EF4-FFF2-40B4-BE49-F238E27FC236}">
                <a16:creationId xmlns:a16="http://schemas.microsoft.com/office/drawing/2014/main" id="{D01BE37F-77CD-4AEC-84AB-78C3A3E92BDB}"/>
              </a:ext>
            </a:extLst>
          </p:cNvPr>
          <p:cNvSpPr>
            <a:spLocks noGrp="1"/>
          </p:cNvSpPr>
          <p:nvPr>
            <p:ph idx="1"/>
          </p:nvPr>
        </p:nvSpPr>
        <p:spPr>
          <a:xfrm>
            <a:off x="3778370" y="1044167"/>
            <a:ext cx="7781026" cy="5120640"/>
          </a:xfrm>
        </p:spPr>
        <p:txBody>
          <a:bodyPr anchor="t" anchorCtr="0">
            <a:noAutofit/>
          </a:bodyPr>
          <a:lstStyle/>
          <a:p>
            <a:pPr marL="4763" indent="-4763">
              <a:lnSpc>
                <a:spcPct val="150000"/>
              </a:lnSpc>
              <a:spcBef>
                <a:spcPts val="0"/>
              </a:spcBef>
              <a:buFontTx/>
              <a:buNone/>
            </a:pPr>
            <a:r>
              <a:rPr lang="en-US" altLang="en-US" sz="2800" b="1">
                <a:solidFill>
                  <a:schemeClr val="bg1"/>
                </a:solidFill>
              </a:rPr>
              <a:t>The mission of the Pennsylvania Training and Technical Assistance Network (</a:t>
            </a:r>
            <a:r>
              <a:rPr lang="en-US" altLang="en-US" sz="2800" b="1" err="1">
                <a:solidFill>
                  <a:schemeClr val="bg1"/>
                </a:solidFill>
              </a:rPr>
              <a:t>PaTTAN</a:t>
            </a:r>
            <a:r>
              <a:rPr lang="en-US" altLang="en-US" sz="2800" b="1">
                <a:solidFill>
                  <a:schemeClr val="bg1"/>
                </a:solidFill>
              </a:rPr>
              <a:t>) is to support the efforts and initiatives of the Bureau of Special Education, and to build the capacity of local educational agencies to serve students who receive special education services.</a:t>
            </a:r>
          </a:p>
        </p:txBody>
      </p:sp>
    </p:spTree>
    <p:extLst>
      <p:ext uri="{BB962C8B-B14F-4D97-AF65-F5344CB8AC3E}">
        <p14:creationId xmlns:p14="http://schemas.microsoft.com/office/powerpoint/2010/main" val="3144571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9C12E-C1BD-4544-AC15-FACCC26BD570}"/>
              </a:ext>
            </a:extLst>
          </p:cNvPr>
          <p:cNvSpPr>
            <a:spLocks noGrp="1"/>
          </p:cNvSpPr>
          <p:nvPr>
            <p:ph type="title"/>
          </p:nvPr>
        </p:nvSpPr>
        <p:spPr/>
        <p:txBody>
          <a:bodyPr/>
          <a:lstStyle/>
          <a:p>
            <a:r>
              <a:rPr lang="en-US" dirty="0"/>
              <a:t>Roles of the Family in the  Community</a:t>
            </a:r>
          </a:p>
        </p:txBody>
      </p:sp>
      <p:graphicFrame>
        <p:nvGraphicFramePr>
          <p:cNvPr id="5" name="Diagram 4">
            <a:extLst>
              <a:ext uri="{FF2B5EF4-FFF2-40B4-BE49-F238E27FC236}">
                <a16:creationId xmlns:a16="http://schemas.microsoft.com/office/drawing/2014/main" id="{AE529242-8ED6-468B-B483-7B78DC3B63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6258329"/>
              </p:ext>
            </p:extLst>
          </p:nvPr>
        </p:nvGraphicFramePr>
        <p:xfrm>
          <a:off x="3804295" y="900952"/>
          <a:ext cx="7721600" cy="4985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7778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1262-1F0D-459E-BFA4-639067F343A2}"/>
              </a:ext>
            </a:extLst>
          </p:cNvPr>
          <p:cNvSpPr>
            <a:spLocks noGrp="1"/>
          </p:cNvSpPr>
          <p:nvPr>
            <p:ph type="ctrTitle"/>
          </p:nvPr>
        </p:nvSpPr>
        <p:spPr>
          <a:xfrm>
            <a:off x="9371066" y="1826222"/>
            <a:ext cx="2718652" cy="3255264"/>
          </a:xfrm>
        </p:spPr>
        <p:txBody>
          <a:bodyPr anchor="ctr">
            <a:normAutofit/>
          </a:bodyPr>
          <a:lstStyle/>
          <a:p>
            <a:r>
              <a:rPr lang="en-US" sz="3200" dirty="0">
                <a:latin typeface="+mj-lt"/>
              </a:rPr>
              <a:t>Community Engagement in Secondary Transition Planning</a:t>
            </a:r>
          </a:p>
        </p:txBody>
      </p:sp>
      <p:pic>
        <p:nvPicPr>
          <p:cNvPr id="4" name="Picture 3" descr="Image of high school students working in a technology class.">
            <a:extLst>
              <a:ext uri="{FF2B5EF4-FFF2-40B4-BE49-F238E27FC236}">
                <a16:creationId xmlns:a16="http://schemas.microsoft.com/office/drawing/2014/main" id="{62F5874E-44FE-4A11-A21C-76B369A7154A}"/>
              </a:ext>
            </a:extLst>
          </p:cNvPr>
          <p:cNvPicPr>
            <a:picLocks noChangeAspect="1"/>
          </p:cNvPicPr>
          <p:nvPr/>
        </p:nvPicPr>
        <p:blipFill rotWithShape="1">
          <a:blip r:embed="rId4">
            <a:extLst>
              <a:ext uri="{28A0092B-C50C-407E-A947-70E740481C1C}">
                <a14:useLocalDpi xmlns:a14="http://schemas.microsoft.com/office/drawing/2010/main" val="0"/>
              </a:ext>
            </a:extLst>
          </a:blip>
          <a:srcRect r="6510"/>
          <a:stretch/>
        </p:blipFill>
        <p:spPr>
          <a:xfrm>
            <a:off x="191730" y="1032387"/>
            <a:ext cx="8723670" cy="4726860"/>
          </a:xfrm>
          <a:prstGeom prst="rect">
            <a:avLst/>
          </a:prstGeom>
        </p:spPr>
      </p:pic>
    </p:spTree>
    <p:extLst>
      <p:ext uri="{BB962C8B-B14F-4D97-AF65-F5344CB8AC3E}">
        <p14:creationId xmlns:p14="http://schemas.microsoft.com/office/powerpoint/2010/main" val="164399649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AF2B-EE71-3E45-AD04-96031DDF7323}"/>
              </a:ext>
            </a:extLst>
          </p:cNvPr>
          <p:cNvSpPr>
            <a:spLocks noGrp="1"/>
          </p:cNvSpPr>
          <p:nvPr>
            <p:ph type="title"/>
          </p:nvPr>
        </p:nvSpPr>
        <p:spPr>
          <a:xfrm>
            <a:off x="245146" y="1251857"/>
            <a:ext cx="2834640" cy="3797480"/>
          </a:xfrm>
        </p:spPr>
        <p:txBody>
          <a:bodyPr vert="horz" lIns="91440" tIns="45720" rIns="91440" bIns="45720" rtlCol="0" anchor="b">
            <a:noAutofit/>
          </a:bodyPr>
          <a:lstStyle/>
          <a:p>
            <a:br>
              <a:rPr lang="en-US" b="0" kern="1200" spc="-60" baseline="0" dirty="0">
                <a:latin typeface="+mj-lt"/>
                <a:ea typeface="+mj-ea"/>
                <a:cs typeface="+mj-cs"/>
              </a:rPr>
            </a:br>
            <a:br>
              <a:rPr lang="en-US" b="0" kern="1200" spc="-60" baseline="0" dirty="0">
                <a:latin typeface="+mj-lt"/>
                <a:ea typeface="+mj-ea"/>
                <a:cs typeface="+mj-cs"/>
              </a:rPr>
            </a:br>
            <a:r>
              <a:rPr lang="en-US" b="0" kern="1200" spc="-60" baseline="0" dirty="0">
                <a:latin typeface="+mj-lt"/>
                <a:ea typeface="+mj-ea"/>
                <a:cs typeface="+mj-cs"/>
              </a:rPr>
              <a:t>PA Secondary Transition </a:t>
            </a:r>
            <a:br>
              <a:rPr lang="en-US" b="0" kern="1200" spc="-60" baseline="0" dirty="0">
                <a:latin typeface="+mj-lt"/>
                <a:ea typeface="+mj-ea"/>
                <a:cs typeface="+mj-cs"/>
              </a:rPr>
            </a:br>
            <a:r>
              <a:rPr lang="en-US" b="0" kern="1200" spc="-60" baseline="0" dirty="0">
                <a:latin typeface="+mj-lt"/>
                <a:ea typeface="+mj-ea"/>
                <a:cs typeface="+mj-cs"/>
              </a:rPr>
              <a:t>and the Community</a:t>
            </a:r>
            <a:br>
              <a:rPr lang="en-US" b="0" u="sng" kern="1200" spc="-60" baseline="0" dirty="0">
                <a:latin typeface="+mj-lt"/>
                <a:ea typeface="+mj-ea"/>
                <a:cs typeface="+mj-cs"/>
              </a:rPr>
            </a:br>
            <a:r>
              <a:rPr lang="en-US" b="0" kern="1200" spc="-60" baseline="0" dirty="0">
                <a:latin typeface="+mj-lt"/>
                <a:ea typeface="+mj-ea"/>
                <a:cs typeface="+mj-cs"/>
              </a:rPr>
              <a:t>	</a:t>
            </a:r>
          </a:p>
        </p:txBody>
      </p:sp>
      <p:pic>
        <p:nvPicPr>
          <p:cNvPr id="13" name="Picture 12" descr="Logo of the Pennsylvania Department of Education, Bureau of Special Education">
            <a:extLst>
              <a:ext uri="{FF2B5EF4-FFF2-40B4-BE49-F238E27FC236}">
                <a16:creationId xmlns:a16="http://schemas.microsoft.com/office/drawing/2014/main" id="{A63095C5-88B6-4673-857C-A24282CFF522}"/>
              </a:ext>
            </a:extLst>
          </p:cNvPr>
          <p:cNvPicPr>
            <a:picLocks noChangeAspect="1"/>
          </p:cNvPicPr>
          <p:nvPr/>
        </p:nvPicPr>
        <p:blipFill rotWithShape="1">
          <a:blip r:embed="rId3"/>
          <a:srcRect t="8649" b="11752"/>
          <a:stretch/>
        </p:blipFill>
        <p:spPr>
          <a:xfrm>
            <a:off x="3952382" y="885658"/>
            <a:ext cx="1362660" cy="1084656"/>
          </a:xfrm>
          <a:prstGeom prst="rect">
            <a:avLst/>
          </a:prstGeom>
        </p:spPr>
      </p:pic>
      <p:pic>
        <p:nvPicPr>
          <p:cNvPr id="12" name="Picture 11" descr="Logo of the PA Department of Labor &amp; Industry, Office of Vocational Rehabilitation">
            <a:extLst>
              <a:ext uri="{FF2B5EF4-FFF2-40B4-BE49-F238E27FC236}">
                <a16:creationId xmlns:a16="http://schemas.microsoft.com/office/drawing/2014/main" id="{7D272718-8E79-4CB2-9FA7-07ED8E647D39}"/>
              </a:ext>
            </a:extLst>
          </p:cNvPr>
          <p:cNvPicPr>
            <a:picLocks noChangeAspect="1"/>
          </p:cNvPicPr>
          <p:nvPr/>
        </p:nvPicPr>
        <p:blipFill>
          <a:blip r:embed="rId4"/>
          <a:stretch>
            <a:fillRect/>
          </a:stretch>
        </p:blipFill>
        <p:spPr>
          <a:xfrm>
            <a:off x="9250189" y="885658"/>
            <a:ext cx="2149408" cy="1084656"/>
          </a:xfrm>
          <a:prstGeom prst="rect">
            <a:avLst/>
          </a:prstGeom>
        </p:spPr>
      </p:pic>
      <p:pic>
        <p:nvPicPr>
          <p:cNvPr id="4" name="Picture 3" descr="PA Secondary Transition - Making a Difference&#10;Collectively, we are making a difference in the lives of youth, young adults, and families across the state.&#10;">
            <a:hlinkClick r:id="rId5"/>
            <a:extLst>
              <a:ext uri="{FF2B5EF4-FFF2-40B4-BE49-F238E27FC236}">
                <a16:creationId xmlns:a16="http://schemas.microsoft.com/office/drawing/2014/main" id="{AD51FDB1-F632-4E14-8FE8-E151CBDEE3FE}"/>
              </a:ext>
            </a:extLst>
          </p:cNvPr>
          <p:cNvPicPr>
            <a:picLocks noChangeAspect="1"/>
          </p:cNvPicPr>
          <p:nvPr/>
        </p:nvPicPr>
        <p:blipFill rotWithShape="1">
          <a:blip r:embed="rId6"/>
          <a:srcRect t="6345" b="12397"/>
          <a:stretch/>
        </p:blipFill>
        <p:spPr>
          <a:xfrm>
            <a:off x="3780826" y="2874153"/>
            <a:ext cx="7740289" cy="2264228"/>
          </a:xfrm>
          <a:prstGeom prst="rect">
            <a:avLst/>
          </a:prstGeom>
          <a:noFill/>
        </p:spPr>
      </p:pic>
      <p:sp>
        <p:nvSpPr>
          <p:cNvPr id="6" name="TextBox 5">
            <a:extLst>
              <a:ext uri="{FF2B5EF4-FFF2-40B4-BE49-F238E27FC236}">
                <a16:creationId xmlns:a16="http://schemas.microsoft.com/office/drawing/2014/main" id="{8B572A34-5841-4062-B8EB-5EFEE2DE37ED}"/>
              </a:ext>
            </a:extLst>
          </p:cNvPr>
          <p:cNvSpPr txBox="1"/>
          <p:nvPr/>
        </p:nvSpPr>
        <p:spPr>
          <a:xfrm>
            <a:off x="5058319" y="6125391"/>
            <a:ext cx="5359473" cy="612866"/>
          </a:xfrm>
          <a:prstGeom prst="rect">
            <a:avLst/>
          </a:prstGeom>
        </p:spPr>
        <p:txBody>
          <a:bodyPr vert="horz" lIns="91440" tIns="45720" rIns="91440" bIns="45720" rtlCol="0" anchor="t">
            <a:normAutofit/>
          </a:bodyPr>
          <a:lstStyle/>
          <a:p>
            <a:pPr marR="0">
              <a:spcBef>
                <a:spcPts val="1200"/>
              </a:spcBef>
              <a:spcAft>
                <a:spcPts val="0"/>
              </a:spcAft>
              <a:buClr>
                <a:schemeClr val="bg1"/>
              </a:buClr>
            </a:pPr>
            <a:r>
              <a:rPr lang="en-US" sz="2000" b="1" u="sng" dirty="0">
                <a:solidFill>
                  <a:schemeClr val="accent1"/>
                </a:solidFill>
              </a:rPr>
              <a:t>https://www.pasecondarytransition.com/</a:t>
            </a:r>
            <a:endParaRPr lang="en-US" sz="2000" b="1" kern="1200" dirty="0">
              <a:solidFill>
                <a:schemeClr val="accent1"/>
              </a:solidFill>
              <a:effectLst/>
              <a:latin typeface="+mn-lt"/>
              <a:ea typeface="+mn-ea"/>
              <a:cs typeface="+mn-cs"/>
            </a:endParaRPr>
          </a:p>
        </p:txBody>
      </p:sp>
    </p:spTree>
    <p:extLst>
      <p:ext uri="{BB962C8B-B14F-4D97-AF65-F5344CB8AC3E}">
        <p14:creationId xmlns:p14="http://schemas.microsoft.com/office/powerpoint/2010/main" val="4037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AF2B-EE71-3E45-AD04-96031DDF7323}"/>
              </a:ext>
            </a:extLst>
          </p:cNvPr>
          <p:cNvSpPr>
            <a:spLocks noGrp="1"/>
          </p:cNvSpPr>
          <p:nvPr>
            <p:ph type="title"/>
          </p:nvPr>
        </p:nvSpPr>
        <p:spPr>
          <a:xfrm>
            <a:off x="115443" y="1227603"/>
            <a:ext cx="2947482" cy="4601183"/>
          </a:xfrm>
        </p:spPr>
        <p:txBody>
          <a:bodyPr anchor="ctr">
            <a:normAutofit/>
          </a:bodyPr>
          <a:lstStyle/>
          <a:p>
            <a:br>
              <a:rPr lang="en-US" dirty="0"/>
            </a:br>
            <a:br>
              <a:rPr lang="en-US" dirty="0"/>
            </a:br>
            <a:r>
              <a:rPr lang="en-US" dirty="0"/>
              <a:t>Secondary Transition</a:t>
            </a:r>
            <a:br>
              <a:rPr lang="en-US" dirty="0"/>
            </a:br>
            <a:r>
              <a:rPr lang="en-US" dirty="0"/>
              <a:t>Resources: Community Support</a:t>
            </a:r>
            <a:br>
              <a:rPr lang="en-US" dirty="0"/>
            </a:br>
            <a:br>
              <a:rPr lang="en-US" sz="2800" dirty="0"/>
            </a:br>
            <a:br>
              <a:rPr lang="en-US" u="sng" dirty="0"/>
            </a:br>
            <a:r>
              <a:rPr lang="en-US" dirty="0"/>
              <a:t>	</a:t>
            </a:r>
          </a:p>
        </p:txBody>
      </p:sp>
      <p:pic>
        <p:nvPicPr>
          <p:cNvPr id="8" name="Picture 7" descr="Transition Discoveries Infographic Guide">
            <a:hlinkClick r:id="rId3"/>
            <a:extLst>
              <a:ext uri="{FF2B5EF4-FFF2-40B4-BE49-F238E27FC236}">
                <a16:creationId xmlns:a16="http://schemas.microsoft.com/office/drawing/2014/main" id="{78800832-31B5-4FBC-B2AD-D13E89062FE3}"/>
              </a:ext>
            </a:extLst>
          </p:cNvPr>
          <p:cNvPicPr>
            <a:picLocks noChangeAspect="1"/>
          </p:cNvPicPr>
          <p:nvPr/>
        </p:nvPicPr>
        <p:blipFill>
          <a:blip r:embed="rId4"/>
          <a:stretch>
            <a:fillRect/>
          </a:stretch>
        </p:blipFill>
        <p:spPr>
          <a:xfrm>
            <a:off x="3858657" y="932764"/>
            <a:ext cx="3811418" cy="2982370"/>
          </a:xfrm>
          <a:prstGeom prst="rect">
            <a:avLst/>
          </a:prstGeom>
        </p:spPr>
      </p:pic>
      <p:pic>
        <p:nvPicPr>
          <p:cNvPr id="5" name="Picture 4" descr="Image of Transition Discoveries website, showing Planning Practices and Tip Sheets.">
            <a:hlinkClick r:id="rId5"/>
            <a:extLst>
              <a:ext uri="{FF2B5EF4-FFF2-40B4-BE49-F238E27FC236}">
                <a16:creationId xmlns:a16="http://schemas.microsoft.com/office/drawing/2014/main" id="{093B8519-AAA5-1845-B4D1-639D42B24707}"/>
              </a:ext>
            </a:extLst>
          </p:cNvPr>
          <p:cNvPicPr>
            <a:picLocks noChangeAspect="1"/>
          </p:cNvPicPr>
          <p:nvPr/>
        </p:nvPicPr>
        <p:blipFill rotWithShape="1">
          <a:blip r:embed="rId6"/>
          <a:srcRect l="13259" t="10479" r="12375" b="16864"/>
          <a:stretch/>
        </p:blipFill>
        <p:spPr>
          <a:xfrm>
            <a:off x="7948753" y="2001483"/>
            <a:ext cx="3427664" cy="3827303"/>
          </a:xfrm>
          <a:prstGeom prst="rect">
            <a:avLst/>
          </a:prstGeom>
          <a:noFill/>
          <a:ln w="38100">
            <a:noFill/>
          </a:ln>
        </p:spPr>
      </p:pic>
      <p:sp>
        <p:nvSpPr>
          <p:cNvPr id="6" name="TextBox 5">
            <a:extLst>
              <a:ext uri="{FF2B5EF4-FFF2-40B4-BE49-F238E27FC236}">
                <a16:creationId xmlns:a16="http://schemas.microsoft.com/office/drawing/2014/main" id="{8B572A34-5841-4062-B8EB-5EFEE2DE37ED}"/>
              </a:ext>
            </a:extLst>
          </p:cNvPr>
          <p:cNvSpPr txBox="1"/>
          <p:nvPr/>
        </p:nvSpPr>
        <p:spPr>
          <a:xfrm>
            <a:off x="4846323" y="6090828"/>
            <a:ext cx="5647505" cy="523220"/>
          </a:xfrm>
          <a:prstGeom prst="rect">
            <a:avLst/>
          </a:prstGeom>
          <a:noFill/>
        </p:spPr>
        <p:txBody>
          <a:bodyPr wrap="square">
            <a:spAutoFit/>
          </a:bodyPr>
          <a:lstStyle/>
          <a:p>
            <a:r>
              <a:rPr lang="en-US" sz="2800" b="1" u="sng" dirty="0">
                <a:solidFill>
                  <a:schemeClr val="accent1"/>
                </a:solidFill>
              </a:rPr>
              <a:t>https://transitiondiscoveries.org</a:t>
            </a:r>
            <a:endParaRPr lang="en-US" sz="2800" b="1" dirty="0">
              <a:solidFill>
                <a:schemeClr val="accent1"/>
              </a:solidFill>
            </a:endParaRPr>
          </a:p>
        </p:txBody>
      </p:sp>
    </p:spTree>
    <p:extLst>
      <p:ext uri="{BB962C8B-B14F-4D97-AF65-F5344CB8AC3E}">
        <p14:creationId xmlns:p14="http://schemas.microsoft.com/office/powerpoint/2010/main" val="1081668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AF2B-EE71-3E45-AD04-96031DDF7323}"/>
              </a:ext>
            </a:extLst>
          </p:cNvPr>
          <p:cNvSpPr>
            <a:spLocks noGrp="1"/>
          </p:cNvSpPr>
          <p:nvPr>
            <p:ph type="title"/>
          </p:nvPr>
        </p:nvSpPr>
        <p:spPr>
          <a:xfrm>
            <a:off x="277675" y="1161235"/>
            <a:ext cx="2947482" cy="4601183"/>
          </a:xfrm>
        </p:spPr>
        <p:txBody>
          <a:bodyPr anchor="ctr">
            <a:normAutofit/>
          </a:bodyPr>
          <a:lstStyle/>
          <a:p>
            <a:br>
              <a:rPr lang="en-US" dirty="0"/>
            </a:br>
            <a:br>
              <a:rPr lang="en-US" dirty="0"/>
            </a:br>
            <a:r>
              <a:rPr lang="en-US" dirty="0"/>
              <a:t>Secondary Transition</a:t>
            </a:r>
            <a:br>
              <a:rPr lang="en-US" dirty="0"/>
            </a:br>
            <a:r>
              <a:rPr lang="en-US" dirty="0"/>
              <a:t>Resources: Community Support</a:t>
            </a:r>
            <a:br>
              <a:rPr lang="en-US" dirty="0"/>
            </a:br>
            <a:r>
              <a:rPr lang="en-US" sz="2400" dirty="0"/>
              <a:t>(cont’d)</a:t>
            </a:r>
            <a:br>
              <a:rPr lang="en-US" dirty="0"/>
            </a:br>
            <a:br>
              <a:rPr lang="en-US" u="sng" dirty="0"/>
            </a:br>
            <a:r>
              <a:rPr lang="en-US" dirty="0"/>
              <a:t>	</a:t>
            </a:r>
          </a:p>
        </p:txBody>
      </p:sp>
      <p:grpSp>
        <p:nvGrpSpPr>
          <p:cNvPr id="13" name="Group 12" descr="Image of samples of PaTTAN publications on secondary transition. Shown are 'Promoting Independent Living While Still in School,' 'Financial Fundamentals: Discussion Starters,' and 'Customized Employmemt.'">
            <a:extLst>
              <a:ext uri="{FF2B5EF4-FFF2-40B4-BE49-F238E27FC236}">
                <a16:creationId xmlns:a16="http://schemas.microsoft.com/office/drawing/2014/main" id="{F722947A-238E-41F1-8422-9A7B80568EFE}"/>
              </a:ext>
            </a:extLst>
          </p:cNvPr>
          <p:cNvGrpSpPr/>
          <p:nvPr/>
        </p:nvGrpSpPr>
        <p:grpSpPr>
          <a:xfrm>
            <a:off x="3867853" y="1031313"/>
            <a:ext cx="7528693" cy="2165105"/>
            <a:chOff x="3856702" y="868027"/>
            <a:chExt cx="7231563" cy="1874543"/>
          </a:xfrm>
        </p:grpSpPr>
        <p:pic>
          <p:nvPicPr>
            <p:cNvPr id="8" name="Picture 7" descr="A picture containing text, newspaper, screenshot&#10;&#10;Description automatically generated">
              <a:extLst>
                <a:ext uri="{FF2B5EF4-FFF2-40B4-BE49-F238E27FC236}">
                  <a16:creationId xmlns:a16="http://schemas.microsoft.com/office/drawing/2014/main" id="{4F262588-22B3-4DFA-A334-81D20BAEE37C}"/>
                </a:ext>
              </a:extLst>
            </p:cNvPr>
            <p:cNvPicPr>
              <a:picLocks noChangeAspect="1"/>
            </p:cNvPicPr>
            <p:nvPr/>
          </p:nvPicPr>
          <p:blipFill rotWithShape="1">
            <a:blip r:embed="rId3"/>
            <a:srcRect l="5031" t="10859" r="7896" b="61147"/>
            <a:stretch/>
          </p:blipFill>
          <p:spPr>
            <a:xfrm>
              <a:off x="6045062" y="868027"/>
              <a:ext cx="2575582" cy="946349"/>
            </a:xfrm>
            <a:prstGeom prst="rect">
              <a:avLst/>
            </a:prstGeom>
            <a:noFill/>
          </p:spPr>
        </p:pic>
        <p:pic>
          <p:nvPicPr>
            <p:cNvPr id="9" name="Picture 8">
              <a:extLst>
                <a:ext uri="{FF2B5EF4-FFF2-40B4-BE49-F238E27FC236}">
                  <a16:creationId xmlns:a16="http://schemas.microsoft.com/office/drawing/2014/main" id="{74EF9DB3-49D2-4801-9D06-668A07DC818B}"/>
                </a:ext>
              </a:extLst>
            </p:cNvPr>
            <p:cNvPicPr>
              <a:picLocks noChangeAspect="1"/>
            </p:cNvPicPr>
            <p:nvPr/>
          </p:nvPicPr>
          <p:blipFill>
            <a:blip r:embed="rId4"/>
            <a:stretch>
              <a:fillRect/>
            </a:stretch>
          </p:blipFill>
          <p:spPr>
            <a:xfrm>
              <a:off x="3856702" y="1809486"/>
              <a:ext cx="2659591" cy="906705"/>
            </a:xfrm>
            <a:prstGeom prst="rect">
              <a:avLst/>
            </a:prstGeom>
          </p:spPr>
        </p:pic>
        <p:pic>
          <p:nvPicPr>
            <p:cNvPr id="10" name="Picture 9">
              <a:extLst>
                <a:ext uri="{FF2B5EF4-FFF2-40B4-BE49-F238E27FC236}">
                  <a16:creationId xmlns:a16="http://schemas.microsoft.com/office/drawing/2014/main" id="{8EA41CAA-94CC-44CF-8D0A-680DCD082C99}"/>
                </a:ext>
              </a:extLst>
            </p:cNvPr>
            <p:cNvPicPr>
              <a:picLocks noChangeAspect="1"/>
            </p:cNvPicPr>
            <p:nvPr/>
          </p:nvPicPr>
          <p:blipFill>
            <a:blip r:embed="rId5"/>
            <a:stretch>
              <a:fillRect/>
            </a:stretch>
          </p:blipFill>
          <p:spPr>
            <a:xfrm>
              <a:off x="8299946" y="1803411"/>
              <a:ext cx="2788319" cy="939159"/>
            </a:xfrm>
            <a:prstGeom prst="rect">
              <a:avLst/>
            </a:prstGeom>
          </p:spPr>
        </p:pic>
      </p:grpSp>
      <p:pic>
        <p:nvPicPr>
          <p:cNvPr id="12" name="Picture 11" descr="Image of PaTTAN's Secondary Transition Directory.">
            <a:hlinkClick r:id="rId6"/>
            <a:extLst>
              <a:ext uri="{FF2B5EF4-FFF2-40B4-BE49-F238E27FC236}">
                <a16:creationId xmlns:a16="http://schemas.microsoft.com/office/drawing/2014/main" id="{256BD09C-DDDB-4F16-B50E-CCDAA6DB59F1}"/>
              </a:ext>
            </a:extLst>
          </p:cNvPr>
          <p:cNvPicPr>
            <a:picLocks noChangeAspect="1"/>
          </p:cNvPicPr>
          <p:nvPr/>
        </p:nvPicPr>
        <p:blipFill rotWithShape="1">
          <a:blip r:embed="rId7"/>
          <a:srcRect l="6933" t="2903" r="5944"/>
          <a:stretch/>
        </p:blipFill>
        <p:spPr>
          <a:xfrm>
            <a:off x="6758214" y="3502425"/>
            <a:ext cx="1840703" cy="2462451"/>
          </a:xfrm>
          <a:prstGeom prst="rect">
            <a:avLst/>
          </a:prstGeom>
        </p:spPr>
      </p:pic>
    </p:spTree>
    <p:extLst>
      <p:ext uri="{BB962C8B-B14F-4D97-AF65-F5344CB8AC3E}">
        <p14:creationId xmlns:p14="http://schemas.microsoft.com/office/powerpoint/2010/main" val="2480119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AF2B-EE71-3E45-AD04-96031DDF7323}"/>
              </a:ext>
            </a:extLst>
          </p:cNvPr>
          <p:cNvSpPr>
            <a:spLocks noGrp="1"/>
          </p:cNvSpPr>
          <p:nvPr>
            <p:ph type="title"/>
          </p:nvPr>
        </p:nvSpPr>
        <p:spPr>
          <a:xfrm>
            <a:off x="277675" y="1161235"/>
            <a:ext cx="2947482" cy="4601183"/>
          </a:xfrm>
        </p:spPr>
        <p:txBody>
          <a:bodyPr anchor="ctr">
            <a:normAutofit/>
          </a:bodyPr>
          <a:lstStyle/>
          <a:p>
            <a:br>
              <a:rPr lang="en-US" dirty="0"/>
            </a:br>
            <a:br>
              <a:rPr lang="en-US" dirty="0"/>
            </a:br>
            <a:r>
              <a:rPr lang="en-US" dirty="0"/>
              <a:t>More Secondary Transition</a:t>
            </a:r>
            <a:br>
              <a:rPr lang="en-US" dirty="0"/>
            </a:br>
            <a:r>
              <a:rPr lang="en-US" dirty="0"/>
              <a:t>Resources: Community Support</a:t>
            </a:r>
            <a:br>
              <a:rPr lang="en-US" dirty="0"/>
            </a:br>
            <a:br>
              <a:rPr lang="en-US" u="sng" dirty="0"/>
            </a:br>
            <a:r>
              <a:rPr lang="en-US" dirty="0"/>
              <a:t>	</a:t>
            </a:r>
          </a:p>
        </p:txBody>
      </p:sp>
      <p:pic>
        <p:nvPicPr>
          <p:cNvPr id="7" name="Picture 6">
            <a:extLst>
              <a:ext uri="{FF2B5EF4-FFF2-40B4-BE49-F238E27FC236}">
                <a16:creationId xmlns:a16="http://schemas.microsoft.com/office/drawing/2014/main" id="{6DA53852-678B-4DDB-B46B-5D0282F19C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02925" y="994368"/>
            <a:ext cx="1679197" cy="1164828"/>
          </a:xfrm>
          <a:prstGeom prst="rect">
            <a:avLst/>
          </a:prstGeom>
        </p:spPr>
      </p:pic>
      <p:sp>
        <p:nvSpPr>
          <p:cNvPr id="14" name="TextBox 13">
            <a:extLst>
              <a:ext uri="{FF2B5EF4-FFF2-40B4-BE49-F238E27FC236}">
                <a16:creationId xmlns:a16="http://schemas.microsoft.com/office/drawing/2014/main" id="{ECDBAB30-E209-4F13-936C-A7D81C81AE61}"/>
              </a:ext>
            </a:extLst>
          </p:cNvPr>
          <p:cNvSpPr txBox="1"/>
          <p:nvPr/>
        </p:nvSpPr>
        <p:spPr>
          <a:xfrm>
            <a:off x="5582122" y="847690"/>
            <a:ext cx="3349083" cy="1384995"/>
          </a:xfrm>
          <a:prstGeom prst="rect">
            <a:avLst/>
          </a:prstGeom>
          <a:noFill/>
        </p:spPr>
        <p:txBody>
          <a:bodyPr wrap="square">
            <a:spAutoFit/>
          </a:bodyPr>
          <a:lstStyle/>
          <a:p>
            <a:pPr algn="l"/>
            <a:r>
              <a:rPr lang="en-US" sz="2800" b="1" i="0" u="sng" dirty="0">
                <a:solidFill>
                  <a:srgbClr val="FFC000"/>
                </a:solidFill>
                <a:effectLst/>
                <a:latin typeface="Montserrat"/>
              </a:rPr>
              <a:t>Employment First for</a:t>
            </a:r>
          </a:p>
          <a:p>
            <a:pPr algn="l"/>
            <a:r>
              <a:rPr lang="en-US" sz="2800" b="1" i="0" u="sng" dirty="0">
                <a:solidFill>
                  <a:srgbClr val="FFC000"/>
                </a:solidFill>
                <a:effectLst/>
                <a:latin typeface="Montserrat"/>
                <a:hlinkClick r:id="rId4">
                  <a:extLst>
                    <a:ext uri="{A12FA001-AC4F-418D-AE19-62706E023703}">
                      <ahyp:hlinkClr xmlns:ahyp="http://schemas.microsoft.com/office/drawing/2018/hyperlinkcolor" val="tx"/>
                    </a:ext>
                  </a:extLst>
                </a:hlinkClick>
              </a:rPr>
              <a:t>Individuals</a:t>
            </a:r>
            <a:r>
              <a:rPr lang="en-US" sz="2800" b="1" i="0" u="sng" dirty="0">
                <a:solidFill>
                  <a:srgbClr val="FFC000"/>
                </a:solidFill>
                <a:effectLst/>
                <a:latin typeface="Montserrat"/>
              </a:rPr>
              <a:t> with Disabilities</a:t>
            </a:r>
          </a:p>
        </p:txBody>
      </p:sp>
      <p:pic>
        <p:nvPicPr>
          <p:cNvPr id="18" name="Picture 17" descr="Logo of Community Integrated Services&#10;&#10;Creative Employment Solutions">
            <a:hlinkClick r:id="rId5"/>
            <a:extLst>
              <a:ext uri="{FF2B5EF4-FFF2-40B4-BE49-F238E27FC236}">
                <a16:creationId xmlns:a16="http://schemas.microsoft.com/office/drawing/2014/main" id="{D56B06F5-7BD2-497B-98CF-44413E01F9CC}"/>
              </a:ext>
            </a:extLst>
          </p:cNvPr>
          <p:cNvPicPr>
            <a:picLocks noChangeAspect="1"/>
          </p:cNvPicPr>
          <p:nvPr/>
        </p:nvPicPr>
        <p:blipFill>
          <a:blip r:embed="rId6"/>
          <a:stretch>
            <a:fillRect/>
          </a:stretch>
        </p:blipFill>
        <p:spPr>
          <a:xfrm>
            <a:off x="4416804" y="3141732"/>
            <a:ext cx="1679196" cy="1557073"/>
          </a:xfrm>
          <a:prstGeom prst="rect">
            <a:avLst/>
          </a:prstGeom>
        </p:spPr>
      </p:pic>
      <p:pic>
        <p:nvPicPr>
          <p:cNvPr id="20" name="Picture 19" descr="Logo of UDS Foundation - United Disabilities Services.">
            <a:hlinkClick r:id="rId7"/>
            <a:extLst>
              <a:ext uri="{FF2B5EF4-FFF2-40B4-BE49-F238E27FC236}">
                <a16:creationId xmlns:a16="http://schemas.microsoft.com/office/drawing/2014/main" id="{9E3EB3F0-C8BA-4D73-942A-DBFED98ACA66}"/>
              </a:ext>
            </a:extLst>
          </p:cNvPr>
          <p:cNvPicPr>
            <a:picLocks noChangeAspect="1"/>
          </p:cNvPicPr>
          <p:nvPr/>
        </p:nvPicPr>
        <p:blipFill rotWithShape="1">
          <a:blip r:embed="rId8"/>
          <a:srcRect l="4925" r="308"/>
          <a:stretch/>
        </p:blipFill>
        <p:spPr>
          <a:xfrm>
            <a:off x="8311083" y="2474982"/>
            <a:ext cx="2121244" cy="1333500"/>
          </a:xfrm>
          <a:prstGeom prst="rect">
            <a:avLst/>
          </a:prstGeom>
        </p:spPr>
      </p:pic>
      <p:pic>
        <p:nvPicPr>
          <p:cNvPr id="16" name="Picture 15" descr="Logo of Easter Seals&#10;'all abilities. limitless possibilities.'">
            <a:hlinkClick r:id="rId9"/>
            <a:extLst>
              <a:ext uri="{FF2B5EF4-FFF2-40B4-BE49-F238E27FC236}">
                <a16:creationId xmlns:a16="http://schemas.microsoft.com/office/drawing/2014/main" id="{DD786640-B171-41B9-A6C0-D0F36D1CFDDA}"/>
              </a:ext>
            </a:extLst>
          </p:cNvPr>
          <p:cNvPicPr>
            <a:picLocks noChangeAspect="1"/>
          </p:cNvPicPr>
          <p:nvPr/>
        </p:nvPicPr>
        <p:blipFill>
          <a:blip r:embed="rId10"/>
          <a:stretch>
            <a:fillRect/>
          </a:stretch>
        </p:blipFill>
        <p:spPr>
          <a:xfrm>
            <a:off x="6750564" y="4422784"/>
            <a:ext cx="3222704" cy="1339634"/>
          </a:xfrm>
          <a:prstGeom prst="rect">
            <a:avLst/>
          </a:prstGeom>
        </p:spPr>
      </p:pic>
    </p:spTree>
    <p:extLst>
      <p:ext uri="{BB962C8B-B14F-4D97-AF65-F5344CB8AC3E}">
        <p14:creationId xmlns:p14="http://schemas.microsoft.com/office/powerpoint/2010/main" val="3714962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FAF1-4184-4A81-8B46-68B75EE87753}"/>
              </a:ext>
            </a:extLst>
          </p:cNvPr>
          <p:cNvSpPr>
            <a:spLocks noGrp="1"/>
          </p:cNvSpPr>
          <p:nvPr>
            <p:ph type="title"/>
          </p:nvPr>
        </p:nvSpPr>
        <p:spPr>
          <a:xfrm>
            <a:off x="110832" y="1687945"/>
            <a:ext cx="3226077" cy="2979420"/>
          </a:xfrm>
        </p:spPr>
        <p:txBody>
          <a:bodyPr vert="horz" lIns="91440" tIns="45720" rIns="91440" bIns="45720" rtlCol="0" anchor="b">
            <a:normAutofit/>
          </a:bodyPr>
          <a:lstStyle/>
          <a:p>
            <a:r>
              <a:rPr lang="en-US" b="0" kern="1200" spc="-60" baseline="0" dirty="0">
                <a:ea typeface="+mj-ea"/>
                <a:cs typeface="+mj-cs"/>
              </a:rPr>
              <a:t>Who Are the People in Your Neighborhood</a:t>
            </a:r>
            <a:r>
              <a:rPr lang="en-US" dirty="0">
                <a:latin typeface="Arial" panose="020B0604020202020204" pitchFamily="34" charset="0"/>
                <a:cs typeface="Arial" panose="020B0604020202020204" pitchFamily="34" charset="0"/>
              </a:rPr>
              <a:t>?</a:t>
            </a:r>
            <a:endParaRPr lang="en-US" b="0" kern="1200" spc="-60" baseline="0" dirty="0">
              <a:ea typeface="+mj-ea"/>
              <a:cs typeface="+mj-cs"/>
            </a:endParaRPr>
          </a:p>
        </p:txBody>
      </p:sp>
      <p:pic>
        <p:nvPicPr>
          <p:cNvPr id="5" name="Picture 4" descr="Image of the activity sheet, 'Who Are the People in Your Neighborhood?'">
            <a:extLst>
              <a:ext uri="{FF2B5EF4-FFF2-40B4-BE49-F238E27FC236}">
                <a16:creationId xmlns:a16="http://schemas.microsoft.com/office/drawing/2014/main" id="{6913FF21-ED2A-4FDF-8F4C-9AE7072C0553}"/>
              </a:ext>
            </a:extLst>
          </p:cNvPr>
          <p:cNvPicPr>
            <a:picLocks noChangeAspect="1"/>
          </p:cNvPicPr>
          <p:nvPr/>
        </p:nvPicPr>
        <p:blipFill>
          <a:blip r:embed="rId3"/>
          <a:stretch>
            <a:fillRect/>
          </a:stretch>
        </p:blipFill>
        <p:spPr>
          <a:xfrm>
            <a:off x="3867912" y="944251"/>
            <a:ext cx="7501128" cy="4969497"/>
          </a:xfrm>
          <a:prstGeom prst="rect">
            <a:avLst/>
          </a:prstGeom>
          <a:noFill/>
        </p:spPr>
      </p:pic>
      <p:sp>
        <p:nvSpPr>
          <p:cNvPr id="11" name="Shape 492">
            <a:extLst>
              <a:ext uri="{FF2B5EF4-FFF2-40B4-BE49-F238E27FC236}">
                <a16:creationId xmlns:a16="http://schemas.microsoft.com/office/drawing/2014/main" id="{A10C828C-5515-4327-B90A-DA51F0AB9B39}"/>
              </a:ext>
              <a:ext uri="{C183D7F6-B498-43B3-948B-1728B52AA6E4}">
                <adec:decorative xmlns:adec="http://schemas.microsoft.com/office/drawing/2017/decorative" val="1"/>
              </a:ext>
            </a:extLst>
          </p:cNvPr>
          <p:cNvSpPr>
            <a:spLocks noChangeArrowheads="1"/>
          </p:cNvSpPr>
          <p:nvPr/>
        </p:nvSpPr>
        <p:spPr bwMode="auto">
          <a:xfrm>
            <a:off x="0" y="0"/>
            <a:ext cx="3439886" cy="1382486"/>
          </a:xfrm>
          <a:prstGeom prst="wave">
            <a:avLst>
              <a:gd name="adj1" fmla="val 12500"/>
              <a:gd name="adj2" fmla="val 0"/>
            </a:avLst>
          </a:prstGeom>
          <a:solidFill>
            <a:srgbClr val="DAEEF3"/>
          </a:solidFill>
          <a:ln w="9525">
            <a:solidFill>
              <a:srgbClr val="000000"/>
            </a:solidFill>
            <a:miter lim="800000"/>
            <a:headEnd/>
            <a:tailEnd/>
          </a:ln>
        </p:spPr>
        <p:txBody>
          <a:bodyPr lIns="91425" tIns="45700" rIns="91425" bIns="45700"/>
          <a:lstStyle>
            <a:lvl1pPr>
              <a:spcBef>
                <a:spcPct val="20000"/>
              </a:spcBef>
              <a:buChar char="•"/>
              <a:defRPr sz="3200">
                <a:solidFill>
                  <a:schemeClr val="accent2"/>
                </a:solidFill>
                <a:latin typeface="Arial Narrow" panose="020B060602020203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Narrow" panose="020B060602020203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Narrow" panose="020B060602020203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Narrow" panose="020B060602020203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9pPr>
          </a:lstStyle>
          <a:p>
            <a:pPr>
              <a:spcBef>
                <a:spcPct val="0"/>
              </a:spcBef>
              <a:buClr>
                <a:srgbClr val="548DD4"/>
              </a:buClr>
              <a:buSzPct val="25000"/>
              <a:buFont typeface="Calibri" panose="020F0502020204030204" pitchFamily="34" charset="0"/>
              <a:buNone/>
            </a:pPr>
            <a:r>
              <a:rPr lang="en-US" altLang="en-US" b="1" dirty="0">
                <a:latin typeface="+mj-lt"/>
                <a:sym typeface="Calibri" panose="020F0502020204030204" pitchFamily="34" charset="0"/>
              </a:rPr>
              <a:t>Activity 6.1</a:t>
            </a:r>
            <a:endParaRPr lang="en-US" altLang="en-US" sz="2800" b="1" dirty="0">
              <a:latin typeface="Gill Sans MT" panose="020B0502020104020203" pitchFamily="34" charset="0"/>
              <a:sym typeface="Calibri" panose="020F0502020204030204" pitchFamily="34" charset="0"/>
            </a:endParaRPr>
          </a:p>
        </p:txBody>
      </p:sp>
    </p:spTree>
    <p:extLst>
      <p:ext uri="{BB962C8B-B14F-4D97-AF65-F5344CB8AC3E}">
        <p14:creationId xmlns:p14="http://schemas.microsoft.com/office/powerpoint/2010/main" val="3069715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1262-1F0D-459E-BFA4-639067F343A2}"/>
              </a:ext>
            </a:extLst>
          </p:cNvPr>
          <p:cNvSpPr>
            <a:spLocks noGrp="1"/>
          </p:cNvSpPr>
          <p:nvPr>
            <p:ph type="ctrTitle"/>
          </p:nvPr>
        </p:nvSpPr>
        <p:spPr>
          <a:xfrm>
            <a:off x="9371066" y="1826222"/>
            <a:ext cx="2718652" cy="3255264"/>
          </a:xfrm>
        </p:spPr>
        <p:txBody>
          <a:bodyPr anchor="ctr">
            <a:normAutofit/>
          </a:bodyPr>
          <a:lstStyle/>
          <a:p>
            <a:r>
              <a:rPr lang="en-US" sz="3200" dirty="0">
                <a:latin typeface="+mj-lt"/>
              </a:rPr>
              <a:t>Engagement in Online Communities</a:t>
            </a:r>
          </a:p>
        </p:txBody>
      </p:sp>
      <p:pic>
        <p:nvPicPr>
          <p:cNvPr id="6" name="Picture 5" descr="A group of students around a table with a teacher pointing something out to one of them.&#10;">
            <a:extLst>
              <a:ext uri="{FF2B5EF4-FFF2-40B4-BE49-F238E27FC236}">
                <a16:creationId xmlns:a16="http://schemas.microsoft.com/office/drawing/2014/main" id="{FAFD9FD4-744E-4BDE-A229-EAD83A4FF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65" y="800420"/>
            <a:ext cx="7943368" cy="5295579"/>
          </a:xfrm>
          <a:prstGeom prst="rect">
            <a:avLst/>
          </a:prstGeom>
          <a:ln>
            <a:noFill/>
          </a:ln>
          <a:effectLst>
            <a:softEdge rad="112500"/>
          </a:effectLst>
        </p:spPr>
      </p:pic>
    </p:spTree>
    <p:extLst>
      <p:ext uri="{BB962C8B-B14F-4D97-AF65-F5344CB8AC3E}">
        <p14:creationId xmlns:p14="http://schemas.microsoft.com/office/powerpoint/2010/main" val="423167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615A966-59B5-4080-855C-218A3E925E7D}"/>
              </a:ext>
            </a:extLst>
          </p:cNvPr>
          <p:cNvSpPr txBox="1">
            <a:spLocks noGrp="1"/>
          </p:cNvSpPr>
          <p:nvPr>
            <p:ph type="title" idx="4294967295"/>
          </p:nvPr>
        </p:nvSpPr>
        <p:spPr>
          <a:xfrm>
            <a:off x="4746475" y="927293"/>
            <a:ext cx="569529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entury Gothic"/>
                <a:ea typeface="+mn-ea"/>
                <a:cs typeface="+mn-cs"/>
              </a:rPr>
              <a:t>Connecting Communities</a:t>
            </a:r>
          </a:p>
        </p:txBody>
      </p:sp>
      <p:graphicFrame>
        <p:nvGraphicFramePr>
          <p:cNvPr id="12" name="Diagram 11" descr="Diagram of Family, School, and Community all connecting.">
            <a:extLst>
              <a:ext uri="{FF2B5EF4-FFF2-40B4-BE49-F238E27FC236}">
                <a16:creationId xmlns:a16="http://schemas.microsoft.com/office/drawing/2014/main" id="{43A19713-24EA-4B28-B75E-EF4CD11BA738}"/>
              </a:ext>
            </a:extLst>
          </p:cNvPr>
          <p:cNvGraphicFramePr/>
          <p:nvPr>
            <p:extLst>
              <p:ext uri="{D42A27DB-BD31-4B8C-83A1-F6EECF244321}">
                <p14:modId xmlns:p14="http://schemas.microsoft.com/office/powerpoint/2010/main" val="255180832"/>
              </p:ext>
            </p:extLst>
          </p:nvPr>
        </p:nvGraphicFramePr>
        <p:xfrm>
          <a:off x="-1011787" y="2016072"/>
          <a:ext cx="5478999" cy="2438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8D879711-204D-415D-8DD8-BA4C04447646}"/>
              </a:ext>
            </a:extLst>
          </p:cNvPr>
          <p:cNvSpPr>
            <a:spLocks noGrp="1"/>
          </p:cNvSpPr>
          <p:nvPr>
            <p:ph sz="quarter" idx="4"/>
          </p:nvPr>
        </p:nvSpPr>
        <p:spPr>
          <a:xfrm>
            <a:off x="3727401" y="1512068"/>
            <a:ext cx="3997389" cy="4538453"/>
          </a:xfrm>
        </p:spPr>
        <p:txBody>
          <a:bodyPr>
            <a:normAutofit fontScale="85000" lnSpcReduction="20000"/>
          </a:bodyPr>
          <a:lstStyle/>
          <a:p>
            <a:pPr>
              <a:spcBef>
                <a:spcPts val="1800"/>
              </a:spcBef>
            </a:pPr>
            <a:r>
              <a:rPr lang="en-US" sz="2800" dirty="0"/>
              <a:t>Information Sharing</a:t>
            </a:r>
          </a:p>
          <a:p>
            <a:pPr>
              <a:spcBef>
                <a:spcPts val="1800"/>
              </a:spcBef>
            </a:pPr>
            <a:r>
              <a:rPr lang="en-US" sz="2800" dirty="0"/>
              <a:t>Successes</a:t>
            </a:r>
          </a:p>
          <a:p>
            <a:pPr>
              <a:lnSpc>
                <a:spcPct val="120000"/>
              </a:lnSpc>
              <a:spcBef>
                <a:spcPts val="1800"/>
              </a:spcBef>
            </a:pPr>
            <a:r>
              <a:rPr lang="en-US" sz="2800" dirty="0"/>
              <a:t>School Links to </a:t>
            </a:r>
            <a:r>
              <a:rPr lang="en-US" sz="2600" dirty="0"/>
              <a:t>(vetted) </a:t>
            </a:r>
            <a:r>
              <a:rPr lang="en-US" sz="2800" dirty="0"/>
              <a:t>Community Sites</a:t>
            </a:r>
          </a:p>
          <a:p>
            <a:pPr>
              <a:lnSpc>
                <a:spcPct val="120000"/>
              </a:lnSpc>
              <a:spcBef>
                <a:spcPts val="1800"/>
              </a:spcBef>
            </a:pPr>
            <a:r>
              <a:rPr lang="en-US" sz="2800" dirty="0"/>
              <a:t>Virtual After-School Programs</a:t>
            </a:r>
          </a:p>
          <a:p>
            <a:pPr>
              <a:spcBef>
                <a:spcPts val="1800"/>
              </a:spcBef>
            </a:pPr>
            <a:r>
              <a:rPr lang="en-US" sz="2800" dirty="0"/>
              <a:t>Videos</a:t>
            </a:r>
          </a:p>
          <a:p>
            <a:pPr>
              <a:spcBef>
                <a:spcPts val="1800"/>
              </a:spcBef>
            </a:pPr>
            <a:r>
              <a:rPr lang="en-US" sz="2800" dirty="0"/>
              <a:t>Virtual Events</a:t>
            </a:r>
          </a:p>
        </p:txBody>
      </p:sp>
      <p:sp>
        <p:nvSpPr>
          <p:cNvPr id="7" name="Content Placeholder 6">
            <a:extLst>
              <a:ext uri="{FF2B5EF4-FFF2-40B4-BE49-F238E27FC236}">
                <a16:creationId xmlns:a16="http://schemas.microsoft.com/office/drawing/2014/main" id="{106E8828-AC95-4F6D-A3E7-5D114C1814CC}"/>
              </a:ext>
            </a:extLst>
          </p:cNvPr>
          <p:cNvSpPr>
            <a:spLocks noGrp="1"/>
          </p:cNvSpPr>
          <p:nvPr>
            <p:ph sz="half" idx="2"/>
          </p:nvPr>
        </p:nvSpPr>
        <p:spPr>
          <a:xfrm>
            <a:off x="7915442" y="1651819"/>
            <a:ext cx="3474720" cy="4302477"/>
          </a:xfrm>
        </p:spPr>
        <p:txBody>
          <a:bodyPr>
            <a:normAutofit fontScale="85000" lnSpcReduction="20000"/>
          </a:bodyPr>
          <a:lstStyle/>
          <a:p>
            <a:pPr>
              <a:spcBef>
                <a:spcPts val="2400"/>
              </a:spcBef>
            </a:pPr>
            <a:endParaRPr lang="en-US" sz="2800" dirty="0"/>
          </a:p>
          <a:p>
            <a:pPr>
              <a:spcBef>
                <a:spcPts val="2400"/>
              </a:spcBef>
            </a:pPr>
            <a:r>
              <a:rPr lang="en-US" sz="2800" dirty="0"/>
              <a:t>Online Forums</a:t>
            </a:r>
          </a:p>
          <a:p>
            <a:pPr>
              <a:spcBef>
                <a:spcPts val="2400"/>
              </a:spcBef>
            </a:pPr>
            <a:r>
              <a:rPr lang="en-US" sz="2800" dirty="0"/>
              <a:t>Family Feedback</a:t>
            </a:r>
          </a:p>
          <a:p>
            <a:pPr>
              <a:spcBef>
                <a:spcPts val="2400"/>
              </a:spcBef>
            </a:pPr>
            <a:r>
              <a:rPr lang="en-US" sz="2800" dirty="0"/>
              <a:t>Surveys/Polls</a:t>
            </a:r>
          </a:p>
          <a:p>
            <a:pPr>
              <a:spcBef>
                <a:spcPts val="2400"/>
              </a:spcBef>
            </a:pPr>
            <a:r>
              <a:rPr lang="en-US" sz="2800" dirty="0"/>
              <a:t>Photos</a:t>
            </a:r>
          </a:p>
          <a:p>
            <a:pPr>
              <a:lnSpc>
                <a:spcPct val="120000"/>
              </a:lnSpc>
              <a:spcBef>
                <a:spcPts val="2400"/>
              </a:spcBef>
            </a:pPr>
            <a:r>
              <a:rPr lang="en-US" sz="2800" dirty="0"/>
              <a:t>Community Mentor Program</a:t>
            </a:r>
          </a:p>
          <a:p>
            <a:pPr>
              <a:spcBef>
                <a:spcPts val="2400"/>
              </a:spcBef>
            </a:pPr>
            <a:r>
              <a:rPr lang="en-US" sz="2800" dirty="0"/>
              <a:t>Digital Marketing</a:t>
            </a:r>
          </a:p>
          <a:p>
            <a:pPr>
              <a:spcBef>
                <a:spcPts val="2400"/>
              </a:spcBef>
            </a:pPr>
            <a:endParaRPr lang="en-US" sz="2800" dirty="0"/>
          </a:p>
        </p:txBody>
      </p:sp>
    </p:spTree>
    <p:extLst>
      <p:ext uri="{BB962C8B-B14F-4D97-AF65-F5344CB8AC3E}">
        <p14:creationId xmlns:p14="http://schemas.microsoft.com/office/powerpoint/2010/main" val="2906387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986203E-5477-40C5-904A-701A7B3AD0F0}"/>
              </a:ext>
              <a:ext uri="{C183D7F6-B498-43B3-948B-1728B52AA6E4}">
                <adec:decorative xmlns:adec="http://schemas.microsoft.com/office/drawing/2017/decorative" val="1"/>
              </a:ext>
            </a:extLst>
          </p:cNvPr>
          <p:cNvSpPr/>
          <p:nvPr/>
        </p:nvSpPr>
        <p:spPr>
          <a:xfrm>
            <a:off x="64061" y="2291260"/>
            <a:ext cx="1560285" cy="7257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E9499B-CFA4-498B-90C6-0E5DF7E36F99}"/>
              </a:ext>
            </a:extLst>
          </p:cNvPr>
          <p:cNvSpPr>
            <a:spLocks noGrp="1"/>
          </p:cNvSpPr>
          <p:nvPr>
            <p:ph type="title"/>
          </p:nvPr>
        </p:nvSpPr>
        <p:spPr>
          <a:xfrm>
            <a:off x="59507" y="1359514"/>
            <a:ext cx="3369794" cy="4601183"/>
          </a:xfrm>
        </p:spPr>
        <p:txBody>
          <a:bodyPr/>
          <a:lstStyle/>
          <a:p>
            <a:r>
              <a:rPr lang="en-US" b="1" dirty="0">
                <a:solidFill>
                  <a:schemeClr val="accent2">
                    <a:lumMod val="20000"/>
                    <a:lumOff val="80000"/>
                  </a:schemeClr>
                </a:solidFill>
              </a:rPr>
              <a:t>School</a:t>
            </a:r>
            <a:br>
              <a:rPr lang="en-US" b="1" dirty="0">
                <a:solidFill>
                  <a:schemeClr val="accent2">
                    <a:lumMod val="20000"/>
                    <a:lumOff val="80000"/>
                  </a:schemeClr>
                </a:solidFill>
              </a:rPr>
            </a:br>
            <a:r>
              <a:rPr lang="en-US" sz="1400" b="1" dirty="0">
                <a:solidFill>
                  <a:schemeClr val="accent2">
                    <a:lumMod val="20000"/>
                    <a:lumOff val="80000"/>
                  </a:schemeClr>
                </a:solidFill>
              </a:rPr>
              <a:t> </a:t>
            </a:r>
            <a:br>
              <a:rPr lang="en-US" sz="1400" b="1" dirty="0"/>
            </a:br>
            <a:r>
              <a:rPr lang="en-US" dirty="0"/>
              <a:t>Connections</a:t>
            </a:r>
            <a:br>
              <a:rPr lang="en-US" dirty="0"/>
            </a:br>
            <a:r>
              <a:rPr lang="en-US" dirty="0"/>
              <a:t>to Families and Community</a:t>
            </a:r>
            <a:br>
              <a:rPr lang="en-US" dirty="0"/>
            </a:br>
            <a:endParaRPr lang="en-US" dirty="0"/>
          </a:p>
        </p:txBody>
      </p:sp>
      <p:graphicFrame>
        <p:nvGraphicFramePr>
          <p:cNvPr id="4" name="Content Placeholder 3">
            <a:extLst>
              <a:ext uri="{FF2B5EF4-FFF2-40B4-BE49-F238E27FC236}">
                <a16:creationId xmlns:a16="http://schemas.microsoft.com/office/drawing/2014/main" id="{3E077D35-F0C0-4667-BC5C-0CA883C221B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97979170"/>
              </p:ext>
            </p:extLst>
          </p:nvPr>
        </p:nvGraphicFramePr>
        <p:xfrm>
          <a:off x="4284406" y="1232370"/>
          <a:ext cx="6658897" cy="4290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485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670F-94F8-4471-BF96-024168849223}"/>
              </a:ext>
            </a:extLst>
          </p:cNvPr>
          <p:cNvSpPr>
            <a:spLocks noGrp="1"/>
          </p:cNvSpPr>
          <p:nvPr>
            <p:ph type="title"/>
          </p:nvPr>
        </p:nvSpPr>
        <p:spPr>
          <a:xfrm>
            <a:off x="158266" y="1850365"/>
            <a:ext cx="3022006" cy="3454880"/>
          </a:xfrm>
        </p:spPr>
        <p:txBody>
          <a:bodyPr anchor="t">
            <a:normAutofit/>
          </a:bodyPr>
          <a:lstStyle/>
          <a:p>
            <a:r>
              <a:rPr lang="en-US" altLang="en-US" sz="3600" b="1"/>
              <a:t>PDE’s Commitment to Least Restrictive Environment (LRE)</a:t>
            </a:r>
            <a:endParaRPr lang="en-US" sz="3600" b="1"/>
          </a:p>
        </p:txBody>
      </p:sp>
      <p:sp>
        <p:nvSpPr>
          <p:cNvPr id="3" name="Content Placeholder 2">
            <a:extLst>
              <a:ext uri="{FF2B5EF4-FFF2-40B4-BE49-F238E27FC236}">
                <a16:creationId xmlns:a16="http://schemas.microsoft.com/office/drawing/2014/main" id="{D01BE37F-77CD-4AEC-84AB-78C3A3E92BDB}"/>
              </a:ext>
            </a:extLst>
          </p:cNvPr>
          <p:cNvSpPr>
            <a:spLocks noGrp="1"/>
          </p:cNvSpPr>
          <p:nvPr>
            <p:ph idx="1"/>
          </p:nvPr>
        </p:nvSpPr>
        <p:spPr>
          <a:xfrm>
            <a:off x="3896667" y="1275423"/>
            <a:ext cx="7315200" cy="4386811"/>
          </a:xfrm>
        </p:spPr>
        <p:txBody>
          <a:bodyPr anchor="t" anchorCtr="0">
            <a:noAutofit/>
          </a:bodyPr>
          <a:lstStyle/>
          <a:p>
            <a:pPr marL="0" indent="0">
              <a:lnSpc>
                <a:spcPct val="150000"/>
              </a:lnSpc>
              <a:spcBef>
                <a:spcPts val="0"/>
              </a:spcBef>
              <a:buNone/>
            </a:pPr>
            <a:r>
              <a:rPr lang="en-US" altLang="en-US" sz="2800" b="1">
                <a:solidFill>
                  <a:schemeClr val="bg1"/>
                </a:solidFill>
              </a:rPr>
              <a:t>Our goal for each child is to ensure Individualized Education Program (IEP) teams begin with the general education setting with the use of Supplementary Aids and Services before considering a more restrictive environment.</a:t>
            </a:r>
          </a:p>
        </p:txBody>
      </p:sp>
    </p:spTree>
    <p:extLst>
      <p:ext uri="{BB962C8B-B14F-4D97-AF65-F5344CB8AC3E}">
        <p14:creationId xmlns:p14="http://schemas.microsoft.com/office/powerpoint/2010/main" val="2618138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C5AF-20DE-4993-8D52-C18A50A3A890}"/>
              </a:ext>
            </a:extLst>
          </p:cNvPr>
          <p:cNvSpPr>
            <a:spLocks noGrp="1"/>
          </p:cNvSpPr>
          <p:nvPr>
            <p:ph type="title"/>
          </p:nvPr>
        </p:nvSpPr>
        <p:spPr/>
        <p:txBody>
          <a:bodyPr/>
          <a:lstStyle/>
          <a:p>
            <a:r>
              <a:rPr lang="en-US" dirty="0"/>
              <a:t>Social Media</a:t>
            </a:r>
          </a:p>
        </p:txBody>
      </p:sp>
      <p:pic>
        <p:nvPicPr>
          <p:cNvPr id="5" name="Content Placeholder 4">
            <a:extLst>
              <a:ext uri="{FF2B5EF4-FFF2-40B4-BE49-F238E27FC236}">
                <a16:creationId xmlns:a16="http://schemas.microsoft.com/office/drawing/2014/main" id="{91488BCE-083D-F142-9298-4FAC249E124D}"/>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7962" y="1019634"/>
            <a:ext cx="623665" cy="623665"/>
          </a:xfrm>
        </p:spPr>
      </p:pic>
      <p:graphicFrame>
        <p:nvGraphicFramePr>
          <p:cNvPr id="9" name="Content Placeholder 3">
            <a:extLst>
              <a:ext uri="{FF2B5EF4-FFF2-40B4-BE49-F238E27FC236}">
                <a16:creationId xmlns:a16="http://schemas.microsoft.com/office/drawing/2014/main" id="{026834B4-2378-5345-AF6B-2EB6D4D4F8DB}"/>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074257207"/>
              </p:ext>
            </p:extLst>
          </p:nvPr>
        </p:nvGraphicFramePr>
        <p:xfrm>
          <a:off x="4613191" y="810024"/>
          <a:ext cx="6827695" cy="5368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extLst>
              <a:ext uri="{FF2B5EF4-FFF2-40B4-BE49-F238E27FC236}">
                <a16:creationId xmlns:a16="http://schemas.microsoft.com/office/drawing/2014/main" id="{CE54682C-5320-D94A-885B-AB25E41A4C4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7925" y="2234010"/>
            <a:ext cx="1133328" cy="623665"/>
          </a:xfrm>
          <a:prstGeom prst="rect">
            <a:avLst/>
          </a:prstGeom>
        </p:spPr>
      </p:pic>
      <p:pic>
        <p:nvPicPr>
          <p:cNvPr id="15" name="Picture 14">
            <a:extLst>
              <a:ext uri="{FF2B5EF4-FFF2-40B4-BE49-F238E27FC236}">
                <a16:creationId xmlns:a16="http://schemas.microsoft.com/office/drawing/2014/main" id="{DB59D616-CE2D-1842-B36A-B4C32A5AB30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9315" y="3640814"/>
            <a:ext cx="629599" cy="440871"/>
          </a:xfrm>
          <a:prstGeom prst="rect">
            <a:avLst/>
          </a:prstGeom>
        </p:spPr>
      </p:pic>
      <p:pic>
        <p:nvPicPr>
          <p:cNvPr id="17" name="Picture 16">
            <a:extLst>
              <a:ext uri="{FF2B5EF4-FFF2-40B4-BE49-F238E27FC236}">
                <a16:creationId xmlns:a16="http://schemas.microsoft.com/office/drawing/2014/main" id="{DB68D748-49C7-B141-87B5-C81ECF9D027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2419" y="4806213"/>
            <a:ext cx="706890" cy="706890"/>
          </a:xfrm>
          <a:prstGeom prst="rect">
            <a:avLst/>
          </a:prstGeom>
        </p:spPr>
      </p:pic>
    </p:spTree>
    <p:extLst>
      <p:ext uri="{BB962C8B-B14F-4D97-AF65-F5344CB8AC3E}">
        <p14:creationId xmlns:p14="http://schemas.microsoft.com/office/powerpoint/2010/main" val="3277474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499B-CFA4-498B-90C6-0E5DF7E36F99}"/>
              </a:ext>
            </a:extLst>
          </p:cNvPr>
          <p:cNvSpPr>
            <a:spLocks noGrp="1"/>
          </p:cNvSpPr>
          <p:nvPr>
            <p:ph type="title"/>
          </p:nvPr>
        </p:nvSpPr>
        <p:spPr>
          <a:xfrm>
            <a:off x="221314" y="1128408"/>
            <a:ext cx="2947482" cy="4601183"/>
          </a:xfrm>
        </p:spPr>
        <p:txBody>
          <a:bodyPr/>
          <a:lstStyle/>
          <a:p>
            <a:br>
              <a:rPr lang="en-US" dirty="0"/>
            </a:br>
            <a:br>
              <a:rPr lang="en-US" dirty="0"/>
            </a:br>
            <a:br>
              <a:rPr lang="en-US" dirty="0"/>
            </a:br>
            <a:br>
              <a:rPr lang="en-US" dirty="0"/>
            </a:br>
            <a:r>
              <a:rPr lang="en-US" dirty="0"/>
              <a:t>Connections to School and Families </a:t>
            </a:r>
            <a:br>
              <a:rPr lang="en-US" dirty="0"/>
            </a:br>
            <a:endParaRPr lang="en-US" dirty="0"/>
          </a:p>
        </p:txBody>
      </p:sp>
      <p:graphicFrame>
        <p:nvGraphicFramePr>
          <p:cNvPr id="4" name="Content Placeholder 3">
            <a:extLst>
              <a:ext uri="{FF2B5EF4-FFF2-40B4-BE49-F238E27FC236}">
                <a16:creationId xmlns:a16="http://schemas.microsoft.com/office/drawing/2014/main" id="{3E077D35-F0C0-4667-BC5C-0CA883C221B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53856688"/>
              </p:ext>
            </p:extLst>
          </p:nvPr>
        </p:nvGraphicFramePr>
        <p:xfrm>
          <a:off x="4231894" y="983673"/>
          <a:ext cx="6703142" cy="4772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Rectangle: Rounded Corners 23">
            <a:extLst>
              <a:ext uri="{FF2B5EF4-FFF2-40B4-BE49-F238E27FC236}">
                <a16:creationId xmlns:a16="http://schemas.microsoft.com/office/drawing/2014/main" id="{07C3C466-CEF7-45A7-ADE4-9EFB625A7FDF}"/>
              </a:ext>
            </a:extLst>
          </p:cNvPr>
          <p:cNvSpPr/>
          <p:nvPr/>
        </p:nvSpPr>
        <p:spPr>
          <a:xfrm>
            <a:off x="185450" y="2448499"/>
            <a:ext cx="2616505" cy="918072"/>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lumMod val="75000"/>
                  </a:schemeClr>
                </a:solidFill>
              </a:rPr>
              <a:t>Community</a:t>
            </a:r>
          </a:p>
        </p:txBody>
      </p:sp>
    </p:spTree>
    <p:extLst>
      <p:ext uri="{BB962C8B-B14F-4D97-AF65-F5344CB8AC3E}">
        <p14:creationId xmlns:p14="http://schemas.microsoft.com/office/powerpoint/2010/main" val="3705256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775A1-FB33-49FC-A217-E1F9A98CA7FE}"/>
              </a:ext>
            </a:extLst>
          </p:cNvPr>
          <p:cNvSpPr>
            <a:spLocks noGrp="1"/>
          </p:cNvSpPr>
          <p:nvPr>
            <p:ph type="title"/>
          </p:nvPr>
        </p:nvSpPr>
        <p:spPr>
          <a:xfrm>
            <a:off x="219243" y="1003951"/>
            <a:ext cx="2947482" cy="3999090"/>
          </a:xfrm>
        </p:spPr>
        <p:txBody>
          <a:bodyPr/>
          <a:lstStyle/>
          <a:p>
            <a:r>
              <a:rPr lang="en-US" dirty="0">
                <a:solidFill>
                  <a:schemeClr val="bg1"/>
                </a:solidFill>
              </a:rPr>
              <a:t>Helpful Websites</a:t>
            </a:r>
          </a:p>
        </p:txBody>
      </p:sp>
      <p:sp>
        <p:nvSpPr>
          <p:cNvPr id="3" name="Content Placeholder 2">
            <a:extLst>
              <a:ext uri="{FF2B5EF4-FFF2-40B4-BE49-F238E27FC236}">
                <a16:creationId xmlns:a16="http://schemas.microsoft.com/office/drawing/2014/main" id="{965401A7-DB06-438C-956F-FDB8AE783CA2}"/>
              </a:ext>
            </a:extLst>
          </p:cNvPr>
          <p:cNvSpPr>
            <a:spLocks noGrp="1"/>
          </p:cNvSpPr>
          <p:nvPr>
            <p:ph sz="half" idx="1"/>
          </p:nvPr>
        </p:nvSpPr>
        <p:spPr>
          <a:xfrm>
            <a:off x="4117385" y="868680"/>
            <a:ext cx="3474720" cy="5120640"/>
          </a:xfrm>
        </p:spPr>
        <p:txBody>
          <a:bodyPr>
            <a:normAutofit/>
          </a:bodyPr>
          <a:lstStyle/>
          <a:p>
            <a:pPr marL="0" indent="0">
              <a:lnSpc>
                <a:spcPct val="100000"/>
              </a:lnSpc>
              <a:buNone/>
            </a:pPr>
            <a:endParaRPr lang="en-US" sz="3200" dirty="0">
              <a:solidFill>
                <a:schemeClr val="accent2">
                  <a:lumMod val="20000"/>
                  <a:lumOff val="80000"/>
                </a:schemeClr>
              </a:solidFill>
              <a:hlinkClick r:id="rId3"/>
            </a:endParaRPr>
          </a:p>
          <a:p>
            <a:pPr marL="0" indent="0">
              <a:lnSpc>
                <a:spcPct val="100000"/>
              </a:lnSpc>
              <a:buNone/>
            </a:pPr>
            <a:r>
              <a:rPr lang="en-US" sz="3200" dirty="0">
                <a:solidFill>
                  <a:schemeClr val="accent2">
                    <a:lumMod val="20000"/>
                    <a:lumOff val="80000"/>
                  </a:schemeClr>
                </a:solidFill>
                <a:hlinkClick r:id="rId3"/>
              </a:rPr>
              <a:t>Pennsylvania Family Support Programs</a:t>
            </a:r>
            <a:endParaRPr lang="en-US" sz="3200" dirty="0">
              <a:solidFill>
                <a:schemeClr val="accent2">
                  <a:lumMod val="20000"/>
                  <a:lumOff val="80000"/>
                </a:schemeClr>
              </a:solidFill>
            </a:endParaRPr>
          </a:p>
          <a:p>
            <a:pPr marL="0" indent="0">
              <a:lnSpc>
                <a:spcPct val="100000"/>
              </a:lnSpc>
              <a:buNone/>
            </a:pPr>
            <a:endParaRPr lang="en-US" sz="3200" dirty="0">
              <a:solidFill>
                <a:schemeClr val="accent2">
                  <a:lumMod val="20000"/>
                  <a:lumOff val="80000"/>
                </a:schemeClr>
              </a:solidFill>
            </a:endParaRPr>
          </a:p>
          <a:p>
            <a:pPr marL="0" indent="0">
              <a:lnSpc>
                <a:spcPct val="150000"/>
              </a:lnSpc>
              <a:buNone/>
            </a:pPr>
            <a:endParaRPr lang="en-US" sz="3200" dirty="0">
              <a:solidFill>
                <a:schemeClr val="accent2">
                  <a:lumMod val="20000"/>
                  <a:lumOff val="80000"/>
                </a:schemeClr>
              </a:solidFill>
              <a:hlinkClick r:id="rId4">
                <a:extLst>
                  <a:ext uri="{A12FA001-AC4F-418D-AE19-62706E023703}">
                    <ahyp:hlinkClr xmlns:ahyp="http://schemas.microsoft.com/office/drawing/2018/hyperlinkcolor" val="tx"/>
                  </a:ext>
                </a:extLst>
              </a:hlinkClick>
            </a:endParaRPr>
          </a:p>
          <a:p>
            <a:pPr marL="0" indent="0">
              <a:lnSpc>
                <a:spcPct val="100000"/>
              </a:lnSpc>
              <a:buNone/>
            </a:pPr>
            <a:r>
              <a:rPr lang="en-US" sz="3200" dirty="0">
                <a:solidFill>
                  <a:schemeClr val="accent2">
                    <a:lumMod val="20000"/>
                    <a:lumOff val="80000"/>
                  </a:schemeClr>
                </a:solidFill>
                <a:hlinkClick r:id="rId4"/>
              </a:rPr>
              <a:t>PA Families, Inc. Resources </a:t>
            </a:r>
            <a:endParaRPr lang="en-US" sz="3200" dirty="0">
              <a:solidFill>
                <a:schemeClr val="accent2">
                  <a:lumMod val="20000"/>
                  <a:lumOff val="80000"/>
                </a:schemeClr>
              </a:solidFill>
            </a:endParaRPr>
          </a:p>
          <a:p>
            <a:pPr marL="0" indent="0">
              <a:lnSpc>
                <a:spcPct val="150000"/>
              </a:lnSpc>
              <a:buNone/>
            </a:pPr>
            <a:endParaRPr lang="en-US" sz="3200" dirty="0">
              <a:solidFill>
                <a:schemeClr val="accent2">
                  <a:lumMod val="20000"/>
                  <a:lumOff val="80000"/>
                </a:schemeClr>
              </a:solidFill>
            </a:endParaRPr>
          </a:p>
        </p:txBody>
      </p:sp>
      <p:pic>
        <p:nvPicPr>
          <p:cNvPr id="6" name="Picture 5">
            <a:extLst>
              <a:ext uri="{FF2B5EF4-FFF2-40B4-BE49-F238E27FC236}">
                <a16:creationId xmlns:a16="http://schemas.microsoft.com/office/drawing/2014/main" id="{44CA1A45-A79B-BC4B-B499-D91C6481548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19" y="3861451"/>
            <a:ext cx="2880131" cy="1992598"/>
          </a:xfrm>
          <a:prstGeom prst="rect">
            <a:avLst/>
          </a:prstGeom>
        </p:spPr>
      </p:pic>
      <p:pic>
        <p:nvPicPr>
          <p:cNvPr id="5" name="Picture 4" descr="QR code for Pennsylvania Family Support Programs - scan&#10;&#10;">
            <a:extLst>
              <a:ext uri="{FF2B5EF4-FFF2-40B4-BE49-F238E27FC236}">
                <a16:creationId xmlns:a16="http://schemas.microsoft.com/office/drawing/2014/main" id="{B68010F5-77CB-43A0-822C-E1C55E0E2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6440" y="1268157"/>
            <a:ext cx="1655443" cy="1655443"/>
          </a:xfrm>
          <a:prstGeom prst="rect">
            <a:avLst/>
          </a:prstGeom>
        </p:spPr>
      </p:pic>
      <p:pic>
        <p:nvPicPr>
          <p:cNvPr id="8" name="Picture 7" descr="QR code for PA Families, Inc. Resources - scan">
            <a:extLst>
              <a:ext uri="{FF2B5EF4-FFF2-40B4-BE49-F238E27FC236}">
                <a16:creationId xmlns:a16="http://schemas.microsoft.com/office/drawing/2014/main" id="{BC147839-9D9A-47DB-AC66-7DB0E69484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6440" y="4030028"/>
            <a:ext cx="1655443" cy="1655443"/>
          </a:xfrm>
          <a:prstGeom prst="rect">
            <a:avLst/>
          </a:prstGeom>
        </p:spPr>
      </p:pic>
    </p:spTree>
    <p:extLst>
      <p:ext uri="{BB962C8B-B14F-4D97-AF65-F5344CB8AC3E}">
        <p14:creationId xmlns:p14="http://schemas.microsoft.com/office/powerpoint/2010/main" val="2166376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F638-D57A-47F6-88BD-DE5290B6D0E2}"/>
              </a:ext>
            </a:extLst>
          </p:cNvPr>
          <p:cNvSpPr>
            <a:spLocks noGrp="1"/>
          </p:cNvSpPr>
          <p:nvPr>
            <p:ph type="title"/>
          </p:nvPr>
        </p:nvSpPr>
        <p:spPr/>
        <p:txBody>
          <a:bodyPr/>
          <a:lstStyle/>
          <a:p>
            <a:r>
              <a:rPr lang="en-US" dirty="0"/>
              <a:t>Newsletters</a:t>
            </a:r>
          </a:p>
        </p:txBody>
      </p:sp>
      <p:pic>
        <p:nvPicPr>
          <p:cNvPr id="5" name="Picture 4" descr="Image of a newsletter called 'The Community Action'">
            <a:extLst>
              <a:ext uri="{FF2B5EF4-FFF2-40B4-BE49-F238E27FC236}">
                <a16:creationId xmlns:a16="http://schemas.microsoft.com/office/drawing/2014/main" id="{64C1B860-9355-4E7D-84DD-805B20F9E9F7}"/>
              </a:ext>
            </a:extLst>
          </p:cNvPr>
          <p:cNvPicPr>
            <a:picLocks noChangeAspect="1"/>
          </p:cNvPicPr>
          <p:nvPr/>
        </p:nvPicPr>
        <p:blipFill rotWithShape="1">
          <a:blip r:embed="rId3"/>
          <a:srcRect l="2593" r="61636" b="22350"/>
          <a:stretch/>
        </p:blipFill>
        <p:spPr>
          <a:xfrm>
            <a:off x="4123883" y="1091127"/>
            <a:ext cx="3401182" cy="4577637"/>
          </a:xfrm>
          <a:prstGeom prst="rect">
            <a:avLst/>
          </a:prstGeom>
        </p:spPr>
      </p:pic>
      <p:pic>
        <p:nvPicPr>
          <p:cNvPr id="7" name="Picture 6" descr="Image of a school district's newsletter called 'UNISON.'">
            <a:extLst>
              <a:ext uri="{FF2B5EF4-FFF2-40B4-BE49-F238E27FC236}">
                <a16:creationId xmlns:a16="http://schemas.microsoft.com/office/drawing/2014/main" id="{C59705C2-A674-4A68-AF22-8E5A71673B32}"/>
              </a:ext>
            </a:extLst>
          </p:cNvPr>
          <p:cNvPicPr>
            <a:picLocks noChangeAspect="1"/>
          </p:cNvPicPr>
          <p:nvPr/>
        </p:nvPicPr>
        <p:blipFill>
          <a:blip r:embed="rId4"/>
          <a:stretch>
            <a:fillRect/>
          </a:stretch>
        </p:blipFill>
        <p:spPr>
          <a:xfrm>
            <a:off x="7842580" y="1066806"/>
            <a:ext cx="3295485" cy="4658213"/>
          </a:xfrm>
          <a:prstGeom prst="rect">
            <a:avLst/>
          </a:prstGeom>
        </p:spPr>
      </p:pic>
    </p:spTree>
    <p:extLst>
      <p:ext uri="{BB962C8B-B14F-4D97-AF65-F5344CB8AC3E}">
        <p14:creationId xmlns:p14="http://schemas.microsoft.com/office/powerpoint/2010/main" val="267602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93F47-BDE1-4F80-8729-350542AA3974}"/>
              </a:ext>
            </a:extLst>
          </p:cNvPr>
          <p:cNvSpPr>
            <a:spLocks noGrp="1"/>
          </p:cNvSpPr>
          <p:nvPr>
            <p:ph type="title"/>
          </p:nvPr>
        </p:nvSpPr>
        <p:spPr/>
        <p:txBody>
          <a:bodyPr/>
          <a:lstStyle/>
          <a:p>
            <a:r>
              <a:rPr lang="en-US" dirty="0"/>
              <a:t>Tips for Making an Online Community Engaging</a:t>
            </a:r>
          </a:p>
        </p:txBody>
      </p:sp>
      <p:sp>
        <p:nvSpPr>
          <p:cNvPr id="4" name="Content Placeholder 3" descr="Tips:&#10;Be a leader&#10;Make it easy to participate&#10;Welcome and encourage newbies&#10;Interact with your community&#10;Post inspiring content&#10;Ask questions that matter to the community&#10;">
            <a:extLst>
              <a:ext uri="{FF2B5EF4-FFF2-40B4-BE49-F238E27FC236}">
                <a16:creationId xmlns:a16="http://schemas.microsoft.com/office/drawing/2014/main" id="{FCDC764A-9DE3-4030-B461-749BBFD77D8B}"/>
              </a:ext>
            </a:extLst>
          </p:cNvPr>
          <p:cNvSpPr>
            <a:spLocks noGrp="1"/>
          </p:cNvSpPr>
          <p:nvPr>
            <p:ph sz="half" idx="1"/>
          </p:nvPr>
        </p:nvSpPr>
        <p:spPr>
          <a:xfrm>
            <a:off x="3879710" y="868680"/>
            <a:ext cx="3464987" cy="5120640"/>
          </a:xfrm>
          <a:solidFill>
            <a:srgbClr val="F7F4E5"/>
          </a:solidFill>
        </p:spPr>
        <p:txBody>
          <a:bodyPr/>
          <a:lstStyle/>
          <a:p>
            <a:pPr>
              <a:buClr>
                <a:schemeClr val="accent1"/>
              </a:buClr>
            </a:pPr>
            <a:r>
              <a:rPr lang="en-US" sz="2400" b="1" dirty="0">
                <a:solidFill>
                  <a:schemeClr val="accent2"/>
                </a:solidFill>
              </a:rPr>
              <a:t>Be a leader</a:t>
            </a:r>
          </a:p>
          <a:p>
            <a:pPr>
              <a:buClr>
                <a:schemeClr val="accent1"/>
              </a:buClr>
            </a:pPr>
            <a:r>
              <a:rPr lang="en-US" sz="2400" b="1" dirty="0">
                <a:solidFill>
                  <a:schemeClr val="accent2"/>
                </a:solidFill>
              </a:rPr>
              <a:t>Make it easy to participate</a:t>
            </a:r>
          </a:p>
          <a:p>
            <a:pPr>
              <a:buClr>
                <a:schemeClr val="accent1"/>
              </a:buClr>
            </a:pPr>
            <a:r>
              <a:rPr lang="en-US" sz="2400" b="1" dirty="0">
                <a:solidFill>
                  <a:schemeClr val="accent2"/>
                </a:solidFill>
              </a:rPr>
              <a:t>Welcome and encourage newbies</a:t>
            </a:r>
          </a:p>
          <a:p>
            <a:pPr>
              <a:buClr>
                <a:schemeClr val="accent1"/>
              </a:buClr>
            </a:pPr>
            <a:r>
              <a:rPr lang="en-US" sz="2400" b="1" dirty="0">
                <a:solidFill>
                  <a:schemeClr val="accent2"/>
                </a:solidFill>
              </a:rPr>
              <a:t>Interact with your community</a:t>
            </a:r>
          </a:p>
          <a:p>
            <a:pPr>
              <a:buClr>
                <a:schemeClr val="accent1"/>
              </a:buClr>
            </a:pPr>
            <a:r>
              <a:rPr lang="en-US" sz="2400" b="1" dirty="0">
                <a:solidFill>
                  <a:schemeClr val="accent2"/>
                </a:solidFill>
              </a:rPr>
              <a:t>Post inspiring content</a:t>
            </a:r>
          </a:p>
          <a:p>
            <a:pPr>
              <a:buClr>
                <a:schemeClr val="accent1"/>
              </a:buClr>
            </a:pPr>
            <a:r>
              <a:rPr lang="en-US" sz="2400" b="1" dirty="0">
                <a:solidFill>
                  <a:schemeClr val="accent2"/>
                </a:solidFill>
              </a:rPr>
              <a:t>Ask questions that matter to the community</a:t>
            </a:r>
          </a:p>
        </p:txBody>
      </p:sp>
      <p:sp>
        <p:nvSpPr>
          <p:cNvPr id="5" name="Content Placeholder 4" descr="Be a leader&#10;Make it easy to participate&#10;Welcome and encourage newbies&#10;Interact with your community&#10;Post inspiring content&#10;Ask questions that matter to the community&#10;Post images showing the organization in action&#10;Reward contributors&#10;Use the ‘marketplace’ for promotion&#10;Create RSS feeds applicable to your community&#10;Solicit anecdotes about connections and collaborations&#10;">
            <a:extLst>
              <a:ext uri="{FF2B5EF4-FFF2-40B4-BE49-F238E27FC236}">
                <a16:creationId xmlns:a16="http://schemas.microsoft.com/office/drawing/2014/main" id="{51468810-4FCC-4ECC-8C03-1AFF7B626455}"/>
              </a:ext>
            </a:extLst>
          </p:cNvPr>
          <p:cNvSpPr>
            <a:spLocks noGrp="1"/>
          </p:cNvSpPr>
          <p:nvPr>
            <p:ph sz="half" idx="2"/>
          </p:nvPr>
        </p:nvSpPr>
        <p:spPr>
          <a:xfrm>
            <a:off x="7877108" y="892277"/>
            <a:ext cx="3532243" cy="5120640"/>
          </a:xfrm>
          <a:solidFill>
            <a:srgbClr val="F7F4E5"/>
          </a:solidFill>
        </p:spPr>
        <p:txBody>
          <a:bodyPr vert="horz" lIns="91440" tIns="45720" rIns="91440" bIns="45720" rtlCol="0" anchor="ctr">
            <a:normAutofit/>
          </a:bodyPr>
          <a:lstStyle/>
          <a:p>
            <a:pPr>
              <a:buClr>
                <a:schemeClr val="accent1"/>
              </a:buClr>
            </a:pPr>
            <a:r>
              <a:rPr lang="en-US" sz="2400" b="1" dirty="0">
                <a:solidFill>
                  <a:schemeClr val="accent2"/>
                </a:solidFill>
              </a:rPr>
              <a:t>Post images showing the organization in action</a:t>
            </a:r>
          </a:p>
          <a:p>
            <a:pPr>
              <a:buClr>
                <a:schemeClr val="accent1"/>
              </a:buClr>
            </a:pPr>
            <a:r>
              <a:rPr lang="en-US" sz="2400" b="1" dirty="0">
                <a:solidFill>
                  <a:schemeClr val="accent2"/>
                </a:solidFill>
              </a:rPr>
              <a:t>Reward contributors</a:t>
            </a:r>
          </a:p>
          <a:p>
            <a:pPr>
              <a:buClr>
                <a:schemeClr val="accent1"/>
              </a:buClr>
            </a:pPr>
            <a:r>
              <a:rPr lang="en-US" sz="2400" b="1" dirty="0">
                <a:solidFill>
                  <a:schemeClr val="accent2"/>
                </a:solidFill>
              </a:rPr>
              <a:t>Use the ‘marketplace’ for promotion</a:t>
            </a:r>
          </a:p>
          <a:p>
            <a:pPr>
              <a:buClr>
                <a:schemeClr val="accent1"/>
              </a:buClr>
            </a:pPr>
            <a:r>
              <a:rPr lang="en-US" sz="2400" b="1" dirty="0">
                <a:solidFill>
                  <a:schemeClr val="accent2"/>
                </a:solidFill>
              </a:rPr>
              <a:t>Create RSS feeds applicable to your community</a:t>
            </a:r>
          </a:p>
          <a:p>
            <a:pPr>
              <a:buClr>
                <a:schemeClr val="accent1"/>
              </a:buClr>
            </a:pPr>
            <a:r>
              <a:rPr lang="en-US" sz="2400" b="1" dirty="0">
                <a:solidFill>
                  <a:schemeClr val="accent2"/>
                </a:solidFill>
              </a:rPr>
              <a:t>Solicit anecdotes about connections and collaborations</a:t>
            </a:r>
          </a:p>
        </p:txBody>
      </p:sp>
      <p:sp>
        <p:nvSpPr>
          <p:cNvPr id="6" name="TextBox 5">
            <a:extLst>
              <a:ext uri="{FF2B5EF4-FFF2-40B4-BE49-F238E27FC236}">
                <a16:creationId xmlns:a16="http://schemas.microsoft.com/office/drawing/2014/main" id="{98077B19-56E8-49DD-958F-A59545BC9739}"/>
              </a:ext>
            </a:extLst>
          </p:cNvPr>
          <p:cNvSpPr txBox="1"/>
          <p:nvPr/>
        </p:nvSpPr>
        <p:spPr>
          <a:xfrm>
            <a:off x="9427029" y="6079814"/>
            <a:ext cx="2151889" cy="338554"/>
          </a:xfrm>
          <a:prstGeom prst="rect">
            <a:avLst/>
          </a:prstGeom>
          <a:noFill/>
        </p:spPr>
        <p:txBody>
          <a:bodyPr wrap="square" rtlCol="0">
            <a:spAutoFit/>
          </a:bodyPr>
          <a:lstStyle/>
          <a:p>
            <a:r>
              <a:rPr lang="en-US" sz="1600" dirty="0" err="1"/>
              <a:t>introNetworks</a:t>
            </a:r>
            <a:r>
              <a:rPr lang="en-US" sz="1600" dirty="0"/>
              <a:t>, 2013</a:t>
            </a:r>
          </a:p>
        </p:txBody>
      </p:sp>
    </p:spTree>
    <p:extLst>
      <p:ext uri="{BB962C8B-B14F-4D97-AF65-F5344CB8AC3E}">
        <p14:creationId xmlns:p14="http://schemas.microsoft.com/office/powerpoint/2010/main" val="4051395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540D7-DF2B-45AE-9A65-9154477BEB28}"/>
              </a:ext>
            </a:extLst>
          </p:cNvPr>
          <p:cNvSpPr>
            <a:spLocks noGrp="1"/>
          </p:cNvSpPr>
          <p:nvPr>
            <p:ph type="title"/>
          </p:nvPr>
        </p:nvSpPr>
        <p:spPr>
          <a:xfrm>
            <a:off x="252919" y="1123837"/>
            <a:ext cx="2947482" cy="3848213"/>
          </a:xfrm>
        </p:spPr>
        <p:txBody>
          <a:bodyPr/>
          <a:lstStyle/>
          <a:p>
            <a:r>
              <a:rPr lang="en-US" dirty="0"/>
              <a:t>Online Safety</a:t>
            </a:r>
            <a:br>
              <a:rPr lang="en-US" dirty="0"/>
            </a:br>
            <a:br>
              <a:rPr lang="en-US" dirty="0"/>
            </a:br>
            <a:endParaRPr lang="en-US" dirty="0"/>
          </a:p>
        </p:txBody>
      </p:sp>
      <p:sp>
        <p:nvSpPr>
          <p:cNvPr id="3" name="Content Placeholder 2">
            <a:extLst>
              <a:ext uri="{FF2B5EF4-FFF2-40B4-BE49-F238E27FC236}">
                <a16:creationId xmlns:a16="http://schemas.microsoft.com/office/drawing/2014/main" id="{75CFAB88-04E0-4E8D-AB4E-BB2DEDD41ADA}"/>
              </a:ext>
            </a:extLst>
          </p:cNvPr>
          <p:cNvSpPr>
            <a:spLocks noGrp="1"/>
          </p:cNvSpPr>
          <p:nvPr>
            <p:ph idx="1"/>
          </p:nvPr>
        </p:nvSpPr>
        <p:spPr/>
        <p:txBody>
          <a:bodyPr/>
          <a:lstStyle/>
          <a:p>
            <a:pPr marL="0" indent="0">
              <a:buNone/>
            </a:pPr>
            <a:r>
              <a:rPr lang="en-US" sz="3200" b="1" dirty="0"/>
              <a:t>Practices to maintain safety in online communities:</a:t>
            </a:r>
          </a:p>
          <a:p>
            <a:pPr>
              <a:spcBef>
                <a:spcPts val="1800"/>
              </a:spcBef>
            </a:pPr>
            <a:r>
              <a:rPr lang="en-US" dirty="0"/>
              <a:t>Explicitly teach students internet safety</a:t>
            </a:r>
          </a:p>
          <a:p>
            <a:pPr>
              <a:spcBef>
                <a:spcPts val="1800"/>
              </a:spcBef>
            </a:pPr>
            <a:r>
              <a:rPr lang="en-US" dirty="0"/>
              <a:t>Share online safety tips with families</a:t>
            </a:r>
          </a:p>
          <a:p>
            <a:pPr>
              <a:spcBef>
                <a:spcPts val="1800"/>
              </a:spcBef>
            </a:pPr>
            <a:r>
              <a:rPr lang="en-US" dirty="0"/>
              <a:t>Ensure communities outside of your LEA have safe, secure internet presence</a:t>
            </a:r>
          </a:p>
          <a:p>
            <a:endParaRPr lang="en-US" dirty="0"/>
          </a:p>
        </p:txBody>
      </p:sp>
      <p:sp>
        <p:nvSpPr>
          <p:cNvPr id="5" name="TextBox 4">
            <a:extLst>
              <a:ext uri="{FF2B5EF4-FFF2-40B4-BE49-F238E27FC236}">
                <a16:creationId xmlns:a16="http://schemas.microsoft.com/office/drawing/2014/main" id="{3EFB4C4D-9E7A-4F93-9895-0C998ECD3E83}"/>
              </a:ext>
            </a:extLst>
          </p:cNvPr>
          <p:cNvSpPr txBox="1"/>
          <p:nvPr/>
        </p:nvSpPr>
        <p:spPr>
          <a:xfrm>
            <a:off x="252919" y="6109934"/>
            <a:ext cx="3510620" cy="307777"/>
          </a:xfrm>
          <a:prstGeom prst="rect">
            <a:avLst/>
          </a:prstGeom>
          <a:noFill/>
        </p:spPr>
        <p:txBody>
          <a:bodyPr wrap="square" rtlCol="0">
            <a:spAutoFit/>
          </a:bodyPr>
          <a:lstStyle/>
          <a:p>
            <a:r>
              <a:rPr lang="en-US" sz="1400" dirty="0"/>
              <a:t>Image courtesy of imagebin.com</a:t>
            </a:r>
          </a:p>
        </p:txBody>
      </p:sp>
      <p:pic>
        <p:nvPicPr>
          <p:cNvPr id="1026" name="Picture 2">
            <a:extLst>
              <a:ext uri="{FF2B5EF4-FFF2-40B4-BE49-F238E27FC236}">
                <a16:creationId xmlns:a16="http://schemas.microsoft.com/office/drawing/2014/main" id="{9831FC15-8BBF-4807-9364-2E1C5F32082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47" y="3543808"/>
            <a:ext cx="2090981" cy="2336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438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92">
            <a:extLst>
              <a:ext uri="{FF2B5EF4-FFF2-40B4-BE49-F238E27FC236}">
                <a16:creationId xmlns:a16="http://schemas.microsoft.com/office/drawing/2014/main" id="{DF69A98B-7A12-4762-8E88-452D744E2F58}"/>
              </a:ext>
              <a:ext uri="{C183D7F6-B498-43B3-948B-1728B52AA6E4}">
                <adec:decorative xmlns:adec="http://schemas.microsoft.com/office/drawing/2017/decorative" val="0"/>
              </a:ext>
            </a:extLst>
          </p:cNvPr>
          <p:cNvSpPr>
            <a:spLocks noChangeArrowheads="1"/>
          </p:cNvSpPr>
          <p:nvPr/>
        </p:nvSpPr>
        <p:spPr bwMode="auto">
          <a:xfrm>
            <a:off x="-21772" y="21052"/>
            <a:ext cx="3483429" cy="1501509"/>
          </a:xfrm>
          <a:prstGeom prst="wave">
            <a:avLst>
              <a:gd name="adj1" fmla="val 12500"/>
              <a:gd name="adj2" fmla="val -629"/>
            </a:avLst>
          </a:prstGeom>
          <a:solidFill>
            <a:srgbClr val="DAEEF3"/>
          </a:solidFill>
          <a:ln w="9525">
            <a:solidFill>
              <a:srgbClr val="000000"/>
            </a:solidFill>
            <a:miter lim="800000"/>
            <a:headEnd/>
            <a:tailEnd/>
          </a:ln>
        </p:spPr>
        <p:txBody>
          <a:bodyPr lIns="91425" tIns="45700" rIns="91425" bIns="45700"/>
          <a:lstStyle>
            <a:lvl1pPr>
              <a:spcBef>
                <a:spcPct val="20000"/>
              </a:spcBef>
              <a:buChar char="•"/>
              <a:defRPr sz="3200">
                <a:solidFill>
                  <a:schemeClr val="accent2"/>
                </a:solidFill>
                <a:latin typeface="Arial Narrow" panose="020B060602020203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Narrow" panose="020B060602020203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Narrow" panose="020B060602020203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Narrow" panose="020B060602020203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9pPr>
          </a:lstStyle>
          <a:p>
            <a:pPr>
              <a:spcBef>
                <a:spcPct val="0"/>
              </a:spcBef>
              <a:buClr>
                <a:srgbClr val="548DD4"/>
              </a:buClr>
              <a:buSzPct val="25000"/>
              <a:buFont typeface="Calibri" panose="020F0502020204030204" pitchFamily="34" charset="0"/>
              <a:buNone/>
            </a:pPr>
            <a:r>
              <a:rPr lang="en-US" altLang="en-US" b="1" dirty="0">
                <a:latin typeface="+mj-lt"/>
                <a:sym typeface="Calibri" panose="020F0502020204030204" pitchFamily="34" charset="0"/>
              </a:rPr>
              <a:t>Activity</a:t>
            </a:r>
            <a:r>
              <a:rPr lang="en-US" altLang="en-US" dirty="0">
                <a:latin typeface="+mj-lt"/>
                <a:sym typeface="Calibri" panose="020F0502020204030204" pitchFamily="34" charset="0"/>
              </a:rPr>
              <a:t> </a:t>
            </a:r>
            <a:r>
              <a:rPr lang="en-US" altLang="en-US" b="1" dirty="0">
                <a:latin typeface="+mj-lt"/>
                <a:sym typeface="Calibri" panose="020F0502020204030204" pitchFamily="34" charset="0"/>
              </a:rPr>
              <a:t>6.2</a:t>
            </a:r>
          </a:p>
          <a:p>
            <a:pPr>
              <a:spcBef>
                <a:spcPct val="0"/>
              </a:spcBef>
              <a:buClr>
                <a:srgbClr val="0033CC"/>
              </a:buClr>
              <a:buSzPct val="25000"/>
              <a:buFont typeface="Calibri" panose="020F0502020204030204" pitchFamily="34" charset="0"/>
              <a:buNone/>
            </a:pPr>
            <a:r>
              <a:rPr lang="en-US" altLang="en-US" sz="2800" b="1" dirty="0">
                <a:latin typeface="Gill Sans MT" panose="020B0502020104020203" pitchFamily="34" charset="0"/>
                <a:sym typeface="Calibri" panose="020F0502020204030204" pitchFamily="34" charset="0"/>
              </a:rPr>
              <a:t>                          </a:t>
            </a:r>
          </a:p>
        </p:txBody>
      </p:sp>
      <p:sp>
        <p:nvSpPr>
          <p:cNvPr id="2" name="Title 1">
            <a:extLst>
              <a:ext uri="{FF2B5EF4-FFF2-40B4-BE49-F238E27FC236}">
                <a16:creationId xmlns:a16="http://schemas.microsoft.com/office/drawing/2014/main" id="{C40CD3C9-C7A0-4D23-8A19-61B8F8D3B2A6}"/>
              </a:ext>
            </a:extLst>
          </p:cNvPr>
          <p:cNvSpPr>
            <a:spLocks noGrp="1"/>
          </p:cNvSpPr>
          <p:nvPr>
            <p:ph type="title"/>
          </p:nvPr>
        </p:nvSpPr>
        <p:spPr>
          <a:xfrm>
            <a:off x="285576" y="2092092"/>
            <a:ext cx="2947482" cy="3787363"/>
          </a:xfrm>
          <a:solidFill>
            <a:schemeClr val="accent2"/>
          </a:solidFill>
        </p:spPr>
        <p:txBody>
          <a:bodyPr/>
          <a:lstStyle/>
          <a:p>
            <a:r>
              <a:rPr lang="en-US" dirty="0">
                <a:solidFill>
                  <a:schemeClr val="accent2">
                    <a:lumMod val="20000"/>
                    <a:lumOff val="80000"/>
                  </a:schemeClr>
                </a:solidFill>
              </a:rPr>
              <a:t>Website Scavenger Hunt </a:t>
            </a:r>
            <a:r>
              <a:rPr lang="en-US" sz="2800" dirty="0">
                <a:solidFill>
                  <a:schemeClr val="accent2">
                    <a:lumMod val="20000"/>
                    <a:lumOff val="80000"/>
                  </a:schemeClr>
                </a:solidFill>
              </a:rPr>
              <a:t>(Part 1)</a:t>
            </a:r>
            <a:endParaRPr lang="en-US" dirty="0">
              <a:solidFill>
                <a:schemeClr val="accent2">
                  <a:lumMod val="20000"/>
                  <a:lumOff val="80000"/>
                </a:schemeClr>
              </a:solidFill>
            </a:endParaRPr>
          </a:p>
        </p:txBody>
      </p:sp>
      <p:pic>
        <p:nvPicPr>
          <p:cNvPr id="9" name="Picture 8" descr="Logo of Round Rock Independent School District">
            <a:extLst>
              <a:ext uri="{FF2B5EF4-FFF2-40B4-BE49-F238E27FC236}">
                <a16:creationId xmlns:a16="http://schemas.microsoft.com/office/drawing/2014/main" id="{B3D2694C-47ED-49B7-85EB-DC73A3A8C23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730310" y="1212998"/>
            <a:ext cx="3686175" cy="619125"/>
          </a:xfrm>
          <a:prstGeom prst="rect">
            <a:avLst/>
          </a:prstGeom>
        </p:spPr>
      </p:pic>
      <p:pic>
        <p:nvPicPr>
          <p:cNvPr id="7" name="Picture 6" descr="QR code to Round Rock Independent School District&#10;&#10;">
            <a:extLst>
              <a:ext uri="{FF2B5EF4-FFF2-40B4-BE49-F238E27FC236}">
                <a16:creationId xmlns:a16="http://schemas.microsoft.com/office/drawing/2014/main" id="{892AF0ED-856D-4553-A68A-A9364B9BA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325" y="2255621"/>
            <a:ext cx="2694143" cy="2600688"/>
          </a:xfrm>
          <a:prstGeom prst="rect">
            <a:avLst/>
          </a:prstGeom>
        </p:spPr>
      </p:pic>
      <p:sp>
        <p:nvSpPr>
          <p:cNvPr id="12" name="TextBox 11">
            <a:extLst>
              <a:ext uri="{FF2B5EF4-FFF2-40B4-BE49-F238E27FC236}">
                <a16:creationId xmlns:a16="http://schemas.microsoft.com/office/drawing/2014/main" id="{B9C989CE-5209-49C3-AE52-4ED103082C27}"/>
              </a:ext>
            </a:extLst>
          </p:cNvPr>
          <p:cNvSpPr txBox="1"/>
          <p:nvPr/>
        </p:nvSpPr>
        <p:spPr>
          <a:xfrm>
            <a:off x="5657052" y="5279807"/>
            <a:ext cx="3832692" cy="461665"/>
          </a:xfrm>
          <a:prstGeom prst="rect">
            <a:avLst/>
          </a:prstGeom>
          <a:noFill/>
        </p:spPr>
        <p:txBody>
          <a:bodyPr wrap="square">
            <a:spAutoFit/>
          </a:bodyPr>
          <a:lstStyle/>
          <a:p>
            <a:r>
              <a:rPr lang="en-US" sz="2400" dirty="0">
                <a:hlinkClick r:id="rId5"/>
              </a:rPr>
              <a:t>https://roundrockisd.org</a:t>
            </a:r>
            <a:endParaRPr lang="en-US" sz="2400" dirty="0"/>
          </a:p>
        </p:txBody>
      </p:sp>
    </p:spTree>
    <p:extLst>
      <p:ext uri="{BB962C8B-B14F-4D97-AF65-F5344CB8AC3E}">
        <p14:creationId xmlns:p14="http://schemas.microsoft.com/office/powerpoint/2010/main" val="3417699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92">
            <a:extLst>
              <a:ext uri="{FF2B5EF4-FFF2-40B4-BE49-F238E27FC236}">
                <a16:creationId xmlns:a16="http://schemas.microsoft.com/office/drawing/2014/main" id="{DF69A98B-7A12-4762-8E88-452D744E2F58}"/>
              </a:ext>
              <a:ext uri="{C183D7F6-B498-43B3-948B-1728B52AA6E4}">
                <adec:decorative xmlns:adec="http://schemas.microsoft.com/office/drawing/2017/decorative" val="0"/>
              </a:ext>
            </a:extLst>
          </p:cNvPr>
          <p:cNvSpPr>
            <a:spLocks noChangeArrowheads="1"/>
          </p:cNvSpPr>
          <p:nvPr/>
        </p:nvSpPr>
        <p:spPr bwMode="auto">
          <a:xfrm>
            <a:off x="88397" y="-34032"/>
            <a:ext cx="3483429" cy="1501509"/>
          </a:xfrm>
          <a:prstGeom prst="wave">
            <a:avLst>
              <a:gd name="adj1" fmla="val 12500"/>
              <a:gd name="adj2" fmla="val -629"/>
            </a:avLst>
          </a:prstGeom>
          <a:solidFill>
            <a:srgbClr val="DAEEF3"/>
          </a:solidFill>
          <a:ln w="9525">
            <a:solidFill>
              <a:srgbClr val="000000"/>
            </a:solidFill>
            <a:miter lim="800000"/>
            <a:headEnd/>
            <a:tailEnd/>
          </a:ln>
        </p:spPr>
        <p:txBody>
          <a:bodyPr lIns="91425" tIns="45700" rIns="91425" bIns="45700"/>
          <a:lstStyle>
            <a:lvl1pPr>
              <a:spcBef>
                <a:spcPct val="20000"/>
              </a:spcBef>
              <a:buChar char="•"/>
              <a:defRPr sz="3200">
                <a:solidFill>
                  <a:schemeClr val="accent2"/>
                </a:solidFill>
                <a:latin typeface="Arial Narrow" panose="020B060602020203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Narrow" panose="020B060602020203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Narrow" panose="020B060602020203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Narrow" panose="020B060602020203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9pPr>
          </a:lstStyle>
          <a:p>
            <a:pPr>
              <a:spcBef>
                <a:spcPct val="0"/>
              </a:spcBef>
              <a:buClr>
                <a:srgbClr val="548DD4"/>
              </a:buClr>
              <a:buSzPct val="25000"/>
              <a:buFont typeface="Calibri" panose="020F0502020204030204" pitchFamily="34" charset="0"/>
              <a:buNone/>
            </a:pPr>
            <a:r>
              <a:rPr lang="en-US" altLang="en-US" b="1" dirty="0">
                <a:latin typeface="+mj-lt"/>
                <a:sym typeface="Calibri" panose="020F0502020204030204" pitchFamily="34" charset="0"/>
              </a:rPr>
              <a:t>Activity</a:t>
            </a:r>
            <a:r>
              <a:rPr lang="en-US" altLang="en-US" dirty="0">
                <a:latin typeface="+mj-lt"/>
                <a:sym typeface="Calibri" panose="020F0502020204030204" pitchFamily="34" charset="0"/>
              </a:rPr>
              <a:t> </a:t>
            </a:r>
            <a:r>
              <a:rPr lang="en-US" altLang="en-US" b="1" dirty="0">
                <a:latin typeface="+mj-lt"/>
                <a:sym typeface="Calibri" panose="020F0502020204030204" pitchFamily="34" charset="0"/>
              </a:rPr>
              <a:t>6.2</a:t>
            </a:r>
          </a:p>
          <a:p>
            <a:pPr>
              <a:spcBef>
                <a:spcPct val="0"/>
              </a:spcBef>
              <a:buClr>
                <a:srgbClr val="0033CC"/>
              </a:buClr>
              <a:buSzPct val="25000"/>
              <a:buFont typeface="Calibri" panose="020F0502020204030204" pitchFamily="34" charset="0"/>
              <a:buNone/>
            </a:pPr>
            <a:r>
              <a:rPr lang="en-US" altLang="en-US" sz="2800" b="1" dirty="0">
                <a:latin typeface="Gill Sans MT" panose="020B0502020104020203" pitchFamily="34" charset="0"/>
                <a:sym typeface="Calibri" panose="020F0502020204030204" pitchFamily="34" charset="0"/>
              </a:rPr>
              <a:t>                          </a:t>
            </a:r>
          </a:p>
        </p:txBody>
      </p:sp>
      <p:sp>
        <p:nvSpPr>
          <p:cNvPr id="2" name="Title 1">
            <a:extLst>
              <a:ext uri="{FF2B5EF4-FFF2-40B4-BE49-F238E27FC236}">
                <a16:creationId xmlns:a16="http://schemas.microsoft.com/office/drawing/2014/main" id="{C40CD3C9-C7A0-4D23-8A19-61B8F8D3B2A6}"/>
              </a:ext>
            </a:extLst>
          </p:cNvPr>
          <p:cNvSpPr>
            <a:spLocks noGrp="1"/>
          </p:cNvSpPr>
          <p:nvPr>
            <p:ph type="title"/>
          </p:nvPr>
        </p:nvSpPr>
        <p:spPr>
          <a:xfrm>
            <a:off x="285576" y="2119634"/>
            <a:ext cx="2947482" cy="3787363"/>
          </a:xfrm>
          <a:solidFill>
            <a:schemeClr val="accent2"/>
          </a:solidFill>
        </p:spPr>
        <p:txBody>
          <a:bodyPr/>
          <a:lstStyle/>
          <a:p>
            <a:r>
              <a:rPr lang="en-US" dirty="0">
                <a:solidFill>
                  <a:schemeClr val="accent2">
                    <a:lumMod val="20000"/>
                    <a:lumOff val="80000"/>
                  </a:schemeClr>
                </a:solidFill>
              </a:rPr>
              <a:t>Website Scavenger Hunt </a:t>
            </a:r>
            <a:r>
              <a:rPr lang="en-US" sz="3200" dirty="0">
                <a:solidFill>
                  <a:schemeClr val="accent2">
                    <a:lumMod val="20000"/>
                    <a:lumOff val="80000"/>
                  </a:schemeClr>
                </a:solidFill>
              </a:rPr>
              <a:t>(Part 2)</a:t>
            </a:r>
            <a:endParaRPr lang="en-US" dirty="0">
              <a:solidFill>
                <a:schemeClr val="accent2">
                  <a:lumMod val="20000"/>
                  <a:lumOff val="80000"/>
                </a:schemeClr>
              </a:solidFill>
            </a:endParaRPr>
          </a:p>
        </p:txBody>
      </p:sp>
      <p:pic>
        <p:nvPicPr>
          <p:cNvPr id="11" name="Picture 10" descr="Logo of George Washington Academy">
            <a:extLst>
              <a:ext uri="{FF2B5EF4-FFF2-40B4-BE49-F238E27FC236}">
                <a16:creationId xmlns:a16="http://schemas.microsoft.com/office/drawing/2014/main" id="{2CE8A1D6-BA11-4EE1-A0D3-7C6203CCE72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338035" y="978546"/>
            <a:ext cx="2795080" cy="1144100"/>
          </a:xfrm>
          <a:prstGeom prst="rect">
            <a:avLst/>
          </a:prstGeom>
        </p:spPr>
      </p:pic>
      <p:pic>
        <p:nvPicPr>
          <p:cNvPr id="13" name="Picture 12" descr="QR code George Washington Academy&#10;&#10;">
            <a:extLst>
              <a:ext uri="{FF2B5EF4-FFF2-40B4-BE49-F238E27FC236}">
                <a16:creationId xmlns:a16="http://schemas.microsoft.com/office/drawing/2014/main" id="{7CE1843E-EF1F-478D-BA8B-AA15A11ED803}"/>
              </a:ext>
            </a:extLst>
          </p:cNvPr>
          <p:cNvPicPr>
            <a:picLocks noChangeAspect="1"/>
          </p:cNvPicPr>
          <p:nvPr/>
        </p:nvPicPr>
        <p:blipFill rotWithShape="1">
          <a:blip r:embed="rId4">
            <a:extLst>
              <a:ext uri="{28A0092B-C50C-407E-A947-70E740481C1C}">
                <a14:useLocalDpi xmlns:a14="http://schemas.microsoft.com/office/drawing/2010/main" val="0"/>
              </a:ext>
            </a:extLst>
          </a:blip>
          <a:srcRect l="1803" t="3942" r="1310" b="5045"/>
          <a:stretch/>
        </p:blipFill>
        <p:spPr>
          <a:xfrm>
            <a:off x="6367911" y="2448649"/>
            <a:ext cx="2955696" cy="2776493"/>
          </a:xfrm>
          <a:prstGeom prst="rect">
            <a:avLst/>
          </a:prstGeom>
        </p:spPr>
      </p:pic>
      <p:sp>
        <p:nvSpPr>
          <p:cNvPr id="15" name="TextBox 14">
            <a:extLst>
              <a:ext uri="{FF2B5EF4-FFF2-40B4-BE49-F238E27FC236}">
                <a16:creationId xmlns:a16="http://schemas.microsoft.com/office/drawing/2014/main" id="{43A2BBDD-FEE4-4E16-8195-9313EC111FDC}"/>
              </a:ext>
            </a:extLst>
          </p:cNvPr>
          <p:cNvSpPr txBox="1"/>
          <p:nvPr/>
        </p:nvSpPr>
        <p:spPr>
          <a:xfrm>
            <a:off x="6096000" y="5429845"/>
            <a:ext cx="3832692" cy="461665"/>
          </a:xfrm>
          <a:prstGeom prst="rect">
            <a:avLst/>
          </a:prstGeom>
          <a:noFill/>
        </p:spPr>
        <p:txBody>
          <a:bodyPr wrap="square">
            <a:spAutoFit/>
          </a:bodyPr>
          <a:lstStyle/>
          <a:p>
            <a:r>
              <a:rPr lang="en-US" sz="2400" dirty="0">
                <a:solidFill>
                  <a:schemeClr val="bg1"/>
                </a:solidFill>
                <a:hlinkClick r:id="rId5">
                  <a:extLst>
                    <a:ext uri="{A12FA001-AC4F-418D-AE19-62706E023703}">
                      <ahyp:hlinkClr xmlns:ahyp="http://schemas.microsoft.com/office/drawing/2018/hyperlinkcolor" val="tx"/>
                    </a:ext>
                  </a:extLst>
                </a:hlinkClick>
              </a:rPr>
              <a:t>https://gwacademy.org</a:t>
            </a:r>
            <a:endParaRPr lang="en-US" sz="2400" dirty="0">
              <a:solidFill>
                <a:schemeClr val="bg1"/>
              </a:solidFill>
            </a:endParaRPr>
          </a:p>
        </p:txBody>
      </p:sp>
    </p:spTree>
    <p:extLst>
      <p:ext uri="{BB962C8B-B14F-4D97-AF65-F5344CB8AC3E}">
        <p14:creationId xmlns:p14="http://schemas.microsoft.com/office/powerpoint/2010/main" val="2589083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BFD81-1589-4857-9EC8-B873DE42B37E}"/>
              </a:ext>
            </a:extLst>
          </p:cNvPr>
          <p:cNvSpPr>
            <a:spLocks noGrp="1"/>
          </p:cNvSpPr>
          <p:nvPr>
            <p:ph type="title" idx="4294967295"/>
          </p:nvPr>
        </p:nvSpPr>
        <p:spPr>
          <a:xfrm>
            <a:off x="4512722" y="1496317"/>
            <a:ext cx="2947482" cy="4601183"/>
          </a:xfrm>
        </p:spPr>
        <p:txBody>
          <a:bodyPr/>
          <a:lstStyle/>
          <a:p>
            <a:r>
              <a:rPr lang="en-US" dirty="0">
                <a:solidFill>
                  <a:schemeClr val="accent1"/>
                </a:solidFill>
              </a:rPr>
              <a:t>Scavenger Hunt Activity</a:t>
            </a:r>
          </a:p>
        </p:txBody>
      </p:sp>
      <p:graphicFrame>
        <p:nvGraphicFramePr>
          <p:cNvPr id="2" name="Table 4">
            <a:extLst>
              <a:ext uri="{FF2B5EF4-FFF2-40B4-BE49-F238E27FC236}">
                <a16:creationId xmlns:a16="http://schemas.microsoft.com/office/drawing/2014/main" id="{8C1897D7-E5D0-4263-A0C8-C41299EA0FE8}"/>
              </a:ext>
            </a:extLst>
          </p:cNvPr>
          <p:cNvGraphicFramePr>
            <a:graphicFrameLocks noGrp="1"/>
          </p:cNvGraphicFramePr>
          <p:nvPr>
            <p:extLst>
              <p:ext uri="{D42A27DB-BD31-4B8C-83A1-F6EECF244321}">
                <p14:modId xmlns:p14="http://schemas.microsoft.com/office/powerpoint/2010/main" val="4009310501"/>
              </p:ext>
            </p:extLst>
          </p:nvPr>
        </p:nvGraphicFramePr>
        <p:xfrm>
          <a:off x="1295400" y="760500"/>
          <a:ext cx="9525000" cy="5370830"/>
        </p:xfrm>
        <a:graphic>
          <a:graphicData uri="http://schemas.openxmlformats.org/drawingml/2006/table">
            <a:tbl>
              <a:tblPr firstRow="1" bandRow="1">
                <a:tableStyleId>{5C22544A-7EE6-4342-B048-85BDC9FD1C3A}</a:tableStyleId>
              </a:tblPr>
              <a:tblGrid>
                <a:gridCol w="6569252">
                  <a:extLst>
                    <a:ext uri="{9D8B030D-6E8A-4147-A177-3AD203B41FA5}">
                      <a16:colId xmlns:a16="http://schemas.microsoft.com/office/drawing/2014/main" val="238084281"/>
                    </a:ext>
                  </a:extLst>
                </a:gridCol>
                <a:gridCol w="1773208">
                  <a:extLst>
                    <a:ext uri="{9D8B030D-6E8A-4147-A177-3AD203B41FA5}">
                      <a16:colId xmlns:a16="http://schemas.microsoft.com/office/drawing/2014/main" val="1676898909"/>
                    </a:ext>
                  </a:extLst>
                </a:gridCol>
                <a:gridCol w="1182540">
                  <a:extLst>
                    <a:ext uri="{9D8B030D-6E8A-4147-A177-3AD203B41FA5}">
                      <a16:colId xmlns:a16="http://schemas.microsoft.com/office/drawing/2014/main" val="2444807651"/>
                    </a:ext>
                  </a:extLst>
                </a:gridCol>
              </a:tblGrid>
              <a:tr h="474799">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dirty="0">
                          <a:solidFill>
                            <a:schemeClr val="bg1"/>
                          </a:solidFill>
                          <a:effectLst/>
                          <a:latin typeface="Arial" panose="020B0604020202020204" pitchFamily="34" charset="0"/>
                          <a:cs typeface="Arial" panose="020B0604020202020204" pitchFamily="34" charset="0"/>
                        </a:rPr>
                        <a:t>ITEM</a:t>
                      </a:r>
                      <a:endParaRPr lang="en-US" sz="105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marL="0" indent="0" algn="ctr" fontAlgn="b">
                        <a:buFont typeface="Arial" panose="020B0604020202020204" pitchFamily="34" charset="0"/>
                        <a:buNone/>
                      </a:pPr>
                      <a:r>
                        <a:rPr lang="en-US" sz="1600" b="1" i="0" u="none" strike="noStrike" dirty="0">
                          <a:solidFill>
                            <a:schemeClr val="bg1"/>
                          </a:solidFill>
                          <a:effectLst/>
                          <a:latin typeface="Arial" panose="020B0604020202020204" pitchFamily="34" charset="0"/>
                          <a:cs typeface="Arial" panose="020B0604020202020204" pitchFamily="34" charset="0"/>
                        </a:rPr>
                        <a:t>#</a:t>
                      </a:r>
                      <a:r>
                        <a:rPr lang="en-US" sz="1400" b="1" i="0" u="none" strike="noStrike" dirty="0">
                          <a:solidFill>
                            <a:schemeClr val="bg1"/>
                          </a:solidFill>
                          <a:effectLst/>
                          <a:latin typeface="Arial" panose="020B0604020202020204" pitchFamily="34" charset="0"/>
                          <a:cs typeface="Arial" panose="020B0604020202020204" pitchFamily="34" charset="0"/>
                        </a:rPr>
                        <a:t> CLICKS FROM HOME PAGE</a:t>
                      </a:r>
                    </a:p>
                  </a:txBody>
                  <a:tcPr marL="0" marR="0" marT="0" marB="0"/>
                </a:tc>
                <a:tc>
                  <a:txBody>
                    <a:bodyPr/>
                    <a:lstStyle/>
                    <a:p>
                      <a:pPr marL="0" indent="0" algn="ctr" fontAlgn="b">
                        <a:buFont typeface="Arial" panose="020B0604020202020204" pitchFamily="34" charset="0"/>
                        <a:buNone/>
                      </a:pPr>
                      <a:r>
                        <a:rPr lang="en-US" sz="1600" b="1" i="0" u="none" strike="noStrike" dirty="0">
                          <a:solidFill>
                            <a:schemeClr val="bg1"/>
                          </a:solidFill>
                          <a:effectLst/>
                          <a:latin typeface="Arial" panose="020B0604020202020204" pitchFamily="34" charset="0"/>
                          <a:cs typeface="Arial" panose="020B0604020202020204" pitchFamily="34" charset="0"/>
                        </a:rPr>
                        <a:t>Does Not Exist</a:t>
                      </a:r>
                    </a:p>
                  </a:txBody>
                  <a:tcPr marL="0" marR="0" marT="0" marB="0"/>
                </a:tc>
                <a:extLst>
                  <a:ext uri="{0D108BD9-81ED-4DB2-BD59-A6C34878D82A}">
                    <a16:rowId xmlns:a16="http://schemas.microsoft.com/office/drawing/2014/main" val="1336885675"/>
                  </a:ext>
                </a:extLst>
              </a:tr>
              <a:tr h="364657">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View website in Portugese</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47394102"/>
                  </a:ext>
                </a:extLst>
              </a:tr>
              <a:tr h="480981">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Answer to 'Do I need to complete annual forms for a returning student if nothing has changed?'</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80675593"/>
                  </a:ext>
                </a:extLst>
              </a:tr>
              <a:tr h="356099">
                <a:tc>
                  <a:txBody>
                    <a:bodyPr/>
                    <a:lstStyle/>
                    <a:p>
                      <a:pPr marL="285750" indent="-285750" algn="l" fontAlgn="b">
                        <a:buFont typeface="Arial" panose="020B0604020202020204" pitchFamily="34" charset="0"/>
                        <a:buChar char="•"/>
                      </a:pPr>
                      <a:r>
                        <a:rPr lang="en-US" sz="1600" b="1" i="0" u="none" strike="noStrike">
                          <a:solidFill>
                            <a:srgbClr val="000000"/>
                          </a:solidFill>
                          <a:effectLst/>
                          <a:latin typeface="Arial" panose="020B0604020202020204" pitchFamily="34" charset="0"/>
                          <a:cs typeface="Arial" panose="020B0604020202020204" pitchFamily="34" charset="0"/>
                        </a:rPr>
                        <a:t>Create an account to enroll a new student</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52972962"/>
                  </a:ext>
                </a:extLst>
              </a:tr>
              <a:tr h="356099">
                <a:tc>
                  <a:txBody>
                    <a:bodyPr/>
                    <a:lstStyle/>
                    <a:p>
                      <a:pPr marL="285750" indent="-285750" algn="l" fontAlgn="b">
                        <a:buFont typeface="Arial" panose="020B0604020202020204" pitchFamily="34" charset="0"/>
                        <a:buChar char="•"/>
                      </a:pPr>
                      <a:r>
                        <a:rPr lang="en-US" sz="1600" b="1" i="0" u="none" strike="noStrike">
                          <a:solidFill>
                            <a:srgbClr val="000000"/>
                          </a:solidFill>
                          <a:effectLst/>
                          <a:latin typeface="Arial" panose="020B0604020202020204" pitchFamily="34" charset="0"/>
                          <a:cs typeface="Arial" panose="020B0604020202020204" pitchFamily="34" charset="0"/>
                        </a:rPr>
                        <a:t>Procedural Safeguards Notice</a:t>
                      </a:r>
                    </a:p>
                  </a:txBody>
                  <a:tcPr marL="6350" marR="6350" marT="6350" marB="0" anchor="ctr"/>
                </a:tc>
                <a:tc>
                  <a:txBody>
                    <a:bodyPr/>
                    <a:lstStyle/>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63802706"/>
                  </a:ext>
                </a:extLst>
              </a:tr>
              <a:tr h="356099">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School's Strategic Plan</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25962293"/>
                  </a:ext>
                </a:extLst>
              </a:tr>
              <a:tr h="356099">
                <a:tc>
                  <a:txBody>
                    <a:bodyPr/>
                    <a:lstStyle/>
                    <a:p>
                      <a:pPr marL="285750" indent="-285750" algn="l" fontAlgn="b">
                        <a:buFont typeface="Arial" panose="020B0604020202020204" pitchFamily="34" charset="0"/>
                        <a:buChar char="•"/>
                      </a:pPr>
                      <a:r>
                        <a:rPr lang="en-US" sz="1600" b="1" i="0" u="none" strike="noStrike">
                          <a:solidFill>
                            <a:srgbClr val="000000"/>
                          </a:solidFill>
                          <a:effectLst/>
                          <a:latin typeface="Arial" panose="020B0604020202020204" pitchFamily="34" charset="0"/>
                          <a:cs typeface="Arial" panose="020B0604020202020204" pitchFamily="34" charset="0"/>
                        </a:rPr>
                        <a:t>Professional Development for Teachers</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3806917"/>
                  </a:ext>
                </a:extLst>
              </a:tr>
              <a:tr h="356099">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Bus Routes</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93272088"/>
                  </a:ext>
                </a:extLst>
              </a:tr>
              <a:tr h="356099">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Phone number of the middle school nurse</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61271202"/>
                  </a:ext>
                </a:extLst>
              </a:tr>
              <a:tr h="356099">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Community event calendar</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lgn="ctr">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58363490"/>
                  </a:ext>
                </a:extLst>
              </a:tr>
              <a:tr h="356099">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LEA's Twitter handle</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49467326"/>
                  </a:ext>
                </a:extLst>
              </a:tr>
              <a:tr h="356099">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How emergency school closing decisions are made</a:t>
                      </a:r>
                    </a:p>
                  </a:txBody>
                  <a:tcPr marL="6350" marR="6350" marT="6350" marB="0" anchor="ctr"/>
                </a:tc>
                <a:tc>
                  <a:txBody>
                    <a:bodyPr/>
                    <a:lstStyle/>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1367334"/>
                  </a:ext>
                </a:extLst>
              </a:tr>
              <a:tr h="356099">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Dates school is closed for winter break</a:t>
                      </a:r>
                    </a:p>
                  </a:txBody>
                  <a:tcPr marL="6350" marR="6350" marT="6350" marB="0"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76029281"/>
                  </a:ext>
                </a:extLst>
              </a:tr>
              <a:tr h="356099">
                <a:tc>
                  <a:txBody>
                    <a:bodyPr/>
                    <a:lstStyle/>
                    <a:p>
                      <a:pPr marL="285750" indent="-285750" algn="l" fontAlgn="b">
                        <a:buFont typeface="Arial" panose="020B0604020202020204" pitchFamily="34" charset="0"/>
                        <a:buChar char="•"/>
                      </a:pPr>
                      <a:r>
                        <a:rPr lang="en-US" sz="1600" b="1" i="0" u="none" strike="noStrike" dirty="0">
                          <a:solidFill>
                            <a:srgbClr val="000000"/>
                          </a:solidFill>
                          <a:effectLst/>
                          <a:latin typeface="Arial" panose="020B0604020202020204" pitchFamily="34" charset="0"/>
                          <a:cs typeface="Arial" panose="020B0604020202020204" pitchFamily="34" charset="0"/>
                        </a:rPr>
                        <a:t>How do I apply for a free or reduced lunch for my children?</a:t>
                      </a:r>
                    </a:p>
                  </a:txBody>
                  <a:tcPr marL="6350" marR="6350" marT="6350" marB="0" anchor="ctr"/>
                </a:tc>
                <a:tc>
                  <a:txBody>
                    <a:bodyPr/>
                    <a:lstStyle/>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nchor="ctr"/>
                </a:tc>
                <a:tc>
                  <a:txBody>
                    <a:bodyPr/>
                    <a:lstStyle/>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4574039"/>
                  </a:ext>
                </a:extLst>
              </a:tr>
            </a:tbl>
          </a:graphicData>
        </a:graphic>
      </p:graphicFrame>
      <p:sp>
        <p:nvSpPr>
          <p:cNvPr id="4" name="Shape 492">
            <a:extLst>
              <a:ext uri="{FF2B5EF4-FFF2-40B4-BE49-F238E27FC236}">
                <a16:creationId xmlns:a16="http://schemas.microsoft.com/office/drawing/2014/main" id="{FBF80A04-D06A-43CA-99BC-6F9C3F148778}"/>
              </a:ext>
              <a:ext uri="{C183D7F6-B498-43B3-948B-1728B52AA6E4}">
                <adec:decorative xmlns:adec="http://schemas.microsoft.com/office/drawing/2017/decorative" val="0"/>
              </a:ext>
            </a:extLst>
          </p:cNvPr>
          <p:cNvSpPr>
            <a:spLocks noChangeArrowheads="1"/>
          </p:cNvSpPr>
          <p:nvPr/>
        </p:nvSpPr>
        <p:spPr bwMode="auto">
          <a:xfrm>
            <a:off x="0" y="0"/>
            <a:ext cx="2656115" cy="1089291"/>
          </a:xfrm>
          <a:prstGeom prst="wave">
            <a:avLst>
              <a:gd name="adj1" fmla="val 12500"/>
              <a:gd name="adj2" fmla="val -629"/>
            </a:avLst>
          </a:prstGeom>
          <a:solidFill>
            <a:srgbClr val="DAEEF3"/>
          </a:solidFill>
          <a:ln w="9525">
            <a:solidFill>
              <a:srgbClr val="000000"/>
            </a:solidFill>
            <a:miter lim="800000"/>
            <a:headEnd/>
            <a:tailEnd/>
          </a:ln>
        </p:spPr>
        <p:txBody>
          <a:bodyPr lIns="91425" tIns="45700" rIns="91425" bIns="45700"/>
          <a:lstStyle>
            <a:lvl1pPr>
              <a:spcBef>
                <a:spcPct val="20000"/>
              </a:spcBef>
              <a:buChar char="•"/>
              <a:defRPr sz="3200">
                <a:solidFill>
                  <a:schemeClr val="accent2"/>
                </a:solidFill>
                <a:latin typeface="Arial Narrow" panose="020B060602020203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Narrow" panose="020B060602020203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Narrow" panose="020B060602020203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Narrow" panose="020B060602020203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Narrow" panose="020B0606020202030204" pitchFamily="34" charset="0"/>
                <a:ea typeface="ＭＳ Ｐゴシック" panose="020B0600070205080204" pitchFamily="34" charset="-128"/>
              </a:defRPr>
            </a:lvl9pPr>
          </a:lstStyle>
          <a:p>
            <a:pPr>
              <a:spcBef>
                <a:spcPct val="0"/>
              </a:spcBef>
              <a:buClr>
                <a:srgbClr val="548DD4"/>
              </a:buClr>
              <a:buSzPct val="25000"/>
              <a:buFont typeface="Calibri" panose="020F0502020204030204" pitchFamily="34" charset="0"/>
              <a:buNone/>
            </a:pPr>
            <a:r>
              <a:rPr lang="en-US" altLang="en-US" sz="2800" b="1" dirty="0">
                <a:latin typeface="+mj-lt"/>
                <a:sym typeface="Calibri" panose="020F0502020204030204" pitchFamily="34" charset="0"/>
              </a:rPr>
              <a:t>Activity</a:t>
            </a:r>
            <a:r>
              <a:rPr lang="en-US" altLang="en-US" sz="2800" dirty="0">
                <a:latin typeface="+mj-lt"/>
                <a:sym typeface="Calibri" panose="020F0502020204030204" pitchFamily="34" charset="0"/>
              </a:rPr>
              <a:t> </a:t>
            </a:r>
            <a:r>
              <a:rPr lang="en-US" altLang="en-US" sz="2800" b="1" dirty="0">
                <a:latin typeface="+mj-lt"/>
                <a:sym typeface="Calibri" panose="020F0502020204030204" pitchFamily="34" charset="0"/>
              </a:rPr>
              <a:t>6.2</a:t>
            </a:r>
          </a:p>
          <a:p>
            <a:pPr>
              <a:spcBef>
                <a:spcPct val="0"/>
              </a:spcBef>
              <a:buClr>
                <a:srgbClr val="0033CC"/>
              </a:buClr>
              <a:buSzPct val="25000"/>
              <a:buFont typeface="Calibri" panose="020F0502020204030204" pitchFamily="34" charset="0"/>
              <a:buNone/>
            </a:pPr>
            <a:r>
              <a:rPr lang="en-US" altLang="en-US" sz="2800" b="1" dirty="0">
                <a:latin typeface="Gill Sans MT" panose="020B0502020104020203" pitchFamily="34" charset="0"/>
                <a:sym typeface="Calibri" panose="020F0502020204030204" pitchFamily="34" charset="0"/>
              </a:rPr>
              <a:t>                          </a:t>
            </a:r>
          </a:p>
        </p:txBody>
      </p:sp>
    </p:spTree>
    <p:extLst>
      <p:ext uri="{BB962C8B-B14F-4D97-AF65-F5344CB8AC3E}">
        <p14:creationId xmlns:p14="http://schemas.microsoft.com/office/powerpoint/2010/main" val="112242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57C6-26C0-4E95-9FEB-E04A00012F7A}"/>
              </a:ext>
            </a:extLst>
          </p:cNvPr>
          <p:cNvSpPr>
            <a:spLocks noGrp="1"/>
          </p:cNvSpPr>
          <p:nvPr>
            <p:ph type="title"/>
          </p:nvPr>
        </p:nvSpPr>
        <p:spPr>
          <a:xfrm>
            <a:off x="220361" y="864108"/>
            <a:ext cx="2947482" cy="4601183"/>
          </a:xfrm>
        </p:spPr>
        <p:txBody>
          <a:bodyPr/>
          <a:lstStyle/>
          <a:p>
            <a:r>
              <a:rPr lang="en-US" dirty="0"/>
              <a:t>In Conclusion</a:t>
            </a:r>
            <a:br>
              <a:rPr lang="en-US" dirty="0"/>
            </a:br>
            <a:br>
              <a:rPr lang="en-US" dirty="0"/>
            </a:br>
            <a:endParaRPr lang="en-US" dirty="0"/>
          </a:p>
        </p:txBody>
      </p:sp>
      <p:sp>
        <p:nvSpPr>
          <p:cNvPr id="3" name="Content Placeholder 2">
            <a:extLst>
              <a:ext uri="{FF2B5EF4-FFF2-40B4-BE49-F238E27FC236}">
                <a16:creationId xmlns:a16="http://schemas.microsoft.com/office/drawing/2014/main" id="{503E304A-4BB8-4480-A2D5-B5A3FAF8F64F}"/>
              </a:ext>
            </a:extLst>
          </p:cNvPr>
          <p:cNvSpPr>
            <a:spLocks noGrp="1"/>
          </p:cNvSpPr>
          <p:nvPr>
            <p:ph idx="1"/>
          </p:nvPr>
        </p:nvSpPr>
        <p:spPr/>
        <p:txBody>
          <a:bodyPr/>
          <a:lstStyle/>
          <a:p>
            <a:pPr marL="0" indent="0" algn="ctr">
              <a:buNone/>
            </a:pPr>
            <a:r>
              <a:rPr lang="en-US" sz="3600" b="1" dirty="0"/>
              <a:t>School – Community – Family Partnerships</a:t>
            </a:r>
          </a:p>
          <a:p>
            <a:pPr marL="0" indent="0" algn="ctr">
              <a:buNone/>
            </a:pPr>
            <a:endParaRPr lang="en-US" sz="2000" dirty="0"/>
          </a:p>
          <a:p>
            <a:r>
              <a:rPr lang="en-US" dirty="0"/>
              <a:t>Enrich the lives of all members</a:t>
            </a:r>
          </a:p>
          <a:p>
            <a:r>
              <a:rPr lang="en-US" dirty="0"/>
              <a:t>Enhance the education of students</a:t>
            </a:r>
          </a:p>
          <a:p>
            <a:r>
              <a:rPr lang="en-US" dirty="0"/>
              <a:t>Influence the learning and development of children</a:t>
            </a:r>
          </a:p>
          <a:p>
            <a:r>
              <a:rPr lang="en-US" dirty="0"/>
              <a:t>Help produce resilient citizens that help build their communities</a:t>
            </a:r>
          </a:p>
        </p:txBody>
      </p:sp>
      <p:pic>
        <p:nvPicPr>
          <p:cNvPr id="5" name="Picture 4">
            <a:extLst>
              <a:ext uri="{FF2B5EF4-FFF2-40B4-BE49-F238E27FC236}">
                <a16:creationId xmlns:a16="http://schemas.microsoft.com/office/drawing/2014/main" id="{10ABD161-8D8C-477B-A8A4-5D9D489DB7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772" y="3463924"/>
            <a:ext cx="3388204" cy="2270239"/>
          </a:xfrm>
          <a:prstGeom prst="rect">
            <a:avLst/>
          </a:prstGeom>
        </p:spPr>
      </p:pic>
    </p:spTree>
    <p:extLst>
      <p:ext uri="{BB962C8B-B14F-4D97-AF65-F5344CB8AC3E}">
        <p14:creationId xmlns:p14="http://schemas.microsoft.com/office/powerpoint/2010/main" val="120656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4653-77CE-4099-8C3D-D8F41384A3A1}"/>
              </a:ext>
            </a:extLst>
          </p:cNvPr>
          <p:cNvSpPr>
            <a:spLocks noGrp="1"/>
          </p:cNvSpPr>
          <p:nvPr>
            <p:ph type="title"/>
          </p:nvPr>
        </p:nvSpPr>
        <p:spPr>
          <a:xfrm>
            <a:off x="252918" y="1123837"/>
            <a:ext cx="3088379" cy="4601183"/>
          </a:xfrm>
        </p:spPr>
        <p:txBody>
          <a:bodyPr/>
          <a:lstStyle/>
          <a:p>
            <a:r>
              <a:rPr lang="en-US" b="1" dirty="0"/>
              <a:t>Family</a:t>
            </a:r>
            <a:br>
              <a:rPr lang="en-US" b="1" dirty="0"/>
            </a:br>
            <a:r>
              <a:rPr lang="en-US" b="1" dirty="0"/>
              <a:t>Engagement</a:t>
            </a:r>
            <a:br>
              <a:rPr lang="en-US" b="1" dirty="0"/>
            </a:br>
            <a:br>
              <a:rPr lang="en-US" b="1" dirty="0"/>
            </a:br>
            <a:br>
              <a:rPr lang="en-US" b="1" dirty="0"/>
            </a:br>
            <a:br>
              <a:rPr lang="en-US" b="1" dirty="0"/>
            </a:br>
            <a:br>
              <a:rPr lang="en-US" b="1" dirty="0"/>
            </a:br>
            <a:endParaRPr lang="en-US"/>
          </a:p>
        </p:txBody>
      </p:sp>
      <p:sp>
        <p:nvSpPr>
          <p:cNvPr id="3" name="Content Placeholder 2">
            <a:extLst>
              <a:ext uri="{FF2B5EF4-FFF2-40B4-BE49-F238E27FC236}">
                <a16:creationId xmlns:a16="http://schemas.microsoft.com/office/drawing/2014/main" id="{0CA4AFB9-3BA9-4E2A-89BC-206F6A94DCA8}"/>
              </a:ext>
            </a:extLst>
          </p:cNvPr>
          <p:cNvSpPr>
            <a:spLocks noGrp="1"/>
          </p:cNvSpPr>
          <p:nvPr>
            <p:ph idx="1"/>
          </p:nvPr>
        </p:nvSpPr>
        <p:spPr>
          <a:xfrm>
            <a:off x="3871468" y="796033"/>
            <a:ext cx="7315200" cy="5120640"/>
          </a:xfrm>
        </p:spPr>
        <p:txBody>
          <a:bodyPr/>
          <a:lstStyle/>
          <a:p>
            <a:pPr marL="0" indent="0" algn="ctr">
              <a:buClr>
                <a:schemeClr val="accent4">
                  <a:lumMod val="20000"/>
                  <a:lumOff val="80000"/>
                </a:schemeClr>
              </a:buClr>
              <a:buNone/>
            </a:pPr>
            <a:r>
              <a:rPr lang="en-US" sz="3200"/>
              <a:t>Family Engagement promotes equitable partnerships among schools, families and communities to actively advance student achievement through shared commitment, decision-making and responsibility.</a:t>
            </a:r>
          </a:p>
          <a:p>
            <a:pPr marL="0" indent="0" algn="ctr">
              <a:buClr>
                <a:schemeClr val="accent4">
                  <a:lumMod val="20000"/>
                  <a:lumOff val="80000"/>
                </a:schemeClr>
              </a:buClr>
              <a:buNone/>
            </a:pPr>
            <a:endParaRPr lang="en-US"/>
          </a:p>
          <a:p>
            <a:pPr marL="0" indent="0" algn="ctr">
              <a:buClr>
                <a:schemeClr val="accent4">
                  <a:lumMod val="20000"/>
                  <a:lumOff val="80000"/>
                </a:schemeClr>
              </a:buClr>
              <a:buNone/>
            </a:pPr>
            <a:r>
              <a:rPr lang="en-US" b="1"/>
              <a:t>#</a:t>
            </a:r>
            <a:r>
              <a:rPr lang="en-US" b="1" err="1"/>
              <a:t>PAFamilyEngagement</a:t>
            </a:r>
            <a:endParaRPr lang="en-US"/>
          </a:p>
        </p:txBody>
      </p:sp>
      <p:pic>
        <p:nvPicPr>
          <p:cNvPr id="6" name="Picture 5">
            <a:extLst>
              <a:ext uri="{FF2B5EF4-FFF2-40B4-BE49-F238E27FC236}">
                <a16:creationId xmlns:a16="http://schemas.microsoft.com/office/drawing/2014/main" id="{6E586DC0-ED76-47AF-8C22-44BA5AC0B7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0534" y="3331864"/>
            <a:ext cx="1526895" cy="1779912"/>
          </a:xfrm>
          <a:prstGeom prst="rect">
            <a:avLst/>
          </a:prstGeom>
        </p:spPr>
      </p:pic>
    </p:spTree>
    <p:extLst>
      <p:ext uri="{BB962C8B-B14F-4D97-AF65-F5344CB8AC3E}">
        <p14:creationId xmlns:p14="http://schemas.microsoft.com/office/powerpoint/2010/main" val="2535423437"/>
      </p:ext>
    </p:extLst>
  </p:cSld>
  <p:clrMapOvr>
    <a:masterClrMapping/>
  </p:clrMapOvr>
  <mc:AlternateContent xmlns:mc="http://schemas.openxmlformats.org/markup-compatibility/2006" xmlns:p14="http://schemas.microsoft.com/office/powerpoint/2010/main">
    <mc:Choice Requires="p14">
      <p:transition spd="slow" p14:dur="2000" advTm="15590"/>
    </mc:Choice>
    <mc:Fallback xmlns="">
      <p:transition spd="slow" advTm="1559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6B545-99A8-498C-844A-C3543ABF923C}"/>
              </a:ext>
            </a:extLst>
          </p:cNvPr>
          <p:cNvSpPr>
            <a:spLocks noGrp="1"/>
          </p:cNvSpPr>
          <p:nvPr>
            <p:ph type="title"/>
          </p:nvPr>
        </p:nvSpPr>
        <p:spPr>
          <a:xfrm>
            <a:off x="256032" y="1430867"/>
            <a:ext cx="2834640" cy="2485813"/>
          </a:xfrm>
        </p:spPr>
        <p:txBody>
          <a:bodyPr/>
          <a:lstStyle/>
          <a:p>
            <a:r>
              <a:rPr lang="en-US" dirty="0"/>
              <a:t>References</a:t>
            </a:r>
            <a:br>
              <a:rPr lang="en-US" dirty="0"/>
            </a:br>
            <a:r>
              <a:rPr lang="en-US" dirty="0"/>
              <a:t>Pg. 1</a:t>
            </a:r>
          </a:p>
        </p:txBody>
      </p:sp>
      <p:sp>
        <p:nvSpPr>
          <p:cNvPr id="4" name="Content Placeholder 3">
            <a:extLst>
              <a:ext uri="{FF2B5EF4-FFF2-40B4-BE49-F238E27FC236}">
                <a16:creationId xmlns:a16="http://schemas.microsoft.com/office/drawing/2014/main" id="{CCE1D2C0-C6FB-47AC-8029-0DCA36B3261B}"/>
              </a:ext>
            </a:extLst>
          </p:cNvPr>
          <p:cNvSpPr>
            <a:spLocks noGrp="1"/>
          </p:cNvSpPr>
          <p:nvPr>
            <p:ph idx="1"/>
          </p:nvPr>
        </p:nvSpPr>
        <p:spPr/>
        <p:txBody>
          <a:bodyPr>
            <a:normAutofit lnSpcReduction="10000"/>
          </a:bodyPr>
          <a:lstStyle/>
          <a:p>
            <a:pPr marL="0" indent="0">
              <a:spcBef>
                <a:spcPts val="1800"/>
              </a:spcBef>
              <a:buNone/>
            </a:pPr>
            <a:r>
              <a:rPr lang="en-US" sz="1800" dirty="0"/>
              <a:t>Barker, D., &amp; Robinson, A. (2011). Civic capacity and the role of community in education. Connections. Retrieved from </a:t>
            </a:r>
            <a:r>
              <a:rPr lang="en-US" sz="1800" dirty="0">
                <a:hlinkClick r:id="rId3"/>
              </a:rPr>
              <a:t>https://www.kettering.org/content/civic-capacity-and-community-role-education</a:t>
            </a:r>
            <a:endParaRPr lang="en-US" sz="1800" dirty="0"/>
          </a:p>
          <a:p>
            <a:pPr marL="0" indent="0">
              <a:spcBef>
                <a:spcPts val="1800"/>
              </a:spcBef>
              <a:buNone/>
            </a:pPr>
            <a:r>
              <a:rPr lang="en-US" sz="1800" dirty="0"/>
              <a:t>Berg, A. C., Melaville, A., &amp; Blank, M. J. (2006). Community &amp; family engagement: Principals share what works. Retrieved 7-8-21 from </a:t>
            </a:r>
            <a:r>
              <a:rPr lang="en-US" sz="1800" dirty="0">
                <a:hlinkClick r:id="rId4"/>
              </a:rPr>
              <a:t>https://www.americaspromise.org/sites/default/files/d8/CommunityAndFamilyEngagement.pdf</a:t>
            </a:r>
          </a:p>
          <a:p>
            <a:pPr marL="0" indent="0">
              <a:spcBef>
                <a:spcPts val="1800"/>
              </a:spcBef>
              <a:buNone/>
            </a:pPr>
            <a:r>
              <a:rPr lang="en-US" sz="1800" dirty="0"/>
              <a:t>Berg, A. C., </a:t>
            </a:r>
            <a:r>
              <a:rPr lang="en-US" sz="1800" dirty="0" err="1"/>
              <a:t>Melaville</a:t>
            </a:r>
            <a:r>
              <a:rPr lang="en-US" sz="1800" dirty="0"/>
              <a:t>, A., &amp; Blank, M. J. (2006). Community-Based Learning: Engaging Students for Success and Citizenship. Retri</a:t>
            </a:r>
            <a:r>
              <a:rPr lang="en-US" sz="1800" dirty="0">
                <a:hlinkClick r:id="rId4"/>
              </a:rPr>
              <a:t>e</a:t>
            </a:r>
            <a:r>
              <a:rPr lang="en-US" sz="1800" dirty="0"/>
              <a:t>ved 7-8-21 from ERIC </a:t>
            </a:r>
            <a:r>
              <a:rPr lang="en-US" sz="1800" dirty="0">
                <a:hlinkClick r:id="rId5"/>
              </a:rPr>
              <a:t>https://files.eric.ed.gov/fulltext/ED490980.pdf</a:t>
            </a:r>
            <a:endParaRPr lang="en-US" sz="1800" dirty="0"/>
          </a:p>
          <a:p>
            <a:pPr marL="0" indent="0">
              <a:spcBef>
                <a:spcPts val="1800"/>
              </a:spcBef>
              <a:buNone/>
            </a:pPr>
            <a:r>
              <a:rPr lang="en-US" sz="1800" dirty="0" err="1">
                <a:cs typeface="Calibri" panose="020F0502020204030204" pitchFamily="34" charset="0"/>
              </a:rPr>
              <a:t>Butteriss</a:t>
            </a:r>
            <a:r>
              <a:rPr lang="en-US" sz="1800" dirty="0">
                <a:cs typeface="Calibri" panose="020F0502020204030204" pitchFamily="34" charset="0"/>
              </a:rPr>
              <a:t>, Dr. Crispin, (2015). 6 Ways To Use Video For Online Community Engagement. Retrieved 7-7-21 fromhttps://www.bangthetable.com/blog/6-ways-use-video-for-online-community-engagement/;  bangthetable.com is now part of </a:t>
            </a:r>
            <a:r>
              <a:rPr lang="en-US" sz="1800" dirty="0" err="1">
                <a:cs typeface="Calibri" panose="020F0502020204030204" pitchFamily="34" charset="0"/>
              </a:rPr>
              <a:t>Grancicus</a:t>
            </a:r>
            <a:endParaRPr lang="en-US" sz="1800" dirty="0">
              <a:cs typeface="Calibri" panose="020F0502020204030204" pitchFamily="34" charset="0"/>
            </a:endParaRPr>
          </a:p>
        </p:txBody>
      </p:sp>
    </p:spTree>
    <p:extLst>
      <p:ext uri="{BB962C8B-B14F-4D97-AF65-F5344CB8AC3E}">
        <p14:creationId xmlns:p14="http://schemas.microsoft.com/office/powerpoint/2010/main" val="1797810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283E-BB1D-4D49-84FF-AB8C95707C2F}"/>
              </a:ext>
            </a:extLst>
          </p:cNvPr>
          <p:cNvSpPr>
            <a:spLocks noGrp="1"/>
          </p:cNvSpPr>
          <p:nvPr>
            <p:ph type="title"/>
          </p:nvPr>
        </p:nvSpPr>
        <p:spPr/>
        <p:txBody>
          <a:bodyPr/>
          <a:lstStyle/>
          <a:p>
            <a:r>
              <a:rPr lang="en-US" dirty="0"/>
              <a:t>References</a:t>
            </a:r>
            <a:br>
              <a:rPr lang="en-US" dirty="0"/>
            </a:br>
            <a:r>
              <a:rPr lang="en-US" dirty="0"/>
              <a:t>Pg. 2</a:t>
            </a:r>
          </a:p>
        </p:txBody>
      </p:sp>
      <p:sp>
        <p:nvSpPr>
          <p:cNvPr id="3" name="Content Placeholder 2">
            <a:extLst>
              <a:ext uri="{FF2B5EF4-FFF2-40B4-BE49-F238E27FC236}">
                <a16:creationId xmlns:a16="http://schemas.microsoft.com/office/drawing/2014/main" id="{ACE60C54-FCCE-48B0-B209-C054AEBE8D36}"/>
              </a:ext>
            </a:extLst>
          </p:cNvPr>
          <p:cNvSpPr>
            <a:spLocks noGrp="1"/>
          </p:cNvSpPr>
          <p:nvPr>
            <p:ph idx="1"/>
          </p:nvPr>
        </p:nvSpPr>
        <p:spPr/>
        <p:txBody>
          <a:bodyPr>
            <a:normAutofit fontScale="92500" lnSpcReduction="20000"/>
          </a:bodyPr>
          <a:lstStyle/>
          <a:p>
            <a:pPr marL="0" indent="0">
              <a:buNone/>
            </a:pPr>
            <a:endParaRPr lang="en-US" sz="1800" dirty="0">
              <a:cs typeface="Calibri" panose="020F0502020204030204" pitchFamily="34" charset="0"/>
            </a:endParaRPr>
          </a:p>
          <a:p>
            <a:pPr marL="0" indent="0">
              <a:buNone/>
            </a:pPr>
            <a:endParaRPr lang="en-US" sz="1800" dirty="0">
              <a:cs typeface="Calibri" panose="020F0502020204030204" pitchFamily="34" charset="0"/>
            </a:endParaRPr>
          </a:p>
          <a:p>
            <a:pPr marL="0" indent="0">
              <a:buNone/>
            </a:pPr>
            <a:r>
              <a:rPr lang="en-US" sz="1800" dirty="0">
                <a:cs typeface="Calibri" panose="020F0502020204030204" pitchFamily="34" charset="0"/>
              </a:rPr>
              <a:t>G., Nick (2020). 55+ Jaw Dropping App Usage Statistics in 2021. Retrieved 7-721 from </a:t>
            </a:r>
            <a:r>
              <a:rPr lang="en-US" sz="1800" dirty="0">
                <a:cs typeface="Calibri" panose="020F0502020204030204" pitchFamily="34" charset="0"/>
                <a:hlinkClick r:id="rId3">
                  <a:extLst>
                    <a:ext uri="{A12FA001-AC4F-418D-AE19-62706E023703}">
                      <ahyp:hlinkClr xmlns:ahyp="http://schemas.microsoft.com/office/drawing/2018/hyperlinkcolor" val="tx"/>
                    </a:ext>
                  </a:extLst>
                </a:hlinkClick>
              </a:rPr>
              <a:t>https://techjury.net/blog/app-usage-statistics/</a:t>
            </a:r>
            <a:endParaRPr lang="en-US" sz="1800" dirty="0">
              <a:cs typeface="Calibri" panose="020F0502020204030204" pitchFamily="34" charset="0"/>
            </a:endParaRPr>
          </a:p>
          <a:p>
            <a:pPr marL="0" indent="0">
              <a:buNone/>
            </a:pPr>
            <a:endParaRPr lang="en-US" sz="1500" dirty="0">
              <a:cs typeface="Calibri" panose="020F0502020204030204" pitchFamily="34" charset="0"/>
            </a:endParaRPr>
          </a:p>
          <a:p>
            <a:pPr marL="0" indent="0">
              <a:buNone/>
            </a:pPr>
            <a:r>
              <a:rPr lang="en-US" sz="1800" dirty="0">
                <a:ea typeface="+mn-lt"/>
                <a:cs typeface="+mn-lt"/>
              </a:rPr>
              <a:t>Gross, J. M. S., Haines, S. J., Hill, C., Francis, G. L., Blue-Banning, M., &amp; Turnbull, A. P. (2015). Strong school–community partnerships in inclusive schools are “part of the fabric of the school.…we count on them.” School Community Journal, 25(2). Retrieved from </a:t>
            </a:r>
            <a:r>
              <a:rPr lang="en-US" sz="1800" dirty="0">
                <a:ea typeface="+mn-lt"/>
                <a:cs typeface="+mn-lt"/>
                <a:hlinkClick r:id="rId4"/>
              </a:rPr>
              <a:t>http://www.adi.org/journal/2015fw/GrossEtAlFall2015.pdf</a:t>
            </a:r>
            <a:endParaRPr lang="en-US" sz="1800" dirty="0"/>
          </a:p>
          <a:p>
            <a:pPr marL="0" indent="0">
              <a:buNone/>
            </a:pPr>
            <a:endParaRPr lang="en-US" sz="1500" dirty="0">
              <a:cs typeface="Calibri" panose="020F0502020204030204" pitchFamily="34" charset="0"/>
            </a:endParaRPr>
          </a:p>
          <a:p>
            <a:pPr marL="0" indent="0">
              <a:buNone/>
            </a:pPr>
            <a:r>
              <a:rPr lang="en-US" sz="1800" dirty="0">
                <a:cs typeface="Calibri" panose="020F0502020204030204" pitchFamily="34" charset="0"/>
              </a:rPr>
              <a:t>Iowa and Nebraska Departments of Education, et al (2001). The Primary Program: Growing and Learning in the Heartland. 2</a:t>
            </a:r>
            <a:r>
              <a:rPr lang="en-US" sz="1800" baseline="30000" dirty="0">
                <a:cs typeface="Calibri" panose="020F0502020204030204" pitchFamily="34" charset="0"/>
              </a:rPr>
              <a:t>nd</a:t>
            </a:r>
            <a:r>
              <a:rPr lang="en-US" sz="1800" dirty="0">
                <a:cs typeface="Calibri" panose="020F0502020204030204" pitchFamily="34" charset="0"/>
              </a:rPr>
              <a:t> Edition. Retrieved 7-8-21 from Kelly, M., ERIC: </a:t>
            </a:r>
            <a:r>
              <a:rPr lang="en-US" sz="1800" dirty="0">
                <a:cs typeface="Calibri" panose="020F0502020204030204" pitchFamily="34" charset="0"/>
                <a:hlinkClick r:id="rId5"/>
              </a:rPr>
              <a:t>https://eric.ed.gov/?id=ED449922</a:t>
            </a:r>
            <a:endParaRPr lang="en-US" sz="1800" dirty="0">
              <a:cs typeface="Calibri" panose="020F0502020204030204" pitchFamily="34" charset="0"/>
            </a:endParaRPr>
          </a:p>
          <a:p>
            <a:pPr marL="0" indent="0">
              <a:buNone/>
            </a:pPr>
            <a:endParaRPr lang="en-US" sz="1800" dirty="0">
              <a:cs typeface="Calibri" panose="020F0502020204030204" pitchFamily="34" charset="0"/>
            </a:endParaRPr>
          </a:p>
          <a:p>
            <a:pPr marL="0" indent="0">
              <a:buNone/>
            </a:pPr>
            <a:r>
              <a:rPr lang="en-US" sz="1800" dirty="0">
                <a:effectLst/>
                <a:ea typeface="Calibri" panose="020F0502020204030204" pitchFamily="34" charset="0"/>
              </a:rPr>
              <a:t>Nebraska Department of Education. (2017). </a:t>
            </a:r>
            <a:r>
              <a:rPr lang="en-US" sz="1800" i="1" dirty="0">
                <a:effectLst/>
                <a:ea typeface="Calibri" panose="020F0502020204030204" pitchFamily="34" charset="0"/>
              </a:rPr>
              <a:t>Partnerships with Families and Communities.</a:t>
            </a:r>
            <a:r>
              <a:rPr lang="en-US" sz="1800" dirty="0">
                <a:effectLst/>
                <a:ea typeface="Calibri" panose="020F0502020204030204" pitchFamily="34" charset="0"/>
              </a:rPr>
              <a:t> [Online]. Available: </a:t>
            </a:r>
            <a:r>
              <a:rPr lang="en-US" sz="1800" u="sng" dirty="0">
                <a:solidFill>
                  <a:srgbClr val="0563C1"/>
                </a:solidFill>
                <a:effectLst/>
                <a:ea typeface="Calibri" panose="020F0502020204030204" pitchFamily="34" charset="0"/>
                <a:hlinkClick r:id="rId6"/>
              </a:rPr>
              <a:t>https://www.education.ne.gov/wp-content/uploads/2017/07/Partnerships.pdf</a:t>
            </a:r>
            <a:endParaRPr lang="en-US" sz="1800" dirty="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735336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6B545-99A8-498C-844A-C3543ABF923C}"/>
              </a:ext>
            </a:extLst>
          </p:cNvPr>
          <p:cNvSpPr>
            <a:spLocks noGrp="1"/>
          </p:cNvSpPr>
          <p:nvPr>
            <p:ph type="title"/>
          </p:nvPr>
        </p:nvSpPr>
        <p:spPr>
          <a:xfrm>
            <a:off x="277804" y="1877181"/>
            <a:ext cx="2834640" cy="2485813"/>
          </a:xfrm>
        </p:spPr>
        <p:txBody>
          <a:bodyPr/>
          <a:lstStyle/>
          <a:p>
            <a:r>
              <a:rPr lang="en-US" dirty="0"/>
              <a:t>References</a:t>
            </a:r>
            <a:br>
              <a:rPr lang="en-US" dirty="0"/>
            </a:br>
            <a:r>
              <a:rPr lang="en-US" dirty="0"/>
              <a:t>Pg. 3</a:t>
            </a:r>
          </a:p>
        </p:txBody>
      </p:sp>
      <p:sp>
        <p:nvSpPr>
          <p:cNvPr id="4" name="Content Placeholder 3">
            <a:extLst>
              <a:ext uri="{FF2B5EF4-FFF2-40B4-BE49-F238E27FC236}">
                <a16:creationId xmlns:a16="http://schemas.microsoft.com/office/drawing/2014/main" id="{CCE1D2C0-C6FB-47AC-8029-0DCA36B3261B}"/>
              </a:ext>
            </a:extLst>
          </p:cNvPr>
          <p:cNvSpPr>
            <a:spLocks noGrp="1"/>
          </p:cNvSpPr>
          <p:nvPr>
            <p:ph idx="1"/>
          </p:nvPr>
        </p:nvSpPr>
        <p:spPr/>
        <p:txBody>
          <a:bodyPr>
            <a:normAutofit/>
          </a:bodyPr>
          <a:lstStyle/>
          <a:p>
            <a:pPr marL="0" indent="0">
              <a:buNone/>
            </a:pPr>
            <a:r>
              <a:rPr lang="en-US" sz="1800" dirty="0">
                <a:cs typeface="Calibri" panose="020F0502020204030204" pitchFamily="34" charset="0"/>
              </a:rPr>
              <a:t>Perri, J. (2020). Is the Email Newsletter Still Relevant? The Answer is Yes, Here’s Why. Hearst Bay Area. Retrieved from </a:t>
            </a:r>
            <a:r>
              <a:rPr lang="en-US" sz="1800" dirty="0">
                <a:cs typeface="Calibri" panose="020F0502020204030204" pitchFamily="34" charset="0"/>
                <a:hlinkClick r:id="rId3">
                  <a:extLst>
                    <a:ext uri="{A12FA001-AC4F-418D-AE19-62706E023703}">
                      <ahyp:hlinkClr xmlns:ahyp="http://schemas.microsoft.com/office/drawing/2018/hyperlinkcolor" val="tx"/>
                    </a:ext>
                  </a:extLst>
                </a:hlinkClick>
              </a:rPr>
              <a:t>https://marketing.sfgate.com/blog/is-the-email-newsletter-still-relevant</a:t>
            </a:r>
            <a:r>
              <a:rPr lang="en-US" sz="1800" dirty="0">
                <a:cs typeface="Calibri" panose="020F0502020204030204" pitchFamily="34" charset="0"/>
              </a:rPr>
              <a:t>, February 3, 2021.</a:t>
            </a:r>
          </a:p>
          <a:p>
            <a:pPr marL="0" indent="0">
              <a:buNone/>
            </a:pPr>
            <a:endParaRPr lang="en-US" sz="1800" dirty="0"/>
          </a:p>
          <a:p>
            <a:pPr marL="0" indent="0">
              <a:buNone/>
            </a:pPr>
            <a:r>
              <a:rPr lang="en-US" sz="1800" dirty="0"/>
              <a:t>Redding, S., Murphy, &amp; P. Sheley (2011). Handbook on family and community engagement. Charlotte, NC: Information Age. Retrieved from </a:t>
            </a:r>
            <a:r>
              <a:rPr lang="en-US" sz="1800" dirty="0">
                <a:hlinkClick r:id="rId4"/>
              </a:rPr>
              <a:t>http://www.schoolcommunitynetwork.org/downloads/FACEHandbook.pdf</a:t>
            </a:r>
            <a:endParaRPr lang="en-US" sz="1800" dirty="0"/>
          </a:p>
          <a:p>
            <a:pPr marL="0" indent="0">
              <a:buNone/>
            </a:pPr>
            <a:endParaRPr lang="en-US" sz="1800" dirty="0"/>
          </a:p>
          <a:p>
            <a:pPr marL="0" indent="0">
              <a:buNone/>
            </a:pPr>
            <a:r>
              <a:rPr lang="en-US" sz="1800" dirty="0"/>
              <a:t>Teaching Tolerance. (2021) Family and community engagement. Retrieved from </a:t>
            </a:r>
            <a:r>
              <a:rPr lang="en-US" sz="1800" dirty="0">
                <a:hlinkClick r:id="rId5"/>
              </a:rPr>
              <a:t>https://www.tolerance.org/magazine/publications/critical-practices-for-antibias-education/family-and-community-engagement</a:t>
            </a:r>
            <a:endParaRPr lang="en-US" sz="1800" dirty="0"/>
          </a:p>
        </p:txBody>
      </p:sp>
    </p:spTree>
    <p:extLst>
      <p:ext uri="{BB962C8B-B14F-4D97-AF65-F5344CB8AC3E}">
        <p14:creationId xmlns:p14="http://schemas.microsoft.com/office/powerpoint/2010/main" val="144129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B352-0A1D-4FA9-9A84-195BD6B79C13}"/>
              </a:ext>
            </a:extLst>
          </p:cNvPr>
          <p:cNvSpPr>
            <a:spLocks noGrp="1"/>
          </p:cNvSpPr>
          <p:nvPr>
            <p:ph type="title"/>
          </p:nvPr>
        </p:nvSpPr>
        <p:spPr>
          <a:xfrm>
            <a:off x="225192" y="1047324"/>
            <a:ext cx="2834640" cy="2979420"/>
          </a:xfrm>
          <a:prstGeom prst="rect">
            <a:avLst/>
          </a:prstGeom>
        </p:spPr>
        <p:txBody>
          <a:bodyPr anchor="b">
            <a:noAutofit/>
          </a:bodyPr>
          <a:lstStyle/>
          <a:p>
            <a:br>
              <a:rPr lang="en-US" sz="3600"/>
            </a:br>
            <a:r>
              <a:rPr lang="en-US" sz="3600"/>
              <a:t>Regulations and Implications for Practice</a:t>
            </a:r>
            <a:br>
              <a:rPr lang="en-US" sz="3600"/>
            </a:br>
            <a:endParaRPr lang="en-US" sz="3600"/>
          </a:p>
        </p:txBody>
      </p:sp>
      <p:graphicFrame>
        <p:nvGraphicFramePr>
          <p:cNvPr id="9" name="Content Placeholder 2" descr="IDEA, ESSA, PA State Performance Plan (SSP Indicator 8;) Danielson Framework, Component 4C-Communicating with Families; PA System for Principal Effectiveness, Component 4A-Maximizes Parent and Community Involvement and Outreach">
            <a:extLst>
              <a:ext uri="{FF2B5EF4-FFF2-40B4-BE49-F238E27FC236}">
                <a16:creationId xmlns:a16="http://schemas.microsoft.com/office/drawing/2014/main" id="{5F48D382-83B3-4EB2-A562-D19A35C3D21B}"/>
              </a:ext>
            </a:extLst>
          </p:cNvPr>
          <p:cNvGraphicFramePr>
            <a:graphicFrameLocks noGrp="1"/>
          </p:cNvGraphicFramePr>
          <p:nvPr>
            <p:ph idx="1"/>
          </p:nvPr>
        </p:nvGraphicFramePr>
        <p:xfrm>
          <a:off x="3867912" y="868680"/>
          <a:ext cx="7501128"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a:extLst>
              <a:ext uri="{FF2B5EF4-FFF2-40B4-BE49-F238E27FC236}">
                <a16:creationId xmlns:a16="http://schemas.microsoft.com/office/drawing/2014/main" id="{8824FB3D-D350-4B2B-97FE-33DA2E903DB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22960" y="3888464"/>
            <a:ext cx="1526895" cy="1779912"/>
          </a:xfrm>
          <a:prstGeom prst="rect">
            <a:avLst/>
          </a:prstGeom>
        </p:spPr>
      </p:pic>
    </p:spTree>
    <p:extLst>
      <p:ext uri="{BB962C8B-B14F-4D97-AF65-F5344CB8AC3E}">
        <p14:creationId xmlns:p14="http://schemas.microsoft.com/office/powerpoint/2010/main" val="3467608597"/>
      </p:ext>
    </p:extLst>
  </p:cSld>
  <p:clrMapOvr>
    <a:masterClrMapping/>
  </p:clrMapOvr>
  <mc:AlternateContent xmlns:mc="http://schemas.openxmlformats.org/markup-compatibility/2006" xmlns:p14="http://schemas.microsoft.com/office/powerpoint/2010/main">
    <mc:Choice Requires="p14">
      <p:transition spd="slow" p14:dur="2000" advTm="45683"/>
    </mc:Choice>
    <mc:Fallback xmlns="">
      <p:transition spd="slow" advTm="4568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0A69E-4468-4380-B674-999AE018713B}"/>
              </a:ext>
            </a:extLst>
          </p:cNvPr>
          <p:cNvSpPr>
            <a:spLocks noGrp="1"/>
          </p:cNvSpPr>
          <p:nvPr>
            <p:ph type="title"/>
          </p:nvPr>
        </p:nvSpPr>
        <p:spPr>
          <a:xfrm>
            <a:off x="238779" y="1528314"/>
            <a:ext cx="2834640" cy="2979420"/>
          </a:xfrm>
        </p:spPr>
        <p:txBody>
          <a:bodyPr anchor="b">
            <a:normAutofit/>
          </a:bodyPr>
          <a:lstStyle/>
          <a:p>
            <a:r>
              <a:rPr lang="en-US" sz="3600"/>
              <a:t>ESSA Parent Guide</a:t>
            </a:r>
          </a:p>
        </p:txBody>
      </p:sp>
      <p:sp>
        <p:nvSpPr>
          <p:cNvPr id="12" name="Text Placeholder 3">
            <a:extLst>
              <a:ext uri="{FF2B5EF4-FFF2-40B4-BE49-F238E27FC236}">
                <a16:creationId xmlns:a16="http://schemas.microsoft.com/office/drawing/2014/main" id="{39240E89-9721-44D2-8A72-F5D60153B5DB}"/>
              </a:ext>
            </a:extLst>
          </p:cNvPr>
          <p:cNvSpPr>
            <a:spLocks noGrp="1"/>
          </p:cNvSpPr>
          <p:nvPr>
            <p:ph type="body" sz="half" idx="2"/>
          </p:nvPr>
        </p:nvSpPr>
        <p:spPr>
          <a:xfrm>
            <a:off x="215775" y="4352458"/>
            <a:ext cx="3160028" cy="1693746"/>
          </a:xfrm>
        </p:spPr>
        <p:txBody>
          <a:bodyPr>
            <a:normAutofit/>
          </a:bodyPr>
          <a:lstStyle/>
          <a:p>
            <a:endParaRPr lang="en-US" sz="2400"/>
          </a:p>
          <a:p>
            <a:r>
              <a:rPr lang="en-US" sz="2400" i="1"/>
              <a:t>Share with Your School Community!</a:t>
            </a:r>
          </a:p>
        </p:txBody>
      </p:sp>
      <p:pic>
        <p:nvPicPr>
          <p:cNvPr id="7" name="Content Placeholder 6" descr="Image of the US Department of Education 'Understanding the Every Student Succeeds Act: A Parent's Guide to the Nation's Landmark Education Law.''">
            <a:hlinkClick r:id="rId3" action="ppaction://hlinkfile"/>
            <a:extLst>
              <a:ext uri="{FF2B5EF4-FFF2-40B4-BE49-F238E27FC236}">
                <a16:creationId xmlns:a16="http://schemas.microsoft.com/office/drawing/2014/main" id="{B2911B62-223F-4481-A4CD-251AEB6DEF63}"/>
              </a:ext>
            </a:extLst>
          </p:cNvPr>
          <p:cNvPicPr>
            <a:picLocks noGrp="1" noChangeAspect="1"/>
          </p:cNvPicPr>
          <p:nvPr>
            <p:ph idx="1"/>
          </p:nvPr>
        </p:nvPicPr>
        <p:blipFill rotWithShape="1">
          <a:blip r:embed="rId4"/>
          <a:srcRect r="1" b="11632"/>
          <a:stretch/>
        </p:blipFill>
        <p:spPr>
          <a:xfrm>
            <a:off x="3867912" y="868680"/>
            <a:ext cx="7501128" cy="5120640"/>
          </a:xfrm>
          <a:noFill/>
        </p:spPr>
      </p:pic>
    </p:spTree>
    <p:extLst>
      <p:ext uri="{BB962C8B-B14F-4D97-AF65-F5344CB8AC3E}">
        <p14:creationId xmlns:p14="http://schemas.microsoft.com/office/powerpoint/2010/main" val="3880606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EC2D-414B-4C57-BC5C-DB42DC118567}"/>
              </a:ext>
            </a:extLst>
          </p:cNvPr>
          <p:cNvSpPr>
            <a:spLocks noGrp="1"/>
          </p:cNvSpPr>
          <p:nvPr>
            <p:ph type="title"/>
          </p:nvPr>
        </p:nvSpPr>
        <p:spPr>
          <a:xfrm>
            <a:off x="239063" y="1189355"/>
            <a:ext cx="3076337" cy="4601183"/>
          </a:xfrm>
        </p:spPr>
        <p:txBody>
          <a:bodyPr>
            <a:normAutofit/>
          </a:bodyPr>
          <a:lstStyle/>
          <a:p>
            <a:r>
              <a:rPr lang="en-US" sz="3600" dirty="0"/>
              <a:t>Core Beliefs of Family Engagement</a:t>
            </a:r>
            <a:br>
              <a:rPr lang="en-US" sz="3600" dirty="0"/>
            </a:br>
            <a:endParaRPr lang="en-US" sz="3600" dirty="0"/>
          </a:p>
        </p:txBody>
      </p:sp>
      <p:graphicFrame>
        <p:nvGraphicFramePr>
          <p:cNvPr id="21" name="Content Placeholder 20" descr="All families have dreams for their children and want what is best for them.&#10;All families have the capacity to support their children's learning.&#10;Families and school staff are equal partners.&#10;The responsibility of cultivating and sustaining partnerships among school, home, and community rests primarily with school staff, especial school leaders.">
            <a:extLst>
              <a:ext uri="{FF2B5EF4-FFF2-40B4-BE49-F238E27FC236}">
                <a16:creationId xmlns:a16="http://schemas.microsoft.com/office/drawing/2014/main" id="{6311E628-B344-44C7-BB4E-B8E6852D0D5A}"/>
              </a:ext>
            </a:extLst>
          </p:cNvPr>
          <p:cNvGraphicFramePr>
            <a:graphicFrameLocks noGrp="1"/>
          </p:cNvGraphicFramePr>
          <p:nvPr>
            <p:ph idx="1"/>
            <p:extLst>
              <p:ext uri="{D42A27DB-BD31-4B8C-83A1-F6EECF244321}">
                <p14:modId xmlns:p14="http://schemas.microsoft.com/office/powerpoint/2010/main" val="2933740271"/>
              </p:ext>
            </p:extLst>
          </p:nvPr>
        </p:nvGraphicFramePr>
        <p:xfrm>
          <a:off x="3679161" y="801044"/>
          <a:ext cx="7800309" cy="529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9FE53CF-7171-4B7F-85B3-97011D0E3F67}"/>
              </a:ext>
            </a:extLst>
          </p:cNvPr>
          <p:cNvSpPr txBox="1"/>
          <p:nvPr/>
        </p:nvSpPr>
        <p:spPr>
          <a:xfrm>
            <a:off x="8458201" y="6140688"/>
            <a:ext cx="3410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 Mapp, Carver &amp; Lander, 2017</a:t>
            </a:r>
          </a:p>
        </p:txBody>
      </p:sp>
    </p:spTree>
    <p:extLst>
      <p:ext uri="{BB962C8B-B14F-4D97-AF65-F5344CB8AC3E}">
        <p14:creationId xmlns:p14="http://schemas.microsoft.com/office/powerpoint/2010/main" val="177327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4348-2AA1-4414-BFCD-678CC4A76074}"/>
              </a:ext>
            </a:extLst>
          </p:cNvPr>
          <p:cNvSpPr>
            <a:spLocks noGrp="1"/>
          </p:cNvSpPr>
          <p:nvPr>
            <p:ph type="title"/>
          </p:nvPr>
        </p:nvSpPr>
        <p:spPr>
          <a:xfrm>
            <a:off x="252919" y="1123837"/>
            <a:ext cx="3011515" cy="4601183"/>
          </a:xfrm>
        </p:spPr>
        <p:txBody>
          <a:bodyPr>
            <a:normAutofit/>
          </a:bodyPr>
          <a:lstStyle/>
          <a:p>
            <a:r>
              <a:rPr lang="en-US" sz="3600" dirty="0">
                <a:solidFill>
                  <a:schemeClr val="bg1"/>
                </a:solidFill>
              </a:rPr>
              <a:t>Module 6 Goals</a:t>
            </a:r>
          </a:p>
        </p:txBody>
      </p:sp>
      <p:sp>
        <p:nvSpPr>
          <p:cNvPr id="3" name="Content Placeholder 2">
            <a:extLst>
              <a:ext uri="{FF2B5EF4-FFF2-40B4-BE49-F238E27FC236}">
                <a16:creationId xmlns:a16="http://schemas.microsoft.com/office/drawing/2014/main" id="{3E6B465D-E5BD-4E6C-A6ED-A05907E5A932}"/>
              </a:ext>
            </a:extLst>
          </p:cNvPr>
          <p:cNvSpPr>
            <a:spLocks noGrp="1"/>
          </p:cNvSpPr>
          <p:nvPr>
            <p:ph idx="1"/>
          </p:nvPr>
        </p:nvSpPr>
        <p:spPr>
          <a:xfrm>
            <a:off x="3703875" y="822346"/>
            <a:ext cx="7735330" cy="5124323"/>
          </a:xfrm>
        </p:spPr>
        <p:txBody>
          <a:bodyPr>
            <a:noAutofit/>
          </a:bodyPr>
          <a:lstStyle/>
          <a:p>
            <a:pPr>
              <a:spcBef>
                <a:spcPts val="1800"/>
              </a:spcBef>
            </a:pPr>
            <a:r>
              <a:rPr lang="en-US" dirty="0"/>
              <a:t>Define ways to promote partnerships among families, school, and the community​ and their impact</a:t>
            </a:r>
          </a:p>
          <a:p>
            <a:pPr>
              <a:spcBef>
                <a:spcPts val="1800"/>
              </a:spcBef>
            </a:pPr>
            <a:r>
              <a:rPr lang="en-US" dirty="0"/>
              <a:t>Describe practices that promote trust and respect between community and school ​</a:t>
            </a:r>
          </a:p>
          <a:p>
            <a:pPr>
              <a:spcBef>
                <a:spcPts val="1800"/>
              </a:spcBef>
            </a:pPr>
            <a:r>
              <a:rPr lang="en-US" dirty="0"/>
              <a:t>Discuss the importance of community engagement in secondary transition planning</a:t>
            </a:r>
          </a:p>
          <a:p>
            <a:pPr>
              <a:spcBef>
                <a:spcPts val="1800"/>
              </a:spcBef>
            </a:pPr>
            <a:r>
              <a:rPr lang="en-US" dirty="0"/>
              <a:t>Safely promote online community partnering</a:t>
            </a:r>
          </a:p>
        </p:txBody>
      </p:sp>
    </p:spTree>
    <p:extLst>
      <p:ext uri="{BB962C8B-B14F-4D97-AF65-F5344CB8AC3E}">
        <p14:creationId xmlns:p14="http://schemas.microsoft.com/office/powerpoint/2010/main" val="171101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1262-1F0D-459E-BFA4-639067F343A2}"/>
              </a:ext>
            </a:extLst>
          </p:cNvPr>
          <p:cNvSpPr>
            <a:spLocks noGrp="1"/>
          </p:cNvSpPr>
          <p:nvPr>
            <p:ph type="ctrTitle"/>
          </p:nvPr>
        </p:nvSpPr>
        <p:spPr>
          <a:xfrm>
            <a:off x="9371066" y="1826222"/>
            <a:ext cx="2718652" cy="3255264"/>
          </a:xfrm>
        </p:spPr>
        <p:txBody>
          <a:bodyPr anchor="ctr">
            <a:normAutofit/>
          </a:bodyPr>
          <a:lstStyle/>
          <a:p>
            <a:r>
              <a:rPr lang="en-US" sz="3200" dirty="0">
                <a:latin typeface="+mj-lt"/>
              </a:rPr>
              <a:t>Community Engagement</a:t>
            </a:r>
          </a:p>
        </p:txBody>
      </p:sp>
      <p:pic>
        <p:nvPicPr>
          <p:cNvPr id="4" name="Picture 3">
            <a:extLst>
              <a:ext uri="{FF2B5EF4-FFF2-40B4-BE49-F238E27FC236}">
                <a16:creationId xmlns:a16="http://schemas.microsoft.com/office/drawing/2014/main" id="{D9ECC442-10AA-407E-A27D-D171821076D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6707" b="8039"/>
          <a:stretch/>
        </p:blipFill>
        <p:spPr>
          <a:xfrm>
            <a:off x="410318" y="988141"/>
            <a:ext cx="8101919" cy="4876331"/>
          </a:xfrm>
          <a:prstGeom prst="rect">
            <a:avLst/>
          </a:prstGeom>
          <a:ln>
            <a:noFill/>
          </a:ln>
          <a:effectLst>
            <a:softEdge rad="112500"/>
          </a:effectLst>
        </p:spPr>
      </p:pic>
    </p:spTree>
    <p:extLst>
      <p:ext uri="{BB962C8B-B14F-4D97-AF65-F5344CB8AC3E}">
        <p14:creationId xmlns:p14="http://schemas.microsoft.com/office/powerpoint/2010/main" val="17541845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PaTTAN 2018">
      <a:dk1>
        <a:srgbClr val="000000"/>
      </a:dk1>
      <a:lt1>
        <a:srgbClr val="FFFFFF"/>
      </a:lt1>
      <a:dk2>
        <a:srgbClr val="545454"/>
      </a:dk2>
      <a:lt2>
        <a:srgbClr val="D9D9D6"/>
      </a:lt2>
      <a:accent1>
        <a:srgbClr val="004976"/>
      </a:accent1>
      <a:accent2>
        <a:srgbClr val="007681"/>
      </a:accent2>
      <a:accent3>
        <a:srgbClr val="007A3E"/>
      </a:accent3>
      <a:accent4>
        <a:srgbClr val="897A27"/>
      </a:accent4>
      <a:accent5>
        <a:srgbClr val="7A2F8A"/>
      </a:accent5>
      <a:accent6>
        <a:srgbClr val="AF272F"/>
      </a:accent6>
      <a:hlink>
        <a:srgbClr val="D9D9D6"/>
      </a:hlink>
      <a:folHlink>
        <a:srgbClr val="007681"/>
      </a:folHlink>
    </a:clrScheme>
    <a:fontScheme name="PaTTAN 2018">
      <a:majorFont>
        <a:latin typeface="Century Gothic"/>
        <a:ea typeface=""/>
        <a:cs typeface=""/>
      </a:majorFont>
      <a:minorFont>
        <a:latin typeface="Century Gothic"/>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aTTAN 2018 Widescreen.potx" id="{04CF1AA6-0B4A-49A8-9EDF-46310582768D}" vid="{A85EE171-37B3-42EE-855B-1F0BCC762EA1}"/>
    </a:ext>
  </a:extLst>
</a:theme>
</file>

<file path=ppt/theme/theme2.xml><?xml version="1.0" encoding="utf-8"?>
<a:theme xmlns:a="http://schemas.openxmlformats.org/drawingml/2006/main" name="1_Frame">
  <a:themeElements>
    <a:clrScheme name="PaTTAN 2018">
      <a:dk1>
        <a:srgbClr val="000000"/>
      </a:dk1>
      <a:lt1>
        <a:srgbClr val="FFFFFF"/>
      </a:lt1>
      <a:dk2>
        <a:srgbClr val="545454"/>
      </a:dk2>
      <a:lt2>
        <a:srgbClr val="D9D9D6"/>
      </a:lt2>
      <a:accent1>
        <a:srgbClr val="004976"/>
      </a:accent1>
      <a:accent2>
        <a:srgbClr val="007681"/>
      </a:accent2>
      <a:accent3>
        <a:srgbClr val="007A3E"/>
      </a:accent3>
      <a:accent4>
        <a:srgbClr val="897A27"/>
      </a:accent4>
      <a:accent5>
        <a:srgbClr val="7A2F8A"/>
      </a:accent5>
      <a:accent6>
        <a:srgbClr val="AF272F"/>
      </a:accent6>
      <a:hlink>
        <a:srgbClr val="D9D9D6"/>
      </a:hlink>
      <a:folHlink>
        <a:srgbClr val="007681"/>
      </a:folHlink>
    </a:clrScheme>
    <a:fontScheme name="PaTTAN 2018">
      <a:majorFont>
        <a:latin typeface="Century Gothic"/>
        <a:ea typeface=""/>
        <a:cs typeface=""/>
      </a:majorFont>
      <a:minorFont>
        <a:latin typeface="Century Gothic"/>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aTTAN 2018 Widescreen.potx" id="{04CF1AA6-0B4A-49A8-9EDF-46310582768D}" vid="{A85EE171-37B3-42EE-855B-1F0BCC762EA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TTAN 2018">
    <a:dk1>
      <a:srgbClr val="000000"/>
    </a:dk1>
    <a:lt1>
      <a:srgbClr val="FFFFFF"/>
    </a:lt1>
    <a:dk2>
      <a:srgbClr val="545454"/>
    </a:dk2>
    <a:lt2>
      <a:srgbClr val="D9D9D6"/>
    </a:lt2>
    <a:accent1>
      <a:srgbClr val="004976"/>
    </a:accent1>
    <a:accent2>
      <a:srgbClr val="007681"/>
    </a:accent2>
    <a:accent3>
      <a:srgbClr val="007A3E"/>
    </a:accent3>
    <a:accent4>
      <a:srgbClr val="897A27"/>
    </a:accent4>
    <a:accent5>
      <a:srgbClr val="7A2F8A"/>
    </a:accent5>
    <a:accent6>
      <a:srgbClr val="AF272F"/>
    </a:accent6>
    <a:hlink>
      <a:srgbClr val="D9D9D6"/>
    </a:hlink>
    <a:folHlink>
      <a:srgbClr val="00768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42C421A6DB994CA3E9F94C974DA08F" ma:contentTypeVersion="12" ma:contentTypeDescription="Create a new document." ma:contentTypeScope="" ma:versionID="880a5527df66f861bec576ac86eebf7a">
  <xsd:schema xmlns:xsd="http://www.w3.org/2001/XMLSchema" xmlns:xs="http://www.w3.org/2001/XMLSchema" xmlns:p="http://schemas.microsoft.com/office/2006/metadata/properties" xmlns:ns2="ea9bc80c-c7a5-4440-9397-9d298ef3b5b1" xmlns:ns3="78902ce3-3001-455f-9999-578b0b3f0761" targetNamespace="http://schemas.microsoft.com/office/2006/metadata/properties" ma:root="true" ma:fieldsID="de86a53d2a064e947de009e1789ac4a3" ns2:_="" ns3:_="">
    <xsd:import namespace="ea9bc80c-c7a5-4440-9397-9d298ef3b5b1"/>
    <xsd:import namespace="78902ce3-3001-455f-9999-578b0b3f076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9bc80c-c7a5-4440-9397-9d298ef3b5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902ce3-3001-455f-9999-578b0b3f076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BC169F-14A7-4EA8-A2AF-E069A48E885D}">
  <ds:schemaRefs>
    <ds:schemaRef ds:uri="http://schemas.microsoft.com/office/2006/metadata/properties"/>
    <ds:schemaRef ds:uri="ea9bc80c-c7a5-4440-9397-9d298ef3b5b1"/>
    <ds:schemaRef ds:uri="http://www.w3.org/XML/1998/namespace"/>
    <ds:schemaRef ds:uri="http://schemas.openxmlformats.org/package/2006/metadata/core-properties"/>
    <ds:schemaRef ds:uri="http://purl.org/dc/terms/"/>
    <ds:schemaRef ds:uri="http://purl.org/dc/dcmitype/"/>
    <ds:schemaRef ds:uri="http://schemas.microsoft.com/office/2006/documentManagement/types"/>
    <ds:schemaRef ds:uri="http://purl.org/dc/elements/1.1/"/>
    <ds:schemaRef ds:uri="78902ce3-3001-455f-9999-578b0b3f0761"/>
    <ds:schemaRef ds:uri="http://schemas.microsoft.com/office/infopath/2007/PartnerControls"/>
  </ds:schemaRefs>
</ds:datastoreItem>
</file>

<file path=customXml/itemProps2.xml><?xml version="1.0" encoding="utf-8"?>
<ds:datastoreItem xmlns:ds="http://schemas.openxmlformats.org/officeDocument/2006/customXml" ds:itemID="{F37F7E54-C45A-4356-951D-DEE43F03DC3F}">
  <ds:schemaRefs>
    <ds:schemaRef ds:uri="http://schemas.microsoft.com/sharepoint/v3/contenttype/forms"/>
  </ds:schemaRefs>
</ds:datastoreItem>
</file>

<file path=customXml/itemProps3.xml><?xml version="1.0" encoding="utf-8"?>
<ds:datastoreItem xmlns:ds="http://schemas.openxmlformats.org/officeDocument/2006/customXml" ds:itemID="{29DB7E5E-B429-4559-8CBD-3923B90417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9bc80c-c7a5-4440-9397-9d298ef3b5b1"/>
    <ds:schemaRef ds:uri="78902ce3-3001-455f-9999-578b0b3f07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4679</TotalTime>
  <Words>7843</Words>
  <Application>Microsoft Office PowerPoint</Application>
  <PresentationFormat>Widescreen</PresentationFormat>
  <Paragraphs>464</Paragraphs>
  <Slides>42</Slides>
  <Notes>42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42</vt:i4>
      </vt:variant>
    </vt:vector>
  </HeadingPairs>
  <TitlesOfParts>
    <vt:vector size="54" baseType="lpstr">
      <vt:lpstr>arial</vt:lpstr>
      <vt:lpstr>arial</vt:lpstr>
      <vt:lpstr>Calibri</vt:lpstr>
      <vt:lpstr>Century Gothic</vt:lpstr>
      <vt:lpstr>Gill Sans MT</vt:lpstr>
      <vt:lpstr>Montserrat</vt:lpstr>
      <vt:lpstr>myriad-pro</vt:lpstr>
      <vt:lpstr>Roboto</vt:lpstr>
      <vt:lpstr>Titillium Web</vt:lpstr>
      <vt:lpstr>Wingdings 2</vt:lpstr>
      <vt:lpstr>Frame</vt:lpstr>
      <vt:lpstr>1_Frame</vt:lpstr>
      <vt:lpstr>Enhancing Family Engagement Module 6 </vt:lpstr>
      <vt:lpstr> PaTTAN’s Mission</vt:lpstr>
      <vt:lpstr>PDE’s Commitment to Least Restrictive Environment (LRE)</vt:lpstr>
      <vt:lpstr>Family Engagement     </vt:lpstr>
      <vt:lpstr> Regulations and Implications for Practice </vt:lpstr>
      <vt:lpstr>ESSA Parent Guide</vt:lpstr>
      <vt:lpstr>Core Beliefs of Family Engagement </vt:lpstr>
      <vt:lpstr>Module 6 Goals</vt:lpstr>
      <vt:lpstr>Community Engagement</vt:lpstr>
      <vt:lpstr>Who Are Our Partners in the Community ?</vt:lpstr>
      <vt:lpstr>What Is Community Engagement? </vt:lpstr>
      <vt:lpstr>Why Do Students Need Community Engagement? </vt:lpstr>
      <vt:lpstr>Multiple Dimensions of Students’ Lives</vt:lpstr>
      <vt:lpstr>Valuing All Children</vt:lpstr>
      <vt:lpstr>Elements of Successful School-Community Relationships</vt:lpstr>
      <vt:lpstr>Strategies for Effective Community Engagement</vt:lpstr>
      <vt:lpstr> Equitable Practices for Developing Relationships</vt:lpstr>
      <vt:lpstr>Practical Strategies to Get to Know Your Community</vt:lpstr>
      <vt:lpstr>How We Partner with the Community</vt:lpstr>
      <vt:lpstr>Roles of the Family in the  Community</vt:lpstr>
      <vt:lpstr>Community Engagement in Secondary Transition Planning</vt:lpstr>
      <vt:lpstr>  PA Secondary Transition  and the Community  </vt:lpstr>
      <vt:lpstr>  Secondary Transition Resources: Community Support    </vt:lpstr>
      <vt:lpstr>  Secondary Transition Resources: Community Support (cont’d)   </vt:lpstr>
      <vt:lpstr>  More Secondary Transition Resources: Community Support   </vt:lpstr>
      <vt:lpstr>Who Are the People in Your Neighborhood?</vt:lpstr>
      <vt:lpstr>Engagement in Online Communities</vt:lpstr>
      <vt:lpstr>Connecting Communities</vt:lpstr>
      <vt:lpstr>School   Connections to Families and Community </vt:lpstr>
      <vt:lpstr>Social Media</vt:lpstr>
      <vt:lpstr>    Connections to School and Families  </vt:lpstr>
      <vt:lpstr>Helpful Websites</vt:lpstr>
      <vt:lpstr>Newsletters</vt:lpstr>
      <vt:lpstr>Tips for Making an Online Community Engaging</vt:lpstr>
      <vt:lpstr>Online Safety  </vt:lpstr>
      <vt:lpstr>Website Scavenger Hunt (Part 1)</vt:lpstr>
      <vt:lpstr>Website Scavenger Hunt (Part 2)</vt:lpstr>
      <vt:lpstr>Scavenger Hunt Activity</vt:lpstr>
      <vt:lpstr>In Conclusion  </vt:lpstr>
      <vt:lpstr>References Pg. 1</vt:lpstr>
      <vt:lpstr>References Pg. 2</vt:lpstr>
      <vt:lpstr>References Pg.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Family Engagement Module 6</dc:title>
  <dc:creator>Jennifer Geibel</dc:creator>
  <cp:lastModifiedBy>Andy Rotondo</cp:lastModifiedBy>
  <cp:revision>78</cp:revision>
  <dcterms:created xsi:type="dcterms:W3CDTF">2021-02-02T21:40:30Z</dcterms:created>
  <dcterms:modified xsi:type="dcterms:W3CDTF">2021-09-23T12:00:30Z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0x0101003D42C421A6DB994CA3E9F94C974DA08F</vt:lpwstr>
  </property>
  <property fmtid="{D5CDD505-2E9C-101B-9397-08002B2CF9AE}" pid="3" name="ArticulateGUID">
    <vt:lpwstr>85A913A4-C7EF-440C-83DF-88B397C4BE7C</vt:lpwstr>
  </property>
  <property fmtid="{D5CDD505-2E9C-101B-9397-08002B2CF9AE}" pid="4" name="ArticulatePath">
    <vt:lpwstr>DRAFT Mod 6 PPT 7-15-21</vt:lpwstr>
  </property>
  <property fmtid="{D5CDD505-2E9C-101B-9397-08002B2CF9AE}" pid="5" name="_MarkAsFinal">
    <vt:bool>true</vt:bool>
  </property>
</Properties>
</file>