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660" r:id="rId5"/>
  </p:sldMasterIdLst>
  <p:notesMasterIdLst>
    <p:notesMasterId r:id="rId46"/>
  </p:notesMasterIdLst>
  <p:handoutMasterIdLst>
    <p:handoutMasterId r:id="rId47"/>
  </p:handoutMasterIdLst>
  <p:sldIdLst>
    <p:sldId id="584" r:id="rId6"/>
    <p:sldId id="537" r:id="rId7"/>
    <p:sldId id="538" r:id="rId8"/>
    <p:sldId id="553" r:id="rId9"/>
    <p:sldId id="554" r:id="rId10"/>
    <p:sldId id="543" r:id="rId11"/>
    <p:sldId id="555" r:id="rId12"/>
    <p:sldId id="575" r:id="rId13"/>
    <p:sldId id="260" r:id="rId14"/>
    <p:sldId id="306" r:id="rId15"/>
    <p:sldId id="294" r:id="rId16"/>
    <p:sldId id="576" r:id="rId17"/>
    <p:sldId id="581" r:id="rId18"/>
    <p:sldId id="580" r:id="rId19"/>
    <p:sldId id="309" r:id="rId20"/>
    <p:sldId id="572" r:id="rId21"/>
    <p:sldId id="290" r:id="rId22"/>
    <p:sldId id="295" r:id="rId23"/>
    <p:sldId id="302" r:id="rId24"/>
    <p:sldId id="274" r:id="rId25"/>
    <p:sldId id="307" r:id="rId26"/>
    <p:sldId id="289" r:id="rId27"/>
    <p:sldId id="327" r:id="rId28"/>
    <p:sldId id="323" r:id="rId29"/>
    <p:sldId id="287" r:id="rId30"/>
    <p:sldId id="288" r:id="rId31"/>
    <p:sldId id="579" r:id="rId32"/>
    <p:sldId id="577" r:id="rId33"/>
    <p:sldId id="578" r:id="rId34"/>
    <p:sldId id="293" r:id="rId35"/>
    <p:sldId id="582" r:id="rId36"/>
    <p:sldId id="268" r:id="rId37"/>
    <p:sldId id="583" r:id="rId38"/>
    <p:sldId id="315" r:id="rId39"/>
    <p:sldId id="314" r:id="rId40"/>
    <p:sldId id="316" r:id="rId41"/>
    <p:sldId id="275" r:id="rId42"/>
    <p:sldId id="282" r:id="rId43"/>
    <p:sldId id="283" r:id="rId44"/>
    <p:sldId id="55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57A"/>
    <a:srgbClr val="628A8E"/>
    <a:srgbClr val="004976"/>
    <a:srgbClr val="007681"/>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C09EE-39B0-4486-BAC2-17EC02D9AAA2}" v="9" dt="2021-02-23T12:23:09.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60635" autoAdjust="0"/>
  </p:normalViewPr>
  <p:slideViewPr>
    <p:cSldViewPr snapToGrid="0" showGuides="1">
      <p:cViewPr varScale="1">
        <p:scale>
          <a:sx n="69" d="100"/>
          <a:sy n="69" d="100"/>
        </p:scale>
        <p:origin x="3594" y="66"/>
      </p:cViewPr>
      <p:guideLst>
        <p:guide orient="horz" pos="2160"/>
        <p:guide pos="3840"/>
      </p:guideLst>
    </p:cSldViewPr>
  </p:slideViewPr>
  <p:outlineViewPr>
    <p:cViewPr>
      <p:scale>
        <a:sx n="33" d="100"/>
        <a:sy n="33" d="100"/>
      </p:scale>
      <p:origin x="0" y="-25782"/>
    </p:cViewPr>
  </p:outlineViewPr>
  <p:notesTextViewPr>
    <p:cViewPr>
      <p:scale>
        <a:sx n="1" d="1"/>
        <a:sy n="1" d="1"/>
      </p:scale>
      <p:origin x="0" y="0"/>
    </p:cViewPr>
  </p:notesTextViewPr>
  <p:sorterViewPr>
    <p:cViewPr>
      <p:scale>
        <a:sx n="120" d="100"/>
        <a:sy n="120" d="100"/>
      </p:scale>
      <p:origin x="0" y="-6456"/>
    </p:cViewPr>
  </p:sorterViewPr>
  <p:notesViewPr>
    <p:cSldViewPr snapToGrid="0">
      <p:cViewPr varScale="1">
        <p:scale>
          <a:sx n="87" d="100"/>
          <a:sy n="87" d="100"/>
        </p:scale>
        <p:origin x="11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Rotondo" userId="27e1c9f5-6469-449c-b8eb-79a301898c1e" providerId="ADAL" clId="{5DDC09EE-39B0-4486-BAC2-17EC02D9AAA2}"/>
    <pc:docChg chg="modSld">
      <pc:chgData name="Andy Rotondo" userId="27e1c9f5-6469-449c-b8eb-79a301898c1e" providerId="ADAL" clId="{5DDC09EE-39B0-4486-BAC2-17EC02D9AAA2}" dt="2021-02-23T12:22:26.580" v="7" actId="962"/>
      <pc:docMkLst>
        <pc:docMk/>
      </pc:docMkLst>
      <pc:sldChg chg="modSp">
        <pc:chgData name="Andy Rotondo" userId="27e1c9f5-6469-449c-b8eb-79a301898c1e" providerId="ADAL" clId="{5DDC09EE-39B0-4486-BAC2-17EC02D9AAA2}" dt="2021-02-23T12:22:26.580" v="7" actId="962"/>
        <pc:sldMkLst>
          <pc:docMk/>
          <pc:sldMk cId="0" sldId="293"/>
        </pc:sldMkLst>
        <pc:graphicFrameChg chg="mod">
          <ac:chgData name="Andy Rotondo" userId="27e1c9f5-6469-449c-b8eb-79a301898c1e" providerId="ADAL" clId="{5DDC09EE-39B0-4486-BAC2-17EC02D9AAA2}" dt="2021-02-23T12:22:26.580" v="7" actId="962"/>
          <ac:graphicFrameMkLst>
            <pc:docMk/>
            <pc:sldMk cId="0" sldId="293"/>
            <ac:graphicFrameMk id="2" creationId="{00000000-0000-0000-0000-000000000000}"/>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500FB-BFB0-4226-B8A4-A13A29BBED2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1AAEF3F-D87B-4506-B5ED-CE600411C390}">
      <dgm:prSet custT="1"/>
      <dgm:spPr/>
      <dgm:t>
        <a:bodyPr/>
        <a:lstStyle/>
        <a:p>
          <a:r>
            <a:rPr lang="en-US" sz="2400" b="1">
              <a:solidFill>
                <a:srgbClr val="007681"/>
              </a:solidFill>
            </a:rPr>
            <a:t>IDEA</a:t>
          </a:r>
        </a:p>
      </dgm:t>
    </dgm:pt>
    <dgm:pt modelId="{250F71C6-5B66-4B8A-815C-8859DA6E4BC2}" type="parTrans" cxnId="{DA4F0FEB-0784-4709-8CBE-DCA2FFE59E84}">
      <dgm:prSet/>
      <dgm:spPr/>
      <dgm:t>
        <a:bodyPr/>
        <a:lstStyle/>
        <a:p>
          <a:endParaRPr lang="en-US"/>
        </a:p>
      </dgm:t>
    </dgm:pt>
    <dgm:pt modelId="{64C3C8CC-CFDB-4D96-80FA-260AF06DE23A}" type="sibTrans" cxnId="{DA4F0FEB-0784-4709-8CBE-DCA2FFE59E84}">
      <dgm:prSet/>
      <dgm:spPr/>
      <dgm:t>
        <a:bodyPr/>
        <a:lstStyle/>
        <a:p>
          <a:endParaRPr lang="en-US"/>
        </a:p>
      </dgm:t>
    </dgm:pt>
    <dgm:pt modelId="{AAE7D4E3-D7A4-4557-8331-DEEE35A84B83}">
      <dgm:prSet custT="1"/>
      <dgm:spPr/>
      <dgm:t>
        <a:bodyPr/>
        <a:lstStyle/>
        <a:p>
          <a:r>
            <a:rPr lang="en-US" sz="2400" b="1">
              <a:solidFill>
                <a:srgbClr val="007681"/>
              </a:solidFill>
            </a:rPr>
            <a:t>ESSA</a:t>
          </a:r>
        </a:p>
      </dgm:t>
    </dgm:pt>
    <dgm:pt modelId="{55EFE2A2-5A28-42B0-8E18-7A6282BC65C7}" type="parTrans" cxnId="{338D4484-17C9-4F58-9775-CD487DB13C53}">
      <dgm:prSet/>
      <dgm:spPr/>
      <dgm:t>
        <a:bodyPr/>
        <a:lstStyle/>
        <a:p>
          <a:endParaRPr lang="en-US"/>
        </a:p>
      </dgm:t>
    </dgm:pt>
    <dgm:pt modelId="{BCE179DA-BD59-4A05-B586-AC039307737C}" type="sibTrans" cxnId="{338D4484-17C9-4F58-9775-CD487DB13C53}">
      <dgm:prSet/>
      <dgm:spPr/>
      <dgm:t>
        <a:bodyPr/>
        <a:lstStyle/>
        <a:p>
          <a:endParaRPr lang="en-US"/>
        </a:p>
      </dgm:t>
    </dgm:pt>
    <dgm:pt modelId="{2104F12E-EC3E-45D3-9630-222A1C0A093B}">
      <dgm:prSet custT="1"/>
      <dgm:spPr/>
      <dgm:t>
        <a:bodyPr/>
        <a:lstStyle/>
        <a:p>
          <a:r>
            <a:rPr lang="en-US" sz="2000" b="1">
              <a:solidFill>
                <a:srgbClr val="007681"/>
              </a:solidFill>
            </a:rPr>
            <a:t>PA State Performance Plan (SPP)</a:t>
          </a:r>
        </a:p>
      </dgm:t>
    </dgm:pt>
    <dgm:pt modelId="{649B87DE-441B-4AD9-B116-5D8CBED868C6}" type="parTrans" cxnId="{32A44E1E-9D5C-4A3E-926B-6A41F6833D39}">
      <dgm:prSet/>
      <dgm:spPr/>
      <dgm:t>
        <a:bodyPr/>
        <a:lstStyle/>
        <a:p>
          <a:endParaRPr lang="en-US"/>
        </a:p>
      </dgm:t>
    </dgm:pt>
    <dgm:pt modelId="{DD8A25B8-C063-43D2-B875-55921A7EB47A}" type="sibTrans" cxnId="{32A44E1E-9D5C-4A3E-926B-6A41F6833D39}">
      <dgm:prSet/>
      <dgm:spPr/>
      <dgm:t>
        <a:bodyPr/>
        <a:lstStyle/>
        <a:p>
          <a:endParaRPr lang="en-US"/>
        </a:p>
      </dgm:t>
    </dgm:pt>
    <dgm:pt modelId="{498A9CC4-17CB-47F7-B206-E99FDCC4DBFE}">
      <dgm:prSet/>
      <dgm:spPr/>
      <dgm:t>
        <a:bodyPr/>
        <a:lstStyle/>
        <a:p>
          <a:r>
            <a:rPr lang="en-US" b="1"/>
            <a:t>Indicator 8</a:t>
          </a:r>
        </a:p>
      </dgm:t>
    </dgm:pt>
    <dgm:pt modelId="{8647042B-A4B4-4FA1-8315-3198C1687E9F}" type="parTrans" cxnId="{0E91BB3E-7055-4717-A306-0A269AD8FCE9}">
      <dgm:prSet/>
      <dgm:spPr/>
      <dgm:t>
        <a:bodyPr/>
        <a:lstStyle/>
        <a:p>
          <a:endParaRPr lang="en-US"/>
        </a:p>
      </dgm:t>
    </dgm:pt>
    <dgm:pt modelId="{B8A65132-A117-4BA3-924E-50F6FB84A9BE}" type="sibTrans" cxnId="{0E91BB3E-7055-4717-A306-0A269AD8FCE9}">
      <dgm:prSet/>
      <dgm:spPr/>
      <dgm:t>
        <a:bodyPr/>
        <a:lstStyle/>
        <a:p>
          <a:endParaRPr lang="en-US"/>
        </a:p>
      </dgm:t>
    </dgm:pt>
    <dgm:pt modelId="{B396779B-12CC-4082-AD89-4BE17D8A6348}">
      <dgm:prSet custT="1"/>
      <dgm:spPr/>
      <dgm:t>
        <a:bodyPr/>
        <a:lstStyle/>
        <a:p>
          <a:r>
            <a:rPr lang="en-US" sz="2000" b="1">
              <a:solidFill>
                <a:srgbClr val="007681"/>
              </a:solidFill>
            </a:rPr>
            <a:t>Danielson Framework</a:t>
          </a:r>
        </a:p>
      </dgm:t>
    </dgm:pt>
    <dgm:pt modelId="{C7B1D222-A696-406B-91B9-19FB8433CB0F}" type="parTrans" cxnId="{E4366CD1-2892-4032-B55A-96BF9FEEBA11}">
      <dgm:prSet/>
      <dgm:spPr/>
      <dgm:t>
        <a:bodyPr/>
        <a:lstStyle/>
        <a:p>
          <a:endParaRPr lang="en-US"/>
        </a:p>
      </dgm:t>
    </dgm:pt>
    <dgm:pt modelId="{389BD278-BBE7-42BC-9219-AA17F68B8366}" type="sibTrans" cxnId="{E4366CD1-2892-4032-B55A-96BF9FEEBA11}">
      <dgm:prSet/>
      <dgm:spPr/>
      <dgm:t>
        <a:bodyPr/>
        <a:lstStyle/>
        <a:p>
          <a:endParaRPr lang="en-US"/>
        </a:p>
      </dgm:t>
    </dgm:pt>
    <dgm:pt modelId="{25541F6A-8D07-4D04-A2F9-E673A90314FA}">
      <dgm:prSet/>
      <dgm:spPr/>
      <dgm:t>
        <a:bodyPr/>
        <a:lstStyle/>
        <a:p>
          <a:r>
            <a:rPr lang="en-US" b="1"/>
            <a:t>Component 4C - Communicating with Families</a:t>
          </a:r>
        </a:p>
      </dgm:t>
    </dgm:pt>
    <dgm:pt modelId="{88F9B3F6-2C27-4709-9828-12792059B3A2}" type="parTrans" cxnId="{0B0EFB5E-28B9-4A54-BCD8-BB9626C158F3}">
      <dgm:prSet/>
      <dgm:spPr/>
      <dgm:t>
        <a:bodyPr/>
        <a:lstStyle/>
        <a:p>
          <a:endParaRPr lang="en-US"/>
        </a:p>
      </dgm:t>
    </dgm:pt>
    <dgm:pt modelId="{6CDA8BB8-D40D-49D6-A8C5-A85B8770A7F5}" type="sibTrans" cxnId="{0B0EFB5E-28B9-4A54-BCD8-BB9626C158F3}">
      <dgm:prSet/>
      <dgm:spPr/>
      <dgm:t>
        <a:bodyPr/>
        <a:lstStyle/>
        <a:p>
          <a:endParaRPr lang="en-US"/>
        </a:p>
      </dgm:t>
    </dgm:pt>
    <dgm:pt modelId="{6A8F6241-6C75-41B8-9ECF-40CF22FD4C9A}">
      <dgm:prSet custT="1"/>
      <dgm:spPr/>
      <dgm:t>
        <a:bodyPr/>
        <a:lstStyle/>
        <a:p>
          <a:r>
            <a:rPr lang="en-US" sz="2000" b="1">
              <a:solidFill>
                <a:srgbClr val="007681"/>
              </a:solidFill>
            </a:rPr>
            <a:t>PA System for Principal Effectiveness </a:t>
          </a:r>
        </a:p>
      </dgm:t>
    </dgm:pt>
    <dgm:pt modelId="{FE75F4B3-BD4D-4C17-9429-53EDAEC955E6}" type="parTrans" cxnId="{18A442B3-693F-487E-83C9-7D2DBFB7242C}">
      <dgm:prSet/>
      <dgm:spPr/>
      <dgm:t>
        <a:bodyPr/>
        <a:lstStyle/>
        <a:p>
          <a:endParaRPr lang="en-US"/>
        </a:p>
      </dgm:t>
    </dgm:pt>
    <dgm:pt modelId="{C4F18A1F-5882-47A5-94A2-E9FD8B9B3529}" type="sibTrans" cxnId="{18A442B3-693F-487E-83C9-7D2DBFB7242C}">
      <dgm:prSet/>
      <dgm:spPr/>
      <dgm:t>
        <a:bodyPr/>
        <a:lstStyle/>
        <a:p>
          <a:endParaRPr lang="en-US"/>
        </a:p>
      </dgm:t>
    </dgm:pt>
    <dgm:pt modelId="{0DDB8CC3-1070-4C3C-B35C-1E3D4351CB0E}">
      <dgm:prSet/>
      <dgm:spPr/>
      <dgm:t>
        <a:bodyPr/>
        <a:lstStyle/>
        <a:p>
          <a:r>
            <a:rPr lang="en-US" b="1"/>
            <a:t>Component 4A – Maximizes Parent and Community Involvement and Outreach</a:t>
          </a:r>
        </a:p>
      </dgm:t>
    </dgm:pt>
    <dgm:pt modelId="{90BF1F41-8DB1-431B-8B7F-1FCC21064C3B}" type="parTrans" cxnId="{1309CF04-132E-4450-865F-2ACC98BD43FC}">
      <dgm:prSet/>
      <dgm:spPr/>
      <dgm:t>
        <a:bodyPr/>
        <a:lstStyle/>
        <a:p>
          <a:endParaRPr lang="en-US"/>
        </a:p>
      </dgm:t>
    </dgm:pt>
    <dgm:pt modelId="{4EBACA49-F17B-4B39-A126-FEA84AF79F31}" type="sibTrans" cxnId="{1309CF04-132E-4450-865F-2ACC98BD43FC}">
      <dgm:prSet/>
      <dgm:spPr/>
      <dgm:t>
        <a:bodyPr/>
        <a:lstStyle/>
        <a:p>
          <a:endParaRPr lang="en-US"/>
        </a:p>
      </dgm:t>
    </dgm:pt>
    <dgm:pt modelId="{BE72AECF-5DA7-4EFA-9C73-D36E5C22F078}" type="pres">
      <dgm:prSet presAssocID="{BBB500FB-BFB0-4226-B8A4-A13A29BBED25}" presName="root" presStyleCnt="0">
        <dgm:presLayoutVars>
          <dgm:dir/>
          <dgm:resizeHandles val="exact"/>
        </dgm:presLayoutVars>
      </dgm:prSet>
      <dgm:spPr/>
    </dgm:pt>
    <dgm:pt modelId="{E1C99BC4-4E02-498A-A2C2-438827BEB9A6}" type="pres">
      <dgm:prSet presAssocID="{D1AAEF3F-D87B-4506-B5ED-CE600411C390}" presName="compNode" presStyleCnt="0"/>
      <dgm:spPr/>
    </dgm:pt>
    <dgm:pt modelId="{03BA2075-4776-49AF-AABD-B5A4EA0BB9E0}" type="pres">
      <dgm:prSet presAssocID="{D1AAEF3F-D87B-4506-B5ED-CE600411C390}" presName="bgRect" presStyleLbl="bgShp" presStyleIdx="0" presStyleCnt="5" custLinFactNeighborY="0"/>
      <dgm:spPr>
        <a:solidFill>
          <a:srgbClr val="FFFFFF"/>
        </a:solidFill>
        <a:ln>
          <a:noFill/>
        </a:ln>
      </dgm:spPr>
    </dgm:pt>
    <dgm:pt modelId="{4A925B8E-DC24-4843-B3D0-516812AE2A48}" type="pres">
      <dgm:prSet presAssocID="{D1AAEF3F-D87B-4506-B5ED-CE600411C390}" presName="iconRect" presStyleLbl="node1" presStyleIdx="0" presStyleCnt="5"/>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37B08E3-25E9-4CF6-BB1D-248D88B631A1}" type="pres">
      <dgm:prSet presAssocID="{D1AAEF3F-D87B-4506-B5ED-CE600411C390}" presName="spaceRect" presStyleCnt="0"/>
      <dgm:spPr/>
    </dgm:pt>
    <dgm:pt modelId="{59C92510-C093-4479-9EC9-D4994E05DFAF}" type="pres">
      <dgm:prSet presAssocID="{D1AAEF3F-D87B-4506-B5ED-CE600411C390}" presName="parTx" presStyleLbl="revTx" presStyleIdx="0" presStyleCnt="8">
        <dgm:presLayoutVars>
          <dgm:chMax val="0"/>
          <dgm:chPref val="0"/>
        </dgm:presLayoutVars>
      </dgm:prSet>
      <dgm:spPr/>
    </dgm:pt>
    <dgm:pt modelId="{B07915C7-BEBB-4239-99C5-040CAA1E71C3}" type="pres">
      <dgm:prSet presAssocID="{64C3C8CC-CFDB-4D96-80FA-260AF06DE23A}" presName="sibTrans" presStyleCnt="0"/>
      <dgm:spPr/>
    </dgm:pt>
    <dgm:pt modelId="{FEE03695-8E44-4667-8BE0-0870C73B6269}" type="pres">
      <dgm:prSet presAssocID="{AAE7D4E3-D7A4-4557-8331-DEEE35A84B83}" presName="compNode" presStyleCnt="0"/>
      <dgm:spPr/>
    </dgm:pt>
    <dgm:pt modelId="{280FE153-93C4-4BF6-B534-6CF1C0B34971}" type="pres">
      <dgm:prSet presAssocID="{AAE7D4E3-D7A4-4557-8331-DEEE35A84B83}" presName="bgRect" presStyleLbl="bgShp" presStyleIdx="1" presStyleCnt="5" custLinFactNeighborX="7558" custLinFactNeighborY="-1899"/>
      <dgm:spPr>
        <a:solidFill>
          <a:schemeClr val="bg1"/>
        </a:solidFill>
      </dgm:spPr>
    </dgm:pt>
    <dgm:pt modelId="{4D354747-4192-4405-955C-560CCA038A4E}" type="pres">
      <dgm:prSet presAssocID="{AAE7D4E3-D7A4-4557-8331-DEEE35A84B83}" presName="iconRect" presStyleLbl="node1" presStyleIdx="1" presStyleCnt="5"/>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9EB496-F9B6-44DF-936A-610BADE24E9E}" type="pres">
      <dgm:prSet presAssocID="{AAE7D4E3-D7A4-4557-8331-DEEE35A84B83}" presName="spaceRect" presStyleCnt="0"/>
      <dgm:spPr/>
    </dgm:pt>
    <dgm:pt modelId="{47D3D02B-EA5E-404B-B92E-0CE319FFBF2F}" type="pres">
      <dgm:prSet presAssocID="{AAE7D4E3-D7A4-4557-8331-DEEE35A84B83}" presName="parTx" presStyleLbl="revTx" presStyleIdx="1" presStyleCnt="8">
        <dgm:presLayoutVars>
          <dgm:chMax val="0"/>
          <dgm:chPref val="0"/>
        </dgm:presLayoutVars>
      </dgm:prSet>
      <dgm:spPr/>
    </dgm:pt>
    <dgm:pt modelId="{47FA0A7E-DBD0-46D8-B53D-4A9F83B7CB81}" type="pres">
      <dgm:prSet presAssocID="{BCE179DA-BD59-4A05-B586-AC039307737C}" presName="sibTrans" presStyleCnt="0"/>
      <dgm:spPr/>
    </dgm:pt>
    <dgm:pt modelId="{F5BA3001-F800-4601-BCCB-72DF228E0D38}" type="pres">
      <dgm:prSet presAssocID="{2104F12E-EC3E-45D3-9630-222A1C0A093B}" presName="compNode" presStyleCnt="0"/>
      <dgm:spPr/>
    </dgm:pt>
    <dgm:pt modelId="{0D36581C-5D1C-4EBF-AB26-F6CF1D753E40}" type="pres">
      <dgm:prSet presAssocID="{2104F12E-EC3E-45D3-9630-222A1C0A093B}" presName="bgRect" presStyleLbl="bgShp" presStyleIdx="2" presStyleCnt="5"/>
      <dgm:spPr>
        <a:solidFill>
          <a:schemeClr val="bg1"/>
        </a:solidFill>
      </dgm:spPr>
    </dgm:pt>
    <dgm:pt modelId="{17C66CE8-7247-4479-B2D1-5C5E49FE7C91}" type="pres">
      <dgm:prSet presAssocID="{2104F12E-EC3E-45D3-9630-222A1C0A093B}" presName="iconRect" presStyleLbl="node1" presStyleIdx="2" presStyleCnt="5"/>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CF8FD08-A163-44E1-869A-BD2E92CB2CA6}" type="pres">
      <dgm:prSet presAssocID="{2104F12E-EC3E-45D3-9630-222A1C0A093B}" presName="spaceRect" presStyleCnt="0"/>
      <dgm:spPr/>
    </dgm:pt>
    <dgm:pt modelId="{DC8A85E9-B5EE-44C1-9DF2-C9871C255F4B}" type="pres">
      <dgm:prSet presAssocID="{2104F12E-EC3E-45D3-9630-222A1C0A093B}" presName="parTx" presStyleLbl="revTx" presStyleIdx="2" presStyleCnt="8">
        <dgm:presLayoutVars>
          <dgm:chMax val="0"/>
          <dgm:chPref val="0"/>
        </dgm:presLayoutVars>
      </dgm:prSet>
      <dgm:spPr/>
    </dgm:pt>
    <dgm:pt modelId="{253E552C-9AA5-4221-B5EB-490E47771875}" type="pres">
      <dgm:prSet presAssocID="{2104F12E-EC3E-45D3-9630-222A1C0A093B}" presName="desTx" presStyleLbl="revTx" presStyleIdx="3" presStyleCnt="8">
        <dgm:presLayoutVars/>
      </dgm:prSet>
      <dgm:spPr/>
    </dgm:pt>
    <dgm:pt modelId="{1DDCAC51-8AE9-4FD0-AB84-5AA2172A2101}" type="pres">
      <dgm:prSet presAssocID="{DD8A25B8-C063-43D2-B875-55921A7EB47A}" presName="sibTrans" presStyleCnt="0"/>
      <dgm:spPr/>
    </dgm:pt>
    <dgm:pt modelId="{A4DD62F6-01EE-4B23-84FA-8B10D48B4820}" type="pres">
      <dgm:prSet presAssocID="{B396779B-12CC-4082-AD89-4BE17D8A6348}" presName="compNode" presStyleCnt="0"/>
      <dgm:spPr/>
    </dgm:pt>
    <dgm:pt modelId="{F5ED1001-533C-4AD6-86C0-6AC053FB0248}" type="pres">
      <dgm:prSet presAssocID="{B396779B-12CC-4082-AD89-4BE17D8A6348}" presName="bgRect" presStyleLbl="bgShp" presStyleIdx="3" presStyleCnt="5"/>
      <dgm:spPr>
        <a:solidFill>
          <a:schemeClr val="bg1"/>
        </a:solidFill>
      </dgm:spPr>
    </dgm:pt>
    <dgm:pt modelId="{A1594EC8-53B6-4D16-8817-67AA3C1359CE}" type="pres">
      <dgm:prSet presAssocID="{B396779B-12CC-4082-AD89-4BE17D8A6348}" presName="iconRect" presStyleLbl="node1" presStyleIdx="3" presStyleCnt="5"/>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BFF7A7-E6FA-4262-9A6B-6E9763ACC631}" type="pres">
      <dgm:prSet presAssocID="{B396779B-12CC-4082-AD89-4BE17D8A6348}" presName="spaceRect" presStyleCnt="0"/>
      <dgm:spPr/>
    </dgm:pt>
    <dgm:pt modelId="{182AFCFA-D276-4542-A43C-D1F5691F1F69}" type="pres">
      <dgm:prSet presAssocID="{B396779B-12CC-4082-AD89-4BE17D8A6348}" presName="parTx" presStyleLbl="revTx" presStyleIdx="4" presStyleCnt="8">
        <dgm:presLayoutVars>
          <dgm:chMax val="0"/>
          <dgm:chPref val="0"/>
        </dgm:presLayoutVars>
      </dgm:prSet>
      <dgm:spPr/>
    </dgm:pt>
    <dgm:pt modelId="{F03EDFE1-C527-4E4F-B730-331F25560033}" type="pres">
      <dgm:prSet presAssocID="{B396779B-12CC-4082-AD89-4BE17D8A6348}" presName="desTx" presStyleLbl="revTx" presStyleIdx="5" presStyleCnt="8">
        <dgm:presLayoutVars/>
      </dgm:prSet>
      <dgm:spPr/>
    </dgm:pt>
    <dgm:pt modelId="{A79BAC29-4D46-4FE8-908F-D953111EFB7F}" type="pres">
      <dgm:prSet presAssocID="{389BD278-BBE7-42BC-9219-AA17F68B8366}" presName="sibTrans" presStyleCnt="0"/>
      <dgm:spPr/>
    </dgm:pt>
    <dgm:pt modelId="{F88EDD96-5EF4-43AD-8EAA-BB7D456BA1F8}" type="pres">
      <dgm:prSet presAssocID="{6A8F6241-6C75-41B8-9ECF-40CF22FD4C9A}" presName="compNode" presStyleCnt="0"/>
      <dgm:spPr/>
    </dgm:pt>
    <dgm:pt modelId="{32BE388A-C229-4983-98A7-66FBC6D456EE}" type="pres">
      <dgm:prSet presAssocID="{6A8F6241-6C75-41B8-9ECF-40CF22FD4C9A}" presName="bgRect" presStyleLbl="bgShp" presStyleIdx="4" presStyleCnt="5" custLinFactNeighborX="1402" custLinFactNeighborY="2849"/>
      <dgm:spPr>
        <a:solidFill>
          <a:schemeClr val="bg1"/>
        </a:solidFill>
      </dgm:spPr>
    </dgm:pt>
    <dgm:pt modelId="{9CA565FB-63DA-44CA-B556-33F2FD2A550B}" type="pres">
      <dgm:prSet presAssocID="{6A8F6241-6C75-41B8-9ECF-40CF22FD4C9A}" presName="iconRect" presStyleLbl="node1" presStyleIdx="4" presStyleCnt="5"/>
      <dgm:spPr>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9029566-B096-40FC-9D7F-66FF27D0FFEF}" type="pres">
      <dgm:prSet presAssocID="{6A8F6241-6C75-41B8-9ECF-40CF22FD4C9A}" presName="spaceRect" presStyleCnt="0"/>
      <dgm:spPr/>
    </dgm:pt>
    <dgm:pt modelId="{BBAC7DB4-7FEE-4426-8FD4-599FF3A4375A}" type="pres">
      <dgm:prSet presAssocID="{6A8F6241-6C75-41B8-9ECF-40CF22FD4C9A}" presName="parTx" presStyleLbl="revTx" presStyleIdx="6" presStyleCnt="8">
        <dgm:presLayoutVars>
          <dgm:chMax val="0"/>
          <dgm:chPref val="0"/>
        </dgm:presLayoutVars>
      </dgm:prSet>
      <dgm:spPr/>
    </dgm:pt>
    <dgm:pt modelId="{F26E1C7D-C46A-4BBA-8AF2-AE3D49262A74}" type="pres">
      <dgm:prSet presAssocID="{6A8F6241-6C75-41B8-9ECF-40CF22FD4C9A}" presName="desTx" presStyleLbl="revTx" presStyleIdx="7" presStyleCnt="8">
        <dgm:presLayoutVars/>
      </dgm:prSet>
      <dgm:spPr/>
    </dgm:pt>
  </dgm:ptLst>
  <dgm:cxnLst>
    <dgm:cxn modelId="{1309CF04-132E-4450-865F-2ACC98BD43FC}" srcId="{6A8F6241-6C75-41B8-9ECF-40CF22FD4C9A}" destId="{0DDB8CC3-1070-4C3C-B35C-1E3D4351CB0E}" srcOrd="0" destOrd="0" parTransId="{90BF1F41-8DB1-431B-8B7F-1FCC21064C3B}" sibTransId="{4EBACA49-F17B-4B39-A126-FEA84AF79F31}"/>
    <dgm:cxn modelId="{32A44E1E-9D5C-4A3E-926B-6A41F6833D39}" srcId="{BBB500FB-BFB0-4226-B8A4-A13A29BBED25}" destId="{2104F12E-EC3E-45D3-9630-222A1C0A093B}" srcOrd="2" destOrd="0" parTransId="{649B87DE-441B-4AD9-B116-5D8CBED868C6}" sibTransId="{DD8A25B8-C063-43D2-B875-55921A7EB47A}"/>
    <dgm:cxn modelId="{42177D26-0AB6-4999-BB55-24A3F27A708F}" type="presOf" srcId="{498A9CC4-17CB-47F7-B206-E99FDCC4DBFE}" destId="{253E552C-9AA5-4221-B5EB-490E47771875}" srcOrd="0" destOrd="0" presId="urn:microsoft.com/office/officeart/2018/2/layout/IconVerticalSolidList"/>
    <dgm:cxn modelId="{A17AFB29-5F68-441B-8F54-B973B9D87FB7}" type="presOf" srcId="{2104F12E-EC3E-45D3-9630-222A1C0A093B}" destId="{DC8A85E9-B5EE-44C1-9DF2-C9871C255F4B}" srcOrd="0" destOrd="0" presId="urn:microsoft.com/office/officeart/2018/2/layout/IconVerticalSolidList"/>
    <dgm:cxn modelId="{4DB85C3A-162C-402D-AF48-E098550CEADD}" type="presOf" srcId="{AAE7D4E3-D7A4-4557-8331-DEEE35A84B83}" destId="{47D3D02B-EA5E-404B-B92E-0CE319FFBF2F}" srcOrd="0" destOrd="0" presId="urn:microsoft.com/office/officeart/2018/2/layout/IconVerticalSolidList"/>
    <dgm:cxn modelId="{E9B4363C-EBCE-455D-8431-26C7D9A62451}" type="presOf" srcId="{BBB500FB-BFB0-4226-B8A4-A13A29BBED25}" destId="{BE72AECF-5DA7-4EFA-9C73-D36E5C22F078}" srcOrd="0" destOrd="0" presId="urn:microsoft.com/office/officeart/2018/2/layout/IconVerticalSolidList"/>
    <dgm:cxn modelId="{0E91BB3E-7055-4717-A306-0A269AD8FCE9}" srcId="{2104F12E-EC3E-45D3-9630-222A1C0A093B}" destId="{498A9CC4-17CB-47F7-B206-E99FDCC4DBFE}" srcOrd="0" destOrd="0" parTransId="{8647042B-A4B4-4FA1-8315-3198C1687E9F}" sibTransId="{B8A65132-A117-4BA3-924E-50F6FB84A9BE}"/>
    <dgm:cxn modelId="{0B0EFB5E-28B9-4A54-BCD8-BB9626C158F3}" srcId="{B396779B-12CC-4082-AD89-4BE17D8A6348}" destId="{25541F6A-8D07-4D04-A2F9-E673A90314FA}" srcOrd="0" destOrd="0" parTransId="{88F9B3F6-2C27-4709-9828-12792059B3A2}" sibTransId="{6CDA8BB8-D40D-49D6-A8C5-A85B8770A7F5}"/>
    <dgm:cxn modelId="{B4C73282-45F4-41AA-9E51-00D693B1DCD9}" type="presOf" srcId="{0DDB8CC3-1070-4C3C-B35C-1E3D4351CB0E}" destId="{F26E1C7D-C46A-4BBA-8AF2-AE3D49262A74}" srcOrd="0" destOrd="0" presId="urn:microsoft.com/office/officeart/2018/2/layout/IconVerticalSolidList"/>
    <dgm:cxn modelId="{338D4484-17C9-4F58-9775-CD487DB13C53}" srcId="{BBB500FB-BFB0-4226-B8A4-A13A29BBED25}" destId="{AAE7D4E3-D7A4-4557-8331-DEEE35A84B83}" srcOrd="1" destOrd="0" parTransId="{55EFE2A2-5A28-42B0-8E18-7A6282BC65C7}" sibTransId="{BCE179DA-BD59-4A05-B586-AC039307737C}"/>
    <dgm:cxn modelId="{EC5C4989-F122-4AE0-B3E2-8FCFEB8984F5}" type="presOf" srcId="{B396779B-12CC-4082-AD89-4BE17D8A6348}" destId="{182AFCFA-D276-4542-A43C-D1F5691F1F69}" srcOrd="0" destOrd="0" presId="urn:microsoft.com/office/officeart/2018/2/layout/IconVerticalSolidList"/>
    <dgm:cxn modelId="{A85B408D-DDB1-4265-95F5-BAECA2861174}" type="presOf" srcId="{6A8F6241-6C75-41B8-9ECF-40CF22FD4C9A}" destId="{BBAC7DB4-7FEE-4426-8FD4-599FF3A4375A}" srcOrd="0" destOrd="0" presId="urn:microsoft.com/office/officeart/2018/2/layout/IconVerticalSolidList"/>
    <dgm:cxn modelId="{18A442B3-693F-487E-83C9-7D2DBFB7242C}" srcId="{BBB500FB-BFB0-4226-B8A4-A13A29BBED25}" destId="{6A8F6241-6C75-41B8-9ECF-40CF22FD4C9A}" srcOrd="4" destOrd="0" parTransId="{FE75F4B3-BD4D-4C17-9429-53EDAEC955E6}" sibTransId="{C4F18A1F-5882-47A5-94A2-E9FD8B9B3529}"/>
    <dgm:cxn modelId="{F93398C0-92FF-4E0F-8A55-E0D9353A0D6D}" type="presOf" srcId="{D1AAEF3F-D87B-4506-B5ED-CE600411C390}" destId="{59C92510-C093-4479-9EC9-D4994E05DFAF}" srcOrd="0" destOrd="0" presId="urn:microsoft.com/office/officeart/2018/2/layout/IconVerticalSolidList"/>
    <dgm:cxn modelId="{4F421EC1-5FA7-4057-9045-E36CA5465FD7}" type="presOf" srcId="{25541F6A-8D07-4D04-A2F9-E673A90314FA}" destId="{F03EDFE1-C527-4E4F-B730-331F25560033}" srcOrd="0" destOrd="0" presId="urn:microsoft.com/office/officeart/2018/2/layout/IconVerticalSolidList"/>
    <dgm:cxn modelId="{E4366CD1-2892-4032-B55A-96BF9FEEBA11}" srcId="{BBB500FB-BFB0-4226-B8A4-A13A29BBED25}" destId="{B396779B-12CC-4082-AD89-4BE17D8A6348}" srcOrd="3" destOrd="0" parTransId="{C7B1D222-A696-406B-91B9-19FB8433CB0F}" sibTransId="{389BD278-BBE7-42BC-9219-AA17F68B8366}"/>
    <dgm:cxn modelId="{DA4F0FEB-0784-4709-8CBE-DCA2FFE59E84}" srcId="{BBB500FB-BFB0-4226-B8A4-A13A29BBED25}" destId="{D1AAEF3F-D87B-4506-B5ED-CE600411C390}" srcOrd="0" destOrd="0" parTransId="{250F71C6-5B66-4B8A-815C-8859DA6E4BC2}" sibTransId="{64C3C8CC-CFDB-4D96-80FA-260AF06DE23A}"/>
    <dgm:cxn modelId="{51071FA4-5FF8-4FF9-BE44-346C3CF3D051}" type="presParOf" srcId="{BE72AECF-5DA7-4EFA-9C73-D36E5C22F078}" destId="{E1C99BC4-4E02-498A-A2C2-438827BEB9A6}" srcOrd="0" destOrd="0" presId="urn:microsoft.com/office/officeart/2018/2/layout/IconVerticalSolidList"/>
    <dgm:cxn modelId="{637EA53C-98ED-4F92-B9B9-5E5923466B79}" type="presParOf" srcId="{E1C99BC4-4E02-498A-A2C2-438827BEB9A6}" destId="{03BA2075-4776-49AF-AABD-B5A4EA0BB9E0}" srcOrd="0" destOrd="0" presId="urn:microsoft.com/office/officeart/2018/2/layout/IconVerticalSolidList"/>
    <dgm:cxn modelId="{0AD34A0B-BAD1-4F34-9AE1-B209BB07873E}" type="presParOf" srcId="{E1C99BC4-4E02-498A-A2C2-438827BEB9A6}" destId="{4A925B8E-DC24-4843-B3D0-516812AE2A48}" srcOrd="1" destOrd="0" presId="urn:microsoft.com/office/officeart/2018/2/layout/IconVerticalSolidList"/>
    <dgm:cxn modelId="{092C4F84-E3BB-4490-81BD-11651433937D}" type="presParOf" srcId="{E1C99BC4-4E02-498A-A2C2-438827BEB9A6}" destId="{537B08E3-25E9-4CF6-BB1D-248D88B631A1}" srcOrd="2" destOrd="0" presId="urn:microsoft.com/office/officeart/2018/2/layout/IconVerticalSolidList"/>
    <dgm:cxn modelId="{B59A68B6-1800-46EC-8E88-815D297E0CDB}" type="presParOf" srcId="{E1C99BC4-4E02-498A-A2C2-438827BEB9A6}" destId="{59C92510-C093-4479-9EC9-D4994E05DFAF}" srcOrd="3" destOrd="0" presId="urn:microsoft.com/office/officeart/2018/2/layout/IconVerticalSolidList"/>
    <dgm:cxn modelId="{A1C2395F-865A-4DC3-8282-0612C51AB054}" type="presParOf" srcId="{BE72AECF-5DA7-4EFA-9C73-D36E5C22F078}" destId="{B07915C7-BEBB-4239-99C5-040CAA1E71C3}" srcOrd="1" destOrd="0" presId="urn:microsoft.com/office/officeart/2018/2/layout/IconVerticalSolidList"/>
    <dgm:cxn modelId="{4077C31C-CFE3-4926-9C6C-023F5C94CBDF}" type="presParOf" srcId="{BE72AECF-5DA7-4EFA-9C73-D36E5C22F078}" destId="{FEE03695-8E44-4667-8BE0-0870C73B6269}" srcOrd="2" destOrd="0" presId="urn:microsoft.com/office/officeart/2018/2/layout/IconVerticalSolidList"/>
    <dgm:cxn modelId="{C73F8D17-310A-4ECD-ABC5-3FB186E5AC2A}" type="presParOf" srcId="{FEE03695-8E44-4667-8BE0-0870C73B6269}" destId="{280FE153-93C4-4BF6-B534-6CF1C0B34971}" srcOrd="0" destOrd="0" presId="urn:microsoft.com/office/officeart/2018/2/layout/IconVerticalSolidList"/>
    <dgm:cxn modelId="{6CA3044D-7AC3-48F4-A838-2448A232CE1B}" type="presParOf" srcId="{FEE03695-8E44-4667-8BE0-0870C73B6269}" destId="{4D354747-4192-4405-955C-560CCA038A4E}" srcOrd="1" destOrd="0" presId="urn:microsoft.com/office/officeart/2018/2/layout/IconVerticalSolidList"/>
    <dgm:cxn modelId="{E1AEC3AC-F7E5-451B-BD9D-BCAA6AC16270}" type="presParOf" srcId="{FEE03695-8E44-4667-8BE0-0870C73B6269}" destId="{9A9EB496-F9B6-44DF-936A-610BADE24E9E}" srcOrd="2" destOrd="0" presId="urn:microsoft.com/office/officeart/2018/2/layout/IconVerticalSolidList"/>
    <dgm:cxn modelId="{646FFD36-4C2F-4818-B3D5-4B44D9A7D440}" type="presParOf" srcId="{FEE03695-8E44-4667-8BE0-0870C73B6269}" destId="{47D3D02B-EA5E-404B-B92E-0CE319FFBF2F}" srcOrd="3" destOrd="0" presId="urn:microsoft.com/office/officeart/2018/2/layout/IconVerticalSolidList"/>
    <dgm:cxn modelId="{15443FDF-778A-4742-B0FE-1833D7CAA1F6}" type="presParOf" srcId="{BE72AECF-5DA7-4EFA-9C73-D36E5C22F078}" destId="{47FA0A7E-DBD0-46D8-B53D-4A9F83B7CB81}" srcOrd="3" destOrd="0" presId="urn:microsoft.com/office/officeart/2018/2/layout/IconVerticalSolidList"/>
    <dgm:cxn modelId="{A0782C7B-4398-4B2E-9014-3D71A43292FE}" type="presParOf" srcId="{BE72AECF-5DA7-4EFA-9C73-D36E5C22F078}" destId="{F5BA3001-F800-4601-BCCB-72DF228E0D38}" srcOrd="4" destOrd="0" presId="urn:microsoft.com/office/officeart/2018/2/layout/IconVerticalSolidList"/>
    <dgm:cxn modelId="{3FA3B5D9-DB01-4BF3-BE63-3612752CD616}" type="presParOf" srcId="{F5BA3001-F800-4601-BCCB-72DF228E0D38}" destId="{0D36581C-5D1C-4EBF-AB26-F6CF1D753E40}" srcOrd="0" destOrd="0" presId="urn:microsoft.com/office/officeart/2018/2/layout/IconVerticalSolidList"/>
    <dgm:cxn modelId="{526701F0-979A-4BD5-BC8C-D74C9C6C7119}" type="presParOf" srcId="{F5BA3001-F800-4601-BCCB-72DF228E0D38}" destId="{17C66CE8-7247-4479-B2D1-5C5E49FE7C91}" srcOrd="1" destOrd="0" presId="urn:microsoft.com/office/officeart/2018/2/layout/IconVerticalSolidList"/>
    <dgm:cxn modelId="{85C0535A-D51E-489B-ADAA-5C4CC6C0449C}" type="presParOf" srcId="{F5BA3001-F800-4601-BCCB-72DF228E0D38}" destId="{8CF8FD08-A163-44E1-869A-BD2E92CB2CA6}" srcOrd="2" destOrd="0" presId="urn:microsoft.com/office/officeart/2018/2/layout/IconVerticalSolidList"/>
    <dgm:cxn modelId="{EF977FF3-1EF0-4D62-B8BE-1EDB26FCC26C}" type="presParOf" srcId="{F5BA3001-F800-4601-BCCB-72DF228E0D38}" destId="{DC8A85E9-B5EE-44C1-9DF2-C9871C255F4B}" srcOrd="3" destOrd="0" presId="urn:microsoft.com/office/officeart/2018/2/layout/IconVerticalSolidList"/>
    <dgm:cxn modelId="{680FC9E9-F9D1-47E1-8C57-B34A25E86009}" type="presParOf" srcId="{F5BA3001-F800-4601-BCCB-72DF228E0D38}" destId="{253E552C-9AA5-4221-B5EB-490E47771875}" srcOrd="4" destOrd="0" presId="urn:microsoft.com/office/officeart/2018/2/layout/IconVerticalSolidList"/>
    <dgm:cxn modelId="{F1F0234E-95BB-45B5-BC9E-209ECD6E9D9B}" type="presParOf" srcId="{BE72AECF-5DA7-4EFA-9C73-D36E5C22F078}" destId="{1DDCAC51-8AE9-4FD0-AB84-5AA2172A2101}" srcOrd="5" destOrd="0" presId="urn:microsoft.com/office/officeart/2018/2/layout/IconVerticalSolidList"/>
    <dgm:cxn modelId="{7B2E3A6F-C32C-40BE-A42B-7EDF20E7E652}" type="presParOf" srcId="{BE72AECF-5DA7-4EFA-9C73-D36E5C22F078}" destId="{A4DD62F6-01EE-4B23-84FA-8B10D48B4820}" srcOrd="6" destOrd="0" presId="urn:microsoft.com/office/officeart/2018/2/layout/IconVerticalSolidList"/>
    <dgm:cxn modelId="{BFF27759-3BC7-4EF4-8421-BC2F8A4BBD24}" type="presParOf" srcId="{A4DD62F6-01EE-4B23-84FA-8B10D48B4820}" destId="{F5ED1001-533C-4AD6-86C0-6AC053FB0248}" srcOrd="0" destOrd="0" presId="urn:microsoft.com/office/officeart/2018/2/layout/IconVerticalSolidList"/>
    <dgm:cxn modelId="{FCD48CA2-1EF1-4732-AAC3-71274083E84F}" type="presParOf" srcId="{A4DD62F6-01EE-4B23-84FA-8B10D48B4820}" destId="{A1594EC8-53B6-4D16-8817-67AA3C1359CE}" srcOrd="1" destOrd="0" presId="urn:microsoft.com/office/officeart/2018/2/layout/IconVerticalSolidList"/>
    <dgm:cxn modelId="{3A8EEA24-6032-47D0-B982-58E9109B6CCF}" type="presParOf" srcId="{A4DD62F6-01EE-4B23-84FA-8B10D48B4820}" destId="{CDBFF7A7-E6FA-4262-9A6B-6E9763ACC631}" srcOrd="2" destOrd="0" presId="urn:microsoft.com/office/officeart/2018/2/layout/IconVerticalSolidList"/>
    <dgm:cxn modelId="{99938D8B-AC66-4AE0-89EE-C130A9F92D05}" type="presParOf" srcId="{A4DD62F6-01EE-4B23-84FA-8B10D48B4820}" destId="{182AFCFA-D276-4542-A43C-D1F5691F1F69}" srcOrd="3" destOrd="0" presId="urn:microsoft.com/office/officeart/2018/2/layout/IconVerticalSolidList"/>
    <dgm:cxn modelId="{A579FCD9-EB65-4D33-98A8-B3A9BC8FC3EC}" type="presParOf" srcId="{A4DD62F6-01EE-4B23-84FA-8B10D48B4820}" destId="{F03EDFE1-C527-4E4F-B730-331F25560033}" srcOrd="4" destOrd="0" presId="urn:microsoft.com/office/officeart/2018/2/layout/IconVerticalSolidList"/>
    <dgm:cxn modelId="{0833179D-7112-4601-815C-11B41D4FC0B0}" type="presParOf" srcId="{BE72AECF-5DA7-4EFA-9C73-D36E5C22F078}" destId="{A79BAC29-4D46-4FE8-908F-D953111EFB7F}" srcOrd="7" destOrd="0" presId="urn:microsoft.com/office/officeart/2018/2/layout/IconVerticalSolidList"/>
    <dgm:cxn modelId="{20313246-F7E8-466F-8FF0-5C684BAF96AF}" type="presParOf" srcId="{BE72AECF-5DA7-4EFA-9C73-D36E5C22F078}" destId="{F88EDD96-5EF4-43AD-8EAA-BB7D456BA1F8}" srcOrd="8" destOrd="0" presId="urn:microsoft.com/office/officeart/2018/2/layout/IconVerticalSolidList"/>
    <dgm:cxn modelId="{0BA43CFB-97E0-4965-97F0-7280C49681F3}" type="presParOf" srcId="{F88EDD96-5EF4-43AD-8EAA-BB7D456BA1F8}" destId="{32BE388A-C229-4983-98A7-66FBC6D456EE}" srcOrd="0" destOrd="0" presId="urn:microsoft.com/office/officeart/2018/2/layout/IconVerticalSolidList"/>
    <dgm:cxn modelId="{7774413A-8F42-4BF6-8A6C-210A4CF91A5D}" type="presParOf" srcId="{F88EDD96-5EF4-43AD-8EAA-BB7D456BA1F8}" destId="{9CA565FB-63DA-44CA-B556-33F2FD2A550B}" srcOrd="1" destOrd="0" presId="urn:microsoft.com/office/officeart/2018/2/layout/IconVerticalSolidList"/>
    <dgm:cxn modelId="{D3BE58B4-F0BD-46AA-8F56-98B6E9E166BD}" type="presParOf" srcId="{F88EDD96-5EF4-43AD-8EAA-BB7D456BA1F8}" destId="{49029566-B096-40FC-9D7F-66FF27D0FFEF}" srcOrd="2" destOrd="0" presId="urn:microsoft.com/office/officeart/2018/2/layout/IconVerticalSolidList"/>
    <dgm:cxn modelId="{F23F4DAF-096F-4CF0-9383-661494CDCF0B}" type="presParOf" srcId="{F88EDD96-5EF4-43AD-8EAA-BB7D456BA1F8}" destId="{BBAC7DB4-7FEE-4426-8FD4-599FF3A4375A}" srcOrd="3" destOrd="0" presId="urn:microsoft.com/office/officeart/2018/2/layout/IconVerticalSolidList"/>
    <dgm:cxn modelId="{F87F7CB6-C2F9-4B43-A3A3-B30207C780A4}" type="presParOf" srcId="{F88EDD96-5EF4-43AD-8EAA-BB7D456BA1F8}" destId="{F26E1C7D-C46A-4BBA-8AF2-AE3D49262A7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63A62-C85E-4C57-B177-4D2D3A62FDF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1900DEA-CB75-449C-89DB-2338C2313D3E}">
      <dgm:prSet phldrT="[Text]"/>
      <dgm:spPr>
        <a:solidFill>
          <a:schemeClr val="bg1"/>
        </a:solidFill>
      </dgm:spPr>
      <dgm:t>
        <a:bodyPr/>
        <a:lstStyle/>
        <a:p>
          <a:pPr marL="0" indent="0"/>
          <a:r>
            <a:rPr lang="en-US" b="1">
              <a:solidFill>
                <a:srgbClr val="004976"/>
              </a:solidFill>
            </a:rPr>
            <a:t>All families have dreams for their children and want what is best for them.</a:t>
          </a:r>
        </a:p>
      </dgm:t>
    </dgm:pt>
    <dgm:pt modelId="{5B7BF407-F8C5-42DA-9D84-1CD259067BAC}" type="parTrans" cxnId="{8E33B2AF-1049-41D3-9E7E-B434AD839A8F}">
      <dgm:prSet/>
      <dgm:spPr/>
      <dgm:t>
        <a:bodyPr/>
        <a:lstStyle/>
        <a:p>
          <a:endParaRPr lang="en-US">
            <a:solidFill>
              <a:srgbClr val="004976"/>
            </a:solidFill>
          </a:endParaRPr>
        </a:p>
      </dgm:t>
    </dgm:pt>
    <dgm:pt modelId="{41929E70-DB6F-4EB6-805C-584C3BC59D65}" type="sibTrans" cxnId="{8E33B2AF-1049-41D3-9E7E-B434AD839A8F}">
      <dgm:prSet/>
      <dgm:spPr/>
      <dgm:t>
        <a:bodyPr/>
        <a:lstStyle/>
        <a:p>
          <a:endParaRPr lang="en-US">
            <a:solidFill>
              <a:srgbClr val="004976"/>
            </a:solidFill>
          </a:endParaRPr>
        </a:p>
      </dgm:t>
    </dgm:pt>
    <dgm:pt modelId="{F4FF6E00-AC53-42EE-8E17-E97368F741DB}">
      <dgm:prSet phldrT="[Text]"/>
      <dgm:spPr>
        <a:solidFill>
          <a:schemeClr val="bg1"/>
        </a:solidFill>
      </dgm:spPr>
      <dgm:t>
        <a:bodyPr/>
        <a:lstStyle/>
        <a:p>
          <a:r>
            <a:rPr lang="en-US" b="1">
              <a:solidFill>
                <a:srgbClr val="004976"/>
              </a:solidFill>
            </a:rPr>
            <a:t>All families have the capacity to support their children’s learning</a:t>
          </a:r>
          <a:r>
            <a:rPr lang="en-US">
              <a:solidFill>
                <a:srgbClr val="004976"/>
              </a:solidFill>
            </a:rPr>
            <a:t>.</a:t>
          </a:r>
        </a:p>
      </dgm:t>
    </dgm:pt>
    <dgm:pt modelId="{2F9A35E4-DFAE-40B0-9537-B940715500EB}" type="parTrans" cxnId="{9A3B27FB-2D3C-4B5D-9203-006972D53CFD}">
      <dgm:prSet/>
      <dgm:spPr/>
      <dgm:t>
        <a:bodyPr/>
        <a:lstStyle/>
        <a:p>
          <a:endParaRPr lang="en-US">
            <a:solidFill>
              <a:srgbClr val="004976"/>
            </a:solidFill>
          </a:endParaRPr>
        </a:p>
      </dgm:t>
    </dgm:pt>
    <dgm:pt modelId="{5D6511DD-CC5F-488B-A49D-0675E7AAA99B}" type="sibTrans" cxnId="{9A3B27FB-2D3C-4B5D-9203-006972D53CFD}">
      <dgm:prSet/>
      <dgm:spPr/>
      <dgm:t>
        <a:bodyPr/>
        <a:lstStyle/>
        <a:p>
          <a:endParaRPr lang="en-US">
            <a:solidFill>
              <a:srgbClr val="004976"/>
            </a:solidFill>
          </a:endParaRPr>
        </a:p>
      </dgm:t>
    </dgm:pt>
    <dgm:pt modelId="{F86E3873-5819-410F-A79A-55B0560FBE9A}">
      <dgm:prSet phldrT="[Text]"/>
      <dgm:spPr>
        <a:solidFill>
          <a:schemeClr val="bg1"/>
        </a:solidFill>
      </dgm:spPr>
      <dgm:t>
        <a:bodyPr/>
        <a:lstStyle/>
        <a:p>
          <a:r>
            <a:rPr lang="en-US" b="1" dirty="0">
              <a:solidFill>
                <a:srgbClr val="004976"/>
              </a:solidFill>
            </a:rPr>
            <a:t>Families</a:t>
          </a:r>
          <a:r>
            <a:rPr lang="en-US" dirty="0">
              <a:solidFill>
                <a:srgbClr val="004976"/>
              </a:solidFill>
            </a:rPr>
            <a:t> </a:t>
          </a:r>
          <a:r>
            <a:rPr lang="en-US" b="1" dirty="0">
              <a:solidFill>
                <a:srgbClr val="004976"/>
              </a:solidFill>
            </a:rPr>
            <a:t>and school staff are equal partners.</a:t>
          </a:r>
        </a:p>
      </dgm:t>
    </dgm:pt>
    <dgm:pt modelId="{0525E37E-3F97-4A62-8497-CA2E6A2C7846}" type="parTrans" cxnId="{BE80D680-EA81-474C-9102-EBE78DBBE36A}">
      <dgm:prSet/>
      <dgm:spPr/>
      <dgm:t>
        <a:bodyPr/>
        <a:lstStyle/>
        <a:p>
          <a:endParaRPr lang="en-US">
            <a:solidFill>
              <a:srgbClr val="004976"/>
            </a:solidFill>
          </a:endParaRPr>
        </a:p>
      </dgm:t>
    </dgm:pt>
    <dgm:pt modelId="{F5097576-6168-4414-914E-B60FB3B9DAB7}" type="sibTrans" cxnId="{BE80D680-EA81-474C-9102-EBE78DBBE36A}">
      <dgm:prSet/>
      <dgm:spPr/>
      <dgm:t>
        <a:bodyPr/>
        <a:lstStyle/>
        <a:p>
          <a:endParaRPr lang="en-US">
            <a:solidFill>
              <a:srgbClr val="004976"/>
            </a:solidFill>
          </a:endParaRPr>
        </a:p>
      </dgm:t>
    </dgm:pt>
    <dgm:pt modelId="{46A39154-648E-47D3-A558-EF9D2FA8181C}">
      <dgm:prSet/>
      <dgm:spPr>
        <a:solidFill>
          <a:schemeClr val="bg1"/>
        </a:solidFill>
      </dgm:spPr>
      <dgm:t>
        <a:bodyPr/>
        <a:lstStyle/>
        <a:p>
          <a:r>
            <a:rPr lang="en-US" b="1">
              <a:solidFill>
                <a:srgbClr val="004976"/>
              </a:solidFill>
            </a:rPr>
            <a:t>The responsibility for cultivating and sustaining partnerships among school, home and community rests primarily with school staff, especially school leaders.</a:t>
          </a:r>
        </a:p>
      </dgm:t>
    </dgm:pt>
    <dgm:pt modelId="{FEFD6558-1C6F-4734-A199-9724CD65689A}" type="parTrans" cxnId="{AB2F6174-0746-4667-916B-93E7ABE20CD6}">
      <dgm:prSet/>
      <dgm:spPr/>
      <dgm:t>
        <a:bodyPr/>
        <a:lstStyle/>
        <a:p>
          <a:endParaRPr lang="en-US">
            <a:solidFill>
              <a:srgbClr val="004976"/>
            </a:solidFill>
          </a:endParaRPr>
        </a:p>
      </dgm:t>
    </dgm:pt>
    <dgm:pt modelId="{69F77D47-CF76-4F5E-A461-34AE4A102BF1}" type="sibTrans" cxnId="{AB2F6174-0746-4667-916B-93E7ABE20CD6}">
      <dgm:prSet/>
      <dgm:spPr/>
      <dgm:t>
        <a:bodyPr/>
        <a:lstStyle/>
        <a:p>
          <a:endParaRPr lang="en-US">
            <a:solidFill>
              <a:srgbClr val="004976"/>
            </a:solidFill>
          </a:endParaRPr>
        </a:p>
      </dgm:t>
    </dgm:pt>
    <dgm:pt modelId="{FB0AA7F9-EA61-42BC-AE47-10AF019DEBDF}" type="pres">
      <dgm:prSet presAssocID="{EC963A62-C85E-4C57-B177-4D2D3A62FDF6}" presName="Name0" presStyleCnt="0">
        <dgm:presLayoutVars>
          <dgm:chMax val="7"/>
          <dgm:chPref val="7"/>
          <dgm:dir/>
        </dgm:presLayoutVars>
      </dgm:prSet>
      <dgm:spPr/>
    </dgm:pt>
    <dgm:pt modelId="{E62C7B25-7216-413D-BCC1-91D8F35312BD}" type="pres">
      <dgm:prSet presAssocID="{EC963A62-C85E-4C57-B177-4D2D3A62FDF6}" presName="Name1" presStyleCnt="0"/>
      <dgm:spPr/>
    </dgm:pt>
    <dgm:pt modelId="{71FDC5E0-6002-41DE-8B9F-826004844DBD}" type="pres">
      <dgm:prSet presAssocID="{EC963A62-C85E-4C57-B177-4D2D3A62FDF6}" presName="cycle" presStyleCnt="0"/>
      <dgm:spPr/>
    </dgm:pt>
    <dgm:pt modelId="{E57950FB-9C69-4EBA-8BE1-1C225DA0790B}" type="pres">
      <dgm:prSet presAssocID="{EC963A62-C85E-4C57-B177-4D2D3A62FDF6}" presName="srcNode" presStyleLbl="node1" presStyleIdx="0" presStyleCnt="4"/>
      <dgm:spPr/>
    </dgm:pt>
    <dgm:pt modelId="{E260E824-0737-4942-B7A6-92CD48F0CC98}" type="pres">
      <dgm:prSet presAssocID="{EC963A62-C85E-4C57-B177-4D2D3A62FDF6}" presName="conn" presStyleLbl="parChTrans1D2" presStyleIdx="0" presStyleCnt="1"/>
      <dgm:spPr/>
    </dgm:pt>
    <dgm:pt modelId="{37A7B772-0A5A-45A4-9425-A9248BBE414E}" type="pres">
      <dgm:prSet presAssocID="{EC963A62-C85E-4C57-B177-4D2D3A62FDF6}" presName="extraNode" presStyleLbl="node1" presStyleIdx="0" presStyleCnt="4"/>
      <dgm:spPr/>
    </dgm:pt>
    <dgm:pt modelId="{D98112DE-1486-4118-B263-2963691DCE32}" type="pres">
      <dgm:prSet presAssocID="{EC963A62-C85E-4C57-B177-4D2D3A62FDF6}" presName="dstNode" presStyleLbl="node1" presStyleIdx="0" presStyleCnt="4"/>
      <dgm:spPr/>
    </dgm:pt>
    <dgm:pt modelId="{8E394EDF-77C4-4C28-B06D-06AFBF925483}" type="pres">
      <dgm:prSet presAssocID="{51900DEA-CB75-449C-89DB-2338C2313D3E}" presName="text_1" presStyleLbl="node1" presStyleIdx="0" presStyleCnt="4" custScaleX="100036">
        <dgm:presLayoutVars>
          <dgm:bulletEnabled val="1"/>
        </dgm:presLayoutVars>
      </dgm:prSet>
      <dgm:spPr/>
    </dgm:pt>
    <dgm:pt modelId="{B7C6306F-887A-4F1B-8AC5-8A7DC16B2ACB}" type="pres">
      <dgm:prSet presAssocID="{51900DEA-CB75-449C-89DB-2338C2313D3E}" presName="accent_1" presStyleCnt="0"/>
      <dgm:spPr/>
    </dgm:pt>
    <dgm:pt modelId="{D1986086-AE04-4DF2-8AF8-367F647B8124}" type="pres">
      <dgm:prSet presAssocID="{51900DEA-CB75-449C-89DB-2338C2313D3E}" presName="accentRepeatNode" presStyleLbl="solidFgAcc1" presStyleIdx="0" presStyleCnt="4"/>
      <dgm:spPr>
        <a:solidFill>
          <a:srgbClr val="BAE8E8"/>
        </a:solidFill>
        <a:ln>
          <a:solidFill>
            <a:schemeClr val="accent3"/>
          </a:solidFill>
        </a:ln>
      </dgm:spPr>
    </dgm:pt>
    <dgm:pt modelId="{30E70053-3AC0-4A4E-84CE-DD1B1A153BE7}" type="pres">
      <dgm:prSet presAssocID="{F4FF6E00-AC53-42EE-8E17-E97368F741DB}" presName="text_2" presStyleLbl="node1" presStyleIdx="1" presStyleCnt="4">
        <dgm:presLayoutVars>
          <dgm:bulletEnabled val="1"/>
        </dgm:presLayoutVars>
      </dgm:prSet>
      <dgm:spPr/>
    </dgm:pt>
    <dgm:pt modelId="{7FC1F9D7-8061-40D4-A67C-F491DA8ABCBD}" type="pres">
      <dgm:prSet presAssocID="{F4FF6E00-AC53-42EE-8E17-E97368F741DB}" presName="accent_2" presStyleCnt="0"/>
      <dgm:spPr/>
    </dgm:pt>
    <dgm:pt modelId="{F5E939AE-CB95-40F6-9FD2-23C9B76D0FD8}" type="pres">
      <dgm:prSet presAssocID="{F4FF6E00-AC53-42EE-8E17-E97368F741DB}" presName="accentRepeatNode" presStyleLbl="solidFgAcc1" presStyleIdx="1" presStyleCnt="4"/>
      <dgm:spPr>
        <a:solidFill>
          <a:srgbClr val="BAE8E8"/>
        </a:solidFill>
        <a:ln>
          <a:solidFill>
            <a:schemeClr val="accent3"/>
          </a:solidFill>
        </a:ln>
      </dgm:spPr>
    </dgm:pt>
    <dgm:pt modelId="{83CA9368-48C0-4421-BB8A-8F81BC2D5CB3}" type="pres">
      <dgm:prSet presAssocID="{F86E3873-5819-410F-A79A-55B0560FBE9A}" presName="text_3" presStyleLbl="node1" presStyleIdx="2" presStyleCnt="4">
        <dgm:presLayoutVars>
          <dgm:bulletEnabled val="1"/>
        </dgm:presLayoutVars>
      </dgm:prSet>
      <dgm:spPr/>
    </dgm:pt>
    <dgm:pt modelId="{8E97A299-7416-42DB-8A74-337469EEBDE6}" type="pres">
      <dgm:prSet presAssocID="{F86E3873-5819-410F-A79A-55B0560FBE9A}" presName="accent_3" presStyleCnt="0"/>
      <dgm:spPr/>
    </dgm:pt>
    <dgm:pt modelId="{60EC1839-1889-45BE-B393-37663A4E5533}" type="pres">
      <dgm:prSet presAssocID="{F86E3873-5819-410F-A79A-55B0560FBE9A}" presName="accentRepeatNode" presStyleLbl="solidFgAcc1" presStyleIdx="2" presStyleCnt="4"/>
      <dgm:spPr>
        <a:solidFill>
          <a:srgbClr val="BAE8E8"/>
        </a:solidFill>
        <a:ln>
          <a:solidFill>
            <a:schemeClr val="accent3"/>
          </a:solidFill>
        </a:ln>
      </dgm:spPr>
    </dgm:pt>
    <dgm:pt modelId="{F42D9CDA-E544-4DD8-86E7-D08D88343B18}" type="pres">
      <dgm:prSet presAssocID="{46A39154-648E-47D3-A558-EF9D2FA8181C}" presName="text_4" presStyleLbl="node1" presStyleIdx="3" presStyleCnt="4" custLinFactNeighborY="845">
        <dgm:presLayoutVars>
          <dgm:bulletEnabled val="1"/>
        </dgm:presLayoutVars>
      </dgm:prSet>
      <dgm:spPr/>
    </dgm:pt>
    <dgm:pt modelId="{662200AC-9D09-4D20-8AB5-301C7225A032}" type="pres">
      <dgm:prSet presAssocID="{46A39154-648E-47D3-A558-EF9D2FA8181C}" presName="accent_4" presStyleCnt="0"/>
      <dgm:spPr/>
    </dgm:pt>
    <dgm:pt modelId="{C1AD12F1-C26E-4E00-8B63-B3FEF6068939}" type="pres">
      <dgm:prSet presAssocID="{46A39154-648E-47D3-A558-EF9D2FA8181C}" presName="accentRepeatNode" presStyleLbl="solidFgAcc1" presStyleIdx="3" presStyleCnt="4"/>
      <dgm:spPr>
        <a:solidFill>
          <a:srgbClr val="BAE8E8"/>
        </a:solidFill>
        <a:ln>
          <a:solidFill>
            <a:schemeClr val="accent3"/>
          </a:solidFill>
        </a:ln>
      </dgm:spPr>
    </dgm:pt>
  </dgm:ptLst>
  <dgm:cxnLst>
    <dgm:cxn modelId="{45253031-59AE-4083-B346-413507FE9B5F}" type="presOf" srcId="{F4FF6E00-AC53-42EE-8E17-E97368F741DB}" destId="{30E70053-3AC0-4A4E-84CE-DD1B1A153BE7}" srcOrd="0" destOrd="0" presId="urn:microsoft.com/office/officeart/2008/layout/VerticalCurvedList"/>
    <dgm:cxn modelId="{5154FA31-2475-4635-A110-0AC818D525B4}" type="presOf" srcId="{EC963A62-C85E-4C57-B177-4D2D3A62FDF6}" destId="{FB0AA7F9-EA61-42BC-AE47-10AF019DEBDF}" srcOrd="0" destOrd="0" presId="urn:microsoft.com/office/officeart/2008/layout/VerticalCurvedList"/>
    <dgm:cxn modelId="{6E130B41-CA01-4863-ABB8-62B734F61B7F}" type="presOf" srcId="{51900DEA-CB75-449C-89DB-2338C2313D3E}" destId="{8E394EDF-77C4-4C28-B06D-06AFBF925483}" srcOrd="0" destOrd="0" presId="urn:microsoft.com/office/officeart/2008/layout/VerticalCurvedList"/>
    <dgm:cxn modelId="{65DFDF48-0D4F-46A0-BBF4-9D4FB863EF01}" type="presOf" srcId="{46A39154-648E-47D3-A558-EF9D2FA8181C}" destId="{F42D9CDA-E544-4DD8-86E7-D08D88343B18}" srcOrd="0" destOrd="0" presId="urn:microsoft.com/office/officeart/2008/layout/VerticalCurvedList"/>
    <dgm:cxn modelId="{AB2F6174-0746-4667-916B-93E7ABE20CD6}" srcId="{EC963A62-C85E-4C57-B177-4D2D3A62FDF6}" destId="{46A39154-648E-47D3-A558-EF9D2FA8181C}" srcOrd="3" destOrd="0" parTransId="{FEFD6558-1C6F-4734-A199-9724CD65689A}" sibTransId="{69F77D47-CF76-4F5E-A461-34AE4A102BF1}"/>
    <dgm:cxn modelId="{713C9B7D-1579-40A4-B3C7-2D498B30CEC9}" type="presOf" srcId="{41929E70-DB6F-4EB6-805C-584C3BC59D65}" destId="{E260E824-0737-4942-B7A6-92CD48F0CC98}" srcOrd="0" destOrd="0" presId="urn:microsoft.com/office/officeart/2008/layout/VerticalCurvedList"/>
    <dgm:cxn modelId="{BE80D680-EA81-474C-9102-EBE78DBBE36A}" srcId="{EC963A62-C85E-4C57-B177-4D2D3A62FDF6}" destId="{F86E3873-5819-410F-A79A-55B0560FBE9A}" srcOrd="2" destOrd="0" parTransId="{0525E37E-3F97-4A62-8497-CA2E6A2C7846}" sibTransId="{F5097576-6168-4414-914E-B60FB3B9DAB7}"/>
    <dgm:cxn modelId="{8E33B2AF-1049-41D3-9E7E-B434AD839A8F}" srcId="{EC963A62-C85E-4C57-B177-4D2D3A62FDF6}" destId="{51900DEA-CB75-449C-89DB-2338C2313D3E}" srcOrd="0" destOrd="0" parTransId="{5B7BF407-F8C5-42DA-9D84-1CD259067BAC}" sibTransId="{41929E70-DB6F-4EB6-805C-584C3BC59D65}"/>
    <dgm:cxn modelId="{F3EF89CE-1545-4D3E-B614-064A7B8F28C9}" type="presOf" srcId="{F86E3873-5819-410F-A79A-55B0560FBE9A}" destId="{83CA9368-48C0-4421-BB8A-8F81BC2D5CB3}" srcOrd="0" destOrd="0" presId="urn:microsoft.com/office/officeart/2008/layout/VerticalCurvedList"/>
    <dgm:cxn modelId="{9A3B27FB-2D3C-4B5D-9203-006972D53CFD}" srcId="{EC963A62-C85E-4C57-B177-4D2D3A62FDF6}" destId="{F4FF6E00-AC53-42EE-8E17-E97368F741DB}" srcOrd="1" destOrd="0" parTransId="{2F9A35E4-DFAE-40B0-9537-B940715500EB}" sibTransId="{5D6511DD-CC5F-488B-A49D-0675E7AAA99B}"/>
    <dgm:cxn modelId="{E8D83E0D-B170-428B-BCEC-897725C0442B}" type="presParOf" srcId="{FB0AA7F9-EA61-42BC-AE47-10AF019DEBDF}" destId="{E62C7B25-7216-413D-BCC1-91D8F35312BD}" srcOrd="0" destOrd="0" presId="urn:microsoft.com/office/officeart/2008/layout/VerticalCurvedList"/>
    <dgm:cxn modelId="{440D2D14-63CE-458C-8563-DC5D9684ECDA}" type="presParOf" srcId="{E62C7B25-7216-413D-BCC1-91D8F35312BD}" destId="{71FDC5E0-6002-41DE-8B9F-826004844DBD}" srcOrd="0" destOrd="0" presId="urn:microsoft.com/office/officeart/2008/layout/VerticalCurvedList"/>
    <dgm:cxn modelId="{A47E4A28-5AA1-455C-93C2-62471F5197E3}" type="presParOf" srcId="{71FDC5E0-6002-41DE-8B9F-826004844DBD}" destId="{E57950FB-9C69-4EBA-8BE1-1C225DA0790B}" srcOrd="0" destOrd="0" presId="urn:microsoft.com/office/officeart/2008/layout/VerticalCurvedList"/>
    <dgm:cxn modelId="{4570C104-C7F7-492D-B8DB-CA9ACA341563}" type="presParOf" srcId="{71FDC5E0-6002-41DE-8B9F-826004844DBD}" destId="{E260E824-0737-4942-B7A6-92CD48F0CC98}" srcOrd="1" destOrd="0" presId="urn:microsoft.com/office/officeart/2008/layout/VerticalCurvedList"/>
    <dgm:cxn modelId="{417222B2-2E13-4FCD-A256-DE6BE77C295E}" type="presParOf" srcId="{71FDC5E0-6002-41DE-8B9F-826004844DBD}" destId="{37A7B772-0A5A-45A4-9425-A9248BBE414E}" srcOrd="2" destOrd="0" presId="urn:microsoft.com/office/officeart/2008/layout/VerticalCurvedList"/>
    <dgm:cxn modelId="{3AF20532-E7A7-4201-B7CD-57275D37EAEC}" type="presParOf" srcId="{71FDC5E0-6002-41DE-8B9F-826004844DBD}" destId="{D98112DE-1486-4118-B263-2963691DCE32}" srcOrd="3" destOrd="0" presId="urn:microsoft.com/office/officeart/2008/layout/VerticalCurvedList"/>
    <dgm:cxn modelId="{5B6A1311-217D-4865-9FB8-5D7236DDCAB9}" type="presParOf" srcId="{E62C7B25-7216-413D-BCC1-91D8F35312BD}" destId="{8E394EDF-77C4-4C28-B06D-06AFBF925483}" srcOrd="1" destOrd="0" presId="urn:microsoft.com/office/officeart/2008/layout/VerticalCurvedList"/>
    <dgm:cxn modelId="{EFE3922A-1286-4F18-9C3B-84C47C2783D3}" type="presParOf" srcId="{E62C7B25-7216-413D-BCC1-91D8F35312BD}" destId="{B7C6306F-887A-4F1B-8AC5-8A7DC16B2ACB}" srcOrd="2" destOrd="0" presId="urn:microsoft.com/office/officeart/2008/layout/VerticalCurvedList"/>
    <dgm:cxn modelId="{80E35CBF-D50F-4575-98D1-B25961CCA24C}" type="presParOf" srcId="{B7C6306F-887A-4F1B-8AC5-8A7DC16B2ACB}" destId="{D1986086-AE04-4DF2-8AF8-367F647B8124}" srcOrd="0" destOrd="0" presId="urn:microsoft.com/office/officeart/2008/layout/VerticalCurvedList"/>
    <dgm:cxn modelId="{2A19C6D3-CC26-421B-824C-5C079498DD5F}" type="presParOf" srcId="{E62C7B25-7216-413D-BCC1-91D8F35312BD}" destId="{30E70053-3AC0-4A4E-84CE-DD1B1A153BE7}" srcOrd="3" destOrd="0" presId="urn:microsoft.com/office/officeart/2008/layout/VerticalCurvedList"/>
    <dgm:cxn modelId="{8AA28CB2-AC40-46B7-9B07-BA9122404A4F}" type="presParOf" srcId="{E62C7B25-7216-413D-BCC1-91D8F35312BD}" destId="{7FC1F9D7-8061-40D4-A67C-F491DA8ABCBD}" srcOrd="4" destOrd="0" presId="urn:microsoft.com/office/officeart/2008/layout/VerticalCurvedList"/>
    <dgm:cxn modelId="{F8FB88E9-26A2-4213-AABA-516D3C5FC935}" type="presParOf" srcId="{7FC1F9D7-8061-40D4-A67C-F491DA8ABCBD}" destId="{F5E939AE-CB95-40F6-9FD2-23C9B76D0FD8}" srcOrd="0" destOrd="0" presId="urn:microsoft.com/office/officeart/2008/layout/VerticalCurvedList"/>
    <dgm:cxn modelId="{2F8EFB3E-69D7-4C20-847F-C2A133C8DDA2}" type="presParOf" srcId="{E62C7B25-7216-413D-BCC1-91D8F35312BD}" destId="{83CA9368-48C0-4421-BB8A-8F81BC2D5CB3}" srcOrd="5" destOrd="0" presId="urn:microsoft.com/office/officeart/2008/layout/VerticalCurvedList"/>
    <dgm:cxn modelId="{3C2D8EF0-F478-488A-B091-D6BF54195AC8}" type="presParOf" srcId="{E62C7B25-7216-413D-BCC1-91D8F35312BD}" destId="{8E97A299-7416-42DB-8A74-337469EEBDE6}" srcOrd="6" destOrd="0" presId="urn:microsoft.com/office/officeart/2008/layout/VerticalCurvedList"/>
    <dgm:cxn modelId="{E39E5462-F116-416C-B2DE-1296EA1A04D1}" type="presParOf" srcId="{8E97A299-7416-42DB-8A74-337469EEBDE6}" destId="{60EC1839-1889-45BE-B393-37663A4E5533}" srcOrd="0" destOrd="0" presId="urn:microsoft.com/office/officeart/2008/layout/VerticalCurvedList"/>
    <dgm:cxn modelId="{6DDC0862-1D02-44AF-95AB-70A5777EAA90}" type="presParOf" srcId="{E62C7B25-7216-413D-BCC1-91D8F35312BD}" destId="{F42D9CDA-E544-4DD8-86E7-D08D88343B18}" srcOrd="7" destOrd="0" presId="urn:microsoft.com/office/officeart/2008/layout/VerticalCurvedList"/>
    <dgm:cxn modelId="{7234134D-1717-4323-AAAA-39FAD75DF878}" type="presParOf" srcId="{E62C7B25-7216-413D-BCC1-91D8F35312BD}" destId="{662200AC-9D09-4D20-8AB5-301C7225A032}" srcOrd="8" destOrd="0" presId="urn:microsoft.com/office/officeart/2008/layout/VerticalCurvedList"/>
    <dgm:cxn modelId="{60475715-EE25-4339-8C40-CE7665770DC1}" type="presParOf" srcId="{662200AC-9D09-4D20-8AB5-301C7225A032}" destId="{C1AD12F1-C26E-4E00-8B63-B3FEF606893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143AA-FFCC-4867-87D6-B8F75F5323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1A5795-03CF-4E0A-B16B-28901FD713EB}">
      <dgm:prSet phldrT="[Text]" custT="1"/>
      <dgm:spPr/>
      <dgm:t>
        <a:bodyPr/>
        <a:lstStyle/>
        <a:p>
          <a:pPr>
            <a:lnSpc>
              <a:spcPct val="100000"/>
            </a:lnSpc>
          </a:pPr>
          <a:r>
            <a:rPr lang="en-US" sz="3200" dirty="0"/>
            <a:t>Choice</a:t>
          </a:r>
        </a:p>
      </dgm:t>
    </dgm:pt>
    <dgm:pt modelId="{E8034227-DE7A-4405-8684-3FF511AAEB68}" type="parTrans" cxnId="{DED7DDC0-C7E6-4E77-AE95-19CD5ED1534E}">
      <dgm:prSet/>
      <dgm:spPr/>
      <dgm:t>
        <a:bodyPr/>
        <a:lstStyle/>
        <a:p>
          <a:endParaRPr lang="en-US"/>
        </a:p>
      </dgm:t>
    </dgm:pt>
    <dgm:pt modelId="{2E290546-55AE-4E46-A360-A8702FA447BF}" type="sibTrans" cxnId="{DED7DDC0-C7E6-4E77-AE95-19CD5ED1534E}">
      <dgm:prSet/>
      <dgm:spPr/>
      <dgm:t>
        <a:bodyPr/>
        <a:lstStyle/>
        <a:p>
          <a:endParaRPr lang="en-US"/>
        </a:p>
      </dgm:t>
    </dgm:pt>
    <dgm:pt modelId="{8A737EA3-25AC-433B-B182-B3B27ECA4333}">
      <dgm:prSet phldrT="[Text]" custT="1"/>
      <dgm:spPr/>
      <dgm:t>
        <a:bodyPr/>
        <a:lstStyle/>
        <a:p>
          <a:pPr>
            <a:lnSpc>
              <a:spcPct val="100000"/>
            </a:lnSpc>
          </a:pPr>
          <a:r>
            <a:rPr lang="en-US" sz="3200" dirty="0"/>
            <a:t>Course of Action</a:t>
          </a:r>
        </a:p>
      </dgm:t>
    </dgm:pt>
    <dgm:pt modelId="{43673EFC-BD83-4404-BA2A-A476611FE61A}" type="parTrans" cxnId="{4C04359C-1B0F-410E-A258-6508D6BC28E6}">
      <dgm:prSet/>
      <dgm:spPr/>
      <dgm:t>
        <a:bodyPr/>
        <a:lstStyle/>
        <a:p>
          <a:endParaRPr lang="en-US"/>
        </a:p>
      </dgm:t>
    </dgm:pt>
    <dgm:pt modelId="{B6B7A897-054D-4F6D-A1D6-AEBAD7DC3424}" type="sibTrans" cxnId="{4C04359C-1B0F-410E-A258-6508D6BC28E6}">
      <dgm:prSet/>
      <dgm:spPr/>
      <dgm:t>
        <a:bodyPr/>
        <a:lstStyle/>
        <a:p>
          <a:endParaRPr lang="en-US"/>
        </a:p>
      </dgm:t>
    </dgm:pt>
    <dgm:pt modelId="{BEE10472-DA20-4242-B78A-027F2781D856}">
      <dgm:prSet phldrT="[Text]" custT="1"/>
      <dgm:spPr/>
      <dgm:t>
        <a:bodyPr/>
        <a:lstStyle/>
        <a:p>
          <a:pPr>
            <a:lnSpc>
              <a:spcPct val="100000"/>
            </a:lnSpc>
          </a:pPr>
          <a:r>
            <a:rPr lang="en-US" sz="3200" dirty="0"/>
            <a:t>Consequence</a:t>
          </a:r>
        </a:p>
      </dgm:t>
    </dgm:pt>
    <dgm:pt modelId="{ADED63E2-3D60-4A07-9A31-B63B51AA6C31}" type="parTrans" cxnId="{A62B9B39-A251-49D6-8147-98B6EE94B960}">
      <dgm:prSet/>
      <dgm:spPr/>
      <dgm:t>
        <a:bodyPr/>
        <a:lstStyle/>
        <a:p>
          <a:endParaRPr lang="en-US"/>
        </a:p>
      </dgm:t>
    </dgm:pt>
    <dgm:pt modelId="{36D5C58E-963A-4F90-8186-74CAFCFE59EE}" type="sibTrans" cxnId="{A62B9B39-A251-49D6-8147-98B6EE94B960}">
      <dgm:prSet/>
      <dgm:spPr/>
      <dgm:t>
        <a:bodyPr/>
        <a:lstStyle/>
        <a:p>
          <a:endParaRPr lang="en-US"/>
        </a:p>
      </dgm:t>
    </dgm:pt>
    <dgm:pt modelId="{A8F7420B-91C7-4F3D-AFF7-7B021DB919FC}">
      <dgm:prSet phldrT="[Text]" custT="1"/>
      <dgm:spPr/>
      <dgm:t>
        <a:bodyPr/>
        <a:lstStyle/>
        <a:p>
          <a:pPr>
            <a:lnSpc>
              <a:spcPct val="100000"/>
            </a:lnSpc>
          </a:pPr>
          <a:r>
            <a:rPr lang="en-US" sz="3200" dirty="0"/>
            <a:t>Commitment</a:t>
          </a:r>
        </a:p>
      </dgm:t>
    </dgm:pt>
    <dgm:pt modelId="{36455829-EDF3-4366-84D6-AA080EA09FBE}" type="parTrans" cxnId="{30B2DFCD-9C6E-439F-B68C-0EA53723F584}">
      <dgm:prSet/>
      <dgm:spPr/>
      <dgm:t>
        <a:bodyPr/>
        <a:lstStyle/>
        <a:p>
          <a:endParaRPr lang="en-US"/>
        </a:p>
      </dgm:t>
    </dgm:pt>
    <dgm:pt modelId="{7F367815-FB83-481D-AE99-BF8E22F22E3C}" type="sibTrans" cxnId="{30B2DFCD-9C6E-439F-B68C-0EA53723F584}">
      <dgm:prSet/>
      <dgm:spPr/>
      <dgm:t>
        <a:bodyPr/>
        <a:lstStyle/>
        <a:p>
          <a:endParaRPr lang="en-US"/>
        </a:p>
      </dgm:t>
    </dgm:pt>
    <dgm:pt modelId="{F1BBCEC0-1DB7-4B57-B84D-4065585C9269}" type="pres">
      <dgm:prSet presAssocID="{330143AA-FFCC-4867-87D6-B8F75F53230F}" presName="root" presStyleCnt="0">
        <dgm:presLayoutVars>
          <dgm:dir/>
          <dgm:resizeHandles val="exact"/>
        </dgm:presLayoutVars>
      </dgm:prSet>
      <dgm:spPr/>
    </dgm:pt>
    <dgm:pt modelId="{E3F50271-8440-470D-AA57-42C6DC5F6248}" type="pres">
      <dgm:prSet presAssocID="{2E1A5795-03CF-4E0A-B16B-28901FD713EB}" presName="compNode" presStyleCnt="0"/>
      <dgm:spPr/>
    </dgm:pt>
    <dgm:pt modelId="{92BD3E52-2556-45EA-AF38-B6B5468BCD3B}" type="pres">
      <dgm:prSet presAssocID="{2E1A5795-03CF-4E0A-B16B-28901FD713EB}" presName="bgRect" presStyleLbl="bgShp" presStyleIdx="0" presStyleCnt="4"/>
      <dgm:spPr>
        <a:solidFill>
          <a:schemeClr val="bg1"/>
        </a:solidFill>
      </dgm:spPr>
    </dgm:pt>
    <dgm:pt modelId="{0675440C-28DD-4D8C-AA24-BEEA86CCF821}" type="pres">
      <dgm:prSet presAssocID="{2E1A5795-03CF-4E0A-B16B-28901FD713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sion chart"/>
        </a:ext>
      </dgm:extLst>
    </dgm:pt>
    <dgm:pt modelId="{65EB185A-8E4B-4E3F-939C-4F5585AE0178}" type="pres">
      <dgm:prSet presAssocID="{2E1A5795-03CF-4E0A-B16B-28901FD713EB}" presName="spaceRect" presStyleCnt="0"/>
      <dgm:spPr/>
    </dgm:pt>
    <dgm:pt modelId="{4F08D406-F79D-4D7A-A718-49464F7F7FAE}" type="pres">
      <dgm:prSet presAssocID="{2E1A5795-03CF-4E0A-B16B-28901FD713EB}" presName="parTx" presStyleLbl="revTx" presStyleIdx="0" presStyleCnt="4">
        <dgm:presLayoutVars>
          <dgm:chMax val="0"/>
          <dgm:chPref val="0"/>
        </dgm:presLayoutVars>
      </dgm:prSet>
      <dgm:spPr/>
    </dgm:pt>
    <dgm:pt modelId="{2F97AA97-DE65-46B9-8593-C204A9C67047}" type="pres">
      <dgm:prSet presAssocID="{2E290546-55AE-4E46-A360-A8702FA447BF}" presName="sibTrans" presStyleCnt="0"/>
      <dgm:spPr/>
    </dgm:pt>
    <dgm:pt modelId="{B08E3856-483B-4B8F-8654-48DCD409B60A}" type="pres">
      <dgm:prSet presAssocID="{8A737EA3-25AC-433B-B182-B3B27ECA4333}" presName="compNode" presStyleCnt="0"/>
      <dgm:spPr/>
    </dgm:pt>
    <dgm:pt modelId="{11828172-51DA-4027-8ABB-CE9A30D96FA0}" type="pres">
      <dgm:prSet presAssocID="{8A737EA3-25AC-433B-B182-B3B27ECA4333}" presName="bgRect" presStyleLbl="bgShp" presStyleIdx="1" presStyleCnt="4"/>
      <dgm:spPr>
        <a:solidFill>
          <a:schemeClr val="bg1"/>
        </a:solidFill>
      </dgm:spPr>
    </dgm:pt>
    <dgm:pt modelId="{65AA7323-4643-4A94-9D42-32E3D1CB4969}" type="pres">
      <dgm:prSet presAssocID="{8A737EA3-25AC-433B-B182-B3B27ECA43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4C081FEB-26E8-456C-88FE-F81CA4EE2522}" type="pres">
      <dgm:prSet presAssocID="{8A737EA3-25AC-433B-B182-B3B27ECA4333}" presName="spaceRect" presStyleCnt="0"/>
      <dgm:spPr/>
    </dgm:pt>
    <dgm:pt modelId="{BE78164F-5DA0-48C0-8F4F-629AFF68C4F2}" type="pres">
      <dgm:prSet presAssocID="{8A737EA3-25AC-433B-B182-B3B27ECA4333}" presName="parTx" presStyleLbl="revTx" presStyleIdx="1" presStyleCnt="4">
        <dgm:presLayoutVars>
          <dgm:chMax val="0"/>
          <dgm:chPref val="0"/>
        </dgm:presLayoutVars>
      </dgm:prSet>
      <dgm:spPr/>
    </dgm:pt>
    <dgm:pt modelId="{B80F7821-F21C-4872-AB6F-6B65CC656F56}" type="pres">
      <dgm:prSet presAssocID="{B6B7A897-054D-4F6D-A1D6-AEBAD7DC3424}" presName="sibTrans" presStyleCnt="0"/>
      <dgm:spPr/>
    </dgm:pt>
    <dgm:pt modelId="{4085E896-7FB8-4518-81FB-D93142BDAF18}" type="pres">
      <dgm:prSet presAssocID="{BEE10472-DA20-4242-B78A-027F2781D856}" presName="compNode" presStyleCnt="0"/>
      <dgm:spPr/>
    </dgm:pt>
    <dgm:pt modelId="{127A589B-898F-4035-B475-A2F387601616}" type="pres">
      <dgm:prSet presAssocID="{BEE10472-DA20-4242-B78A-027F2781D856}" presName="bgRect" presStyleLbl="bgShp" presStyleIdx="2" presStyleCnt="4"/>
      <dgm:spPr>
        <a:solidFill>
          <a:schemeClr val="bg1"/>
        </a:solidFill>
      </dgm:spPr>
    </dgm:pt>
    <dgm:pt modelId="{DFFCA35F-2EC4-4D4C-87BF-61B0B27B835C}" type="pres">
      <dgm:prSet presAssocID="{BEE10472-DA20-4242-B78A-027F2781D8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D4AF2F73-C88B-43DB-9060-3049EE23F345}" type="pres">
      <dgm:prSet presAssocID="{BEE10472-DA20-4242-B78A-027F2781D856}" presName="spaceRect" presStyleCnt="0"/>
      <dgm:spPr/>
    </dgm:pt>
    <dgm:pt modelId="{F48887F4-C617-4468-9052-2A4AC9B755C1}" type="pres">
      <dgm:prSet presAssocID="{BEE10472-DA20-4242-B78A-027F2781D856}" presName="parTx" presStyleLbl="revTx" presStyleIdx="2" presStyleCnt="4">
        <dgm:presLayoutVars>
          <dgm:chMax val="0"/>
          <dgm:chPref val="0"/>
        </dgm:presLayoutVars>
      </dgm:prSet>
      <dgm:spPr/>
    </dgm:pt>
    <dgm:pt modelId="{6BB6597E-8F6E-4C8C-A9D9-70482D5102A2}" type="pres">
      <dgm:prSet presAssocID="{36D5C58E-963A-4F90-8186-74CAFCFE59EE}" presName="sibTrans" presStyleCnt="0"/>
      <dgm:spPr/>
    </dgm:pt>
    <dgm:pt modelId="{4BC01072-CF33-46FE-AF8A-93D8F30D3433}" type="pres">
      <dgm:prSet presAssocID="{A8F7420B-91C7-4F3D-AFF7-7B021DB919FC}" presName="compNode" presStyleCnt="0"/>
      <dgm:spPr/>
    </dgm:pt>
    <dgm:pt modelId="{26116239-3725-4F4C-9DD2-65C56460AB3A}" type="pres">
      <dgm:prSet presAssocID="{A8F7420B-91C7-4F3D-AFF7-7B021DB919FC}" presName="bgRect" presStyleLbl="bgShp" presStyleIdx="3" presStyleCnt="4"/>
      <dgm:spPr>
        <a:solidFill>
          <a:schemeClr val="bg1"/>
        </a:solidFill>
      </dgm:spPr>
    </dgm:pt>
    <dgm:pt modelId="{178D087B-848E-4F4E-94BF-550AECA501F0}" type="pres">
      <dgm:prSet presAssocID="{A8F7420B-91C7-4F3D-AFF7-7B021DB919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6E9FFA1B-6823-4E78-B5B5-1A5922691957}" type="pres">
      <dgm:prSet presAssocID="{A8F7420B-91C7-4F3D-AFF7-7B021DB919FC}" presName="spaceRect" presStyleCnt="0"/>
      <dgm:spPr/>
    </dgm:pt>
    <dgm:pt modelId="{C8267845-5012-47FC-90E2-5667EB3B69CD}" type="pres">
      <dgm:prSet presAssocID="{A8F7420B-91C7-4F3D-AFF7-7B021DB919FC}" presName="parTx" presStyleLbl="revTx" presStyleIdx="3" presStyleCnt="4">
        <dgm:presLayoutVars>
          <dgm:chMax val="0"/>
          <dgm:chPref val="0"/>
        </dgm:presLayoutVars>
      </dgm:prSet>
      <dgm:spPr/>
    </dgm:pt>
  </dgm:ptLst>
  <dgm:cxnLst>
    <dgm:cxn modelId="{A62B9B39-A251-49D6-8147-98B6EE94B960}" srcId="{330143AA-FFCC-4867-87D6-B8F75F53230F}" destId="{BEE10472-DA20-4242-B78A-027F2781D856}" srcOrd="2" destOrd="0" parTransId="{ADED63E2-3D60-4A07-9A31-B63B51AA6C31}" sibTransId="{36D5C58E-963A-4F90-8186-74CAFCFE59EE}"/>
    <dgm:cxn modelId="{D197F34F-7E66-4D86-9082-26441847A89E}" type="presOf" srcId="{A8F7420B-91C7-4F3D-AFF7-7B021DB919FC}" destId="{C8267845-5012-47FC-90E2-5667EB3B69CD}" srcOrd="0" destOrd="0" presId="urn:microsoft.com/office/officeart/2018/2/layout/IconVerticalSolidList"/>
    <dgm:cxn modelId="{4C04359C-1B0F-410E-A258-6508D6BC28E6}" srcId="{330143AA-FFCC-4867-87D6-B8F75F53230F}" destId="{8A737EA3-25AC-433B-B182-B3B27ECA4333}" srcOrd="1" destOrd="0" parTransId="{43673EFC-BD83-4404-BA2A-A476611FE61A}" sibTransId="{B6B7A897-054D-4F6D-A1D6-AEBAD7DC3424}"/>
    <dgm:cxn modelId="{2ED7C3B3-DF09-4D53-A32A-E1F832A1F735}" type="presOf" srcId="{330143AA-FFCC-4867-87D6-B8F75F53230F}" destId="{F1BBCEC0-1DB7-4B57-B84D-4065585C9269}" srcOrd="0" destOrd="0" presId="urn:microsoft.com/office/officeart/2018/2/layout/IconVerticalSolidList"/>
    <dgm:cxn modelId="{2116FFBD-99F2-4C1A-A843-674564EC44E3}" type="presOf" srcId="{2E1A5795-03CF-4E0A-B16B-28901FD713EB}" destId="{4F08D406-F79D-4D7A-A718-49464F7F7FAE}" srcOrd="0" destOrd="0" presId="urn:microsoft.com/office/officeart/2018/2/layout/IconVerticalSolidList"/>
    <dgm:cxn modelId="{413A6CC0-9886-45CC-B7C6-E3CA61064357}" type="presOf" srcId="{8A737EA3-25AC-433B-B182-B3B27ECA4333}" destId="{BE78164F-5DA0-48C0-8F4F-629AFF68C4F2}" srcOrd="0" destOrd="0" presId="urn:microsoft.com/office/officeart/2018/2/layout/IconVerticalSolidList"/>
    <dgm:cxn modelId="{DED7DDC0-C7E6-4E77-AE95-19CD5ED1534E}" srcId="{330143AA-FFCC-4867-87D6-B8F75F53230F}" destId="{2E1A5795-03CF-4E0A-B16B-28901FD713EB}" srcOrd="0" destOrd="0" parTransId="{E8034227-DE7A-4405-8684-3FF511AAEB68}" sibTransId="{2E290546-55AE-4E46-A360-A8702FA447BF}"/>
    <dgm:cxn modelId="{01B1D8CA-DBCC-4DAC-983D-DB6CE93B21F4}" type="presOf" srcId="{BEE10472-DA20-4242-B78A-027F2781D856}" destId="{F48887F4-C617-4468-9052-2A4AC9B755C1}" srcOrd="0" destOrd="0" presId="urn:microsoft.com/office/officeart/2018/2/layout/IconVerticalSolidList"/>
    <dgm:cxn modelId="{30B2DFCD-9C6E-439F-B68C-0EA53723F584}" srcId="{330143AA-FFCC-4867-87D6-B8F75F53230F}" destId="{A8F7420B-91C7-4F3D-AFF7-7B021DB919FC}" srcOrd="3" destOrd="0" parTransId="{36455829-EDF3-4366-84D6-AA080EA09FBE}" sibTransId="{7F367815-FB83-481D-AE99-BF8E22F22E3C}"/>
    <dgm:cxn modelId="{04ABA306-715D-4138-A05B-66AF8698F2B8}" type="presParOf" srcId="{F1BBCEC0-1DB7-4B57-B84D-4065585C9269}" destId="{E3F50271-8440-470D-AA57-42C6DC5F6248}" srcOrd="0" destOrd="0" presId="urn:microsoft.com/office/officeart/2018/2/layout/IconVerticalSolidList"/>
    <dgm:cxn modelId="{AE55C786-4BCC-4443-9BD7-8372FA6FECE1}" type="presParOf" srcId="{E3F50271-8440-470D-AA57-42C6DC5F6248}" destId="{92BD3E52-2556-45EA-AF38-B6B5468BCD3B}" srcOrd="0" destOrd="0" presId="urn:microsoft.com/office/officeart/2018/2/layout/IconVerticalSolidList"/>
    <dgm:cxn modelId="{526A5612-09BE-45B8-AD20-E39B392BA4A2}" type="presParOf" srcId="{E3F50271-8440-470D-AA57-42C6DC5F6248}" destId="{0675440C-28DD-4D8C-AA24-BEEA86CCF821}" srcOrd="1" destOrd="0" presId="urn:microsoft.com/office/officeart/2018/2/layout/IconVerticalSolidList"/>
    <dgm:cxn modelId="{A682CEB0-2105-4CC4-AE6A-57BF56001969}" type="presParOf" srcId="{E3F50271-8440-470D-AA57-42C6DC5F6248}" destId="{65EB185A-8E4B-4E3F-939C-4F5585AE0178}" srcOrd="2" destOrd="0" presId="urn:microsoft.com/office/officeart/2018/2/layout/IconVerticalSolidList"/>
    <dgm:cxn modelId="{2F9A0043-F9BF-419C-B80B-D92D5961E71C}" type="presParOf" srcId="{E3F50271-8440-470D-AA57-42C6DC5F6248}" destId="{4F08D406-F79D-4D7A-A718-49464F7F7FAE}" srcOrd="3" destOrd="0" presId="urn:microsoft.com/office/officeart/2018/2/layout/IconVerticalSolidList"/>
    <dgm:cxn modelId="{DC225B69-D87A-4FCB-9AC4-6428D8DC6A58}" type="presParOf" srcId="{F1BBCEC0-1DB7-4B57-B84D-4065585C9269}" destId="{2F97AA97-DE65-46B9-8593-C204A9C67047}" srcOrd="1" destOrd="0" presId="urn:microsoft.com/office/officeart/2018/2/layout/IconVerticalSolidList"/>
    <dgm:cxn modelId="{5CE6898C-5F73-4F43-9EDD-6C46B2CB67A1}" type="presParOf" srcId="{F1BBCEC0-1DB7-4B57-B84D-4065585C9269}" destId="{B08E3856-483B-4B8F-8654-48DCD409B60A}" srcOrd="2" destOrd="0" presId="urn:microsoft.com/office/officeart/2018/2/layout/IconVerticalSolidList"/>
    <dgm:cxn modelId="{4516D83C-66FF-4B5B-AC68-508159A59466}" type="presParOf" srcId="{B08E3856-483B-4B8F-8654-48DCD409B60A}" destId="{11828172-51DA-4027-8ABB-CE9A30D96FA0}" srcOrd="0" destOrd="0" presId="urn:microsoft.com/office/officeart/2018/2/layout/IconVerticalSolidList"/>
    <dgm:cxn modelId="{88484549-1853-402C-BE38-94F7F007BDA4}" type="presParOf" srcId="{B08E3856-483B-4B8F-8654-48DCD409B60A}" destId="{65AA7323-4643-4A94-9D42-32E3D1CB4969}" srcOrd="1" destOrd="0" presId="urn:microsoft.com/office/officeart/2018/2/layout/IconVerticalSolidList"/>
    <dgm:cxn modelId="{C522F425-477B-4DC7-8F77-D0FF3B5AAE70}" type="presParOf" srcId="{B08E3856-483B-4B8F-8654-48DCD409B60A}" destId="{4C081FEB-26E8-456C-88FE-F81CA4EE2522}" srcOrd="2" destOrd="0" presId="urn:microsoft.com/office/officeart/2018/2/layout/IconVerticalSolidList"/>
    <dgm:cxn modelId="{9C70EFB4-7338-48DA-8F9C-195199AA3032}" type="presParOf" srcId="{B08E3856-483B-4B8F-8654-48DCD409B60A}" destId="{BE78164F-5DA0-48C0-8F4F-629AFF68C4F2}" srcOrd="3" destOrd="0" presId="urn:microsoft.com/office/officeart/2018/2/layout/IconVerticalSolidList"/>
    <dgm:cxn modelId="{C53CB0A6-0C1A-4D22-85F1-08A3D098727D}" type="presParOf" srcId="{F1BBCEC0-1DB7-4B57-B84D-4065585C9269}" destId="{B80F7821-F21C-4872-AB6F-6B65CC656F56}" srcOrd="3" destOrd="0" presId="urn:microsoft.com/office/officeart/2018/2/layout/IconVerticalSolidList"/>
    <dgm:cxn modelId="{CCB6F4A9-D633-4FA0-A75F-184D31FE1C9A}" type="presParOf" srcId="{F1BBCEC0-1DB7-4B57-B84D-4065585C9269}" destId="{4085E896-7FB8-4518-81FB-D93142BDAF18}" srcOrd="4" destOrd="0" presId="urn:microsoft.com/office/officeart/2018/2/layout/IconVerticalSolidList"/>
    <dgm:cxn modelId="{5F4ECD10-4B7D-476A-BB71-89D28DDD602D}" type="presParOf" srcId="{4085E896-7FB8-4518-81FB-D93142BDAF18}" destId="{127A589B-898F-4035-B475-A2F387601616}" srcOrd="0" destOrd="0" presId="urn:microsoft.com/office/officeart/2018/2/layout/IconVerticalSolidList"/>
    <dgm:cxn modelId="{C5603738-1519-4980-A8FC-91C5EF9776B7}" type="presParOf" srcId="{4085E896-7FB8-4518-81FB-D93142BDAF18}" destId="{DFFCA35F-2EC4-4D4C-87BF-61B0B27B835C}" srcOrd="1" destOrd="0" presId="urn:microsoft.com/office/officeart/2018/2/layout/IconVerticalSolidList"/>
    <dgm:cxn modelId="{6251122D-48BA-421B-908D-125AFF64E11A}" type="presParOf" srcId="{4085E896-7FB8-4518-81FB-D93142BDAF18}" destId="{D4AF2F73-C88B-43DB-9060-3049EE23F345}" srcOrd="2" destOrd="0" presId="urn:microsoft.com/office/officeart/2018/2/layout/IconVerticalSolidList"/>
    <dgm:cxn modelId="{0E25D83E-D54F-4F44-BD09-2F7E962B8D90}" type="presParOf" srcId="{4085E896-7FB8-4518-81FB-D93142BDAF18}" destId="{F48887F4-C617-4468-9052-2A4AC9B755C1}" srcOrd="3" destOrd="0" presId="urn:microsoft.com/office/officeart/2018/2/layout/IconVerticalSolidList"/>
    <dgm:cxn modelId="{50D3E22D-CD84-4743-8213-41A236842520}" type="presParOf" srcId="{F1BBCEC0-1DB7-4B57-B84D-4065585C9269}" destId="{6BB6597E-8F6E-4C8C-A9D9-70482D5102A2}" srcOrd="5" destOrd="0" presId="urn:microsoft.com/office/officeart/2018/2/layout/IconVerticalSolidList"/>
    <dgm:cxn modelId="{5FFEE317-84B9-4056-8F4B-215B7A745CC2}" type="presParOf" srcId="{F1BBCEC0-1DB7-4B57-B84D-4065585C9269}" destId="{4BC01072-CF33-46FE-AF8A-93D8F30D3433}" srcOrd="6" destOrd="0" presId="urn:microsoft.com/office/officeart/2018/2/layout/IconVerticalSolidList"/>
    <dgm:cxn modelId="{9EF16566-CE42-4DED-A41F-46C732FE4499}" type="presParOf" srcId="{4BC01072-CF33-46FE-AF8A-93D8F30D3433}" destId="{26116239-3725-4F4C-9DD2-65C56460AB3A}" srcOrd="0" destOrd="0" presId="urn:microsoft.com/office/officeart/2018/2/layout/IconVerticalSolidList"/>
    <dgm:cxn modelId="{3E5CF761-AB5A-4EAC-845A-C5BE697197E4}" type="presParOf" srcId="{4BC01072-CF33-46FE-AF8A-93D8F30D3433}" destId="{178D087B-848E-4F4E-94BF-550AECA501F0}" srcOrd="1" destOrd="0" presId="urn:microsoft.com/office/officeart/2018/2/layout/IconVerticalSolidList"/>
    <dgm:cxn modelId="{3EDAABC8-0FF9-4277-AB7E-83976846EBA8}" type="presParOf" srcId="{4BC01072-CF33-46FE-AF8A-93D8F30D3433}" destId="{6E9FFA1B-6823-4E78-B5B5-1A5922691957}" srcOrd="2" destOrd="0" presId="urn:microsoft.com/office/officeart/2018/2/layout/IconVerticalSolidList"/>
    <dgm:cxn modelId="{43AF353D-9102-4C1C-BF24-375A91F60F67}" type="presParOf" srcId="{4BC01072-CF33-46FE-AF8A-93D8F30D3433}" destId="{C8267845-5012-47FC-90E2-5667EB3B69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907FD0-44D5-4589-BF03-4484F03DE67F}"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5969DEBF-E5B8-4D4A-A7E3-6A0CF2C39152}">
      <dgm:prSet phldrT="[Text]"/>
      <dgm:spPr/>
      <dgm:t>
        <a:bodyPr/>
        <a:lstStyle/>
        <a:p>
          <a:r>
            <a:rPr lang="en-US" b="1" dirty="0"/>
            <a:t>Students</a:t>
          </a:r>
        </a:p>
      </dgm:t>
      <dgm:extLst>
        <a:ext uri="{E40237B7-FDA0-4F09-8148-C483321AD2D9}">
          <dgm14:cNvPr xmlns:dgm14="http://schemas.microsoft.com/office/drawing/2010/diagram" id="0" name="" descr="Students&#10; Aware of family representation in school decisions&#10; Understand that student rights are protected&#10; Benefit from policies and projects conducted and supported by family organizations&#10;Teachers&#10; Aware of family perspectives as a factor in policy development and decisions&#10; Recognize equal status of family representatives on committees and in leadership roles &#10;Families&#10; Aware of their voices in school decision-making&#10; Provide input into policies which influence students’ education&#10; Share experiences and connections with other families&#10;"/>
        </a:ext>
      </dgm:extLst>
    </dgm:pt>
    <dgm:pt modelId="{FBCFE093-34C9-416F-B776-4E6A873E808D}" type="parTrans" cxnId="{6BFDBAD0-9C64-49D3-B06C-0BC0ADDDC3DD}">
      <dgm:prSet/>
      <dgm:spPr/>
      <dgm:t>
        <a:bodyPr/>
        <a:lstStyle/>
        <a:p>
          <a:endParaRPr lang="en-US"/>
        </a:p>
      </dgm:t>
    </dgm:pt>
    <dgm:pt modelId="{184DBBB6-3BB9-47AC-B96F-2AA538B905D0}" type="sibTrans" cxnId="{6BFDBAD0-9C64-49D3-B06C-0BC0ADDDC3DD}">
      <dgm:prSet/>
      <dgm:spPr/>
      <dgm:t>
        <a:bodyPr/>
        <a:lstStyle/>
        <a:p>
          <a:endParaRPr lang="en-US"/>
        </a:p>
      </dgm:t>
    </dgm:pt>
    <dgm:pt modelId="{43CBEC3A-B3C6-4C6E-B244-609EB2BD94E9}">
      <dgm:prSet phldrT="[Text]" custT="1"/>
      <dgm:spPr>
        <a:solidFill>
          <a:schemeClr val="bg1">
            <a:alpha val="90000"/>
          </a:schemeClr>
        </a:solidFill>
      </dgm:spPr>
      <dgm:t>
        <a:bodyPr/>
        <a:lstStyle/>
        <a:p>
          <a:r>
            <a:rPr lang="en-US" sz="2400" dirty="0">
              <a:latin typeface="+mn-lt"/>
            </a:rPr>
            <a:t>Aware of </a:t>
          </a:r>
          <a:r>
            <a:rPr lang="en-US" sz="2400" baseline="0" dirty="0">
              <a:latin typeface="+mn-lt"/>
            </a:rPr>
            <a:t>family r</a:t>
          </a:r>
          <a:r>
            <a:rPr lang="en-US" sz="2400" dirty="0">
              <a:latin typeface="+mn-lt"/>
            </a:rPr>
            <a:t>epresentation</a:t>
          </a:r>
          <a:r>
            <a:rPr lang="en-US" sz="2400" baseline="0" dirty="0">
              <a:latin typeface="+mn-lt"/>
            </a:rPr>
            <a:t> in school decisions</a:t>
          </a:r>
          <a:endParaRPr lang="en-US" sz="2400" dirty="0"/>
        </a:p>
      </dgm:t>
      <dgm:extLst>
        <a:ext uri="{E40237B7-FDA0-4F09-8148-C483321AD2D9}">
          <dgm14:cNvPr xmlns:dgm14="http://schemas.microsoft.com/office/drawing/2010/diagram" id="0" name="" descr="Students&#10; Aware of family representation in school decisions&#10; Understand that student rights are protected&#10; Benefit from policies and projects conducted and supported by family organizations&#10;Teachers&#10; Aware of family perspectives as a factor in policy development and decisions&#10; Recognize equal status of family representatives on committees and in leadership roles &#10;Families&#10; Aware of their voices in school decision-making&#10; Provide input into policies which influence students’ education&#10; Share experiences and connections with other families&#10;"/>
        </a:ext>
      </dgm:extLst>
    </dgm:pt>
    <dgm:pt modelId="{0BD800DC-1907-40FC-9274-E703BAE9A587}" type="parTrans" cxnId="{E1B4BC74-F60A-417D-9CB5-A50108AE2FF5}">
      <dgm:prSet/>
      <dgm:spPr/>
      <dgm:t>
        <a:bodyPr/>
        <a:lstStyle/>
        <a:p>
          <a:endParaRPr lang="en-US"/>
        </a:p>
      </dgm:t>
    </dgm:pt>
    <dgm:pt modelId="{7C11F517-3E0D-46AC-86E3-8BF0543EE251}" type="sibTrans" cxnId="{E1B4BC74-F60A-417D-9CB5-A50108AE2FF5}">
      <dgm:prSet/>
      <dgm:spPr/>
      <dgm:t>
        <a:bodyPr/>
        <a:lstStyle/>
        <a:p>
          <a:endParaRPr lang="en-US"/>
        </a:p>
      </dgm:t>
    </dgm:pt>
    <dgm:pt modelId="{01B09917-3AFD-4B58-8BD8-82E4A94D368B}">
      <dgm:prSet phldrT="[Text]"/>
      <dgm:spPr/>
      <dgm:t>
        <a:bodyPr/>
        <a:lstStyle/>
        <a:p>
          <a:r>
            <a:rPr lang="en-US" b="1" dirty="0"/>
            <a:t>Teachers</a:t>
          </a:r>
        </a:p>
      </dgm:t>
      <dgm:extLst>
        <a:ext uri="{E40237B7-FDA0-4F09-8148-C483321AD2D9}">
          <dgm14:cNvPr xmlns:dgm14="http://schemas.microsoft.com/office/drawing/2010/diagram" id="0" name="" descr="Students&#10; Aware of family representation in school decisions&#10; Understand that student rights are protected&#10; Benefit from policies and projects conducted and supported by family organizations&#10;Teachers&#10; Aware of family perspectives as a factor in policy development and decisions&#10; Recognize equal status of family representatives on committees and in leadership roles &#10;Families&#10; Aware of their voices in school decision-making&#10; Provide input into policies which influence students’ education&#10; Share experiences and connections with other families&#10;"/>
        </a:ext>
      </dgm:extLst>
    </dgm:pt>
    <dgm:pt modelId="{36181D5E-9B11-4783-9285-963ABBBB0584}" type="parTrans" cxnId="{31D59C86-77F9-40D6-A998-5A357630C38F}">
      <dgm:prSet/>
      <dgm:spPr/>
      <dgm:t>
        <a:bodyPr/>
        <a:lstStyle/>
        <a:p>
          <a:endParaRPr lang="en-US"/>
        </a:p>
      </dgm:t>
    </dgm:pt>
    <dgm:pt modelId="{1B23DCE4-3310-4469-A218-6900933FCEC2}" type="sibTrans" cxnId="{31D59C86-77F9-40D6-A998-5A357630C38F}">
      <dgm:prSet/>
      <dgm:spPr/>
      <dgm:t>
        <a:bodyPr/>
        <a:lstStyle/>
        <a:p>
          <a:endParaRPr lang="en-US"/>
        </a:p>
      </dgm:t>
    </dgm:pt>
    <dgm:pt modelId="{03457119-3B74-4295-8C04-297B7BAC660F}">
      <dgm:prSet phldrT="[Text]" custT="1"/>
      <dgm:spPr>
        <a:solidFill>
          <a:schemeClr val="bg1">
            <a:alpha val="90000"/>
          </a:schemeClr>
        </a:solidFill>
      </dgm:spPr>
      <dgm:t>
        <a:bodyPr/>
        <a:lstStyle/>
        <a:p>
          <a:r>
            <a:rPr lang="en-US" sz="2400" dirty="0">
              <a:latin typeface="+mn-lt"/>
            </a:rPr>
            <a:t>Aware of family perspectives as</a:t>
          </a:r>
          <a:r>
            <a:rPr lang="en-US" sz="2400" baseline="0" dirty="0">
              <a:latin typeface="+mn-lt"/>
            </a:rPr>
            <a:t> a factor in policy development and decisions</a:t>
          </a:r>
          <a:endParaRPr lang="en-US" sz="2400" dirty="0"/>
        </a:p>
      </dgm:t>
      <dgm:extLst>
        <a:ext uri="{E40237B7-FDA0-4F09-8148-C483321AD2D9}">
          <dgm14:cNvPr xmlns:dgm14="http://schemas.microsoft.com/office/drawing/2010/diagram" id="0" name="" descr="Students&#10; Aware of family representation in school decisions&#10; Understand that student rights are protected&#10; Benefit from policies and projects conducted and supported by family organizations&#10;Teachers&#10; Aware of family perspectives as a factor in policy development and decisions&#10; Recognize equal status of family representatives on committees and in leadership roles &#10;Families&#10; Aware of their voices in school decision-making&#10; Provide input into policies which influence students’ education&#10; Share experiences and connections with other families&#10;"/>
        </a:ext>
      </dgm:extLst>
    </dgm:pt>
    <dgm:pt modelId="{45394EBE-63A0-4A1C-8AB6-A6E2824628C6}" type="parTrans" cxnId="{AD7D5103-723B-41A7-907E-61EA71553304}">
      <dgm:prSet/>
      <dgm:spPr/>
      <dgm:t>
        <a:bodyPr/>
        <a:lstStyle/>
        <a:p>
          <a:endParaRPr lang="en-US"/>
        </a:p>
      </dgm:t>
    </dgm:pt>
    <dgm:pt modelId="{B5739273-6CF5-454E-9650-52C82E3C0435}" type="sibTrans" cxnId="{AD7D5103-723B-41A7-907E-61EA71553304}">
      <dgm:prSet/>
      <dgm:spPr/>
      <dgm:t>
        <a:bodyPr/>
        <a:lstStyle/>
        <a:p>
          <a:endParaRPr lang="en-US"/>
        </a:p>
      </dgm:t>
    </dgm:pt>
    <dgm:pt modelId="{BDD45D9C-D899-42B2-B687-86B06327DF30}">
      <dgm:prSet phldrT="[Text]"/>
      <dgm:spPr/>
      <dgm:t>
        <a:bodyPr/>
        <a:lstStyle/>
        <a:p>
          <a:r>
            <a:rPr lang="en-US" b="1" dirty="0"/>
            <a:t>Families</a:t>
          </a:r>
        </a:p>
      </dgm:t>
      <dgm:extLst>
        <a:ext uri="{E40237B7-FDA0-4F09-8148-C483321AD2D9}">
          <dgm14:cNvPr xmlns:dgm14="http://schemas.microsoft.com/office/drawing/2010/diagram" id="0" name="" descr="Students&#10; Aware of family representation in school decisions&#10; Understand that student rights are protected&#10; Benefit from policies and projects conducted and supported by family organizations&#10;Teachers&#10; Aware of family perspectives as a factor in policy development and decisions&#10; Recognize equal status of family representatives on committees and in leadership roles &#10;Families&#10; Aware of their voices in school decision-making&#10; Provide input into policies which influence students’ education&#10; Share experiences and connections with other families&#10;"/>
        </a:ext>
      </dgm:extLst>
    </dgm:pt>
    <dgm:pt modelId="{0292808A-77F0-4DDC-882F-19078F856BCF}" type="parTrans" cxnId="{352E4032-2E33-4D14-8C7C-06B886736C7B}">
      <dgm:prSet/>
      <dgm:spPr/>
      <dgm:t>
        <a:bodyPr/>
        <a:lstStyle/>
        <a:p>
          <a:endParaRPr lang="en-US"/>
        </a:p>
      </dgm:t>
    </dgm:pt>
    <dgm:pt modelId="{C9AA55ED-E925-4DEC-BEA9-E53D2C1A892E}" type="sibTrans" cxnId="{352E4032-2E33-4D14-8C7C-06B886736C7B}">
      <dgm:prSet/>
      <dgm:spPr/>
      <dgm:t>
        <a:bodyPr/>
        <a:lstStyle/>
        <a:p>
          <a:endParaRPr lang="en-US"/>
        </a:p>
      </dgm:t>
    </dgm:pt>
    <dgm:pt modelId="{BFD5ACBB-C047-4986-901D-6F0358CCC962}">
      <dgm:prSet custT="1"/>
      <dgm:spPr>
        <a:solidFill>
          <a:schemeClr val="bg1">
            <a:alpha val="90000"/>
          </a:schemeClr>
        </a:solidFill>
      </dgm:spPr>
      <dgm:t>
        <a:bodyPr/>
        <a:lstStyle/>
        <a:p>
          <a:r>
            <a:rPr lang="en-US" sz="2400" baseline="0" dirty="0">
              <a:latin typeface="+mn-lt"/>
            </a:rPr>
            <a:t>Understand that student rights are protected</a:t>
          </a:r>
        </a:p>
      </dgm:t>
    </dgm:pt>
    <dgm:pt modelId="{28599835-D17A-4526-8934-5F643543E5C7}" type="parTrans" cxnId="{1C3E74B4-CC81-4306-B2BC-026E1EFBBEE1}">
      <dgm:prSet/>
      <dgm:spPr/>
      <dgm:t>
        <a:bodyPr/>
        <a:lstStyle/>
        <a:p>
          <a:endParaRPr lang="en-US"/>
        </a:p>
      </dgm:t>
    </dgm:pt>
    <dgm:pt modelId="{6FAADD96-77FF-4D91-B1C8-4B4D472A1EB9}" type="sibTrans" cxnId="{1C3E74B4-CC81-4306-B2BC-026E1EFBBEE1}">
      <dgm:prSet/>
      <dgm:spPr/>
      <dgm:t>
        <a:bodyPr/>
        <a:lstStyle/>
        <a:p>
          <a:endParaRPr lang="en-US"/>
        </a:p>
      </dgm:t>
    </dgm:pt>
    <dgm:pt modelId="{7701CA7E-D3BB-4DE8-AEC2-CF0A03F69A41}">
      <dgm:prSet custT="1"/>
      <dgm:spPr>
        <a:solidFill>
          <a:schemeClr val="bg1">
            <a:alpha val="90000"/>
          </a:schemeClr>
        </a:solidFill>
      </dgm:spPr>
      <dgm:t>
        <a:bodyPr/>
        <a:lstStyle/>
        <a:p>
          <a:r>
            <a:rPr lang="en-US" sz="2400" baseline="0" dirty="0">
              <a:latin typeface="+mn-lt"/>
            </a:rPr>
            <a:t>Benefit from policies and projects conducted and supported by family organizations</a:t>
          </a:r>
        </a:p>
      </dgm:t>
    </dgm:pt>
    <dgm:pt modelId="{8DDA271C-4CDD-4FAF-A0F6-A52CAFBF1A13}" type="parTrans" cxnId="{45A0421B-4EAB-426F-ADA8-104CC95A7B6F}">
      <dgm:prSet/>
      <dgm:spPr/>
      <dgm:t>
        <a:bodyPr/>
        <a:lstStyle/>
        <a:p>
          <a:endParaRPr lang="en-US"/>
        </a:p>
      </dgm:t>
    </dgm:pt>
    <dgm:pt modelId="{C3137043-55A0-4FE2-8C2B-0F664F562BD0}" type="sibTrans" cxnId="{45A0421B-4EAB-426F-ADA8-104CC95A7B6F}">
      <dgm:prSet/>
      <dgm:spPr/>
      <dgm:t>
        <a:bodyPr/>
        <a:lstStyle/>
        <a:p>
          <a:endParaRPr lang="en-US"/>
        </a:p>
      </dgm:t>
    </dgm:pt>
    <dgm:pt modelId="{0EFF969E-D945-4B72-A68A-920863883C28}">
      <dgm:prSet custT="1"/>
      <dgm:spPr>
        <a:solidFill>
          <a:schemeClr val="bg1">
            <a:alpha val="90000"/>
          </a:schemeClr>
        </a:solidFill>
      </dgm:spPr>
      <dgm:t>
        <a:bodyPr/>
        <a:lstStyle/>
        <a:p>
          <a:r>
            <a:rPr lang="en-US" sz="2400" baseline="0" dirty="0">
              <a:latin typeface="+mn-lt"/>
            </a:rPr>
            <a:t>Recognize equal status of family representatives on committees and in leadership roles </a:t>
          </a:r>
          <a:endParaRPr lang="en-US" sz="2400" dirty="0">
            <a:latin typeface="+mn-lt"/>
          </a:endParaRPr>
        </a:p>
      </dgm:t>
    </dgm:pt>
    <dgm:pt modelId="{4E659FA0-BD6B-42D9-8642-B0034FBA37C3}" type="parTrans" cxnId="{B334AA3E-390F-4FC9-9E85-19F0DDE80306}">
      <dgm:prSet/>
      <dgm:spPr/>
      <dgm:t>
        <a:bodyPr/>
        <a:lstStyle/>
        <a:p>
          <a:endParaRPr lang="en-US"/>
        </a:p>
      </dgm:t>
    </dgm:pt>
    <dgm:pt modelId="{C5A548FD-4602-4153-B0F2-0D783160732F}" type="sibTrans" cxnId="{B334AA3E-390F-4FC9-9E85-19F0DDE80306}">
      <dgm:prSet/>
      <dgm:spPr/>
      <dgm:t>
        <a:bodyPr/>
        <a:lstStyle/>
        <a:p>
          <a:endParaRPr lang="en-US"/>
        </a:p>
      </dgm:t>
    </dgm:pt>
    <dgm:pt modelId="{987B11A2-947E-4135-87EA-0E0380BAE953}">
      <dgm:prSet phldrT="[Text]" custT="1"/>
      <dgm:spPr>
        <a:solidFill>
          <a:schemeClr val="bg1">
            <a:alpha val="90000"/>
          </a:schemeClr>
        </a:solidFill>
      </dgm:spPr>
      <dgm:t>
        <a:bodyPr/>
        <a:lstStyle/>
        <a:p>
          <a:r>
            <a:rPr lang="en-US" sz="2400" dirty="0"/>
            <a:t>Aware of their voices in school decision-making</a:t>
          </a:r>
        </a:p>
      </dgm:t>
      <dgm:extLst>
        <a:ext uri="{E40237B7-FDA0-4F09-8148-C483321AD2D9}">
          <dgm14:cNvPr xmlns:dgm14="http://schemas.microsoft.com/office/drawing/2010/diagram" id="0" name="" descr="Students&#10; Aware of family representation in school decisions&#10; Understand that student rights are protected&#10; Benefit from policies and projects conducted and supported by family organizations&#10;Teachers&#10; Aware of family perspectives as a factor in policy development and decisions&#10; Recognize equal status of family representatives on committees and in leadership roles &#10;Families&#10; Aware of their voices in school decision-making&#10; Provide input into policies which influence students’ education&#10; Share experiences and connections with other families&#10;"/>
        </a:ext>
      </dgm:extLst>
    </dgm:pt>
    <dgm:pt modelId="{D1649F72-DD80-41F5-A50F-1D33B42DB703}" type="sibTrans" cxnId="{18C06615-FCEC-460F-B01E-2CAA8B6D4376}">
      <dgm:prSet/>
      <dgm:spPr/>
      <dgm:t>
        <a:bodyPr/>
        <a:lstStyle/>
        <a:p>
          <a:endParaRPr lang="en-US"/>
        </a:p>
      </dgm:t>
    </dgm:pt>
    <dgm:pt modelId="{F36F7C4A-F786-4236-9072-B17016E40C4A}" type="parTrans" cxnId="{18C06615-FCEC-460F-B01E-2CAA8B6D4376}">
      <dgm:prSet/>
      <dgm:spPr/>
      <dgm:t>
        <a:bodyPr/>
        <a:lstStyle/>
        <a:p>
          <a:endParaRPr lang="en-US"/>
        </a:p>
      </dgm:t>
    </dgm:pt>
    <dgm:pt modelId="{FEF4EBA8-F8AE-45A1-AA9F-4BE8878D10A2}">
      <dgm:prSet phldrT="[Text]" custT="1"/>
      <dgm:spPr>
        <a:solidFill>
          <a:schemeClr val="bg1">
            <a:alpha val="90000"/>
          </a:schemeClr>
        </a:solidFill>
      </dgm:spPr>
      <dgm:t>
        <a:bodyPr/>
        <a:lstStyle/>
        <a:p>
          <a:r>
            <a:rPr lang="en-US" sz="2400" dirty="0"/>
            <a:t>Provide input into policies which influence students’ education</a:t>
          </a:r>
        </a:p>
      </dgm:t>
    </dgm:pt>
    <dgm:pt modelId="{5995346F-3213-4E09-B293-5990F788D95C}" type="sibTrans" cxnId="{2C721DE3-F6A4-4B50-8065-C6AFFE378535}">
      <dgm:prSet/>
      <dgm:spPr/>
      <dgm:t>
        <a:bodyPr/>
        <a:lstStyle/>
        <a:p>
          <a:endParaRPr lang="en-US"/>
        </a:p>
      </dgm:t>
    </dgm:pt>
    <dgm:pt modelId="{2131B21E-A45E-48E5-AD69-BCC4526CCF99}" type="parTrans" cxnId="{2C721DE3-F6A4-4B50-8065-C6AFFE378535}">
      <dgm:prSet/>
      <dgm:spPr/>
      <dgm:t>
        <a:bodyPr/>
        <a:lstStyle/>
        <a:p>
          <a:endParaRPr lang="en-US"/>
        </a:p>
      </dgm:t>
    </dgm:pt>
    <dgm:pt modelId="{CECC3798-66A6-482F-9297-CD01C619237D}">
      <dgm:prSet phldrT="[Text]" custT="1"/>
      <dgm:spPr>
        <a:solidFill>
          <a:schemeClr val="bg1">
            <a:alpha val="90000"/>
          </a:schemeClr>
        </a:solidFill>
      </dgm:spPr>
      <dgm:t>
        <a:bodyPr/>
        <a:lstStyle/>
        <a:p>
          <a:r>
            <a:rPr lang="en-US" sz="2400" dirty="0"/>
            <a:t>Share experiences and connections with other families</a:t>
          </a:r>
        </a:p>
      </dgm:t>
    </dgm:pt>
    <dgm:pt modelId="{926ABABE-9F9E-4549-8451-261D471C6102}" type="sibTrans" cxnId="{192CA5FB-5211-4C56-B5A2-004F587FDD72}">
      <dgm:prSet/>
      <dgm:spPr/>
      <dgm:t>
        <a:bodyPr/>
        <a:lstStyle/>
        <a:p>
          <a:endParaRPr lang="en-US"/>
        </a:p>
      </dgm:t>
    </dgm:pt>
    <dgm:pt modelId="{D0A20BB1-B59A-4EA5-99B6-039D1A09030A}" type="parTrans" cxnId="{192CA5FB-5211-4C56-B5A2-004F587FDD72}">
      <dgm:prSet/>
      <dgm:spPr/>
      <dgm:t>
        <a:bodyPr/>
        <a:lstStyle/>
        <a:p>
          <a:endParaRPr lang="en-US"/>
        </a:p>
      </dgm:t>
    </dgm:pt>
    <dgm:pt modelId="{3BFB1810-2F59-4282-A69A-01B94A8D4F4B}" type="pres">
      <dgm:prSet presAssocID="{14907FD0-44D5-4589-BF03-4484F03DE67F}" presName="Name0" presStyleCnt="0">
        <dgm:presLayoutVars>
          <dgm:dir/>
          <dgm:animLvl val="lvl"/>
          <dgm:resizeHandles val="exact"/>
        </dgm:presLayoutVars>
      </dgm:prSet>
      <dgm:spPr/>
    </dgm:pt>
    <dgm:pt modelId="{151E66FD-05BD-4EA3-A16C-942F70B752C1}" type="pres">
      <dgm:prSet presAssocID="{5969DEBF-E5B8-4D4A-A7E3-6A0CF2C39152}" presName="linNode" presStyleCnt="0"/>
      <dgm:spPr/>
    </dgm:pt>
    <dgm:pt modelId="{A11F18CE-0D73-4871-9F25-CA550E7ABFF3}" type="pres">
      <dgm:prSet presAssocID="{5969DEBF-E5B8-4D4A-A7E3-6A0CF2C39152}" presName="parentText" presStyleLbl="node1" presStyleIdx="0" presStyleCnt="3" custScaleX="71366">
        <dgm:presLayoutVars>
          <dgm:chMax val="1"/>
          <dgm:bulletEnabled val="1"/>
        </dgm:presLayoutVars>
      </dgm:prSet>
      <dgm:spPr/>
    </dgm:pt>
    <dgm:pt modelId="{D8256C2D-3A4E-460A-A41D-F687A6C9EAC0}" type="pres">
      <dgm:prSet presAssocID="{5969DEBF-E5B8-4D4A-A7E3-6A0CF2C39152}" presName="descendantText" presStyleLbl="alignAccFollowNode1" presStyleIdx="0" presStyleCnt="3" custScaleX="136636">
        <dgm:presLayoutVars>
          <dgm:bulletEnabled val="1"/>
        </dgm:presLayoutVars>
      </dgm:prSet>
      <dgm:spPr/>
    </dgm:pt>
    <dgm:pt modelId="{2D3BA102-DA56-4898-8150-5F6C8027D246}" type="pres">
      <dgm:prSet presAssocID="{184DBBB6-3BB9-47AC-B96F-2AA538B905D0}" presName="sp" presStyleCnt="0"/>
      <dgm:spPr/>
    </dgm:pt>
    <dgm:pt modelId="{1CFF3442-F007-42D1-AD5D-C7E9CDD21490}" type="pres">
      <dgm:prSet presAssocID="{01B09917-3AFD-4B58-8BD8-82E4A94D368B}" presName="linNode" presStyleCnt="0"/>
      <dgm:spPr/>
    </dgm:pt>
    <dgm:pt modelId="{1D911F53-B6C1-461B-9CF5-B81AECC6C719}" type="pres">
      <dgm:prSet presAssocID="{01B09917-3AFD-4B58-8BD8-82E4A94D368B}" presName="parentText" presStyleLbl="node1" presStyleIdx="1" presStyleCnt="3">
        <dgm:presLayoutVars>
          <dgm:chMax val="1"/>
          <dgm:bulletEnabled val="1"/>
        </dgm:presLayoutVars>
      </dgm:prSet>
      <dgm:spPr/>
    </dgm:pt>
    <dgm:pt modelId="{BF5C6A3D-F715-4233-9692-8D0DAA541B7A}" type="pres">
      <dgm:prSet presAssocID="{01B09917-3AFD-4B58-8BD8-82E4A94D368B}" presName="descendantText" presStyleLbl="alignAccFollowNode1" presStyleIdx="1" presStyleCnt="3" custScaleX="183250">
        <dgm:presLayoutVars>
          <dgm:bulletEnabled val="1"/>
        </dgm:presLayoutVars>
      </dgm:prSet>
      <dgm:spPr/>
    </dgm:pt>
    <dgm:pt modelId="{B3CD203D-A2F7-4825-94D1-B6DD8F6032F1}" type="pres">
      <dgm:prSet presAssocID="{1B23DCE4-3310-4469-A218-6900933FCEC2}" presName="sp" presStyleCnt="0"/>
      <dgm:spPr/>
    </dgm:pt>
    <dgm:pt modelId="{92E45F9E-912F-46EA-A9E1-B3EB3860BE1B}" type="pres">
      <dgm:prSet presAssocID="{BDD45D9C-D899-42B2-B687-86B06327DF30}" presName="linNode" presStyleCnt="0"/>
      <dgm:spPr/>
    </dgm:pt>
    <dgm:pt modelId="{0600C694-E400-4491-84DD-A696D0247B61}" type="pres">
      <dgm:prSet presAssocID="{BDD45D9C-D899-42B2-B687-86B06327DF30}" presName="parentText" presStyleLbl="node1" presStyleIdx="2" presStyleCnt="3" custScaleX="70476">
        <dgm:presLayoutVars>
          <dgm:chMax val="1"/>
          <dgm:bulletEnabled val="1"/>
        </dgm:presLayoutVars>
      </dgm:prSet>
      <dgm:spPr/>
    </dgm:pt>
    <dgm:pt modelId="{63ACD724-B0C4-477F-A6E1-6AEB6257F8AC}" type="pres">
      <dgm:prSet presAssocID="{BDD45D9C-D899-42B2-B687-86B06327DF30}" presName="descendantText" presStyleLbl="alignAccFollowNode1" presStyleIdx="2" presStyleCnt="3" custScaleX="138525" custScaleY="115771" custLinFactNeighborX="5" custLinFactNeighborY="2343">
        <dgm:presLayoutVars>
          <dgm:bulletEnabled val="1"/>
        </dgm:presLayoutVars>
      </dgm:prSet>
      <dgm:spPr/>
    </dgm:pt>
  </dgm:ptLst>
  <dgm:cxnLst>
    <dgm:cxn modelId="{AD7D5103-723B-41A7-907E-61EA71553304}" srcId="{01B09917-3AFD-4B58-8BD8-82E4A94D368B}" destId="{03457119-3B74-4295-8C04-297B7BAC660F}" srcOrd="0" destOrd="0" parTransId="{45394EBE-63A0-4A1C-8AB6-A6E2824628C6}" sibTransId="{B5739273-6CF5-454E-9650-52C82E3C0435}"/>
    <dgm:cxn modelId="{C5D3D910-1E7D-424C-BF6E-187947B352CA}" type="presOf" srcId="{0EFF969E-D945-4B72-A68A-920863883C28}" destId="{BF5C6A3D-F715-4233-9692-8D0DAA541B7A}" srcOrd="0" destOrd="1" presId="urn:microsoft.com/office/officeart/2005/8/layout/vList5"/>
    <dgm:cxn modelId="{18C06615-FCEC-460F-B01E-2CAA8B6D4376}" srcId="{BDD45D9C-D899-42B2-B687-86B06327DF30}" destId="{987B11A2-947E-4135-87EA-0E0380BAE953}" srcOrd="0" destOrd="0" parTransId="{F36F7C4A-F786-4236-9072-B17016E40C4A}" sibTransId="{D1649F72-DD80-41F5-A50F-1D33B42DB703}"/>
    <dgm:cxn modelId="{45A0421B-4EAB-426F-ADA8-104CC95A7B6F}" srcId="{5969DEBF-E5B8-4D4A-A7E3-6A0CF2C39152}" destId="{7701CA7E-D3BB-4DE8-AEC2-CF0A03F69A41}" srcOrd="2" destOrd="0" parTransId="{8DDA271C-4CDD-4FAF-A0F6-A52CAFBF1A13}" sibTransId="{C3137043-55A0-4FE2-8C2B-0F664F562BD0}"/>
    <dgm:cxn modelId="{9E32791E-8C1B-44CB-9D12-D49A1E580C16}" type="presOf" srcId="{BDD45D9C-D899-42B2-B687-86B06327DF30}" destId="{0600C694-E400-4491-84DD-A696D0247B61}" srcOrd="0" destOrd="0" presId="urn:microsoft.com/office/officeart/2005/8/layout/vList5"/>
    <dgm:cxn modelId="{DF3DBA29-C36A-4DEF-8A95-D62085D306E5}" type="presOf" srcId="{01B09917-3AFD-4B58-8BD8-82E4A94D368B}" destId="{1D911F53-B6C1-461B-9CF5-B81AECC6C719}" srcOrd="0" destOrd="0" presId="urn:microsoft.com/office/officeart/2005/8/layout/vList5"/>
    <dgm:cxn modelId="{352E4032-2E33-4D14-8C7C-06B886736C7B}" srcId="{14907FD0-44D5-4589-BF03-4484F03DE67F}" destId="{BDD45D9C-D899-42B2-B687-86B06327DF30}" srcOrd="2" destOrd="0" parTransId="{0292808A-77F0-4DDC-882F-19078F856BCF}" sibTransId="{C9AA55ED-E925-4DEC-BEA9-E53D2C1A892E}"/>
    <dgm:cxn modelId="{B334AA3E-390F-4FC9-9E85-19F0DDE80306}" srcId="{01B09917-3AFD-4B58-8BD8-82E4A94D368B}" destId="{0EFF969E-D945-4B72-A68A-920863883C28}" srcOrd="1" destOrd="0" parTransId="{4E659FA0-BD6B-42D9-8642-B0034FBA37C3}" sibTransId="{C5A548FD-4602-4153-B0F2-0D783160732F}"/>
    <dgm:cxn modelId="{83CCB24C-EF50-4375-B545-B9E8B48CA385}" type="presOf" srcId="{BFD5ACBB-C047-4986-901D-6F0358CCC962}" destId="{D8256C2D-3A4E-460A-A41D-F687A6C9EAC0}" srcOrd="0" destOrd="1" presId="urn:microsoft.com/office/officeart/2005/8/layout/vList5"/>
    <dgm:cxn modelId="{E1B4BC74-F60A-417D-9CB5-A50108AE2FF5}" srcId="{5969DEBF-E5B8-4D4A-A7E3-6A0CF2C39152}" destId="{43CBEC3A-B3C6-4C6E-B244-609EB2BD94E9}" srcOrd="0" destOrd="0" parTransId="{0BD800DC-1907-40FC-9274-E703BAE9A587}" sibTransId="{7C11F517-3E0D-46AC-86E3-8BF0543EE251}"/>
    <dgm:cxn modelId="{ADC1F082-03EB-40CB-9051-8C1881C28C12}" type="presOf" srcId="{03457119-3B74-4295-8C04-297B7BAC660F}" destId="{BF5C6A3D-F715-4233-9692-8D0DAA541B7A}" srcOrd="0" destOrd="0" presId="urn:microsoft.com/office/officeart/2005/8/layout/vList5"/>
    <dgm:cxn modelId="{31D59C86-77F9-40D6-A998-5A357630C38F}" srcId="{14907FD0-44D5-4589-BF03-4484F03DE67F}" destId="{01B09917-3AFD-4B58-8BD8-82E4A94D368B}" srcOrd="1" destOrd="0" parTransId="{36181D5E-9B11-4783-9285-963ABBBB0584}" sibTransId="{1B23DCE4-3310-4469-A218-6900933FCEC2}"/>
    <dgm:cxn modelId="{1C3E74B4-CC81-4306-B2BC-026E1EFBBEE1}" srcId="{5969DEBF-E5B8-4D4A-A7E3-6A0CF2C39152}" destId="{BFD5ACBB-C047-4986-901D-6F0358CCC962}" srcOrd="1" destOrd="0" parTransId="{28599835-D17A-4526-8934-5F643543E5C7}" sibTransId="{6FAADD96-77FF-4D91-B1C8-4B4D472A1EB9}"/>
    <dgm:cxn modelId="{EFBDA7B7-7BB5-429C-840C-7E5DEABA794A}" type="presOf" srcId="{43CBEC3A-B3C6-4C6E-B244-609EB2BD94E9}" destId="{D8256C2D-3A4E-460A-A41D-F687A6C9EAC0}" srcOrd="0" destOrd="0" presId="urn:microsoft.com/office/officeart/2005/8/layout/vList5"/>
    <dgm:cxn modelId="{E2A605C2-72CD-4D0F-928D-F44E3321A4AA}" type="presOf" srcId="{7701CA7E-D3BB-4DE8-AEC2-CF0A03F69A41}" destId="{D8256C2D-3A4E-460A-A41D-F687A6C9EAC0}" srcOrd="0" destOrd="2" presId="urn:microsoft.com/office/officeart/2005/8/layout/vList5"/>
    <dgm:cxn modelId="{3054C6CF-60CE-4540-B146-550A629F636A}" type="presOf" srcId="{987B11A2-947E-4135-87EA-0E0380BAE953}" destId="{63ACD724-B0C4-477F-A6E1-6AEB6257F8AC}" srcOrd="0" destOrd="0" presId="urn:microsoft.com/office/officeart/2005/8/layout/vList5"/>
    <dgm:cxn modelId="{6BFDBAD0-9C64-49D3-B06C-0BC0ADDDC3DD}" srcId="{14907FD0-44D5-4589-BF03-4484F03DE67F}" destId="{5969DEBF-E5B8-4D4A-A7E3-6A0CF2C39152}" srcOrd="0" destOrd="0" parTransId="{FBCFE093-34C9-416F-B776-4E6A873E808D}" sibTransId="{184DBBB6-3BB9-47AC-B96F-2AA538B905D0}"/>
    <dgm:cxn modelId="{B26ADFD5-4E46-415A-83DD-1E0B891B887C}" type="presOf" srcId="{FEF4EBA8-F8AE-45A1-AA9F-4BE8878D10A2}" destId="{63ACD724-B0C4-477F-A6E1-6AEB6257F8AC}" srcOrd="0" destOrd="1" presId="urn:microsoft.com/office/officeart/2005/8/layout/vList5"/>
    <dgm:cxn modelId="{C488DCDA-9168-4724-BCEC-12D1367A2DEA}" type="presOf" srcId="{5969DEBF-E5B8-4D4A-A7E3-6A0CF2C39152}" destId="{A11F18CE-0D73-4871-9F25-CA550E7ABFF3}" srcOrd="0" destOrd="0" presId="urn:microsoft.com/office/officeart/2005/8/layout/vList5"/>
    <dgm:cxn modelId="{2C721DE3-F6A4-4B50-8065-C6AFFE378535}" srcId="{BDD45D9C-D899-42B2-B687-86B06327DF30}" destId="{FEF4EBA8-F8AE-45A1-AA9F-4BE8878D10A2}" srcOrd="1" destOrd="0" parTransId="{2131B21E-A45E-48E5-AD69-BCC4526CCF99}" sibTransId="{5995346F-3213-4E09-B293-5990F788D95C}"/>
    <dgm:cxn modelId="{06AA38F9-F9F7-48FF-8D3D-3A8672390B3A}" type="presOf" srcId="{CECC3798-66A6-482F-9297-CD01C619237D}" destId="{63ACD724-B0C4-477F-A6E1-6AEB6257F8AC}" srcOrd="0" destOrd="2" presId="urn:microsoft.com/office/officeart/2005/8/layout/vList5"/>
    <dgm:cxn modelId="{192CA5FB-5211-4C56-B5A2-004F587FDD72}" srcId="{BDD45D9C-D899-42B2-B687-86B06327DF30}" destId="{CECC3798-66A6-482F-9297-CD01C619237D}" srcOrd="2" destOrd="0" parTransId="{D0A20BB1-B59A-4EA5-99B6-039D1A09030A}" sibTransId="{926ABABE-9F9E-4549-8451-261D471C6102}"/>
    <dgm:cxn modelId="{4EAB9FFC-85CC-415E-8E33-A76D39A09F08}" type="presOf" srcId="{14907FD0-44D5-4589-BF03-4484F03DE67F}" destId="{3BFB1810-2F59-4282-A69A-01B94A8D4F4B}" srcOrd="0" destOrd="0" presId="urn:microsoft.com/office/officeart/2005/8/layout/vList5"/>
    <dgm:cxn modelId="{4E10B58B-8021-40B5-8300-E5FA1607AE7C}" type="presParOf" srcId="{3BFB1810-2F59-4282-A69A-01B94A8D4F4B}" destId="{151E66FD-05BD-4EA3-A16C-942F70B752C1}" srcOrd="0" destOrd="0" presId="urn:microsoft.com/office/officeart/2005/8/layout/vList5"/>
    <dgm:cxn modelId="{9C106C50-4A01-4189-AD67-F732D02ABCBA}" type="presParOf" srcId="{151E66FD-05BD-4EA3-A16C-942F70B752C1}" destId="{A11F18CE-0D73-4871-9F25-CA550E7ABFF3}" srcOrd="0" destOrd="0" presId="urn:microsoft.com/office/officeart/2005/8/layout/vList5"/>
    <dgm:cxn modelId="{DD0A0EA7-DAB9-4C38-A61B-EDA534078886}" type="presParOf" srcId="{151E66FD-05BD-4EA3-A16C-942F70B752C1}" destId="{D8256C2D-3A4E-460A-A41D-F687A6C9EAC0}" srcOrd="1" destOrd="0" presId="urn:microsoft.com/office/officeart/2005/8/layout/vList5"/>
    <dgm:cxn modelId="{8CB7474C-8CD8-4959-AEDF-156CF924D420}" type="presParOf" srcId="{3BFB1810-2F59-4282-A69A-01B94A8D4F4B}" destId="{2D3BA102-DA56-4898-8150-5F6C8027D246}" srcOrd="1" destOrd="0" presId="urn:microsoft.com/office/officeart/2005/8/layout/vList5"/>
    <dgm:cxn modelId="{5325A37D-307A-4A1A-BD11-9D8F74FB819E}" type="presParOf" srcId="{3BFB1810-2F59-4282-A69A-01B94A8D4F4B}" destId="{1CFF3442-F007-42D1-AD5D-C7E9CDD21490}" srcOrd="2" destOrd="0" presId="urn:microsoft.com/office/officeart/2005/8/layout/vList5"/>
    <dgm:cxn modelId="{5E23618F-E67F-4424-A5DF-A05AE7125821}" type="presParOf" srcId="{1CFF3442-F007-42D1-AD5D-C7E9CDD21490}" destId="{1D911F53-B6C1-461B-9CF5-B81AECC6C719}" srcOrd="0" destOrd="0" presId="urn:microsoft.com/office/officeart/2005/8/layout/vList5"/>
    <dgm:cxn modelId="{2806BB88-DEAF-450B-8B3F-80DD66E480A2}" type="presParOf" srcId="{1CFF3442-F007-42D1-AD5D-C7E9CDD21490}" destId="{BF5C6A3D-F715-4233-9692-8D0DAA541B7A}" srcOrd="1" destOrd="0" presId="urn:microsoft.com/office/officeart/2005/8/layout/vList5"/>
    <dgm:cxn modelId="{48E3456C-5116-402B-B78D-97236ADCC2FA}" type="presParOf" srcId="{3BFB1810-2F59-4282-A69A-01B94A8D4F4B}" destId="{B3CD203D-A2F7-4825-94D1-B6DD8F6032F1}" srcOrd="3" destOrd="0" presId="urn:microsoft.com/office/officeart/2005/8/layout/vList5"/>
    <dgm:cxn modelId="{91E4A3A6-0521-43E7-A4E9-9291D27C3ADE}" type="presParOf" srcId="{3BFB1810-2F59-4282-A69A-01B94A8D4F4B}" destId="{92E45F9E-912F-46EA-A9E1-B3EB3860BE1B}" srcOrd="4" destOrd="0" presId="urn:microsoft.com/office/officeart/2005/8/layout/vList5"/>
    <dgm:cxn modelId="{91358C6C-0B24-4735-A1AD-5CD3FB3AE2F8}" type="presParOf" srcId="{92E45F9E-912F-46EA-A9E1-B3EB3860BE1B}" destId="{0600C694-E400-4491-84DD-A696D0247B61}" srcOrd="0" destOrd="0" presId="urn:microsoft.com/office/officeart/2005/8/layout/vList5"/>
    <dgm:cxn modelId="{47D2B9F4-F118-43E9-AA1C-8BF3F6E10EAC}" type="presParOf" srcId="{92E45F9E-912F-46EA-A9E1-B3EB3860BE1B}" destId="{63ACD724-B0C4-477F-A6E1-6AEB6257F8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A2075-4776-49AF-AABD-B5A4EA0BB9E0}">
      <dsp:nvSpPr>
        <dsp:cNvPr id="0" name=""/>
        <dsp:cNvSpPr/>
      </dsp:nvSpPr>
      <dsp:spPr>
        <a:xfrm>
          <a:off x="0" y="4000"/>
          <a:ext cx="7501128" cy="852106"/>
        </a:xfrm>
        <a:prstGeom prst="roundRect">
          <a:avLst>
            <a:gd name="adj" fmla="val 10000"/>
          </a:avLst>
        </a:prstGeom>
        <a:solidFill>
          <a:srgbClr val="FFFFFF"/>
        </a:solidFill>
        <a:ln>
          <a:noFill/>
        </a:ln>
        <a:effectLst/>
      </dsp:spPr>
      <dsp:style>
        <a:lnRef idx="0">
          <a:scrgbClr r="0" g="0" b="0"/>
        </a:lnRef>
        <a:fillRef idx="1">
          <a:scrgbClr r="0" g="0" b="0"/>
        </a:fillRef>
        <a:effectRef idx="0">
          <a:scrgbClr r="0" g="0" b="0"/>
        </a:effectRef>
        <a:fontRef idx="minor"/>
      </dsp:style>
    </dsp:sp>
    <dsp:sp modelId="{4A925B8E-DC24-4843-B3D0-516812AE2A48}">
      <dsp:nvSpPr>
        <dsp:cNvPr id="0" name=""/>
        <dsp:cNvSpPr/>
      </dsp:nvSpPr>
      <dsp:spPr>
        <a:xfrm>
          <a:off x="257762" y="195724"/>
          <a:ext cx="468658" cy="468658"/>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92510-C093-4479-9EC9-D4994E05DFAF}">
      <dsp:nvSpPr>
        <dsp:cNvPr id="0" name=""/>
        <dsp:cNvSpPr/>
      </dsp:nvSpPr>
      <dsp:spPr>
        <a:xfrm>
          <a:off x="984183" y="4000"/>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007681"/>
              </a:solidFill>
            </a:rPr>
            <a:t>IDEA</a:t>
          </a:r>
        </a:p>
      </dsp:txBody>
      <dsp:txXfrm>
        <a:off x="984183" y="4000"/>
        <a:ext cx="6516944" cy="852106"/>
      </dsp:txXfrm>
    </dsp:sp>
    <dsp:sp modelId="{280FE153-93C4-4BF6-B534-6CF1C0B34971}">
      <dsp:nvSpPr>
        <dsp:cNvPr id="0" name=""/>
        <dsp:cNvSpPr/>
      </dsp:nvSpPr>
      <dsp:spPr>
        <a:xfrm>
          <a:off x="0" y="1052952"/>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D354747-4192-4405-955C-560CCA038A4E}">
      <dsp:nvSpPr>
        <dsp:cNvPr id="0" name=""/>
        <dsp:cNvSpPr/>
      </dsp:nvSpPr>
      <dsp:spPr>
        <a:xfrm>
          <a:off x="257762" y="1260857"/>
          <a:ext cx="468658" cy="468658"/>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D3D02B-EA5E-404B-B92E-0CE319FFBF2F}">
      <dsp:nvSpPr>
        <dsp:cNvPr id="0" name=""/>
        <dsp:cNvSpPr/>
      </dsp:nvSpPr>
      <dsp:spPr>
        <a:xfrm>
          <a:off x="984183" y="1069133"/>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007681"/>
              </a:solidFill>
            </a:rPr>
            <a:t>ESSA</a:t>
          </a:r>
        </a:p>
      </dsp:txBody>
      <dsp:txXfrm>
        <a:off x="984183" y="1069133"/>
        <a:ext cx="6516944" cy="852106"/>
      </dsp:txXfrm>
    </dsp:sp>
    <dsp:sp modelId="{0D36581C-5D1C-4EBF-AB26-F6CF1D753E40}">
      <dsp:nvSpPr>
        <dsp:cNvPr id="0" name=""/>
        <dsp:cNvSpPr/>
      </dsp:nvSpPr>
      <dsp:spPr>
        <a:xfrm>
          <a:off x="0" y="2134266"/>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17C66CE8-7247-4479-B2D1-5C5E49FE7C91}">
      <dsp:nvSpPr>
        <dsp:cNvPr id="0" name=""/>
        <dsp:cNvSpPr/>
      </dsp:nvSpPr>
      <dsp:spPr>
        <a:xfrm>
          <a:off x="257762" y="2325990"/>
          <a:ext cx="468658" cy="468658"/>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8A85E9-B5EE-44C1-9DF2-C9871C255F4B}">
      <dsp:nvSpPr>
        <dsp:cNvPr id="0" name=""/>
        <dsp:cNvSpPr/>
      </dsp:nvSpPr>
      <dsp:spPr>
        <a:xfrm>
          <a:off x="984183" y="2134266"/>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7681"/>
              </a:solidFill>
            </a:rPr>
            <a:t>PA State Performance Plan (SPP)</a:t>
          </a:r>
        </a:p>
      </dsp:txBody>
      <dsp:txXfrm>
        <a:off x="984183" y="2134266"/>
        <a:ext cx="3375507" cy="852106"/>
      </dsp:txXfrm>
    </dsp:sp>
    <dsp:sp modelId="{253E552C-9AA5-4221-B5EB-490E47771875}">
      <dsp:nvSpPr>
        <dsp:cNvPr id="0" name=""/>
        <dsp:cNvSpPr/>
      </dsp:nvSpPr>
      <dsp:spPr>
        <a:xfrm>
          <a:off x="4359690" y="2134266"/>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a:t>Indicator 8</a:t>
          </a:r>
        </a:p>
      </dsp:txBody>
      <dsp:txXfrm>
        <a:off x="4359690" y="2134266"/>
        <a:ext cx="3141437" cy="852106"/>
      </dsp:txXfrm>
    </dsp:sp>
    <dsp:sp modelId="{F5ED1001-533C-4AD6-86C0-6AC053FB0248}">
      <dsp:nvSpPr>
        <dsp:cNvPr id="0" name=""/>
        <dsp:cNvSpPr/>
      </dsp:nvSpPr>
      <dsp:spPr>
        <a:xfrm>
          <a:off x="0" y="3199399"/>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A1594EC8-53B6-4D16-8817-67AA3C1359CE}">
      <dsp:nvSpPr>
        <dsp:cNvPr id="0" name=""/>
        <dsp:cNvSpPr/>
      </dsp:nvSpPr>
      <dsp:spPr>
        <a:xfrm>
          <a:off x="257762" y="3391123"/>
          <a:ext cx="468658" cy="468658"/>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2AFCFA-D276-4542-A43C-D1F5691F1F69}">
      <dsp:nvSpPr>
        <dsp:cNvPr id="0" name=""/>
        <dsp:cNvSpPr/>
      </dsp:nvSpPr>
      <dsp:spPr>
        <a:xfrm>
          <a:off x="984183" y="3199399"/>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7681"/>
              </a:solidFill>
            </a:rPr>
            <a:t>Danielson Framework</a:t>
          </a:r>
        </a:p>
      </dsp:txBody>
      <dsp:txXfrm>
        <a:off x="984183" y="3199399"/>
        <a:ext cx="3375507" cy="852106"/>
      </dsp:txXfrm>
    </dsp:sp>
    <dsp:sp modelId="{F03EDFE1-C527-4E4F-B730-331F25560033}">
      <dsp:nvSpPr>
        <dsp:cNvPr id="0" name=""/>
        <dsp:cNvSpPr/>
      </dsp:nvSpPr>
      <dsp:spPr>
        <a:xfrm>
          <a:off x="4359690" y="3199399"/>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a:t>Component 4C - Communicating with Families</a:t>
          </a:r>
        </a:p>
      </dsp:txBody>
      <dsp:txXfrm>
        <a:off x="4359690" y="3199399"/>
        <a:ext cx="3141437" cy="852106"/>
      </dsp:txXfrm>
    </dsp:sp>
    <dsp:sp modelId="{32BE388A-C229-4983-98A7-66FBC6D456EE}">
      <dsp:nvSpPr>
        <dsp:cNvPr id="0" name=""/>
        <dsp:cNvSpPr/>
      </dsp:nvSpPr>
      <dsp:spPr>
        <a:xfrm>
          <a:off x="0" y="4268533"/>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9CA565FB-63DA-44CA-B556-33F2FD2A550B}">
      <dsp:nvSpPr>
        <dsp:cNvPr id="0" name=""/>
        <dsp:cNvSpPr/>
      </dsp:nvSpPr>
      <dsp:spPr>
        <a:xfrm>
          <a:off x="257762" y="4456256"/>
          <a:ext cx="468658" cy="468658"/>
        </a:xfrm>
        <a:prstGeom prst="rect">
          <a:avLst/>
        </a:prstGeom>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AC7DB4-7FEE-4426-8FD4-599FF3A4375A}">
      <dsp:nvSpPr>
        <dsp:cNvPr id="0" name=""/>
        <dsp:cNvSpPr/>
      </dsp:nvSpPr>
      <dsp:spPr>
        <a:xfrm>
          <a:off x="984183" y="4264533"/>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7681"/>
              </a:solidFill>
            </a:rPr>
            <a:t>PA System for Principal Effectiveness </a:t>
          </a:r>
        </a:p>
      </dsp:txBody>
      <dsp:txXfrm>
        <a:off x="984183" y="4264533"/>
        <a:ext cx="3375507" cy="852106"/>
      </dsp:txXfrm>
    </dsp:sp>
    <dsp:sp modelId="{F26E1C7D-C46A-4BBA-8AF2-AE3D49262A74}">
      <dsp:nvSpPr>
        <dsp:cNvPr id="0" name=""/>
        <dsp:cNvSpPr/>
      </dsp:nvSpPr>
      <dsp:spPr>
        <a:xfrm>
          <a:off x="4359690" y="4264533"/>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a:t>Component 4A – Maximizes Parent and Community Involvement and Outreach</a:t>
          </a:r>
        </a:p>
      </dsp:txBody>
      <dsp:txXfrm>
        <a:off x="4359690" y="4264533"/>
        <a:ext cx="3141437" cy="852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0E824-0737-4942-B7A6-92CD48F0CC98}">
      <dsp:nvSpPr>
        <dsp:cNvPr id="0" name=""/>
        <dsp:cNvSpPr/>
      </dsp:nvSpPr>
      <dsp:spPr>
        <a:xfrm>
          <a:off x="-5987375" y="-916089"/>
          <a:ext cx="7126884" cy="7126884"/>
        </a:xfrm>
        <a:prstGeom prst="blockArc">
          <a:avLst>
            <a:gd name="adj1" fmla="val 18900000"/>
            <a:gd name="adj2" fmla="val 2700000"/>
            <a:gd name="adj3" fmla="val 303"/>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94EDF-77C4-4C28-B06D-06AFBF925483}">
      <dsp:nvSpPr>
        <dsp:cNvPr id="0" name=""/>
        <dsp:cNvSpPr/>
      </dsp:nvSpPr>
      <dsp:spPr>
        <a:xfrm>
          <a:off x="594819" y="407056"/>
          <a:ext cx="7131506" cy="814537"/>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53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solidFill>
                <a:srgbClr val="004976"/>
              </a:solidFill>
            </a:rPr>
            <a:t>All families have dreams for their children and want what is best for them.</a:t>
          </a:r>
        </a:p>
      </dsp:txBody>
      <dsp:txXfrm>
        <a:off x="594819" y="407056"/>
        <a:ext cx="7131506" cy="814537"/>
      </dsp:txXfrm>
    </dsp:sp>
    <dsp:sp modelId="{D1986086-AE04-4DF2-8AF8-367F647B8124}">
      <dsp:nvSpPr>
        <dsp:cNvPr id="0" name=""/>
        <dsp:cNvSpPr/>
      </dsp:nvSpPr>
      <dsp:spPr>
        <a:xfrm>
          <a:off x="87016" y="305239"/>
          <a:ext cx="1018171" cy="1018171"/>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30E70053-3AC0-4A4E-84CE-DD1B1A153BE7}">
      <dsp:nvSpPr>
        <dsp:cNvPr id="0" name=""/>
        <dsp:cNvSpPr/>
      </dsp:nvSpPr>
      <dsp:spPr>
        <a:xfrm>
          <a:off x="1063095" y="1629075"/>
          <a:ext cx="6661947" cy="814537"/>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53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solidFill>
                <a:srgbClr val="004976"/>
              </a:solidFill>
            </a:rPr>
            <a:t>All families have the capacity to support their children’s learning</a:t>
          </a:r>
          <a:r>
            <a:rPr lang="en-US" sz="1700" kern="1200">
              <a:solidFill>
                <a:srgbClr val="004976"/>
              </a:solidFill>
            </a:rPr>
            <a:t>.</a:t>
          </a:r>
        </a:p>
      </dsp:txBody>
      <dsp:txXfrm>
        <a:off x="1063095" y="1629075"/>
        <a:ext cx="6661947" cy="814537"/>
      </dsp:txXfrm>
    </dsp:sp>
    <dsp:sp modelId="{F5E939AE-CB95-40F6-9FD2-23C9B76D0FD8}">
      <dsp:nvSpPr>
        <dsp:cNvPr id="0" name=""/>
        <dsp:cNvSpPr/>
      </dsp:nvSpPr>
      <dsp:spPr>
        <a:xfrm>
          <a:off x="554009" y="1527257"/>
          <a:ext cx="1018171" cy="1018171"/>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83CA9368-48C0-4421-BB8A-8F81BC2D5CB3}">
      <dsp:nvSpPr>
        <dsp:cNvPr id="0" name=""/>
        <dsp:cNvSpPr/>
      </dsp:nvSpPr>
      <dsp:spPr>
        <a:xfrm>
          <a:off x="1063095" y="2851093"/>
          <a:ext cx="6661947" cy="814537"/>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53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rgbClr val="004976"/>
              </a:solidFill>
            </a:rPr>
            <a:t>Families</a:t>
          </a:r>
          <a:r>
            <a:rPr lang="en-US" sz="1700" kern="1200" dirty="0">
              <a:solidFill>
                <a:srgbClr val="004976"/>
              </a:solidFill>
            </a:rPr>
            <a:t> </a:t>
          </a:r>
          <a:r>
            <a:rPr lang="en-US" sz="1700" b="1" kern="1200" dirty="0">
              <a:solidFill>
                <a:srgbClr val="004976"/>
              </a:solidFill>
            </a:rPr>
            <a:t>and school staff are equal partners.</a:t>
          </a:r>
        </a:p>
      </dsp:txBody>
      <dsp:txXfrm>
        <a:off x="1063095" y="2851093"/>
        <a:ext cx="6661947" cy="814537"/>
      </dsp:txXfrm>
    </dsp:sp>
    <dsp:sp modelId="{60EC1839-1889-45BE-B393-37663A4E5533}">
      <dsp:nvSpPr>
        <dsp:cNvPr id="0" name=""/>
        <dsp:cNvSpPr/>
      </dsp:nvSpPr>
      <dsp:spPr>
        <a:xfrm>
          <a:off x="554009" y="2749276"/>
          <a:ext cx="1018171" cy="1018171"/>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F42D9CDA-E544-4DD8-86E7-D08D88343B18}">
      <dsp:nvSpPr>
        <dsp:cNvPr id="0" name=""/>
        <dsp:cNvSpPr/>
      </dsp:nvSpPr>
      <dsp:spPr>
        <a:xfrm>
          <a:off x="596102" y="4079994"/>
          <a:ext cx="7128940" cy="814537"/>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53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solidFill>
                <a:srgbClr val="004976"/>
              </a:solidFill>
            </a:rPr>
            <a:t>The responsibility for cultivating and sustaining partnerships among school, home and community rests primarily with school staff, especially school leaders.</a:t>
          </a:r>
        </a:p>
      </dsp:txBody>
      <dsp:txXfrm>
        <a:off x="596102" y="4079994"/>
        <a:ext cx="7128940" cy="814537"/>
      </dsp:txXfrm>
    </dsp:sp>
    <dsp:sp modelId="{C1AD12F1-C26E-4E00-8B63-B3FEF6068939}">
      <dsp:nvSpPr>
        <dsp:cNvPr id="0" name=""/>
        <dsp:cNvSpPr/>
      </dsp:nvSpPr>
      <dsp:spPr>
        <a:xfrm>
          <a:off x="87016" y="3971294"/>
          <a:ext cx="1018171" cy="1018171"/>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3E52-2556-45EA-AF38-B6B5468BCD3B}">
      <dsp:nvSpPr>
        <dsp:cNvPr id="0" name=""/>
        <dsp:cNvSpPr/>
      </dsp:nvSpPr>
      <dsp:spPr>
        <a:xfrm>
          <a:off x="0" y="2125"/>
          <a:ext cx="7501128" cy="107713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0675440C-28DD-4D8C-AA24-BEEA86CCF821}">
      <dsp:nvSpPr>
        <dsp:cNvPr id="0" name=""/>
        <dsp:cNvSpPr/>
      </dsp:nvSpPr>
      <dsp:spPr>
        <a:xfrm>
          <a:off x="325833" y="244480"/>
          <a:ext cx="592424" cy="592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08D406-F79D-4D7A-A718-49464F7F7FAE}">
      <dsp:nvSpPr>
        <dsp:cNvPr id="0" name=""/>
        <dsp:cNvSpPr/>
      </dsp:nvSpPr>
      <dsp:spPr>
        <a:xfrm>
          <a:off x="1244090" y="2125"/>
          <a:ext cx="6257037"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1422400">
            <a:lnSpc>
              <a:spcPct val="100000"/>
            </a:lnSpc>
            <a:spcBef>
              <a:spcPct val="0"/>
            </a:spcBef>
            <a:spcAft>
              <a:spcPct val="35000"/>
            </a:spcAft>
            <a:buNone/>
          </a:pPr>
          <a:r>
            <a:rPr lang="en-US" sz="3200" kern="1200" dirty="0"/>
            <a:t>Choice</a:t>
          </a:r>
        </a:p>
      </dsp:txBody>
      <dsp:txXfrm>
        <a:off x="1244090" y="2125"/>
        <a:ext cx="6257037" cy="1077134"/>
      </dsp:txXfrm>
    </dsp:sp>
    <dsp:sp modelId="{11828172-51DA-4027-8ABB-CE9A30D96FA0}">
      <dsp:nvSpPr>
        <dsp:cNvPr id="0" name=""/>
        <dsp:cNvSpPr/>
      </dsp:nvSpPr>
      <dsp:spPr>
        <a:xfrm>
          <a:off x="0" y="1348543"/>
          <a:ext cx="7501128" cy="107713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65AA7323-4643-4A94-9D42-32E3D1CB4969}">
      <dsp:nvSpPr>
        <dsp:cNvPr id="0" name=""/>
        <dsp:cNvSpPr/>
      </dsp:nvSpPr>
      <dsp:spPr>
        <a:xfrm>
          <a:off x="325833" y="1590898"/>
          <a:ext cx="592424" cy="592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78164F-5DA0-48C0-8F4F-629AFF68C4F2}">
      <dsp:nvSpPr>
        <dsp:cNvPr id="0" name=""/>
        <dsp:cNvSpPr/>
      </dsp:nvSpPr>
      <dsp:spPr>
        <a:xfrm>
          <a:off x="1244090" y="1348543"/>
          <a:ext cx="6257037"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1422400">
            <a:lnSpc>
              <a:spcPct val="100000"/>
            </a:lnSpc>
            <a:spcBef>
              <a:spcPct val="0"/>
            </a:spcBef>
            <a:spcAft>
              <a:spcPct val="35000"/>
            </a:spcAft>
            <a:buNone/>
          </a:pPr>
          <a:r>
            <a:rPr lang="en-US" sz="3200" kern="1200" dirty="0"/>
            <a:t>Course of Action</a:t>
          </a:r>
        </a:p>
      </dsp:txBody>
      <dsp:txXfrm>
        <a:off x="1244090" y="1348543"/>
        <a:ext cx="6257037" cy="1077134"/>
      </dsp:txXfrm>
    </dsp:sp>
    <dsp:sp modelId="{127A589B-898F-4035-B475-A2F387601616}">
      <dsp:nvSpPr>
        <dsp:cNvPr id="0" name=""/>
        <dsp:cNvSpPr/>
      </dsp:nvSpPr>
      <dsp:spPr>
        <a:xfrm>
          <a:off x="0" y="2694961"/>
          <a:ext cx="7501128" cy="107713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DFFCA35F-2EC4-4D4C-87BF-61B0B27B835C}">
      <dsp:nvSpPr>
        <dsp:cNvPr id="0" name=""/>
        <dsp:cNvSpPr/>
      </dsp:nvSpPr>
      <dsp:spPr>
        <a:xfrm>
          <a:off x="325833" y="2937317"/>
          <a:ext cx="592424" cy="5924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8887F4-C617-4468-9052-2A4AC9B755C1}">
      <dsp:nvSpPr>
        <dsp:cNvPr id="0" name=""/>
        <dsp:cNvSpPr/>
      </dsp:nvSpPr>
      <dsp:spPr>
        <a:xfrm>
          <a:off x="1244090" y="2694961"/>
          <a:ext cx="6257037"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1422400">
            <a:lnSpc>
              <a:spcPct val="100000"/>
            </a:lnSpc>
            <a:spcBef>
              <a:spcPct val="0"/>
            </a:spcBef>
            <a:spcAft>
              <a:spcPct val="35000"/>
            </a:spcAft>
            <a:buNone/>
          </a:pPr>
          <a:r>
            <a:rPr lang="en-US" sz="3200" kern="1200" dirty="0"/>
            <a:t>Consequence</a:t>
          </a:r>
        </a:p>
      </dsp:txBody>
      <dsp:txXfrm>
        <a:off x="1244090" y="2694961"/>
        <a:ext cx="6257037" cy="1077134"/>
      </dsp:txXfrm>
    </dsp:sp>
    <dsp:sp modelId="{26116239-3725-4F4C-9DD2-65C56460AB3A}">
      <dsp:nvSpPr>
        <dsp:cNvPr id="0" name=""/>
        <dsp:cNvSpPr/>
      </dsp:nvSpPr>
      <dsp:spPr>
        <a:xfrm>
          <a:off x="0" y="4041380"/>
          <a:ext cx="7501128" cy="107713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178D087B-848E-4F4E-94BF-550AECA501F0}">
      <dsp:nvSpPr>
        <dsp:cNvPr id="0" name=""/>
        <dsp:cNvSpPr/>
      </dsp:nvSpPr>
      <dsp:spPr>
        <a:xfrm>
          <a:off x="325833" y="4283735"/>
          <a:ext cx="592424" cy="5924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67845-5012-47FC-90E2-5667EB3B69CD}">
      <dsp:nvSpPr>
        <dsp:cNvPr id="0" name=""/>
        <dsp:cNvSpPr/>
      </dsp:nvSpPr>
      <dsp:spPr>
        <a:xfrm>
          <a:off x="1244090" y="4041380"/>
          <a:ext cx="6257037"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1422400">
            <a:lnSpc>
              <a:spcPct val="100000"/>
            </a:lnSpc>
            <a:spcBef>
              <a:spcPct val="0"/>
            </a:spcBef>
            <a:spcAft>
              <a:spcPct val="35000"/>
            </a:spcAft>
            <a:buNone/>
          </a:pPr>
          <a:r>
            <a:rPr lang="en-US" sz="3200" kern="1200" dirty="0"/>
            <a:t>Commitment</a:t>
          </a:r>
        </a:p>
      </dsp:txBody>
      <dsp:txXfrm>
        <a:off x="1244090" y="4041380"/>
        <a:ext cx="6257037" cy="1077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56C2D-3A4E-460A-A41D-F687A6C9EAC0}">
      <dsp:nvSpPr>
        <dsp:cNvPr id="0" name=""/>
        <dsp:cNvSpPr/>
      </dsp:nvSpPr>
      <dsp:spPr>
        <a:xfrm rot="5400000">
          <a:off x="6746819" y="-3792263"/>
          <a:ext cx="1465979" cy="9422555"/>
        </a:xfrm>
        <a:prstGeom prst="round2SameRect">
          <a:avLst/>
        </a:prstGeom>
        <a:solidFill>
          <a:schemeClr val="bg1">
            <a:alpha val="9000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n-lt"/>
            </a:rPr>
            <a:t>Aware of </a:t>
          </a:r>
          <a:r>
            <a:rPr lang="en-US" sz="2400" kern="1200" baseline="0" dirty="0">
              <a:latin typeface="+mn-lt"/>
            </a:rPr>
            <a:t>family r</a:t>
          </a:r>
          <a:r>
            <a:rPr lang="en-US" sz="2400" kern="1200" dirty="0">
              <a:latin typeface="+mn-lt"/>
            </a:rPr>
            <a:t>epresentation</a:t>
          </a:r>
          <a:r>
            <a:rPr lang="en-US" sz="2400" kern="1200" baseline="0" dirty="0">
              <a:latin typeface="+mn-lt"/>
            </a:rPr>
            <a:t> in school decisions</a:t>
          </a:r>
          <a:endParaRPr lang="en-US" sz="2400" kern="1200" dirty="0"/>
        </a:p>
        <a:p>
          <a:pPr marL="228600" lvl="1" indent="-228600" algn="l" defTabSz="1066800">
            <a:lnSpc>
              <a:spcPct val="90000"/>
            </a:lnSpc>
            <a:spcBef>
              <a:spcPct val="0"/>
            </a:spcBef>
            <a:spcAft>
              <a:spcPct val="15000"/>
            </a:spcAft>
            <a:buChar char="•"/>
          </a:pPr>
          <a:r>
            <a:rPr lang="en-US" sz="2400" kern="1200" baseline="0" dirty="0">
              <a:latin typeface="+mn-lt"/>
            </a:rPr>
            <a:t>Understand that student rights are protected</a:t>
          </a:r>
        </a:p>
        <a:p>
          <a:pPr marL="228600" lvl="1" indent="-228600" algn="l" defTabSz="1066800">
            <a:lnSpc>
              <a:spcPct val="90000"/>
            </a:lnSpc>
            <a:spcBef>
              <a:spcPct val="0"/>
            </a:spcBef>
            <a:spcAft>
              <a:spcPct val="15000"/>
            </a:spcAft>
            <a:buChar char="•"/>
          </a:pPr>
          <a:r>
            <a:rPr lang="en-US" sz="2400" kern="1200" baseline="0" dirty="0">
              <a:latin typeface="+mn-lt"/>
            </a:rPr>
            <a:t>Benefit from policies and projects conducted and supported by family organizations</a:t>
          </a:r>
        </a:p>
      </dsp:txBody>
      <dsp:txXfrm rot="-5400000">
        <a:off x="2768532" y="257587"/>
        <a:ext cx="9350992" cy="1322853"/>
      </dsp:txXfrm>
    </dsp:sp>
    <dsp:sp modelId="{A11F18CE-0D73-4871-9F25-CA550E7ABFF3}">
      <dsp:nvSpPr>
        <dsp:cNvPr id="0" name=""/>
        <dsp:cNvSpPr/>
      </dsp:nvSpPr>
      <dsp:spPr>
        <a:xfrm>
          <a:off x="204" y="2776"/>
          <a:ext cx="2768327" cy="1832474"/>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kern="1200" dirty="0"/>
            <a:t>Students</a:t>
          </a:r>
        </a:p>
      </dsp:txBody>
      <dsp:txXfrm>
        <a:off x="89658" y="92230"/>
        <a:ext cx="2589419" cy="1653566"/>
      </dsp:txXfrm>
    </dsp:sp>
    <dsp:sp modelId="{BF5C6A3D-F715-4233-9692-8D0DAA541B7A}">
      <dsp:nvSpPr>
        <dsp:cNvPr id="0" name=""/>
        <dsp:cNvSpPr/>
      </dsp:nvSpPr>
      <dsp:spPr>
        <a:xfrm rot="5400000">
          <a:off x="6794288" y="-1820747"/>
          <a:ext cx="1465979" cy="9327718"/>
        </a:xfrm>
        <a:prstGeom prst="round2SameRect">
          <a:avLst/>
        </a:prstGeom>
        <a:solidFill>
          <a:schemeClr val="bg1">
            <a:alpha val="9000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n-lt"/>
            </a:rPr>
            <a:t>Aware of family perspectives as</a:t>
          </a:r>
          <a:r>
            <a:rPr lang="en-US" sz="2400" kern="1200" baseline="0" dirty="0">
              <a:latin typeface="+mn-lt"/>
            </a:rPr>
            <a:t> a factor in policy development and decisions</a:t>
          </a:r>
          <a:endParaRPr lang="en-US" sz="2400" kern="1200" dirty="0"/>
        </a:p>
        <a:p>
          <a:pPr marL="228600" lvl="1" indent="-228600" algn="l" defTabSz="1066800">
            <a:lnSpc>
              <a:spcPct val="90000"/>
            </a:lnSpc>
            <a:spcBef>
              <a:spcPct val="0"/>
            </a:spcBef>
            <a:spcAft>
              <a:spcPct val="15000"/>
            </a:spcAft>
            <a:buChar char="•"/>
          </a:pPr>
          <a:r>
            <a:rPr lang="en-US" sz="2400" kern="1200" baseline="0" dirty="0">
              <a:latin typeface="+mn-lt"/>
            </a:rPr>
            <a:t>Recognize equal status of family representatives on committees and in leadership roles </a:t>
          </a:r>
          <a:endParaRPr lang="en-US" sz="2400" kern="1200" dirty="0">
            <a:latin typeface="+mn-lt"/>
          </a:endParaRPr>
        </a:p>
      </dsp:txBody>
      <dsp:txXfrm rot="-5400000">
        <a:off x="2863419" y="2181685"/>
        <a:ext cx="9256155" cy="1322853"/>
      </dsp:txXfrm>
    </dsp:sp>
    <dsp:sp modelId="{1D911F53-B6C1-461B-9CF5-B81AECC6C719}">
      <dsp:nvSpPr>
        <dsp:cNvPr id="0" name=""/>
        <dsp:cNvSpPr/>
      </dsp:nvSpPr>
      <dsp:spPr>
        <a:xfrm>
          <a:off x="204" y="1926874"/>
          <a:ext cx="2863215" cy="1832474"/>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kern="1200" dirty="0"/>
            <a:t>Teachers</a:t>
          </a:r>
        </a:p>
      </dsp:txBody>
      <dsp:txXfrm>
        <a:off x="89658" y="2016328"/>
        <a:ext cx="2684307" cy="1653566"/>
      </dsp:txXfrm>
    </dsp:sp>
    <dsp:sp modelId="{63ACD724-B0C4-477F-A6E1-6AEB6257F8AC}">
      <dsp:nvSpPr>
        <dsp:cNvPr id="0" name=""/>
        <dsp:cNvSpPr/>
      </dsp:nvSpPr>
      <dsp:spPr>
        <a:xfrm rot="5400000">
          <a:off x="6603931" y="62091"/>
          <a:ext cx="1697179" cy="9478933"/>
        </a:xfrm>
        <a:prstGeom prst="round2SameRect">
          <a:avLst/>
        </a:prstGeom>
        <a:solidFill>
          <a:schemeClr val="bg1">
            <a:alpha val="9000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Aware of their voices in school decision-making</a:t>
          </a:r>
        </a:p>
        <a:p>
          <a:pPr marL="228600" lvl="1" indent="-228600" algn="l" defTabSz="1066800">
            <a:lnSpc>
              <a:spcPct val="90000"/>
            </a:lnSpc>
            <a:spcBef>
              <a:spcPct val="0"/>
            </a:spcBef>
            <a:spcAft>
              <a:spcPct val="15000"/>
            </a:spcAft>
            <a:buChar char="•"/>
          </a:pPr>
          <a:r>
            <a:rPr lang="en-US" sz="2400" kern="1200" dirty="0"/>
            <a:t>Provide input into policies which influence students’ education</a:t>
          </a:r>
        </a:p>
        <a:p>
          <a:pPr marL="228600" lvl="1" indent="-228600" algn="l" defTabSz="1066800">
            <a:lnSpc>
              <a:spcPct val="90000"/>
            </a:lnSpc>
            <a:spcBef>
              <a:spcPct val="0"/>
            </a:spcBef>
            <a:spcAft>
              <a:spcPct val="15000"/>
            </a:spcAft>
            <a:buChar char="•"/>
          </a:pPr>
          <a:r>
            <a:rPr lang="en-US" sz="2400" kern="1200" dirty="0"/>
            <a:t>Share experiences and connections with other families</a:t>
          </a:r>
        </a:p>
      </dsp:txBody>
      <dsp:txXfrm rot="-5400000">
        <a:off x="2713055" y="4035817"/>
        <a:ext cx="9396084" cy="1531481"/>
      </dsp:txXfrm>
    </dsp:sp>
    <dsp:sp modelId="{0600C694-E400-4491-84DD-A696D0247B61}">
      <dsp:nvSpPr>
        <dsp:cNvPr id="0" name=""/>
        <dsp:cNvSpPr/>
      </dsp:nvSpPr>
      <dsp:spPr>
        <a:xfrm>
          <a:off x="204" y="3850972"/>
          <a:ext cx="2712658" cy="1832474"/>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kern="1200" dirty="0"/>
            <a:t>Families</a:t>
          </a:r>
        </a:p>
      </dsp:txBody>
      <dsp:txXfrm>
        <a:off x="89658" y="3940426"/>
        <a:ext cx="2533750" cy="1653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B4A6E-2DD9-45AF-83CE-9DDADA46D3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1B9860-1686-4232-BC66-15F70F41A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4142D3-0758-490F-AC60-ACD488C0438D}" type="datetimeFigureOut">
              <a:rPr lang="en-US" smtClean="0"/>
              <a:t>10/19/2021</a:t>
            </a:fld>
            <a:endParaRPr lang="en-US"/>
          </a:p>
        </p:txBody>
      </p:sp>
      <p:sp>
        <p:nvSpPr>
          <p:cNvPr id="4" name="Footer Placeholder 3">
            <a:extLst>
              <a:ext uri="{FF2B5EF4-FFF2-40B4-BE49-F238E27FC236}">
                <a16:creationId xmlns:a16="http://schemas.microsoft.com/office/drawing/2014/main" id="{D58BFAA8-C786-4FC3-B64A-40158844A2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98F788-533D-478A-9DB1-8DC13F90E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93A7B-5EC1-4486-8872-9752786CD70E}" type="slidenum">
              <a:rPr lang="en-US" smtClean="0"/>
              <a:t>‹#›</a:t>
            </a:fld>
            <a:endParaRPr lang="en-US"/>
          </a:p>
        </p:txBody>
      </p:sp>
    </p:spTree>
    <p:extLst>
      <p:ext uri="{BB962C8B-B14F-4D97-AF65-F5344CB8AC3E}">
        <p14:creationId xmlns:p14="http://schemas.microsoft.com/office/powerpoint/2010/main" val="194955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D4626-7356-425E-995A-6106C16683CD}"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C2B49-8860-42C3-8ABF-BD63EAF17913}" type="slidenum">
              <a:rPr lang="en-US" smtClean="0"/>
              <a:t>‹#›</a:t>
            </a:fld>
            <a:endParaRPr lang="en-US"/>
          </a:p>
        </p:txBody>
      </p:sp>
    </p:spTree>
    <p:extLst>
      <p:ext uri="{BB962C8B-B14F-4D97-AF65-F5344CB8AC3E}">
        <p14:creationId xmlns:p14="http://schemas.microsoft.com/office/powerpoint/2010/main" val="352093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ualcapacity.org/about-u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dualcapacity.org/" TargetMode="External"/><Relationship Id="rId4" Type="http://schemas.openxmlformats.org/officeDocument/2006/relationships/hyperlink" Target="http://iel.or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ualcapacity.org/framework-in-depth/policy-and-program-goa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PaTTAN Family Engagement Module Series! The audience for these modules is educational professionals, families, and community members, including advocates and agency personnel. They may be implemented as professional development, self-advancement, school team activities, or as part of a school improvement plan. Presentation slides, activities, and handouts may be viewed, downloaded, printed and shared.</a:t>
            </a:r>
          </a:p>
          <a:p>
            <a:endParaRPr lang="en-US" dirty="0"/>
          </a:p>
          <a:p>
            <a:r>
              <a:rPr lang="en-US" altLang="en-US" dirty="0">
                <a:latin typeface="Arial" panose="020B0604020202020204" pitchFamily="34" charset="0"/>
              </a:rPr>
              <a:t>Welcome to Module 5</a:t>
            </a:r>
            <a:r>
              <a:rPr lang="en-US" altLang="en-US" baseline="0" dirty="0">
                <a:latin typeface="Arial" panose="020B0604020202020204" pitchFamily="34" charset="0"/>
              </a:rPr>
              <a:t> of the Enhancing Family Engagement Series: Shared Decision-Making. </a:t>
            </a:r>
            <a:r>
              <a:rPr lang="en-US" altLang="en-US" dirty="0">
                <a:latin typeface="Arial" panose="020B0604020202020204" pitchFamily="34" charset="0"/>
              </a:rPr>
              <a:t>Throughout this module, we will discuss the benefits of</a:t>
            </a:r>
            <a:r>
              <a:rPr lang="en-US" altLang="en-US" baseline="0" dirty="0">
                <a:latin typeface="Arial" panose="020B0604020202020204" pitchFamily="34" charset="0"/>
              </a:rPr>
              <a:t> shared decision-making and how to build an atmosphere of sharing within educational settings.  </a:t>
            </a:r>
            <a:endParaRPr lang="en-US" altLang="en-US" dirty="0">
              <a:latin typeface="Arial" panose="020B0604020202020204" pitchFamily="34" charset="0"/>
            </a:endParaRP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Note:  This training module does not have to be completed as a one-day training.  It was designed to be flexible in order to address the needs of individual learners</a:t>
            </a:r>
            <a:r>
              <a:rPr lang="en-US" altLang="en-US" baseline="0" dirty="0">
                <a:latin typeface="Arial" panose="020B0604020202020204" pitchFamily="34" charset="0"/>
              </a:rPr>
              <a:t> and LEAs</a:t>
            </a:r>
            <a:r>
              <a:rPr lang="en-US" altLang="en-US" dirty="0">
                <a:latin typeface="Arial" panose="020B0604020202020204" pitchFamily="34" charset="0"/>
              </a:rPr>
              <a:t>.  The activities embedded within the areas of focus are designed to promote discussion about Module 5: Shared Decision-Making. As you work through this module, consider engaging school staff, as well as families in the work this module encompasses.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12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section</a:t>
            </a:r>
            <a:r>
              <a:rPr lang="en-US" altLang="en-US" baseline="0" dirty="0">
                <a:latin typeface="Arial" panose="020B0604020202020204" pitchFamily="34" charset="0"/>
              </a:rPr>
              <a:t> of the PowerPoint will discuss the research regarding family engagement in education.  </a:t>
            </a:r>
            <a:endParaRPr lang="en-US" altLang="en-US" dirty="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1671FB-AA65-4DB4-90AC-7B8621D5682B}" type="slidenum">
              <a:rPr lang="en-US" altLang="en-US" smtClean="0">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678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Why should schools care about family engagement? “Research repeatedly correlates family engagement with student achievement, yet this strategy is rarely activated as an integral part of school reform efforts.”</a:t>
            </a:r>
          </a:p>
          <a:p>
            <a:r>
              <a:rPr lang="en-US" altLang="en-US" dirty="0">
                <a:latin typeface="Arial" panose="020B0604020202020204" pitchFamily="34" charset="0"/>
              </a:rPr>
              <a:t>(Weiss, Lopez, &amp; Rosenberg). </a:t>
            </a:r>
          </a:p>
          <a:p>
            <a:endParaRPr lang="en-US" altLang="en-US" dirty="0">
              <a:latin typeface="Arial" panose="020B0604020202020204" pitchFamily="34" charset="0"/>
            </a:endParaRPr>
          </a:p>
          <a:p>
            <a:r>
              <a:rPr lang="en-US" altLang="en-US" dirty="0">
                <a:latin typeface="Arial" panose="020B0604020202020204" pitchFamily="34" charset="0"/>
              </a:rPr>
              <a:t>Despite all of the research about the benefit of active family engagement for students and schools, families are still viewed as bystanders rather than partners. Shared decision-making allows family engagement to be a powerful approach that will impact school climate, culture, and practice. Therefore, family engagement is poised to be a major strategy in educational reform.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589773-A936-45C2-A9C9-C2238AE96FFF}" type="slidenum">
              <a:rPr lang="en-US" altLang="en-US" smtClean="0"/>
              <a:pPr/>
              <a:t>11</a:t>
            </a:fld>
            <a:endParaRPr lang="en-US" altLang="en-US"/>
          </a:p>
        </p:txBody>
      </p:sp>
    </p:spTree>
    <p:extLst>
      <p:ext uri="{BB962C8B-B14F-4D97-AF65-F5344CB8AC3E}">
        <p14:creationId xmlns:p14="http://schemas.microsoft.com/office/powerpoint/2010/main" val="379323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Dual Capacity Framework </a:t>
            </a:r>
            <a:r>
              <a:rPr lang="en-US" sz="1200" kern="1200" dirty="0">
                <a:solidFill>
                  <a:schemeClr val="tx1"/>
                </a:solidFill>
                <a:effectLst/>
                <a:latin typeface="+mn-lt"/>
                <a:ea typeface="+mn-ea"/>
                <a:cs typeface="+mn-cs"/>
              </a:rPr>
              <a:t>originally developed in 2013 by Karen Mapp, the Dual Capacity-Building Framework for Family-School Partnerships describes the objectives and conditions that are essential to effective family-school engagement and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2019, Karen Mapp—working in collaboration with </a:t>
            </a:r>
            <a:r>
              <a:rPr lang="en-US" sz="1200" b="1" u="none" strike="noStrike" kern="1200" dirty="0">
                <a:solidFill>
                  <a:schemeClr val="tx1"/>
                </a:solidFill>
                <a:effectLst/>
                <a:latin typeface="+mn-lt"/>
                <a:ea typeface="+mn-ea"/>
                <a:cs typeface="+mn-cs"/>
                <a:hlinkClick r:id="rId3"/>
              </a:rPr>
              <a:t>Marissa </a:t>
            </a:r>
            <a:r>
              <a:rPr lang="en-US" sz="1200" b="1" u="none" strike="noStrike" kern="1200" dirty="0" err="1">
                <a:solidFill>
                  <a:schemeClr val="tx1"/>
                </a:solidFill>
                <a:effectLst/>
                <a:latin typeface="+mn-lt"/>
                <a:ea typeface="+mn-ea"/>
                <a:cs typeface="+mn-cs"/>
                <a:hlinkClick r:id="rId3"/>
              </a:rPr>
              <a:t>Alberty</a:t>
            </a:r>
            <a:r>
              <a:rPr lang="en-US" sz="1200" kern="1200" dirty="0">
                <a:solidFill>
                  <a:schemeClr val="tx1"/>
                </a:solidFill>
                <a:effectLst/>
                <a:latin typeface="+mn-lt"/>
                <a:ea typeface="+mn-ea"/>
                <a:cs typeface="+mn-cs"/>
              </a:rPr>
              <a:t>, </a:t>
            </a:r>
            <a:r>
              <a:rPr lang="en-US" sz="1200" b="1" u="none" strike="noStrike" kern="1200" dirty="0" err="1">
                <a:solidFill>
                  <a:schemeClr val="tx1"/>
                </a:solidFill>
                <a:effectLst/>
                <a:latin typeface="+mn-lt"/>
                <a:ea typeface="+mn-ea"/>
                <a:cs typeface="+mn-cs"/>
                <a:hlinkClick r:id="rId3"/>
              </a:rPr>
              <a:t>Eyal</a:t>
            </a:r>
            <a:r>
              <a:rPr lang="en-US" sz="1200" b="1" u="none" strike="noStrike" kern="1200" dirty="0">
                <a:solidFill>
                  <a:schemeClr val="tx1"/>
                </a:solidFill>
                <a:effectLst/>
                <a:latin typeface="+mn-lt"/>
                <a:ea typeface="+mn-ea"/>
                <a:cs typeface="+mn-cs"/>
                <a:hlinkClick r:id="rId3"/>
              </a:rPr>
              <a:t> Bergman</a:t>
            </a:r>
            <a:r>
              <a:rPr lang="en-US" sz="1200" kern="1200" dirty="0">
                <a:solidFill>
                  <a:schemeClr val="tx1"/>
                </a:solidFill>
                <a:effectLst/>
                <a:latin typeface="+mn-lt"/>
                <a:ea typeface="+mn-ea"/>
                <a:cs typeface="+mn-cs"/>
              </a:rPr>
              <a:t>, and the </a:t>
            </a:r>
            <a:r>
              <a:rPr lang="en-US" sz="1200" kern="1200" dirty="0">
                <a:solidFill>
                  <a:schemeClr val="tx1"/>
                </a:solidFill>
                <a:effectLst/>
                <a:latin typeface="+mn-lt"/>
                <a:ea typeface="+mn-ea"/>
                <a:cs typeface="+mn-cs"/>
                <a:hlinkClick r:id="rId4"/>
              </a:rPr>
              <a:t>Institute for Educational Leadership</a:t>
            </a:r>
            <a:r>
              <a:rPr lang="en-US" sz="1200" kern="1200" dirty="0">
                <a:solidFill>
                  <a:schemeClr val="tx1"/>
                </a:solidFill>
                <a:effectLst/>
                <a:latin typeface="+mn-lt"/>
                <a:ea typeface="+mn-ea"/>
                <a:cs typeface="+mn-cs"/>
              </a:rPr>
              <a:t>—released an updated version (Version 2) of the Dual Capacity-Building Framework for Family-School Partnerships. The revised version was published at </a:t>
            </a:r>
            <a:r>
              <a:rPr lang="en-US" sz="1200" b="1" kern="1200" dirty="0">
                <a:solidFill>
                  <a:schemeClr val="tx1"/>
                </a:solidFill>
                <a:effectLst/>
                <a:latin typeface="+mn-lt"/>
                <a:ea typeface="+mn-ea"/>
                <a:cs typeface="+mn-cs"/>
                <a:hlinkClick r:id="rId5"/>
              </a:rPr>
              <a:t>dualcapacity.org</a:t>
            </a:r>
            <a:r>
              <a:rPr lang="en-US" sz="1200" kern="1200" dirty="0">
                <a:solidFill>
                  <a:schemeClr val="tx1"/>
                </a:solidFill>
                <a:effectLst/>
                <a:latin typeface="+mn-lt"/>
                <a:ea typeface="+mn-ea"/>
                <a:cs typeface="+mn-cs"/>
              </a:rPr>
              <a:t>, a website developed to “bring the framework to life and help put it into practice across the United States.”</a:t>
            </a:r>
          </a:p>
          <a:p>
            <a:endParaRPr lang="en-US" dirty="0"/>
          </a:p>
          <a:p>
            <a:r>
              <a:rPr lang="en-US" dirty="0"/>
              <a:t>These modifications were made to the framework based on feedback received form organizations and practitioners who had been using the framework in their districts, communities and schools.. </a:t>
            </a:r>
          </a:p>
          <a:p>
            <a:endParaRPr lang="en-US" dirty="0"/>
          </a:p>
          <a:p>
            <a:r>
              <a:rPr lang="en-US" dirty="0"/>
              <a:t>Note: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Framework builds on existing research suggesting that partnerships between home and school can only develop and thrive if both families and staff have the requisite collective capacity to engage in partnership. </a:t>
            </a:r>
            <a:r>
              <a:rPr lang="en-US" sz="1200" kern="1200" dirty="0">
                <a:solidFill>
                  <a:schemeClr val="tx1"/>
                </a:solidFill>
                <a:effectLst/>
                <a:latin typeface="+mn-lt"/>
                <a:ea typeface="+mn-ea"/>
                <a:cs typeface="+mn-cs"/>
              </a:rPr>
              <a:t>Many school and district family-engagement initiatives focus solely on providing workshops and seminars for families on how to engage more effectively in their children’s education. This focus on families alone often results in increased tension between families and school staff: families are trained to be more active in their children’s schools, only to be met by an unreceptive and unwelcoming school climate and resistance from district and school staff to their efforts for more active engagement. </a:t>
            </a:r>
            <a:r>
              <a:rPr lang="en-US" sz="1200" b="1" kern="1200" dirty="0">
                <a:solidFill>
                  <a:schemeClr val="tx1"/>
                </a:solidFill>
                <a:effectLst/>
                <a:latin typeface="+mn-lt"/>
                <a:ea typeface="+mn-ea"/>
                <a:cs typeface="+mn-cs"/>
              </a:rPr>
              <a:t>Therefore, policies and programs directed at improving family engagement must focus on building the capacities of both staff and families to engage in partnerships.”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Dual Capacity-Building Framework for Family-School Partnerships advances a simple but instrumental premise: effective family-school partnerships can only occur when the requisite capacity exists both </a:t>
            </a:r>
            <a:r>
              <a:rPr lang="en-US" sz="1200" i="1" kern="1200" dirty="0">
                <a:solidFill>
                  <a:schemeClr val="tx1"/>
                </a:solidFill>
                <a:effectLst/>
                <a:latin typeface="+mn-lt"/>
                <a:ea typeface="+mn-ea"/>
                <a:cs typeface="+mn-cs"/>
              </a:rPr>
              <a:t>inside</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outside</a:t>
            </a:r>
            <a:r>
              <a:rPr lang="en-US" sz="1200" kern="1200" dirty="0">
                <a:solidFill>
                  <a:schemeClr val="tx1"/>
                </a:solidFill>
                <a:effectLst/>
                <a:latin typeface="+mn-lt"/>
                <a:ea typeface="+mn-ea"/>
                <a:cs typeface="+mn-cs"/>
              </a:rPr>
              <a:t> the school system.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3C2B49-8860-42C3-8ABF-BD63EAF17913}" type="slidenum">
              <a:rPr lang="en-US" smtClean="0"/>
              <a:t>12</a:t>
            </a:fld>
            <a:endParaRPr lang="en-US"/>
          </a:p>
        </p:txBody>
      </p:sp>
    </p:spTree>
    <p:extLst>
      <p:ext uri="{BB962C8B-B14F-4D97-AF65-F5344CB8AC3E}">
        <p14:creationId xmlns:p14="http://schemas.microsoft.com/office/powerpoint/2010/main" val="95245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Policy and Program Goals (The 4Cs)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Largely unchanged in Version 2, the Dual Capacity-Building Framework for Family-School Partnerships identifies four policy and program goals—called the “4Cs”—that should inform a school’s capacity-building strategy for family engagement. Additional detail can be found at </a:t>
            </a:r>
            <a:r>
              <a:rPr lang="en-US" sz="1200" b="1" u="none" strike="noStrike" kern="1200" dirty="0">
                <a:solidFill>
                  <a:schemeClr val="tx1"/>
                </a:solidFill>
                <a:effectLst/>
                <a:latin typeface="+mn-lt"/>
                <a:ea typeface="+mn-ea"/>
                <a:cs typeface="+mn-cs"/>
                <a:hlinkClick r:id="rId3"/>
              </a:rPr>
              <a:t>dualcapacity.org</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Capabilities (Human Capital—Skills and Knowledge) ~</a:t>
            </a:r>
            <a:r>
              <a:rPr lang="en-US" dirty="0">
                <a:solidFill>
                  <a:schemeClr val="bg1"/>
                </a:solidFill>
              </a:rPr>
              <a:t>District and school staff increase their portfolio of ways to reach out and build respectful and trusting relationships with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~Families enhance their own skills associated with literacy and language acquisition, degree completion, and job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Administrators, educators, and staff need to know their students and families well, including any struggles and barriers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may face when it comes to participating in school programs or supporting a child’s education at home. They also need relevant professional skills, whether its general skills such as cultural competency (the ability to recognize, understand, and appropriately navigate cultural differences) or specific technical skills (such as how to conduct a successful home visit).</a:t>
            </a:r>
          </a:p>
          <a:p>
            <a:r>
              <a:rPr lang="en-US" sz="1200" kern="1200" dirty="0">
                <a:solidFill>
                  <a:schemeClr val="tx1"/>
                </a:solidFill>
                <a:effectLst/>
                <a:latin typeface="+mn-lt"/>
                <a:ea typeface="+mn-ea"/>
                <a:cs typeface="+mn-cs"/>
              </a:rPr>
              <a:t>Families, on the other hand, need to know how their child’s school works, including information about how students are assessed and graded, what their children will be learning and what the academic standards are, how they can do to encourage and support their children academically, and what policies apply to them and their children. In addition to information about the school, families also need a variety of skills—whether it’s advocating for specialized services, helping with homework, or coordinating a parent group—that the school can encourage and develop through collaborative learning programs with educators.</a:t>
            </a:r>
          </a:p>
          <a:p>
            <a:r>
              <a:rPr lang="en-US" sz="1200" b="1" kern="1200" dirty="0">
                <a:solidFill>
                  <a:schemeClr val="tx1"/>
                </a:solidFill>
                <a:effectLst/>
                <a:latin typeface="+mn-lt"/>
                <a:ea typeface="+mn-ea"/>
                <a:cs typeface="+mn-cs"/>
              </a:rPr>
              <a:t>2. Connections (Social Capital—Relationships and Networks)</a:t>
            </a:r>
          </a:p>
          <a:p>
            <a:pPr lvl="0"/>
            <a:r>
              <a:rPr lang="en-US" dirty="0">
                <a:solidFill>
                  <a:schemeClr val="bg1"/>
                </a:solidFill>
              </a:rPr>
              <a:t>~The number and scope of parent-to-parent networks and connections has increased.</a:t>
            </a:r>
          </a:p>
          <a:p>
            <a:pPr lvl="0"/>
            <a:r>
              <a:rPr lang="en-US" dirty="0">
                <a:solidFill>
                  <a:schemeClr val="bg1"/>
                </a:solidFill>
              </a:rPr>
              <a:t>~Families and staff have increased their connections to community agencies and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Mapp and Kuttner (2013), “Staff and families need access to social capital through strong, cross-cultural networks built on trust and respect. These networks should include family-teacher relationships, parent-parent relationships, and connections with community agencies and services.” In the context of family-school partnerships, isolation and disconnection can be disempowering. Family members not only need to develop understanding, trusting, and respectful relationships with educators, but they also need relationships and connections with other families and community-based organizations. </a:t>
            </a:r>
          </a:p>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57FB68-81C1-47C7-9A0E-C3F0E7CED54F}" type="slidenum">
              <a:rPr lang="en-US" altLang="en-US" smtClean="0"/>
              <a:pPr/>
              <a:t>13</a:t>
            </a:fld>
            <a:endParaRPr lang="en-US" altLang="en-US"/>
          </a:p>
        </p:txBody>
      </p:sp>
    </p:spTree>
    <p:extLst>
      <p:ext uri="{BB962C8B-B14F-4D97-AF65-F5344CB8AC3E}">
        <p14:creationId xmlns:p14="http://schemas.microsoft.com/office/powerpoint/2010/main" val="147207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reviews possible positive outcomes</a:t>
            </a:r>
            <a:r>
              <a:rPr lang="en-US" altLang="en-US" baseline="0" dirty="0">
                <a:latin typeface="Arial" panose="020B0604020202020204" pitchFamily="34" charset="0"/>
              </a:rPr>
              <a:t> within the categories of “Cognition” and “Confidence.”  Increases in “Cognition” may include the broadening of families’ beliefs that they can and must play multiple roles within their children’s education, while both staff and families may exhibit an increase in the belief that family-school partnerships link to learning and school improvement.  The building of “Confidence” among schools and families can lead to increased numbers of family and staff members taking on leadership roles in the school or community, as well as increased comfort levels when engaging in home-school partnership events and activities.  </a:t>
            </a:r>
            <a:endParaRPr lang="en-US" altLang="en-US" dirty="0">
              <a:latin typeface="Arial" panose="020B0604020202020204" pitchFamily="34" charset="0"/>
            </a:endParaRPr>
          </a:p>
          <a:p>
            <a:r>
              <a:rPr lang="en-US" sz="1200" b="1" kern="1200" dirty="0">
                <a:solidFill>
                  <a:schemeClr val="tx1"/>
                </a:solidFill>
                <a:effectLst/>
                <a:latin typeface="+mn-lt"/>
                <a:ea typeface="+mn-ea"/>
                <a:cs typeface="+mn-cs"/>
              </a:rPr>
              <a:t>3. Confidence (Self-Assurance and Self-Efficacy)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Family-school partnerships often fail to emerge or succeed due to a lack of confidence—on the part of both educators and families. In some cases, it may be a discomfort with racial or cultural differences that causes a teacher or parent to avoid interaction, while in other cases it may be a relative lack of formal education that makes parents less secure in their ability to support their child academically. Whatever the cause, both educators and family members need to develop the self-assurance and self-efficacy required to build relationships and work together effectively, especially across racial, cultural, and socioeconomic divides.</a:t>
            </a:r>
          </a:p>
          <a:p>
            <a:r>
              <a:rPr lang="en-US" sz="1200" b="1" kern="1200" dirty="0">
                <a:solidFill>
                  <a:schemeClr val="tx1"/>
                </a:solidFill>
                <a:effectLst/>
                <a:latin typeface="+mn-lt"/>
                <a:ea typeface="+mn-ea"/>
                <a:cs typeface="+mn-cs"/>
              </a:rPr>
              <a:t>4. Cognition (Assumptions, Beliefs, and Worldviews)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Developing capabilities, connections, and confidence often requires that certain assumptions, beliefs, or perspectives are either present or transformed. A teacher is unlikely to engage parents in respectful ways if that teacher assumes the parents are insufficiently involved in their child’s education, for example, while parents will be less motivated to speak up if they don’t believe that administrators and teachers value their perspective. If teachers don’t believe that family engagement is part of their job, they are unlikely to take the steps required to build relationships with parents; and if parents think that it’s the school’s job alone to educate their children, they will be less likely to provide the at-home support their children may need. In these cases, potentially harmful assumptions, stereotypes, and beliefs will need to be challenged and replaced with more positive mindsets and perspectives.</a:t>
            </a:r>
          </a:p>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51E06B-7C79-4102-A433-AE8B1F9C01D4}" type="slidenum">
              <a:rPr lang="en-US" altLang="en-US" smtClean="0"/>
              <a:pPr/>
              <a:t>14</a:t>
            </a:fld>
            <a:endParaRPr lang="en-US" altLang="en-US"/>
          </a:p>
        </p:txBody>
      </p:sp>
    </p:spTree>
    <p:extLst>
      <p:ext uri="{BB962C8B-B14F-4D97-AF65-F5344CB8AC3E}">
        <p14:creationId xmlns:p14="http://schemas.microsoft.com/office/powerpoint/2010/main" val="106895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Take a few moments to review the </a:t>
            </a:r>
            <a:r>
              <a:rPr lang="en-US" altLang="en-US" baseline="0" dirty="0"/>
              <a:t>Dual-Capacity Framework “Four C’s” consider ways in which your school builds the Capabilities, Connections, Cognition, and Confidence of staff and family members.  To review this topic further, please access Activity 5.1 “The 4 Cs of Family Engagement” located within the “Activities” folder of this module.  </a:t>
            </a:r>
            <a:endParaRPr lang="en-US" altLang="en-US" dirty="0"/>
          </a:p>
          <a:p>
            <a:pPr>
              <a:defRPr/>
            </a:pPr>
            <a:endParaRPr lang="en-US" alt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Refer to Activity 5.1</a:t>
            </a:r>
            <a:r>
              <a:rPr lang="en-US" altLang="en-US" dirty="0"/>
              <a:t>. The purpose of this activity is to </a:t>
            </a:r>
            <a:r>
              <a:rPr lang="en-US" dirty="0"/>
              <a:t>identify current practices associated with the 4 Cs (capabilities, connections, cognition, and confidence) of Family Engagement in an effort to build capacity of both school staff and families.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Debrief Activity 5.1</a:t>
            </a:r>
            <a:r>
              <a:rPr lang="en-US" altLang="en-US" dirty="0"/>
              <a:t>. What did Activity 5.1 lead the group to identify as effective practices to build capacity of school staff and/or families?  </a:t>
            </a:r>
          </a:p>
          <a:p>
            <a:pPr>
              <a:defRPr/>
            </a:pPr>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EC92AC-1764-4798-A6B3-2E5393314399}" type="slidenum">
              <a:rPr lang="en-US" altLang="en-US" smtClean="0">
                <a:solidFill>
                  <a:srgbClr val="000000"/>
                </a:solidFill>
              </a:rPr>
              <a:pPr>
                <a:spcBef>
                  <a:spcPct val="0"/>
                </a:spcBef>
              </a:pPr>
              <a:t>15</a:t>
            </a:fld>
            <a:endParaRPr lang="en-US" altLang="en-US">
              <a:solidFill>
                <a:srgbClr val="000000"/>
              </a:solidFill>
            </a:endParaRPr>
          </a:p>
        </p:txBody>
      </p:sp>
    </p:spTree>
    <p:extLst>
      <p:ext uri="{BB962C8B-B14F-4D97-AF65-F5344CB8AC3E}">
        <p14:creationId xmlns:p14="http://schemas.microsoft.com/office/powerpoint/2010/main" val="58530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Capacity Outcomes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Dual Capacity-Building Framework for Family-School Partnerships also describes the desired outcomes that will result from a sustained commitment to developing both individual and collective capacity:</a:t>
            </a:r>
            <a:r>
              <a:rPr lang="en-US" sz="1200" i="1" kern="1200" dirty="0">
                <a:solidFill>
                  <a:schemeClr val="tx1"/>
                </a:solidFill>
                <a:effectLst/>
                <a:latin typeface="+mn-lt"/>
                <a:ea typeface="+mn-ea"/>
                <a:cs typeface="+mn-cs"/>
              </a:rPr>
              <a:t> effective partnerships that support student and school improvement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Version 2 also identifies the following outcomes for educators and families:</a:t>
            </a:r>
          </a:p>
          <a:p>
            <a:r>
              <a:rPr lang="en-US" sz="1200" b="1" kern="1200" dirty="0">
                <a:solidFill>
                  <a:schemeClr val="tx1"/>
                </a:solidFill>
                <a:effectLst/>
                <a:latin typeface="+mn-lt"/>
                <a:ea typeface="+mn-ea"/>
                <a:cs typeface="+mn-cs"/>
              </a:rPr>
              <a:t>Educators will be able to: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Connect family engagement to learning and development</a:t>
            </a:r>
          </a:p>
          <a:p>
            <a:pPr lvl="0"/>
            <a:r>
              <a:rPr lang="en-US" sz="1200" kern="1200" dirty="0">
                <a:solidFill>
                  <a:schemeClr val="tx1"/>
                </a:solidFill>
                <a:effectLst/>
                <a:latin typeface="+mn-lt"/>
                <a:ea typeface="+mn-ea"/>
                <a:cs typeface="+mn-cs"/>
              </a:rPr>
              <a:t>Engage families as co-creators</a:t>
            </a:r>
          </a:p>
          <a:p>
            <a:pPr lvl="0"/>
            <a:r>
              <a:rPr lang="en-US" sz="1200" kern="1200" dirty="0">
                <a:solidFill>
                  <a:schemeClr val="tx1"/>
                </a:solidFill>
                <a:effectLst/>
                <a:latin typeface="+mn-lt"/>
                <a:ea typeface="+mn-ea"/>
                <a:cs typeface="+mn-cs"/>
              </a:rPr>
              <a:t>Honor family funds of knowledge</a:t>
            </a:r>
          </a:p>
          <a:p>
            <a:pPr lvl="0"/>
            <a:r>
              <a:rPr lang="en-US" sz="1200" kern="1200" dirty="0">
                <a:solidFill>
                  <a:schemeClr val="tx1"/>
                </a:solidFill>
                <a:effectLst/>
                <a:latin typeface="+mn-lt"/>
                <a:ea typeface="+mn-ea"/>
                <a:cs typeface="+mn-cs"/>
              </a:rPr>
              <a:t>Create welcoming cultures</a:t>
            </a:r>
          </a:p>
          <a:p>
            <a:r>
              <a:rPr lang="en-US" sz="1200" b="1" kern="1200" dirty="0">
                <a:solidFill>
                  <a:schemeClr val="tx1"/>
                </a:solidFill>
                <a:effectLst/>
                <a:latin typeface="+mn-lt"/>
                <a:ea typeface="+mn-ea"/>
                <a:cs typeface="+mn-cs"/>
              </a:rPr>
              <a:t>Families will be able to engage in diverse roles as: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Co-creators</a:t>
            </a:r>
          </a:p>
          <a:p>
            <a:pPr lvl="0"/>
            <a:r>
              <a:rPr lang="en-US" sz="1200" kern="1200" dirty="0">
                <a:solidFill>
                  <a:schemeClr val="tx1"/>
                </a:solidFill>
                <a:effectLst/>
                <a:latin typeface="+mn-lt"/>
                <a:ea typeface="+mn-ea"/>
                <a:cs typeface="+mn-cs"/>
              </a:rPr>
              <a:t>Supporters</a:t>
            </a:r>
          </a:p>
          <a:p>
            <a:pPr lvl="0"/>
            <a:r>
              <a:rPr lang="en-US" sz="1200" kern="1200" dirty="0">
                <a:solidFill>
                  <a:schemeClr val="tx1"/>
                </a:solidFill>
                <a:effectLst/>
                <a:latin typeface="+mn-lt"/>
                <a:ea typeface="+mn-ea"/>
                <a:cs typeface="+mn-cs"/>
              </a:rPr>
              <a:t>Encouragers</a:t>
            </a:r>
          </a:p>
          <a:p>
            <a:pPr lvl="0"/>
            <a:r>
              <a:rPr lang="en-US" sz="1200" kern="1200" dirty="0">
                <a:solidFill>
                  <a:schemeClr val="tx1"/>
                </a:solidFill>
                <a:effectLst/>
                <a:latin typeface="+mn-lt"/>
                <a:ea typeface="+mn-ea"/>
                <a:cs typeface="+mn-cs"/>
              </a:rPr>
              <a:t>Monitors</a:t>
            </a:r>
          </a:p>
          <a:p>
            <a:pPr lvl="0"/>
            <a:r>
              <a:rPr lang="en-US" sz="1200" kern="1200" dirty="0">
                <a:solidFill>
                  <a:schemeClr val="tx1"/>
                </a:solidFill>
                <a:effectLst/>
                <a:latin typeface="+mn-lt"/>
                <a:ea typeface="+mn-ea"/>
                <a:cs typeface="+mn-cs"/>
              </a:rPr>
              <a:t>Advocates</a:t>
            </a:r>
          </a:p>
          <a:p>
            <a:pPr lvl="0"/>
            <a:r>
              <a:rPr lang="en-US" sz="1200" kern="1200" dirty="0">
                <a:solidFill>
                  <a:schemeClr val="tx1"/>
                </a:solidFill>
                <a:effectLst/>
                <a:latin typeface="+mn-lt"/>
                <a:ea typeface="+mn-ea"/>
                <a:cs typeface="+mn-cs"/>
              </a:rPr>
              <a:t>Models</a:t>
            </a:r>
          </a:p>
          <a:p>
            <a:endParaRPr lang="en-US" dirty="0"/>
          </a:p>
        </p:txBody>
      </p:sp>
      <p:sp>
        <p:nvSpPr>
          <p:cNvPr id="4" name="Slide Number Placeholder 3"/>
          <p:cNvSpPr>
            <a:spLocks noGrp="1"/>
          </p:cNvSpPr>
          <p:nvPr>
            <p:ph type="sldNum" sz="quarter" idx="5"/>
          </p:nvPr>
        </p:nvSpPr>
        <p:spPr/>
        <p:txBody>
          <a:bodyPr/>
          <a:lstStyle/>
          <a:p>
            <a:fld id="{1E6B0C1B-0D0A-4D6F-BFF8-850ED0AC58D3}" type="slidenum">
              <a:rPr lang="en-US" smtClean="0"/>
              <a:t>16</a:t>
            </a:fld>
            <a:endParaRPr lang="en-US"/>
          </a:p>
        </p:txBody>
      </p:sp>
    </p:spTree>
    <p:extLst>
      <p:ext uri="{BB962C8B-B14F-4D97-AF65-F5344CB8AC3E}">
        <p14:creationId xmlns:p14="http://schemas.microsoft.com/office/powerpoint/2010/main" val="281064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50" dirty="0">
                <a:latin typeface="Arial" panose="020B0604020202020204" pitchFamily="34" charset="0"/>
              </a:rPr>
              <a:t>Research shows us that students improve holistically as a result of successful family engagement; that is, their social skills and behavior, homework completion, and academics all improve.</a:t>
            </a:r>
          </a:p>
          <a:p>
            <a:pPr>
              <a:defRPr/>
            </a:pPr>
            <a:endParaRPr lang="en-US" altLang="en-US" sz="1050" dirty="0">
              <a:latin typeface="Arial" panose="020B0604020202020204" pitchFamily="34" charset="0"/>
            </a:endParaRPr>
          </a:p>
          <a:p>
            <a:pPr>
              <a:defRPr/>
            </a:pPr>
            <a:r>
              <a:rPr lang="en-US" altLang="en-US" sz="1050" dirty="0">
                <a:latin typeface="Arial" panose="020B0604020202020204" pitchFamily="34" charset="0"/>
              </a:rPr>
              <a:t>But what does SUCCESSFUL family engagement include? </a:t>
            </a:r>
          </a:p>
          <a:p>
            <a:pPr>
              <a:defRPr/>
            </a:pPr>
            <a:endParaRPr lang="en-US" altLang="en-US" sz="1050" dirty="0">
              <a:latin typeface="Arial" panose="020B0604020202020204" pitchFamily="34" charset="0"/>
            </a:endParaRPr>
          </a:p>
          <a:p>
            <a:pPr>
              <a:defRPr/>
            </a:pPr>
            <a:r>
              <a:rPr lang="en-US" altLang="en-US" sz="1050" dirty="0">
                <a:latin typeface="Arial" panose="020B0604020202020204" pitchFamily="34" charset="0"/>
              </a:rPr>
              <a:t>The Harvard Family Research Project (2014) includes these three principles in their definition of successful family engagement:</a:t>
            </a:r>
          </a:p>
          <a:p>
            <a:pPr>
              <a:defRPr/>
            </a:pPr>
            <a:r>
              <a:rPr lang="en-US" altLang="en-US" sz="1050" dirty="0">
                <a:latin typeface="Arial" panose="020B0604020202020204" pitchFamily="34" charset="0"/>
              </a:rPr>
              <a:t> </a:t>
            </a:r>
          </a:p>
          <a:p>
            <a:pPr>
              <a:defRPr/>
            </a:pPr>
            <a:r>
              <a:rPr lang="en-US" altLang="en-US" sz="1050" dirty="0">
                <a:latin typeface="Arial" panose="020B0604020202020204" pitchFamily="34" charset="0"/>
              </a:rPr>
              <a:t>1) It entails shared responsibility, when schools and other community agencies are committed to reaching out to engage families in meaningful ways, just as families are committed to actively supporting their children’s learning and development.</a:t>
            </a:r>
          </a:p>
          <a:p>
            <a:pPr>
              <a:defRPr/>
            </a:pPr>
            <a:r>
              <a:rPr lang="en-US" altLang="en-US" sz="1050" dirty="0">
                <a:latin typeface="Arial" panose="020B0604020202020204" pitchFamily="34" charset="0"/>
              </a:rPr>
              <a:t>2) It is continuous across a child’s life but may take on a different look as their children mature.</a:t>
            </a:r>
          </a:p>
          <a:p>
            <a:pPr>
              <a:defRPr/>
            </a:pPr>
            <a:r>
              <a:rPr lang="en-US" altLang="en-US" sz="1050" dirty="0">
                <a:latin typeface="Arial" panose="020B0604020202020204" pitchFamily="34" charset="0"/>
              </a:rPr>
              <a:t>3) Family engagement does not just occur at school. It’s evident across multiple settings, anywhere children learn: at home, in school, after school through various activities, faith-based organizations, in the community, and in summer programs.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778F46-425D-4DFC-8361-DE80EA19D921}" type="slidenum">
              <a:rPr lang="en-US" altLang="en-US" smtClean="0"/>
              <a:pPr/>
              <a:t>17</a:t>
            </a:fld>
            <a:endParaRPr lang="en-US" altLang="en-US"/>
          </a:p>
        </p:txBody>
      </p:sp>
    </p:spTree>
    <p:extLst>
      <p:ext uri="{BB962C8B-B14F-4D97-AF65-F5344CB8AC3E}">
        <p14:creationId xmlns:p14="http://schemas.microsoft.com/office/powerpoint/2010/main" val="2423141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Mapp, Henderson, and Hill (2014) state that “Conventional parent involvement activities such as attending school events, meeting with teachers, helping with homework, joining the PTA, and volunteering, may have little or no impact on student test scores because these practices often are not directly connected to what children are learning and doing in class or part of a systemic strategy to improve student learning.  “Random acts” of parent involvement have little effect on student performance.  However, the conventional methods can be enhanced so that the events/activities are linked to learning, building relationships, and developing capacity of families so that they can test and apply new skills that will enable them to be confident, active and knowledgeable partners in the effort to improve student achievement.</a:t>
            </a:r>
          </a:p>
          <a:p>
            <a:endParaRPr lang="en-US" altLang="en-US" dirty="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5DB185-A3B9-4BC7-8B5B-62D4A398CC1B}" type="slidenum">
              <a:rPr lang="en-US" altLang="en-US" smtClean="0"/>
              <a:pPr/>
              <a:t>18</a:t>
            </a:fld>
            <a:endParaRPr lang="en-US" altLang="en-US"/>
          </a:p>
        </p:txBody>
      </p:sp>
    </p:spTree>
    <p:extLst>
      <p:ext uri="{BB962C8B-B14F-4D97-AF65-F5344CB8AC3E}">
        <p14:creationId xmlns:p14="http://schemas.microsoft.com/office/powerpoint/2010/main" val="3900008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Mapp and colleagues go on to state that “Intentional, well-designed practices to inform and support family engagement have a positive and long-term effect on student outcomes, including grades, test scores, behavior, passing rates, enrollment in higher-level programs, high school graduation, and college attendance.” Mapp and colleagues encourage educators  to take advantage of the evidence–based practices that show when parents and schools work together to form a seamless system of support, children thrive. We should be encouraging families to step up and lean forward, pressing schools to adopt practices to engage them that make a real difference in student achievement.</a:t>
            </a:r>
          </a:p>
          <a:p>
            <a:endParaRPr lang="en-US" altLang="en-US" dirty="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7E4DFE-4247-4C99-B44E-3A32057C160F}" type="slidenum">
              <a:rPr lang="en-US" altLang="en-US" smtClean="0"/>
              <a:pPr/>
              <a:t>19</a:t>
            </a:fld>
            <a:endParaRPr lang="en-US" altLang="en-US"/>
          </a:p>
        </p:txBody>
      </p:sp>
    </p:spTree>
    <p:extLst>
      <p:ext uri="{BB962C8B-B14F-4D97-AF65-F5344CB8AC3E}">
        <p14:creationId xmlns:p14="http://schemas.microsoft.com/office/powerpoint/2010/main" val="323151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PaTTAN’s mission to support the efforts and initiatives of the Bureau of Special Education.  We strive to build the capacity of those who serve students who receive special education services.  </a:t>
            </a:r>
          </a:p>
          <a:p>
            <a:endParaRPr lang="en-US"/>
          </a:p>
          <a:p>
            <a:r>
              <a:rPr lang="en-US"/>
              <a:t>Authentic family engagement is a cornerstone of successful school-home partnerships. PaTTAN assists in the efforts of educational professionals and families of children with diverse needs to build strong relationships that lead to student achievement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32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numerous ways in which families</a:t>
            </a:r>
            <a:r>
              <a:rPr lang="en-US" altLang="en-US" baseline="0" dirty="0">
                <a:latin typeface="Arial" panose="020B0604020202020204" pitchFamily="34" charset="0"/>
              </a:rPr>
              <a:t> can be involved in shared decision-making activities within their educational organizations.  Take a moment to consider how your school currently includes families in decision-making processes and how your school can enhance these activities in the future.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To</a:t>
            </a:r>
            <a:r>
              <a:rPr lang="en-US" altLang="en-US" baseline="0" dirty="0">
                <a:latin typeface="Arial" panose="020B0604020202020204" pitchFamily="34" charset="0"/>
              </a:rPr>
              <a:t> consider this topic further, please r</a:t>
            </a:r>
            <a:r>
              <a:rPr lang="en-US" altLang="en-US" dirty="0">
                <a:latin typeface="Arial" panose="020B0604020202020204" pitchFamily="34" charset="0"/>
              </a:rPr>
              <a:t>efer to Activity 5.2 within the “Activities” section of this module.</a:t>
            </a:r>
          </a:p>
          <a:p>
            <a:endParaRPr lang="en-US" altLang="en-US" dirty="0">
              <a:latin typeface="Arial" panose="020B0604020202020204" pitchFamily="34" charset="0"/>
            </a:endParaRPr>
          </a:p>
          <a:p>
            <a:pPr marL="171450" indent="-171450">
              <a:buFont typeface="Arial" panose="020B0604020202020204" pitchFamily="34" charset="0"/>
              <a:buChar char="•"/>
            </a:pPr>
            <a:r>
              <a:rPr lang="en-US" altLang="en-US" b="1" dirty="0"/>
              <a:t>Refer to Activity 5.2</a:t>
            </a:r>
            <a:r>
              <a:rPr lang="en-US" altLang="en-US" dirty="0"/>
              <a:t>. </a:t>
            </a:r>
            <a:r>
              <a:rPr lang="en-US" altLang="en-US" dirty="0">
                <a:latin typeface="Arial" panose="020B0604020202020204" pitchFamily="34" charset="0"/>
              </a:rPr>
              <a:t>The purpose of this activity is to discuss practices that engage families in shared decision-making opportunities and determine if additional strategies are needed and/or if next steps are needed to enhance shared decision-making in your school/district.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Debrief Activity 5.2</a:t>
            </a:r>
            <a:r>
              <a:rPr lang="en-US" altLang="en-US" dirty="0"/>
              <a:t>. What did Activity 5.2 revel</a:t>
            </a:r>
            <a:r>
              <a:rPr lang="en-US" altLang="en-US" baseline="0" dirty="0"/>
              <a:t> regarding your school’s current practices in shared decision-making?</a:t>
            </a:r>
            <a:endParaRPr lang="en-US" altLang="en-US" dirty="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3B8BC9-A0A3-45E9-AA99-1EB6FC2A8B8B}" type="slidenum">
              <a:rPr lang="en-US" altLang="en-US" smtClean="0"/>
              <a:pPr>
                <a:spcBef>
                  <a:spcPct val="0"/>
                </a:spcBef>
              </a:pPr>
              <a:t>20</a:t>
            </a:fld>
            <a:endParaRPr lang="en-US" altLang="en-US"/>
          </a:p>
        </p:txBody>
      </p:sp>
    </p:spTree>
    <p:extLst>
      <p:ext uri="{BB962C8B-B14F-4D97-AF65-F5344CB8AC3E}">
        <p14:creationId xmlns:p14="http://schemas.microsoft.com/office/powerpoint/2010/main" val="1759543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purpose</a:t>
            </a:r>
            <a:r>
              <a:rPr lang="en-US" altLang="en-US" baseline="0" dirty="0">
                <a:latin typeface="Arial" panose="020B0604020202020204" pitchFamily="34" charset="0"/>
              </a:rPr>
              <a:t> of this section of the PowerPoint is to determine how to effect change in the area of shared decision-making.  </a:t>
            </a:r>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00EC0-BA64-4DF8-81AB-D1556491F0A3}" type="slidenum">
              <a:rPr lang="en-US" altLang="en-US" smtClean="0">
                <a:solidFill>
                  <a:srgbClr val="000000"/>
                </a:solidFill>
                <a:latin typeface="Calibri" panose="020F0502020204030204" pitchFamily="34" charset="0"/>
              </a:rPr>
              <a:pPr/>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5631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Consider this quote, “Partnership requires sharing power.” Do you agree with this statement? What does that look like in your district?”</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C54B01-854A-4EF3-8D5F-420F1F1DABEF}" type="slidenum">
              <a:rPr lang="en-US" altLang="en-US" smtClean="0"/>
              <a:pPr/>
              <a:t>22</a:t>
            </a:fld>
            <a:endParaRPr lang="en-US" altLang="en-US"/>
          </a:p>
        </p:txBody>
      </p:sp>
    </p:spTree>
    <p:extLst>
      <p:ext uri="{BB962C8B-B14F-4D97-AF65-F5344CB8AC3E}">
        <p14:creationId xmlns:p14="http://schemas.microsoft.com/office/powerpoint/2010/main" val="20680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charset="0"/>
              </a:rPr>
              <a:t>Family</a:t>
            </a:r>
            <a:r>
              <a:rPr lang="en-US" altLang="en-US" baseline="0" dirty="0">
                <a:latin typeface="Arial" charset="0"/>
              </a:rPr>
              <a:t> engagement researcher, Joyce Epstein, provides this definition of shared decision-making in her book “School, Family, and Community Partnerships: Your Handbook for Action.”  According to Epstein, decision-making in schools is a </a:t>
            </a:r>
            <a:r>
              <a:rPr lang="en-US" dirty="0"/>
              <a:t>process of partnership for excellent education and student success – not a power struggle of conflicting ideas</a:t>
            </a:r>
            <a:r>
              <a:rPr lang="en-US" dirty="0">
                <a:latin typeface="Arial" panose="020B0604020202020204" pitchFamily="34" charset="0"/>
              </a:rPr>
              <a:t>.</a:t>
            </a:r>
            <a:r>
              <a:rPr lang="en-US" baseline="0" dirty="0">
                <a:latin typeface="Arial" panose="020B0604020202020204" pitchFamily="34" charset="0"/>
              </a:rPr>
              <a:t>  It includes families and school staff members sharing views, solving problems, and taking action toward shared goals.  </a:t>
            </a:r>
            <a:endParaRPr lang="en-US" dirty="0"/>
          </a:p>
        </p:txBody>
      </p:sp>
      <p:sp>
        <p:nvSpPr>
          <p:cNvPr id="4" name="Slide Number Placeholder 3"/>
          <p:cNvSpPr>
            <a:spLocks noGrp="1"/>
          </p:cNvSpPr>
          <p:nvPr>
            <p:ph type="sldNum" sz="quarter" idx="10"/>
          </p:nvPr>
        </p:nvSpPr>
        <p:spPr/>
        <p:txBody>
          <a:bodyPr/>
          <a:lstStyle/>
          <a:p>
            <a:pPr>
              <a:defRPr/>
            </a:pPr>
            <a:fld id="{E88A6282-6502-4CA5-9AE7-760DCD012CAC}" type="slidenum">
              <a:rPr lang="en-US" altLang="en-US" smtClean="0"/>
              <a:pPr>
                <a:defRPr/>
              </a:pPr>
              <a:t>23</a:t>
            </a:fld>
            <a:endParaRPr lang="en-US" altLang="en-US"/>
          </a:p>
        </p:txBody>
      </p:sp>
    </p:spTree>
    <p:extLst>
      <p:ext uri="{BB962C8B-B14F-4D97-AF65-F5344CB8AC3E}">
        <p14:creationId xmlns:p14="http://schemas.microsoft.com/office/powerpoint/2010/main" val="412617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four conditions that must exist for a decision to be made. </a:t>
            </a:r>
          </a:p>
          <a:p>
            <a:pPr marL="171450" indent="-171450">
              <a:buFont typeface="Arial" panose="020B0604020202020204" pitchFamily="34" charset="0"/>
              <a:buChar char="•"/>
            </a:pPr>
            <a:r>
              <a:rPr lang="en-US" altLang="en-US" dirty="0">
                <a:latin typeface="Arial" panose="020B0604020202020204" pitchFamily="34" charset="0"/>
              </a:rPr>
              <a:t>The first condition is the indication that there is indeed some </a:t>
            </a:r>
            <a:r>
              <a:rPr lang="en-US" altLang="en-US" i="1" dirty="0">
                <a:latin typeface="Arial" panose="020B0604020202020204" pitchFamily="34" charset="0"/>
              </a:rPr>
              <a:t>choice </a:t>
            </a:r>
            <a:r>
              <a:rPr lang="en-US" altLang="en-US" dirty="0">
                <a:latin typeface="Arial" panose="020B0604020202020204" pitchFamily="34" charset="0"/>
              </a:rPr>
              <a:t>to be made. This means that there are at least two reasonable alternatives available for consideration.</a:t>
            </a:r>
          </a:p>
          <a:p>
            <a:pPr marL="171450" indent="-171450">
              <a:buFont typeface="Arial" panose="020B0604020202020204" pitchFamily="34" charset="0"/>
              <a:buChar char="•"/>
            </a:pPr>
            <a:r>
              <a:rPr lang="en-US" altLang="en-US" dirty="0">
                <a:latin typeface="Arial" panose="020B0604020202020204" pitchFamily="34" charset="0"/>
              </a:rPr>
              <a:t>The second condition requires the development of a </a:t>
            </a:r>
            <a:r>
              <a:rPr lang="en-US" altLang="en-US" i="1" dirty="0">
                <a:latin typeface="Arial" panose="020B0604020202020204" pitchFamily="34" charset="0"/>
              </a:rPr>
              <a:t>course of action </a:t>
            </a:r>
            <a:r>
              <a:rPr lang="en-US" altLang="en-US" dirty="0">
                <a:latin typeface="Arial" panose="020B0604020202020204" pitchFamily="34" charset="0"/>
              </a:rPr>
              <a:t>to implement the decision.  If no action is required, there is no real</a:t>
            </a:r>
            <a:r>
              <a:rPr lang="en-US" altLang="en-US" baseline="0" dirty="0">
                <a:latin typeface="Arial" panose="020B0604020202020204" pitchFamily="34" charset="0"/>
              </a:rPr>
              <a:t> </a:t>
            </a:r>
            <a:r>
              <a:rPr lang="en-US" altLang="en-US" dirty="0">
                <a:latin typeface="Arial" panose="020B0604020202020204" pitchFamily="34" charset="0"/>
              </a:rPr>
              <a:t>decision to be made.</a:t>
            </a:r>
          </a:p>
          <a:p>
            <a:pPr marL="171450" indent="-171450">
              <a:buFont typeface="Arial" panose="020B0604020202020204" pitchFamily="34" charset="0"/>
              <a:buChar char="•"/>
            </a:pPr>
            <a:r>
              <a:rPr lang="en-US" altLang="en-US" dirty="0">
                <a:latin typeface="Arial" panose="020B0604020202020204" pitchFamily="34" charset="0"/>
              </a:rPr>
              <a:t>The third condition relates to </a:t>
            </a:r>
            <a:r>
              <a:rPr lang="en-US" altLang="en-US" i="1" dirty="0">
                <a:latin typeface="Arial" panose="020B0604020202020204" pitchFamily="34" charset="0"/>
              </a:rPr>
              <a:t>consequences</a:t>
            </a:r>
            <a:r>
              <a:rPr lang="en-US" altLang="en-US" dirty="0">
                <a:latin typeface="Arial" panose="020B0604020202020204" pitchFamily="34" charset="0"/>
              </a:rPr>
              <a:t>. Any time a choice or decision is made and implemented, consequences will occur. The consequences from an initial decision often lead to the need for more decision-making.</a:t>
            </a:r>
          </a:p>
          <a:p>
            <a:pPr marL="171450" indent="-171450">
              <a:buFont typeface="Arial" panose="020B0604020202020204" pitchFamily="34" charset="0"/>
              <a:buChar char="•"/>
            </a:pPr>
            <a:r>
              <a:rPr lang="en-US" altLang="en-US" dirty="0">
                <a:latin typeface="Arial" panose="020B0604020202020204" pitchFamily="34" charset="0"/>
              </a:rPr>
              <a:t>The final condition concerns the issue of </a:t>
            </a:r>
            <a:r>
              <a:rPr lang="en-US" altLang="en-US" i="1" dirty="0">
                <a:latin typeface="Arial" panose="020B0604020202020204" pitchFamily="34" charset="0"/>
              </a:rPr>
              <a:t>commitment</a:t>
            </a:r>
            <a:r>
              <a:rPr lang="en-US" altLang="en-US" dirty="0">
                <a:latin typeface="Arial" panose="020B0604020202020204" pitchFamily="34" charset="0"/>
              </a:rPr>
              <a:t>. After a decision is made, the decision-makers must demonstrate a reasonable level of</a:t>
            </a:r>
            <a:r>
              <a:rPr lang="en-US" altLang="en-US" baseline="0" dirty="0">
                <a:latin typeface="Arial" panose="020B0604020202020204" pitchFamily="34" charset="0"/>
              </a:rPr>
              <a:t> </a:t>
            </a:r>
            <a:r>
              <a:rPr lang="en-US" altLang="en-US" dirty="0">
                <a:latin typeface="Arial" panose="020B0604020202020204" pitchFamily="34" charset="0"/>
              </a:rPr>
              <a:t>commitment to their course of action.</a:t>
            </a:r>
          </a:p>
          <a:p>
            <a:r>
              <a:rPr lang="en-US" altLang="en-US" dirty="0">
                <a:latin typeface="Arial" panose="020B0604020202020204" pitchFamily="34" charset="0"/>
              </a:rPr>
              <a:t>These four conditions must exist in any situation where a decision-making process is anticipated. The educational environment is full of opportunities for school staff, families and community members to contribute to the decision-making process.</a:t>
            </a:r>
          </a:p>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EAD5F0-3C0A-4FE8-B71A-E1C4D55F3BA4}" type="slidenum">
              <a:rPr lang="en-US" altLang="en-US" smtClean="0"/>
              <a:pPr/>
              <a:t>24</a:t>
            </a:fld>
            <a:endParaRPr lang="en-US" altLang="en-US"/>
          </a:p>
        </p:txBody>
      </p:sp>
    </p:spTree>
    <p:extLst>
      <p:ext uri="{BB962C8B-B14F-4D97-AF65-F5344CB8AC3E}">
        <p14:creationId xmlns:p14="http://schemas.microsoft.com/office/powerpoint/2010/main" val="349132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dirty="0">
                <a:latin typeface="Arial" panose="020B0604020202020204" pitchFamily="34" charset="0"/>
              </a:rPr>
              <a:t>What does shared-decision making actually look like in practice?</a:t>
            </a:r>
          </a:p>
          <a:p>
            <a:pPr defTabSz="930275"/>
            <a:endParaRPr lang="en-US" altLang="en-US" dirty="0">
              <a:latin typeface="Arial" panose="020B0604020202020204" pitchFamily="34" charset="0"/>
            </a:endParaRPr>
          </a:p>
          <a:p>
            <a:pPr defTabSz="930275"/>
            <a:r>
              <a:rPr lang="en-US" altLang="en-US" dirty="0">
                <a:latin typeface="Arial" panose="020B0604020202020204" pitchFamily="34" charset="0"/>
              </a:rPr>
              <a:t>In shared decision-making,</a:t>
            </a:r>
            <a:r>
              <a:rPr lang="en-US" altLang="en-US" baseline="0" dirty="0">
                <a:latin typeface="Arial" panose="020B0604020202020204" pitchFamily="34" charset="0"/>
              </a:rPr>
              <a:t> </a:t>
            </a:r>
            <a:r>
              <a:rPr lang="en-US" altLang="en-US" dirty="0">
                <a:latin typeface="Arial" panose="020B0604020202020204" pitchFamily="34" charset="0"/>
              </a:rPr>
              <a:t>workable mechanisms are provided for stakeholders to take part in making decisions about topics such as budgets, school programs and personnel, changes in curriculum and instruction, and student behavior. In all senses, it’s a democracy. And the best way to teach about the democratic society we live in is through example- allow your school to be that democracy.</a:t>
            </a:r>
          </a:p>
          <a:p>
            <a:pPr defTabSz="930275"/>
            <a:endParaRPr lang="en-US" altLang="en-US" dirty="0">
              <a:latin typeface="Arial" panose="020B0604020202020204" pitchFamily="34" charset="0"/>
            </a:endParaRPr>
          </a:p>
          <a:p>
            <a:pPr defTabSz="930275"/>
            <a:r>
              <a:rPr lang="en-US" altLang="en-US" dirty="0">
                <a:latin typeface="Arial" panose="020B0604020202020204" pitchFamily="34" charset="0"/>
              </a:rPr>
              <a:t>Shared decision-making</a:t>
            </a:r>
            <a:r>
              <a:rPr lang="en-US" altLang="en-US" baseline="0" dirty="0">
                <a:latin typeface="Arial" panose="020B0604020202020204" pitchFamily="34" charset="0"/>
              </a:rPr>
              <a:t> also involves the strengthening of</a:t>
            </a:r>
            <a:r>
              <a:rPr lang="en-US" altLang="en-US" dirty="0">
                <a:latin typeface="Arial" panose="020B0604020202020204" pitchFamily="34" charset="0"/>
              </a:rPr>
              <a:t> family knowledge</a:t>
            </a:r>
            <a:r>
              <a:rPr lang="en-US" altLang="en-US" baseline="0" dirty="0">
                <a:latin typeface="Arial" panose="020B0604020202020204" pitchFamily="34" charset="0"/>
              </a:rPr>
              <a:t> and skills,</a:t>
            </a:r>
            <a:r>
              <a:rPr lang="en-US" altLang="en-US" dirty="0">
                <a:latin typeface="Arial" panose="020B0604020202020204" pitchFamily="34" charset="0"/>
              </a:rPr>
              <a:t> as well as connecting them with other families and community members, organizations, and resources that will help them take informed parts of the decision-making process.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21A3A5-BC1F-42B1-BF2D-7659902C68F5}" type="slidenum">
              <a:rPr lang="en-US" altLang="en-US" smtClean="0"/>
              <a:pPr/>
              <a:t>25</a:t>
            </a:fld>
            <a:endParaRPr lang="en-US" altLang="en-US"/>
          </a:p>
        </p:txBody>
      </p:sp>
    </p:spTree>
    <p:extLst>
      <p:ext uri="{BB962C8B-B14F-4D97-AF65-F5344CB8AC3E}">
        <p14:creationId xmlns:p14="http://schemas.microsoft.com/office/powerpoint/2010/main" val="2926163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Joyce Epstein</a:t>
            </a:r>
            <a:r>
              <a:rPr lang="en-US" altLang="en-US" baseline="0" dirty="0">
                <a:latin typeface="Arial" panose="020B0604020202020204" pitchFamily="34" charset="0"/>
              </a:rPr>
              <a:t> </a:t>
            </a:r>
            <a:r>
              <a:rPr lang="en-US" altLang="en-US" dirty="0">
                <a:latin typeface="Arial" panose="020B0604020202020204" pitchFamily="34" charset="0"/>
              </a:rPr>
              <a:t>provides some examples of sample practices of shared-decision making. The mechanisms listed here (school councils, PTAs, action teams, and contracts) will only work if implemented in a genuinely open spirit. (Henderson, Mapp, Johnson, and Davies, 2007, p. 188) </a:t>
            </a:r>
          </a:p>
          <a:p>
            <a:endParaRPr lang="en-US" altLang="en-US" dirty="0">
              <a:latin typeface="Arial" panose="020B0604020202020204" pitchFamily="34" charset="0"/>
            </a:endParaRPr>
          </a:p>
          <a:p>
            <a:r>
              <a:rPr lang="en-US" altLang="en-US" dirty="0">
                <a:latin typeface="Arial" panose="020B0604020202020204" pitchFamily="34" charset="0"/>
              </a:rPr>
              <a:t>As you</a:t>
            </a:r>
            <a:r>
              <a:rPr lang="en-US" altLang="en-US" baseline="0" dirty="0">
                <a:latin typeface="Arial" panose="020B0604020202020204" pitchFamily="34" charset="0"/>
              </a:rPr>
              <a:t> consider these shared decision-making mechanisms</a:t>
            </a:r>
            <a:r>
              <a:rPr lang="en-US" altLang="en-US" dirty="0">
                <a:latin typeface="Arial" panose="020B0604020202020204" pitchFamily="34" charset="0"/>
              </a:rPr>
              <a:t>, remember that at the high school level, it is also perfectly appropriate - and even beneficial- to have student members as part of these committees and groups.  </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DFCF8B-0A61-4BE8-9394-092C346B9918}" type="slidenum">
              <a:rPr lang="en-US" altLang="en-US" smtClean="0"/>
              <a:pPr/>
              <a:t>26</a:t>
            </a:fld>
            <a:endParaRPr lang="en-US" altLang="en-US"/>
          </a:p>
        </p:txBody>
      </p:sp>
    </p:spTree>
    <p:extLst>
      <p:ext uri="{BB962C8B-B14F-4D97-AF65-F5344CB8AC3E}">
        <p14:creationId xmlns:p14="http://schemas.microsoft.com/office/powerpoint/2010/main" val="431729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How can family members participate in making decisions?  Clearly, district and school groups are enhanced when family members are part of the decision-making process. Typically, decision-making occurs through committees and/or organizational structures.  However, the concept of receiving advisory input from families is a novel approach to broadening participation/contributions from a wider audience or pool of people. </a:t>
            </a:r>
          </a:p>
          <a:p>
            <a:endParaRPr lang="en-US" altLang="en-US" dirty="0">
              <a:latin typeface="Arial" panose="020B0604020202020204" pitchFamily="34" charset="0"/>
            </a:endParaRPr>
          </a:p>
          <a:p>
            <a:r>
              <a:rPr lang="en-US" altLang="en-US" dirty="0">
                <a:latin typeface="Arial" panose="020B0604020202020204" pitchFamily="34" charset="0"/>
              </a:rPr>
              <a:t>The National Parent Teacher Association has issued the following position statement on shared decision-making:</a:t>
            </a:r>
          </a:p>
          <a:p>
            <a:r>
              <a:rPr lang="en-US" altLang="en-US" i="1" dirty="0">
                <a:latin typeface="Arial" panose="020B0604020202020204" pitchFamily="34" charset="0"/>
              </a:rPr>
              <a:t>We recognize that boards of education have the legal responsibility for school policy. At the same time, we believe that, because parents, teachers, students, and the general public are affected by school policy, it is appropriate that they participate in its determination. We believe that such sharing of responsibility will result in greater responsiveness to student and societal needs and therefore improve the quality of educational opportunity.</a:t>
            </a:r>
          </a:p>
          <a:p>
            <a:endParaRPr lang="en-US" altLang="en-US" dirty="0">
              <a:latin typeface="Arial" panose="020B0604020202020204" pitchFamily="34" charset="0"/>
            </a:endParaRPr>
          </a:p>
          <a:p>
            <a:r>
              <a:rPr lang="en-US" altLang="en-US" dirty="0">
                <a:latin typeface="Arial" panose="020B0604020202020204" pitchFamily="34" charset="0"/>
              </a:rPr>
              <a:t>Take some time to review the suggested considerations for successfully involving families in decision-making activities whether at the school level (policy and program), district level, and/or through an advisory level lens. </a:t>
            </a:r>
          </a:p>
          <a:p>
            <a:endParaRPr lang="en-US" dirty="0"/>
          </a:p>
        </p:txBody>
      </p:sp>
      <p:sp>
        <p:nvSpPr>
          <p:cNvPr id="4" name="Slide Number Placeholder 3"/>
          <p:cNvSpPr>
            <a:spLocks noGrp="1"/>
          </p:cNvSpPr>
          <p:nvPr>
            <p:ph type="sldNum" sz="quarter" idx="5"/>
          </p:nvPr>
        </p:nvSpPr>
        <p:spPr/>
        <p:txBody>
          <a:bodyPr/>
          <a:lstStyle/>
          <a:p>
            <a:fld id="{4B3C2B49-8860-42C3-8ABF-BD63EAF17913}" type="slidenum">
              <a:rPr lang="en-US" smtClean="0"/>
              <a:t>27</a:t>
            </a:fld>
            <a:endParaRPr lang="en-US"/>
          </a:p>
        </p:txBody>
      </p:sp>
    </p:spTree>
    <p:extLst>
      <p:ext uri="{BB962C8B-B14F-4D97-AF65-F5344CB8AC3E}">
        <p14:creationId xmlns:p14="http://schemas.microsoft.com/office/powerpoint/2010/main" val="4072715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they need to summarize next steps and timelines, and who is responsible for things before the next meeting</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B3C2B49-8860-42C3-8ABF-BD63EAF17913}" type="slidenum">
              <a:rPr lang="en-US" smtClean="0"/>
              <a:t>28</a:t>
            </a:fld>
            <a:endParaRPr lang="en-US"/>
          </a:p>
        </p:txBody>
      </p:sp>
    </p:spTree>
    <p:extLst>
      <p:ext uri="{BB962C8B-B14F-4D97-AF65-F5344CB8AC3E}">
        <p14:creationId xmlns:p14="http://schemas.microsoft.com/office/powerpoint/2010/main" val="4243650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C2B49-8860-42C3-8ABF-BD63EAF17913}" type="slidenum">
              <a:rPr lang="en-US" smtClean="0"/>
              <a:t>29</a:t>
            </a:fld>
            <a:endParaRPr lang="en-US"/>
          </a:p>
        </p:txBody>
      </p:sp>
    </p:spTree>
    <p:extLst>
      <p:ext uri="{BB962C8B-B14F-4D97-AF65-F5344CB8AC3E}">
        <p14:creationId xmlns:p14="http://schemas.microsoft.com/office/powerpoint/2010/main" val="120431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 Bureau of Special Education (BSE) supports the Pennsylvania Department of Education’s (PDE) commitment to ensuring the Least Restrictive Environment (LRE).  Families are an integral part of the Individualized Education Program (IEP)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920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Research shows that family-school partnerships and shared decision-making</a:t>
            </a:r>
            <a:r>
              <a:rPr lang="en-US" altLang="en-US" baseline="0" dirty="0">
                <a:latin typeface="Arial" panose="020B0604020202020204" pitchFamily="34" charset="0"/>
              </a:rPr>
              <a:t> positively impact students, teachers, and family members.  Students benefit from an increased awareness of family representation in school decisions and an enhanced understanding that their rights are protected.  They benefit from policies and projects that are conducted and supported by family organizations.  Teachers also benefit from family-school partnerships, as they increase their awareness of family perspectives as a factor in policy development and recognize the equal status of family representation within committees and leadership roles.  Families profit from increased involvement in the decision-making process as they grow more aware of their voices in school decision-making, provide input into school policies, and share experiences and connections with other families.  </a:t>
            </a:r>
            <a:endParaRPr lang="en-US" altLang="en-US" dirty="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5C941F-1995-4F4E-B04C-F711A5A03D63}" type="slidenum">
              <a:rPr lang="en-US" altLang="en-US" smtClean="0"/>
              <a:pPr/>
              <a:t>30</a:t>
            </a:fld>
            <a:endParaRPr lang="en-US" altLang="en-US"/>
          </a:p>
        </p:txBody>
      </p:sp>
    </p:spTree>
    <p:extLst>
      <p:ext uri="{BB962C8B-B14F-4D97-AF65-F5344CB8AC3E}">
        <p14:creationId xmlns:p14="http://schemas.microsoft.com/office/powerpoint/2010/main" val="2224252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Research shows that family-school partnerships and shared decision-making</a:t>
            </a:r>
            <a:r>
              <a:rPr lang="en-US" altLang="en-US" baseline="0" dirty="0">
                <a:latin typeface="Arial" panose="020B0604020202020204" pitchFamily="34" charset="0"/>
              </a:rPr>
              <a:t> positively impact students, teachers, and family members.  Students benefit from an increased awareness of family representation in school decisions and an enhanced understanding that their rights are protected.  They benefit from policies and projects that are conducted and supported by family organizations.  Teachers also benefit from family-school partnerships, as they increase their awareness of family perspectives as a factor in policy development and recognize the equal status of family representation within committees and leadership roles.  Families profit from increased involvement in the decision-making process as they grow more aware of their voices in school decision-making, provide input into school policies, and share experiences and connections with other families.  </a:t>
            </a:r>
            <a:endParaRPr lang="en-US" altLang="en-US" dirty="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5C941F-1995-4F4E-B04C-F711A5A03D63}" type="slidenum">
              <a:rPr lang="en-US" altLang="en-US" smtClean="0"/>
              <a:pPr/>
              <a:t>31</a:t>
            </a:fld>
            <a:endParaRPr lang="en-US" altLang="en-US"/>
          </a:p>
        </p:txBody>
      </p:sp>
    </p:spTree>
    <p:extLst>
      <p:ext uri="{BB962C8B-B14F-4D97-AF65-F5344CB8AC3E}">
        <p14:creationId xmlns:p14="http://schemas.microsoft.com/office/powerpoint/2010/main" val="1728136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Consider decision-making within your school.  Who makes the decisions regarding procedures,</a:t>
            </a:r>
            <a:r>
              <a:rPr lang="en-US" altLang="en-US" baseline="0" dirty="0">
                <a:latin typeface="Arial" panose="020B0604020202020204" pitchFamily="34" charset="0"/>
              </a:rPr>
              <a:t> programs, partnerships, and policies?  </a:t>
            </a:r>
          </a:p>
          <a:p>
            <a:endParaRPr lang="en-US" altLang="en-US" dirty="0">
              <a:latin typeface="Arial" panose="020B0604020202020204" pitchFamily="34" charset="0"/>
            </a:endParaRPr>
          </a:p>
          <a:p>
            <a:r>
              <a:rPr lang="en-US" altLang="en-US" dirty="0">
                <a:latin typeface="Arial" panose="020B0604020202020204" pitchFamily="34" charset="0"/>
              </a:rPr>
              <a:t>To considerable this question further, locate Activity 5.3 within the “Activities” folder.  </a:t>
            </a: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Refer to Activity 5.3</a:t>
            </a:r>
            <a:r>
              <a:rPr lang="en-US" altLang="en-US" dirty="0"/>
              <a:t>. The purpose of this activity is to </a:t>
            </a:r>
            <a:r>
              <a:rPr lang="en-US" dirty="0"/>
              <a:t>identify current decision-making</a:t>
            </a:r>
            <a:r>
              <a:rPr lang="en-US" baseline="0" dirty="0"/>
              <a:t> mechanisms and to determine the level of family involve in decision-making processes.</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Debrief Activity 5.3</a:t>
            </a:r>
            <a:r>
              <a:rPr lang="en-US" altLang="en-US" dirty="0"/>
              <a:t>. What reasons</a:t>
            </a:r>
            <a:r>
              <a:rPr lang="en-US" altLang="en-US" baseline="0" dirty="0"/>
              <a:t> did participants provide for families being involved or NOT involved in decision-making?  How could family participation in decision-making be increased?</a:t>
            </a:r>
            <a:endParaRPr lang="en-US" altLang="en-US"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A73779-9343-45D5-889E-1BAFE23EA988}" type="slidenum">
              <a:rPr lang="en-US" altLang="en-US" smtClean="0"/>
              <a:pPr>
                <a:spcBef>
                  <a:spcPct val="0"/>
                </a:spcBef>
              </a:pPr>
              <a:t>32</a:t>
            </a:fld>
            <a:endParaRPr lang="en-US" altLang="en-US"/>
          </a:p>
        </p:txBody>
      </p:sp>
    </p:spTree>
    <p:extLst>
      <p:ext uri="{BB962C8B-B14F-4D97-AF65-F5344CB8AC3E}">
        <p14:creationId xmlns:p14="http://schemas.microsoft.com/office/powerpoint/2010/main" val="3228386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last section of our PowerPoint will review</a:t>
            </a:r>
            <a:r>
              <a:rPr lang="en-US" altLang="en-US" baseline="0" dirty="0">
                <a:latin typeface="Arial" panose="020B0604020202020204" pitchFamily="34" charset="0"/>
              </a:rPr>
              <a:t> strategies for teaming to increase shared decision-making.  </a:t>
            </a:r>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00EC0-BA64-4DF8-81AB-D1556491F0A3}" type="slidenum">
              <a:rPr lang="en-US" altLang="en-US" smtClean="0">
                <a:solidFill>
                  <a:srgbClr val="000000"/>
                </a:solidFill>
                <a:latin typeface="Calibri" panose="020F0502020204030204" pitchFamily="34" charset="0"/>
              </a:rPr>
              <a:pPr/>
              <a:t>33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98236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All schools have opportunities to engage families in decision-making.  A survey sent home to families regarding a change in the bell schedule is a quick way to provide family voice in a decision and encourage family members to take an active role in issues affecting their students.  We all have opinions and ideas to share.  The challenge will be finding the most appropriate way(s) to engage families, so they feel comfortable and confident in this process. Remember the dual capacity-building framework and the outcome associated with building capacity of families – they are willing and more likely to take on multiple roles in support of their students…shared decision-making is one of those roles.</a:t>
            </a:r>
          </a:p>
          <a:p>
            <a:endParaRPr lang="en-US" altLang="en-US" dirty="0">
              <a:latin typeface="Arial" panose="020B0604020202020204" pitchFamily="34" charset="0"/>
            </a:endParaRPr>
          </a:p>
          <a:p>
            <a:r>
              <a:rPr lang="en-US" altLang="en-US" dirty="0">
                <a:latin typeface="Arial" panose="020B0604020202020204" pitchFamily="34" charset="0"/>
              </a:rPr>
              <a:t>Consider</a:t>
            </a:r>
            <a:r>
              <a:rPr lang="en-US" altLang="en-US" baseline="0" dirty="0">
                <a:latin typeface="Arial" panose="020B0604020202020204" pitchFamily="34" charset="0"/>
              </a:rPr>
              <a:t> the issues listed on this slide.  How could your school invite families to participate in making decisions regarding these issues?</a:t>
            </a:r>
            <a:endParaRPr lang="en-US" altLang="en-US" dirty="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EA3043-98F2-40F5-B73F-FECC6411C549}" type="slidenum">
              <a:rPr lang="en-US" altLang="en-US" smtClean="0"/>
              <a:pPr/>
              <a:t>34</a:t>
            </a:fld>
            <a:endParaRPr lang="en-US" altLang="en-US"/>
          </a:p>
        </p:txBody>
      </p:sp>
    </p:spTree>
    <p:extLst>
      <p:ext uri="{BB962C8B-B14F-4D97-AF65-F5344CB8AC3E}">
        <p14:creationId xmlns:p14="http://schemas.microsoft.com/office/powerpoint/2010/main" val="2231139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Shared decision-making is a process that encourages family voice in school matters. In most instances, the work will take place on committees, workgroups, and teams.  With a positive and committed attitude, all members of the school staff and families will be successful in their work.</a:t>
            </a:r>
          </a:p>
          <a:p>
            <a:endParaRPr lang="en-US" altLang="en-US" dirty="0">
              <a:latin typeface="Arial" panose="020B0604020202020204" pitchFamily="34" charset="0"/>
            </a:endParaRPr>
          </a:p>
          <a:p>
            <a:pPr lvl="0"/>
            <a:r>
              <a:rPr lang="en-US" altLang="en-US" dirty="0">
                <a:latin typeface="Arial" panose="020B0604020202020204" pitchFamily="34" charset="0"/>
              </a:rPr>
              <a:t>Members</a:t>
            </a:r>
            <a:r>
              <a:rPr lang="en-US" altLang="en-US" baseline="0" dirty="0">
                <a:latin typeface="Arial" panose="020B0604020202020204" pitchFamily="34" charset="0"/>
              </a:rPr>
              <a:t> of h</a:t>
            </a:r>
            <a:r>
              <a:rPr lang="en-US" altLang="en-US" dirty="0">
                <a:latin typeface="Arial" panose="020B0604020202020204" pitchFamily="34" charset="0"/>
              </a:rPr>
              <a:t>ighly</a:t>
            </a:r>
            <a:r>
              <a:rPr lang="en-US" altLang="en-US" baseline="0" dirty="0">
                <a:latin typeface="Arial" panose="020B0604020202020204" pitchFamily="34" charset="0"/>
              </a:rPr>
              <a:t> effective teams have the following things in common:  They consist of h</a:t>
            </a:r>
            <a:r>
              <a:rPr lang="en-US" sz="1200" dirty="0">
                <a:solidFill>
                  <a:schemeClr val="accent2"/>
                </a:solidFill>
              </a:rPr>
              <a:t>ighly motivated individuals that share a common interest.  They share ownership and responsibility for tasks.</a:t>
            </a:r>
            <a:r>
              <a:rPr lang="en-US" sz="1200" baseline="0" dirty="0">
                <a:solidFill>
                  <a:schemeClr val="accent2"/>
                </a:solidFill>
              </a:rPr>
              <a:t> </a:t>
            </a:r>
            <a:r>
              <a:rPr lang="en-US" sz="1200" dirty="0">
                <a:solidFill>
                  <a:schemeClr val="accent2"/>
                </a:solidFill>
              </a:rPr>
              <a:t>Team members increase communication to solve problems effectively.  They</a:t>
            </a:r>
            <a:r>
              <a:rPr lang="en-US" sz="1200" baseline="0" dirty="0">
                <a:solidFill>
                  <a:schemeClr val="accent2"/>
                </a:solidFill>
              </a:rPr>
              <a:t> identify m</a:t>
            </a:r>
            <a:r>
              <a:rPr lang="en-US" sz="1200" dirty="0">
                <a:solidFill>
                  <a:schemeClr val="accent2"/>
                </a:solidFill>
              </a:rPr>
              <a:t>ajor areas of concern and community needs,</a:t>
            </a:r>
            <a:r>
              <a:rPr lang="en-US" sz="1200" baseline="0" dirty="0">
                <a:solidFill>
                  <a:schemeClr val="accent2"/>
                </a:solidFill>
              </a:rPr>
              <a:t> as well as the resources needed to achieve goals.  </a:t>
            </a:r>
            <a:endParaRPr lang="en-US" sz="1200" dirty="0">
              <a:solidFill>
                <a:schemeClr val="accent2"/>
              </a:solidFill>
            </a:endParaRPr>
          </a:p>
          <a:p>
            <a:endParaRPr lang="en-US" altLang="en-US" dirty="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7BC1CB-51E1-4995-8914-AFB27A3CFC79}" type="slidenum">
              <a:rPr lang="en-US" altLang="en-US" smtClean="0"/>
              <a:pPr/>
              <a:t>35</a:t>
            </a:fld>
            <a:endParaRPr lang="en-US" altLang="en-US"/>
          </a:p>
        </p:txBody>
      </p:sp>
    </p:spTree>
    <p:extLst>
      <p:ext uri="{BB962C8B-B14F-4D97-AF65-F5344CB8AC3E}">
        <p14:creationId xmlns:p14="http://schemas.microsoft.com/office/powerpoint/2010/main" val="4074648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variety of decision-making</a:t>
            </a:r>
            <a:r>
              <a:rPr lang="en-US" altLang="en-US" baseline="0" dirty="0">
                <a:latin typeface="Arial" panose="020B0604020202020204" pitchFamily="34" charset="0"/>
              </a:rPr>
              <a:t> entities may exist within a single school.  These may include school councils, parent advisory committees, parent-teacher organizations, classroom committees, task forces, and search or planning committees, among many others.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Consider the types of work groups, committees, and ad hoc teams that are currently active within the school</a:t>
            </a:r>
            <a:r>
              <a:rPr lang="en-US" altLang="en-US" baseline="0" dirty="0">
                <a:latin typeface="Arial" panose="020B0604020202020204" pitchFamily="34" charset="0"/>
              </a:rPr>
              <a:t> </a:t>
            </a:r>
            <a:r>
              <a:rPr lang="en-US" altLang="en-US" dirty="0">
                <a:latin typeface="Arial" panose="020B0604020202020204" pitchFamily="34" charset="0"/>
              </a:rPr>
              <a:t>district.  What is the ratio of family members to school staff?  Does the ratio accurately reflect the community?  Are there work groups involving families that used to be active, but aren’t anymore?  What additional</a:t>
            </a:r>
            <a:r>
              <a:rPr lang="en-US" altLang="en-US" baseline="0" dirty="0">
                <a:latin typeface="Arial" panose="020B0604020202020204" pitchFamily="34" charset="0"/>
              </a:rPr>
              <a:t> decision-making entities would benefit your school?</a:t>
            </a:r>
            <a:endParaRPr lang="en-US" altLang="en-US" dirty="0">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72C8B0-4C62-4A59-95B6-DFA40BA8DCCA}" type="slidenum">
              <a:rPr lang="en-US" altLang="en-US" smtClean="0"/>
              <a:pPr/>
              <a:t>36</a:t>
            </a:fld>
            <a:endParaRPr lang="en-US" altLang="en-US"/>
          </a:p>
        </p:txBody>
      </p:sp>
    </p:spTree>
    <p:extLst>
      <p:ext uri="{BB962C8B-B14F-4D97-AF65-F5344CB8AC3E}">
        <p14:creationId xmlns:p14="http://schemas.microsoft.com/office/powerpoint/2010/main" val="1814602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we have discussed throughout this module, families can serve as decision makers for the projects we are implementing in our classrooms and schoolwide programs. It is important that we create an open and accepting environment for all families so that they feel welcome. </a:t>
            </a:r>
          </a:p>
          <a:p>
            <a:endParaRPr lang="en-US" altLang="en-US" dirty="0">
              <a:latin typeface="Arial" panose="020B0604020202020204" pitchFamily="34" charset="0"/>
            </a:endParaRPr>
          </a:p>
          <a:p>
            <a:r>
              <a:rPr lang="en-US" altLang="en-US" dirty="0">
                <a:latin typeface="Arial" panose="020B0604020202020204" pitchFamily="34" charset="0"/>
              </a:rPr>
              <a:t>Activity</a:t>
            </a:r>
            <a:r>
              <a:rPr lang="en-US" altLang="en-US" baseline="0" dirty="0">
                <a:latin typeface="Arial" panose="020B0604020202020204" pitchFamily="34" charset="0"/>
              </a:rPr>
              <a:t> 5.4, entitled “Promoting Shared Decision-Making,” can be completed in order to devise a plan to promote shared decision-making within your school.  It is located in the “Activities” folder of this module.</a:t>
            </a:r>
          </a:p>
          <a:p>
            <a:endParaRPr lang="en-US" altLang="en-US" dirty="0">
              <a:latin typeface="Arial" panose="020B0604020202020204" pitchFamily="34" charset="0"/>
            </a:endParaRPr>
          </a:p>
          <a:p>
            <a:r>
              <a:rPr lang="en-US" altLang="en-US" dirty="0">
                <a:latin typeface="Arial" panose="020B0604020202020204" pitchFamily="34" charset="0"/>
              </a:rPr>
              <a:t>To</a:t>
            </a:r>
            <a:r>
              <a:rPr lang="en-US" altLang="en-US" baseline="0" dirty="0">
                <a:latin typeface="Arial" panose="020B0604020202020204" pitchFamily="34" charset="0"/>
              </a:rPr>
              <a:t> consider this topic further, please r</a:t>
            </a:r>
            <a:r>
              <a:rPr lang="en-US" altLang="en-US" dirty="0">
                <a:latin typeface="Arial" panose="020B0604020202020204" pitchFamily="34" charset="0"/>
              </a:rPr>
              <a:t>efer to Activity 5.4 within the “Activities” section of this module.</a:t>
            </a:r>
          </a:p>
          <a:p>
            <a:endParaRPr lang="en-US" altLang="en-US" dirty="0">
              <a:latin typeface="Arial" panose="020B0604020202020204" pitchFamily="34" charset="0"/>
            </a:endParaRPr>
          </a:p>
          <a:p>
            <a:pPr marL="171450" indent="-171450">
              <a:buFont typeface="Arial" panose="020B0604020202020204" pitchFamily="34" charset="0"/>
              <a:buChar char="•"/>
            </a:pPr>
            <a:r>
              <a:rPr lang="en-US" altLang="en-US" b="1" dirty="0"/>
              <a:t>Refer to Activity 5.4</a:t>
            </a:r>
            <a:r>
              <a:rPr lang="en-US" altLang="en-US" dirty="0"/>
              <a:t>. </a:t>
            </a:r>
            <a:r>
              <a:rPr lang="en-US" altLang="en-US" dirty="0">
                <a:latin typeface="Arial" panose="020B0604020202020204" pitchFamily="34" charset="0"/>
              </a:rPr>
              <a:t>The purpose of this activity is to develop a plan to authentically involve families in decision-making.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Debrief Activity 5.4</a:t>
            </a:r>
            <a:r>
              <a:rPr lang="en-US" altLang="en-US" dirty="0"/>
              <a:t>. What are areas in which families can be involved in decision-making?</a:t>
            </a:r>
            <a:r>
              <a:rPr lang="en-US" altLang="en-US" baseline="0" dirty="0"/>
              <a:t>  Does your school require any resources to support shared decision-making within your school?</a:t>
            </a:r>
            <a:endParaRPr lang="en-US" altLang="en-US" dirty="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2BD25-79E5-4F53-B70E-4D1FB1D0B75A}" type="slidenum">
              <a:rPr lang="en-US" altLang="en-US" smtClean="0"/>
              <a:pPr>
                <a:spcBef>
                  <a:spcPct val="0"/>
                </a:spcBef>
              </a:pPr>
              <a:t>37</a:t>
            </a:fld>
            <a:endParaRPr lang="en-US" altLang="en-US"/>
          </a:p>
        </p:txBody>
      </p:sp>
    </p:spTree>
    <p:extLst>
      <p:ext uri="{BB962C8B-B14F-4D97-AF65-F5344CB8AC3E}">
        <p14:creationId xmlns:p14="http://schemas.microsoft.com/office/powerpoint/2010/main" val="2647355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resources</a:t>
            </a:r>
            <a:r>
              <a:rPr lang="en-US" altLang="en-US" baseline="0" dirty="0">
                <a:latin typeface="Arial" panose="020B0604020202020204" pitchFamily="34" charset="0"/>
              </a:rPr>
              <a:t> used to create this PowerPoint are located on the next three slides.  For more information on these and other family engagement resources, please view the “Resources” section of this Module.  </a:t>
            </a:r>
            <a:endParaRPr lang="en-US" altLang="en-US" dirty="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0FE261-D73B-4412-8FD7-80F8EA05F5AE}" type="slidenum">
              <a:rPr lang="en-US" altLang="en-US" smtClean="0"/>
              <a:pPr>
                <a:spcBef>
                  <a:spcPct val="0"/>
                </a:spcBef>
              </a:pPr>
              <a:t>38</a:t>
            </a:fld>
            <a:endParaRPr lang="en-US" altLang="en-US"/>
          </a:p>
        </p:txBody>
      </p:sp>
    </p:spTree>
    <p:extLst>
      <p:ext uri="{BB962C8B-B14F-4D97-AF65-F5344CB8AC3E}">
        <p14:creationId xmlns:p14="http://schemas.microsoft.com/office/powerpoint/2010/main" val="842129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52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These learning outcomes will challenge the participants to “think outside the box” and consider how shared decision-making can effect change in their school.</a:t>
            </a:r>
          </a:p>
          <a:p>
            <a:endParaRPr lang="en-US" altLang="en-US" dirty="0">
              <a:latin typeface="Arial" panose="020B0604020202020204" pitchFamily="34" charset="0"/>
            </a:endParaRPr>
          </a:p>
          <a:p>
            <a:r>
              <a:rPr lang="en-US" altLang="en-US" dirty="0">
                <a:latin typeface="Arial" panose="020B0604020202020204" pitchFamily="34" charset="0"/>
              </a:rPr>
              <a:t>Traditionally schools have opted to have the decision-making be the sole responsibility of the administration.  This puts the burden of educating children solely on the teachers.  Research has shown that parent's involvement in their child’s education increases achievement.  Therefore, it is important that administrators and teachers consider changing the traditional practices to a focus on a strong professional community that includes input from parents/family members and community members.</a:t>
            </a:r>
          </a:p>
          <a:p>
            <a:endParaRPr lang="en-US" altLang="en-US" dirty="0">
              <a:latin typeface="Arial" panose="020B0604020202020204" pitchFamily="34" charset="0"/>
            </a:endParaRPr>
          </a:p>
          <a:p>
            <a:pPr lvl="0"/>
            <a:r>
              <a:rPr lang="en-US" altLang="en-US" dirty="0">
                <a:latin typeface="Arial" panose="020B0604020202020204" pitchFamily="34" charset="0"/>
              </a:rPr>
              <a:t>In</a:t>
            </a:r>
            <a:r>
              <a:rPr lang="en-US" altLang="en-US" baseline="0" dirty="0">
                <a:latin typeface="Arial" panose="020B0604020202020204" pitchFamily="34" charset="0"/>
              </a:rPr>
              <a:t> this module we will: </a:t>
            </a:r>
          </a:p>
          <a:p>
            <a:pPr marL="171450" lvl="0" indent="-171450">
              <a:buFont typeface="Arial" panose="020B0604020202020204" pitchFamily="34" charset="0"/>
              <a:buChar char="•"/>
            </a:pPr>
            <a:r>
              <a:rPr lang="en-US" altLang="en-US" dirty="0"/>
              <a:t>Identify research that supports shared decision-making </a:t>
            </a:r>
            <a:endParaRPr lang="en-US" dirty="0"/>
          </a:p>
          <a:p>
            <a:pPr marL="171450" lvl="0" indent="-171450">
              <a:buFont typeface="Arial" panose="020B0604020202020204" pitchFamily="34" charset="0"/>
              <a:buChar char="•"/>
            </a:pPr>
            <a:r>
              <a:rPr lang="en-US" altLang="en-US" dirty="0"/>
              <a:t>Discuss shared decision-making and how to effect change within a school</a:t>
            </a:r>
          </a:p>
          <a:p>
            <a:pPr marL="171450" lvl="0" indent="-171450">
              <a:buFont typeface="Arial" panose="020B0604020202020204" pitchFamily="34" charset="0"/>
              <a:buChar char="•"/>
            </a:pPr>
            <a:r>
              <a:rPr lang="en-US" altLang="en-US" dirty="0"/>
              <a:t>Evaluate current shared decision-making practices and determine areas of need</a:t>
            </a:r>
          </a:p>
          <a:p>
            <a:pPr marL="171450" lvl="0" indent="-171450">
              <a:buFont typeface="Arial" panose="020B0604020202020204" pitchFamily="34" charset="0"/>
              <a:buChar char="•"/>
            </a:pPr>
            <a:r>
              <a:rPr lang="en-US" altLang="en-US" dirty="0"/>
              <a:t>Develop and implement strategies to promote shared decision-making</a:t>
            </a:r>
          </a:p>
          <a:p>
            <a:endParaRPr lang="en-US" dirty="0"/>
          </a:p>
        </p:txBody>
      </p:sp>
      <p:sp>
        <p:nvSpPr>
          <p:cNvPr id="4" name="Slide Number Placeholder 3"/>
          <p:cNvSpPr>
            <a:spLocks noGrp="1"/>
          </p:cNvSpPr>
          <p:nvPr>
            <p:ph type="sldNum" sz="quarter" idx="5"/>
          </p:nvPr>
        </p:nvSpPr>
        <p:spPr/>
        <p:txBody>
          <a:bodyPr/>
          <a:lstStyle/>
          <a:p>
            <a:fld id="{6A322B22-C7E4-4A7E-8F03-0FF09F6B1FAF}" type="slidenum">
              <a:rPr lang="en-US" smtClean="0"/>
              <a:t>4</a:t>
            </a:fld>
            <a:endParaRPr lang="en-US"/>
          </a:p>
        </p:txBody>
      </p:sp>
    </p:spTree>
    <p:extLst>
      <p:ext uri="{BB962C8B-B14F-4D97-AF65-F5344CB8AC3E}">
        <p14:creationId xmlns:p14="http://schemas.microsoft.com/office/powerpoint/2010/main" val="156276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813394"/>
          </a:xfrm>
        </p:spPr>
        <p:txBody>
          <a:bodyPr/>
          <a:lstStyle/>
          <a:p>
            <a:pPr rtl="0"/>
            <a:r>
              <a:rPr lang="en-US"/>
              <a:t>This is the definition of Family Engagement that we, at PaTTAN, use.</a:t>
            </a:r>
          </a:p>
          <a:p>
            <a:pPr rtl="0"/>
            <a:endParaRPr lang="en-US"/>
          </a:p>
          <a:p>
            <a:pPr rtl="0"/>
            <a:r>
              <a:rPr lang="en-US"/>
              <a:t>Also note that we have a Twitter hashtag, #</a:t>
            </a:r>
            <a:r>
              <a:rPr lang="en-US" err="1"/>
              <a:t>PAFamilyEngagement</a:t>
            </a:r>
            <a:r>
              <a:rPr lang="en-US"/>
              <a:t>. Please ‘like’ us!</a:t>
            </a:r>
          </a:p>
          <a:p>
            <a:pPr rtl="0"/>
            <a:endParaRPr lang="en-US" b="0">
              <a:effectLst/>
            </a:endParaRPr>
          </a:p>
          <a:p>
            <a:pPr rtl="0"/>
            <a:r>
              <a:rPr lang="en-US"/>
              <a:t>The PaTTAN Family Engagement Initiative believes in:</a:t>
            </a:r>
          </a:p>
          <a:p>
            <a:pPr rtl="0"/>
            <a:r>
              <a:rPr lang="en-US" b="1"/>
              <a:t>Families and schools working together, because our students are worth it.</a:t>
            </a:r>
          </a:p>
          <a:p>
            <a:pPr rtl="0"/>
            <a:r>
              <a:rPr lang="en-US" b="1"/>
              <a:t>A</a:t>
            </a:r>
            <a:r>
              <a:rPr lang="en-US"/>
              <a:t>nd we are</a:t>
            </a:r>
            <a:r>
              <a:rPr lang="en-US" b="1"/>
              <a:t>: Bringing families, schools, and communities together.</a:t>
            </a:r>
            <a:endParaRPr lang="en-US" b="1">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B0C1B-0D0A-4D6F-BFF8-850ED0AC5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82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50470"/>
          </a:xfrm>
        </p:spPr>
        <p:txBody>
          <a:bodyPr/>
          <a:lstStyle/>
          <a:p>
            <a:r>
              <a:rPr lang="en-US" sz="1000" baseline="0"/>
              <a:t>Here is an example of the necessity of family engagement within the law and standards for education.</a:t>
            </a:r>
          </a:p>
          <a:p>
            <a:pPr rtl="0"/>
            <a:endParaRPr lang="en-US" sz="1000" b="0" baseline="0">
              <a:effectLst/>
            </a:endParaRPr>
          </a:p>
          <a:p>
            <a:pPr defTabSz="924916">
              <a:defRPr/>
            </a:pPr>
            <a:r>
              <a:rPr lang="en-US" sz="1000"/>
              <a:t>The Individuals with Disabilities Education Act (IDEA) of 2004, PL 108-446, requires improving results for students with disabilities. IDEA also requires all states to develop a State Performance Plan, which includes 20 indicators that describes how the state will implement the Federal requirements and improve results for students with disabilities. Indicator 8 measures the percentage of parents, with a child receiving special education services, who report that schools facilitated parent involvement as a means of improving services and results for children with disabilities.</a:t>
            </a:r>
          </a:p>
          <a:p>
            <a:pPr rtl="0"/>
            <a:endParaRPr lang="en-US" sz="1000" b="0">
              <a:effectLst/>
            </a:endParaRPr>
          </a:p>
          <a:p>
            <a:pPr defTabSz="924916">
              <a:defRPr/>
            </a:pPr>
            <a:r>
              <a:rPr lang="en-US" sz="1000"/>
              <a:t>The Every Student Succeeds Act (ESSA) is a US law that governs K-12 public education policy.  Pennsylvania designed its plan for Annual Meaningful Differentiation through a nationally-recognized stakeholder engagement effort that included educators, parents and families, and policy and community leaders.  Pennsylvania’s accountability systems and school progress reporting will provide educators, parents and families, and other stakeholders with clear and meaningful reporting on both school and student group performance, as well as the ability to identify and act on opportunity gaps.</a:t>
            </a:r>
          </a:p>
          <a:p>
            <a:pPr defTabSz="924916">
              <a:defRPr/>
            </a:pPr>
            <a:br>
              <a:rPr lang="en-US" sz="1000" b="0">
                <a:effectLst/>
              </a:rPr>
            </a:br>
            <a:r>
              <a:rPr lang="en-US" sz="1000" b="0">
                <a:effectLst/>
              </a:rPr>
              <a:t>T</a:t>
            </a:r>
            <a:r>
              <a:rPr lang="en-US" sz="1000"/>
              <a:t>he Danielson Framework (Domain 4 – Professional Responsibilities, Component 4C) focuses on communication with families. In order for teachers to demonstrate competence in this area, proactive, frequent, appropriate, and two-way communication with families is paramount. Additionally, sharing information about instructional programs and student progress, so that the families can engage in their children’s learning processes, is vital. </a:t>
            </a:r>
          </a:p>
          <a:p>
            <a:pPr defTabSz="924916">
              <a:defRPr/>
            </a:pPr>
            <a:endParaRPr lang="en-US" sz="1000"/>
          </a:p>
          <a:p>
            <a:pPr marL="0" marR="0" lvl="0" indent="0" algn="l" defTabSz="924916" rtl="0" eaLnBrk="1" fontAlgn="auto" latinLnBrk="0" hangingPunct="1">
              <a:lnSpc>
                <a:spcPct val="100000"/>
              </a:lnSpc>
              <a:spcBef>
                <a:spcPts val="0"/>
              </a:spcBef>
              <a:spcAft>
                <a:spcPts val="0"/>
              </a:spcAft>
              <a:buClrTx/>
              <a:buSzTx/>
              <a:buFontTx/>
              <a:buNone/>
              <a:tabLst/>
              <a:defRPr/>
            </a:pPr>
            <a:r>
              <a:rPr lang="en-US" sz="1000"/>
              <a:t>Act 82 Principals/Assistant Principals (Domain 4 – Professional and Community Leadership, Component 4A) focuses on maximizing parent and community involvement and outreach. </a:t>
            </a:r>
            <a:r>
              <a:rPr lang="en-US" sz="1000" kern="1200">
                <a:solidFill>
                  <a:schemeClr val="tx1"/>
                </a:solidFill>
                <a:effectLst/>
                <a:latin typeface="+mn-lt"/>
                <a:ea typeface="+mn-ea"/>
                <a:cs typeface="+mn-cs"/>
              </a:rPr>
              <a:t>The school leader designs structures and processes, which result in parent and community engagement, support, and ownership for the school.</a:t>
            </a:r>
          </a:p>
          <a:p>
            <a:pPr defTabSz="924916">
              <a:defRPr/>
            </a:pPr>
            <a:endParaRPr lang="en-US"/>
          </a:p>
          <a:p>
            <a:pPr rtl="0"/>
            <a:endParaRPr lang="en-US" baseline="0"/>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B0C1B-0D0A-4D6F-BFF8-850ED0AC5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62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757735"/>
          </a:xfrm>
        </p:spPr>
        <p:txBody>
          <a:bodyPr/>
          <a:lstStyle/>
          <a:p>
            <a:r>
              <a:rPr lang="en-US" sz="1000" b="0" i="0" u="none" strike="noStrike" kern="1200" baseline="0" dirty="0">
                <a:solidFill>
                  <a:schemeClr val="tx1"/>
                </a:solidFill>
                <a:latin typeface="+mn-lt"/>
                <a:ea typeface="+mn-ea"/>
                <a:cs typeface="+mn-cs"/>
              </a:rPr>
              <a:t>This guide, from the US Department of Education helps parents understand the Every Student Succeeds Act (ESSA), which amended the Elementary and Secondary Education Act, a landmark Federal education law. </a:t>
            </a:r>
            <a:endParaRPr lang="en-US" sz="1000" dirty="0"/>
          </a:p>
          <a:p>
            <a:endParaRPr lang="en-US" sz="1000" dirty="0"/>
          </a:p>
          <a:p>
            <a:r>
              <a:rPr lang="en-US" sz="1000" dirty="0"/>
              <a:t>This free resource can be found when you click on the picture, or at </a:t>
            </a:r>
            <a:r>
              <a:rPr lang="en-US" sz="1000" b="1" i="0" kern="1200" dirty="0">
                <a:effectLst/>
              </a:rPr>
              <a:t>https://tinyurl.com/essaparentguide</a:t>
            </a:r>
            <a:endParaRPr lang="en-US" sz="1000" dirty="0"/>
          </a:p>
          <a:p>
            <a:endParaRPr lang="en-US"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54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417693"/>
          </a:xfrm>
        </p:spPr>
        <p:txBody>
          <a:bodyPr/>
          <a:lstStyle/>
          <a:p>
            <a:r>
              <a:rPr lang="en-US" dirty="0"/>
              <a:t>Schools should be exemplars of a welcoming environment.  In order to create a welcoming school community, administrators and educators within the school community must embrace several core beliefs of family engagement.  First, they must recognize that all families have dreams for their children and want the best for them, even if those dreams may not be what the educators themselves might identify as important.  They must also presume competence in each family’s ability to support learning in the home with the right scaffolding.  Administrators and educators must also think of families as stakeholders and equal collaborative partners who vitally contribute to their children’s education. </a:t>
            </a:r>
          </a:p>
          <a:p>
            <a:endParaRPr lang="en-US" dirty="0"/>
          </a:p>
          <a:p>
            <a:r>
              <a:rPr lang="en-US" dirty="0"/>
              <a:t>Additionally, school staff must be willing to take on the onus of cultivating and sustaining relationships between home, school, and community.  Administrators play a vital role in establishing a culture of welcoming and mutual respect.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84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22300" y="696913"/>
            <a:ext cx="4441825" cy="2498725"/>
          </a:xfrm>
          <a:ln/>
        </p:spPr>
      </p:sp>
      <p:sp>
        <p:nvSpPr>
          <p:cNvPr id="3" name="Notes Placeholder 2"/>
          <p:cNvSpPr>
            <a:spLocks noGrp="1"/>
          </p:cNvSpPr>
          <p:nvPr>
            <p:ph type="body" idx="1"/>
          </p:nvPr>
        </p:nvSpPr>
        <p:spPr>
          <a:xfrm>
            <a:off x="701675" y="3563938"/>
            <a:ext cx="5607050" cy="4183062"/>
          </a:xfrm>
        </p:spPr>
        <p:txBody>
          <a:bodyPr>
            <a:normAutofit/>
          </a:bodyPr>
          <a:lstStyle/>
          <a:p>
            <a:pPr marL="232943" marR="0" lvl="0" indent="-232943" algn="l" defTabSz="914400" rtl="0" eaLnBrk="0" fontAlgn="base" latinLnBrk="0" hangingPunct="0">
              <a:lnSpc>
                <a:spcPct val="100000"/>
              </a:lnSpc>
              <a:spcBef>
                <a:spcPct val="30000"/>
              </a:spcBef>
              <a:spcAft>
                <a:spcPct val="0"/>
              </a:spcAft>
              <a:buClrTx/>
              <a:buSzTx/>
              <a:buFontTx/>
              <a:buNone/>
              <a:tabLst/>
              <a:defRPr/>
            </a:pPr>
            <a:r>
              <a:rPr lang="en-US" altLang="en-US" dirty="0">
                <a:solidFill>
                  <a:schemeClr val="accent2"/>
                </a:solidFill>
              </a:rPr>
              <a:t>The</a:t>
            </a:r>
            <a:r>
              <a:rPr lang="en-US" altLang="en-US" baseline="0" dirty="0">
                <a:solidFill>
                  <a:schemeClr val="accent2"/>
                </a:solidFill>
              </a:rPr>
              <a:t> purpose of this module is t</a:t>
            </a:r>
            <a:r>
              <a:rPr lang="en-US" altLang="en-US" dirty="0">
                <a:solidFill>
                  <a:schemeClr val="accent2"/>
                </a:solidFill>
              </a:rPr>
              <a:t>o recognize that both school staff and families share an important role in supporting positive school outcomes for children. Through shared decision-making, families are better able to</a:t>
            </a:r>
            <a:r>
              <a:rPr lang="en-US" altLang="en-US" baseline="0" dirty="0">
                <a:solidFill>
                  <a:schemeClr val="accent2"/>
                </a:solidFill>
              </a:rPr>
              <a:t> </a:t>
            </a:r>
            <a:r>
              <a:rPr lang="en-US" altLang="en-US" dirty="0">
                <a:solidFill>
                  <a:schemeClr val="accent2"/>
                </a:solidFill>
              </a:rPr>
              <a:t>meaningfully participate and contribute to successful outcomes for students. </a:t>
            </a:r>
            <a:endParaRPr lang="en-US" dirty="0">
              <a:solidFill>
                <a:schemeClr val="accent2"/>
              </a:solidFill>
            </a:endParaRPr>
          </a:p>
          <a:p>
            <a:pPr marL="232943" indent="-232943">
              <a:defRPr/>
            </a:pPr>
            <a:endParaRPr 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8F9611-2E58-47EF-88BA-F5D38A47C7DC}" type="slidenum">
              <a:rPr lang="en-US" altLang="en-US" smtClean="0"/>
              <a:pPr>
                <a:spcBef>
                  <a:spcPct val="0"/>
                </a:spcBef>
              </a:pPr>
              <a:t>9</a:t>
            </a:fld>
            <a:endParaRPr lang="en-US" altLang="en-US"/>
          </a:p>
        </p:txBody>
      </p:sp>
    </p:spTree>
    <p:extLst>
      <p:ext uri="{BB962C8B-B14F-4D97-AF65-F5344CB8AC3E}">
        <p14:creationId xmlns:p14="http://schemas.microsoft.com/office/powerpoint/2010/main" val="235370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lvl1pPr>
              <a:defRPr>
                <a:latin typeface="Century Gothic" panose="020B0502020202020204" pitchFamily="34" charset="0"/>
              </a:defRPr>
            </a:lvl1pPr>
          </a:lstStyle>
          <a:p>
            <a:fld id="{5586B75A-687E-405C-8A0B-8D00578BA2C3}" type="datetimeFigureOut">
              <a:rPr lang="en-US" smtClean="0"/>
              <a:pPr/>
              <a:t>10/19/2021</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lvl1pPr>
              <a:defRPr sz="1100" b="0"/>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dirty="0" err="1">
                <a:ln>
                  <a:noFill/>
                </a:ln>
                <a:solidFill>
                  <a:srgbClr val="FFFFFF"/>
                </a:solidFill>
                <a:effectLst/>
                <a:uLnTx/>
                <a:uFillTx/>
                <a:latin typeface="+mn-lt"/>
                <a:ea typeface="+mj-ea"/>
                <a:cs typeface="+mj-cs"/>
              </a:rPr>
              <a:t>PaTTAN’s</a:t>
            </a:r>
            <a:br>
              <a:rPr kumimoji="0" lang="en-US" sz="3200" b="0" i="0" u="none" strike="noStrike" kern="1200" cap="none" spc="-60" normalizeH="0" baseline="0" noProof="0" dirty="0">
                <a:ln>
                  <a:noFill/>
                </a:ln>
                <a:solidFill>
                  <a:srgbClr val="FFFFFF"/>
                </a:solidFill>
                <a:effectLst/>
                <a:uLnTx/>
                <a:uFillTx/>
                <a:latin typeface="+mn-lt"/>
                <a:ea typeface="+mj-ea"/>
                <a:cs typeface="+mj-cs"/>
              </a:rPr>
            </a:br>
            <a:r>
              <a:rPr kumimoji="0" lang="en-US" sz="3200" b="0" i="0" u="none" strike="noStrike" kern="1200" cap="none" spc="-60" normalizeH="0" baseline="0" noProof="0" dirty="0">
                <a:ln>
                  <a:noFill/>
                </a:ln>
                <a:solidFill>
                  <a:srgbClr val="FFFFFF"/>
                </a:solidFill>
                <a:effectLst/>
                <a:uLnTx/>
                <a:uFillTx/>
                <a:latin typeface="+mn-lt"/>
                <a:ea typeface="+mj-ea"/>
                <a:cs typeface="+mj-cs"/>
              </a:rPr>
              <a:t>Mission</a:t>
            </a:r>
            <a:endParaRPr lang="en-US" b="0" dirty="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dirty="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165515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dirty="0">
                <a:ln>
                  <a:noFill/>
                </a:ln>
                <a:solidFill>
                  <a:srgbClr val="FFFFFF"/>
                </a:solidFill>
                <a:effectLst/>
                <a:uLnTx/>
                <a:uFillTx/>
                <a:latin typeface="+mn-lt"/>
                <a:ea typeface="+mj-ea"/>
                <a:cs typeface="+mj-cs"/>
              </a:rPr>
              <a:t>PDE’s Commitment to Least Restrictive Environment (LRE)</a:t>
            </a:r>
            <a:endParaRPr lang="en-US" b="0" dirty="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dirty="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416827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2970509"/>
            <a:ext cx="27476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Tom Wolf, Governor</a:t>
            </a:r>
          </a:p>
        </p:txBody>
      </p:sp>
    </p:spTree>
    <p:extLst>
      <p:ext uri="{BB962C8B-B14F-4D97-AF65-F5344CB8AC3E}">
        <p14:creationId xmlns:p14="http://schemas.microsoft.com/office/powerpoint/2010/main" val="104047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extLst>
      <p:ext uri="{BB962C8B-B14F-4D97-AF65-F5344CB8AC3E}">
        <p14:creationId xmlns:p14="http://schemas.microsoft.com/office/powerpoint/2010/main" val="397367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1796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94799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10/19/2021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21355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10/19/2021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6873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10/19/2021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97611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811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10/19/2021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331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dirty="0"/>
              <a:pPr/>
              <a:t>10/19/2021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8609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94617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628561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err="1">
                <a:ln>
                  <a:noFill/>
                </a:ln>
                <a:solidFill>
                  <a:srgbClr val="FFFFFF"/>
                </a:solidFill>
                <a:effectLst/>
                <a:uLnTx/>
                <a:uFillTx/>
                <a:latin typeface="+mn-lt"/>
                <a:ea typeface="+mj-ea"/>
                <a:cs typeface="+mj-cs"/>
              </a:rPr>
              <a:t>PaTTAN’s</a:t>
            </a:r>
            <a:br>
              <a:rPr kumimoji="0" lang="en-US" sz="3200" b="0" i="0" u="none" strike="noStrike" kern="1200" cap="none" spc="-60" normalizeH="0" baseline="0" noProof="0">
                <a:ln>
                  <a:noFill/>
                </a:ln>
                <a:solidFill>
                  <a:srgbClr val="FFFFFF"/>
                </a:solidFill>
                <a:effectLst/>
                <a:uLnTx/>
                <a:uFillTx/>
                <a:latin typeface="+mn-lt"/>
                <a:ea typeface="+mj-ea"/>
                <a:cs typeface="+mj-cs"/>
              </a:rPr>
            </a:br>
            <a:r>
              <a:rPr kumimoji="0" lang="en-US" sz="3200" b="0" i="0" u="none" strike="noStrike" kern="1200" cap="none" spc="-60" normalizeH="0" baseline="0" noProof="0">
                <a:ln>
                  <a:noFill/>
                </a:ln>
                <a:solidFill>
                  <a:srgbClr val="FFFFFF"/>
                </a:solidFill>
                <a:effectLst/>
                <a:uLnTx/>
                <a:uFillTx/>
                <a:latin typeface="+mn-lt"/>
                <a:ea typeface="+mj-ea"/>
                <a:cs typeface="+mj-cs"/>
              </a:rPr>
              <a:t>Mission</a:t>
            </a:r>
            <a:endParaRPr lang="en-US" b="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2004604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a:ln>
                  <a:noFill/>
                </a:ln>
                <a:solidFill>
                  <a:srgbClr val="FFFFFF"/>
                </a:solidFill>
                <a:effectLst/>
                <a:uLnTx/>
                <a:uFillTx/>
                <a:latin typeface="+mn-lt"/>
                <a:ea typeface="+mj-ea"/>
                <a:cs typeface="+mj-cs"/>
              </a:rPr>
              <a:t>PDE’s Commitment to Least Restrictive Environment (LRE)</a:t>
            </a:r>
            <a:endParaRPr lang="en-US" b="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2359670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2970509"/>
            <a:ext cx="27476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Tom Wolf, Governor</a:t>
            </a:r>
          </a:p>
        </p:txBody>
      </p:sp>
    </p:spTree>
    <p:extLst>
      <p:ext uri="{BB962C8B-B14F-4D97-AF65-F5344CB8AC3E}">
        <p14:creationId xmlns:p14="http://schemas.microsoft.com/office/powerpoint/2010/main" val="282790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10/19/2021</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DA454D18-8585-4A8F-BCA2-4C5B647B99FD}"/>
              </a:ext>
            </a:extLst>
          </p:cNvPr>
          <p:cNvSpPr>
            <a:spLocks noGrp="1"/>
          </p:cNvSpPr>
          <p:nvPr>
            <p:ph type="sldNum" sz="quarter" idx="4"/>
          </p:nvPr>
        </p:nvSpPr>
        <p:spPr>
          <a:xfrm>
            <a:off x="10236570" y="6242760"/>
            <a:ext cx="1530927" cy="365125"/>
          </a:xfrm>
          <a:prstGeom prst="rect">
            <a:avLst/>
          </a:prstGeom>
        </p:spPr>
        <p:txBody>
          <a:bodyPr/>
          <a:lstStyle>
            <a:lvl1pPr>
              <a:defRPr sz="1100" b="0"/>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10/19/2021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70857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QpCnXnO-cO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dc.ohio.gov/Pub/ESCParent.ht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teachingforchange.org/does-family-engagement-matter" TargetMode="External"/><Relationship Id="rId4" Type="http://schemas.openxmlformats.org/officeDocument/2006/relationships/hyperlink" Target="http://www.pdesas.org/Instruction/Framework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hfrp.org/publications-resources" TargetMode="External"/><Relationship Id="rId2" Type="http://schemas.openxmlformats.org/officeDocument/2006/relationships/hyperlink" Target="http://www.rtinetwork.org/learn/diversity/cultural-adaptations-when-implementing-rti-in-urban-setting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kjenkins@pattan.net"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hyperlink" Target="mailto:jgeibel@pattan.net" TargetMode="External"/><Relationship Id="rId4" Type="http://schemas.openxmlformats.org/officeDocument/2006/relationships/hyperlink" Target="mailto:ecampion@pattan.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file:///C:\Users\lcartwright\OneDrive%20-%20PaTTAN\Desktop\Family%20Engagement\Modules\Module%20Reviews%202019-20\ESSA%20Parent%20Guide%20%20%2011.8.18.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E03B16-F97E-46D2-B07D-5DB55806CC36}"/>
              </a:ext>
            </a:extLst>
          </p:cNvPr>
          <p:cNvSpPr>
            <a:spLocks noGrp="1"/>
          </p:cNvSpPr>
          <p:nvPr>
            <p:ph type="ctrTitle"/>
          </p:nvPr>
        </p:nvSpPr>
        <p:spPr>
          <a:xfrm>
            <a:off x="661144" y="4474233"/>
            <a:ext cx="7752659" cy="1541254"/>
          </a:xfrm>
        </p:spPr>
        <p:txBody>
          <a:bodyPr>
            <a:normAutofit fontScale="90000"/>
          </a:bodyPr>
          <a:lstStyle/>
          <a:p>
            <a:r>
              <a:rPr lang="en-US" sz="4000" dirty="0">
                <a:solidFill>
                  <a:schemeClr val="accent1">
                    <a:lumMod val="20000"/>
                    <a:lumOff val="80000"/>
                  </a:schemeClr>
                </a:solidFill>
              </a:rPr>
              <a:t>Enhancing Family Engagement Module 5</a:t>
            </a:r>
            <a:br>
              <a:rPr lang="en-US" sz="4000" dirty="0">
                <a:solidFill>
                  <a:schemeClr val="accent1">
                    <a:lumMod val="20000"/>
                    <a:lumOff val="80000"/>
                  </a:schemeClr>
                </a:solidFill>
              </a:rPr>
            </a:br>
            <a:endParaRPr lang="en-US" sz="4000" dirty="0">
              <a:solidFill>
                <a:schemeClr val="accent1">
                  <a:lumMod val="20000"/>
                  <a:lumOff val="80000"/>
                </a:schemeClr>
              </a:solidFill>
            </a:endParaRPr>
          </a:p>
        </p:txBody>
      </p:sp>
      <p:sp>
        <p:nvSpPr>
          <p:cNvPr id="6" name="Subtitle 5">
            <a:extLst>
              <a:ext uri="{FF2B5EF4-FFF2-40B4-BE49-F238E27FC236}">
                <a16:creationId xmlns:a16="http://schemas.microsoft.com/office/drawing/2014/main" id="{F185C62E-75A0-420F-9189-A0CA12F9E022}"/>
              </a:ext>
            </a:extLst>
          </p:cNvPr>
          <p:cNvSpPr>
            <a:spLocks noGrp="1"/>
          </p:cNvSpPr>
          <p:nvPr>
            <p:ph type="subTitle" idx="1"/>
          </p:nvPr>
        </p:nvSpPr>
        <p:spPr>
          <a:xfrm>
            <a:off x="666894" y="1696527"/>
            <a:ext cx="7782826" cy="2518914"/>
          </a:xfrm>
          <a:ln w="38100">
            <a:solidFill>
              <a:schemeClr val="accent4">
                <a:lumMod val="40000"/>
                <a:lumOff val="60000"/>
              </a:schemeClr>
            </a:solidFill>
          </a:ln>
        </p:spPr>
        <p:txBody>
          <a:bodyPr>
            <a:noAutofit/>
          </a:bodyPr>
          <a:lstStyle/>
          <a:p>
            <a:endParaRPr lang="en-US" sz="4000" b="1" dirty="0">
              <a:solidFill>
                <a:schemeClr val="bg1"/>
              </a:solidFill>
            </a:endParaRPr>
          </a:p>
          <a:p>
            <a:endParaRPr lang="en-US" sz="1800" b="1" dirty="0">
              <a:solidFill>
                <a:schemeClr val="bg1"/>
              </a:solidFill>
              <a:latin typeface="+mj-lt"/>
            </a:endParaRPr>
          </a:p>
          <a:p>
            <a:r>
              <a:rPr lang="en-US" sz="4000" b="1" dirty="0">
                <a:solidFill>
                  <a:schemeClr val="bg1"/>
                </a:solidFill>
                <a:latin typeface="+mj-lt"/>
              </a:rPr>
              <a:t>Shared Decision-Making</a:t>
            </a:r>
            <a:endParaRPr lang="en-US" sz="4000" b="1" dirty="0">
              <a:solidFill>
                <a:schemeClr val="bg1"/>
              </a:solidFill>
            </a:endParaRPr>
          </a:p>
          <a:p>
            <a:endParaRPr lang="en-US" sz="4000" b="1" dirty="0">
              <a:solidFill>
                <a:schemeClr val="bg1"/>
              </a:solidFill>
            </a:endParaRPr>
          </a:p>
          <a:p>
            <a:endParaRPr lang="en-US" sz="4400" b="1" dirty="0">
              <a:solidFill>
                <a:schemeClr val="bg1"/>
              </a:solidFill>
            </a:endParaRPr>
          </a:p>
        </p:txBody>
      </p:sp>
      <p:pic>
        <p:nvPicPr>
          <p:cNvPr id="4" name="Picture 3" descr="PaTTAN's Family Engagement Logo">
            <a:extLst>
              <a:ext uri="{FF2B5EF4-FFF2-40B4-BE49-F238E27FC236}">
                <a16:creationId xmlns:a16="http://schemas.microsoft.com/office/drawing/2014/main" id="{F41E8E69-AF36-4B18-B0FF-13B80812DB95}"/>
              </a:ext>
            </a:extLst>
          </p:cNvPr>
          <p:cNvPicPr>
            <a:picLocks noChangeAspect="1"/>
          </p:cNvPicPr>
          <p:nvPr/>
        </p:nvPicPr>
        <p:blipFill>
          <a:blip r:embed="rId3"/>
          <a:stretch>
            <a:fillRect/>
          </a:stretch>
        </p:blipFill>
        <p:spPr>
          <a:xfrm>
            <a:off x="10049298" y="2405962"/>
            <a:ext cx="1526895" cy="1779912"/>
          </a:xfrm>
          <a:prstGeom prst="rect">
            <a:avLst/>
          </a:prstGeom>
        </p:spPr>
      </p:pic>
    </p:spTree>
    <p:extLst>
      <p:ext uri="{BB962C8B-B14F-4D97-AF65-F5344CB8AC3E}">
        <p14:creationId xmlns:p14="http://schemas.microsoft.com/office/powerpoint/2010/main" val="274278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ctrTitle"/>
          </p:nvPr>
        </p:nvSpPr>
        <p:spPr>
          <a:xfrm>
            <a:off x="972866" y="1617103"/>
            <a:ext cx="7315200" cy="4022852"/>
          </a:xfrm>
        </p:spPr>
        <p:txBody>
          <a:bodyPr/>
          <a:lstStyle/>
          <a:p>
            <a:pPr marL="0" marR="0" lvl="0" indent="0" algn="l" defTabSz="914400" rtl="0" eaLnBrk="1" fontAlgn="auto" latinLnBrk="0" hangingPunct="1">
              <a:lnSpc>
                <a:spcPct val="90000"/>
              </a:lnSpc>
              <a:spcBef>
                <a:spcPts val="1200"/>
              </a:spcBef>
              <a:spcAft>
                <a:spcPts val="0"/>
              </a:spcAft>
              <a:buClr>
                <a:srgbClr val="FFFFFF"/>
              </a:buClr>
              <a:buSzTx/>
              <a:buFont typeface="Wingdings 2" pitchFamily="18" charset="2"/>
              <a:buNone/>
              <a:tabLst/>
              <a:defRPr/>
            </a:pPr>
            <a:r>
              <a:rPr lang="en-US" altLang="en-US" dirty="0"/>
              <a:t>Module 5: Shared Decision-Making</a:t>
            </a:r>
            <a:br>
              <a:rPr lang="en-US" altLang="en-US" dirty="0"/>
            </a:br>
            <a:br>
              <a:rPr lang="en-US" altLang="en-US" sz="1050" dirty="0"/>
            </a:br>
            <a:r>
              <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The Importance of Family Engagement</a:t>
            </a:r>
            <a:br>
              <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en-US" sz="3400" b="1" dirty="0"/>
              <a:t>Family Engagement &amp; Shared Decision-Making</a:t>
            </a:r>
          </a:p>
        </p:txBody>
      </p:sp>
      <p:sp>
        <p:nvSpPr>
          <p:cNvPr id="3" name="Content Placeholder 2">
            <a:extLst>
              <a:ext uri="{FF2B5EF4-FFF2-40B4-BE49-F238E27FC236}">
                <a16:creationId xmlns:a16="http://schemas.microsoft.com/office/drawing/2014/main" id="{FF5D97C5-C37E-4D30-80F3-2C1FD18CEB44}"/>
              </a:ext>
            </a:extLst>
          </p:cNvPr>
          <p:cNvSpPr>
            <a:spLocks noGrp="1"/>
          </p:cNvSpPr>
          <p:nvPr>
            <p:ph idx="1"/>
          </p:nvPr>
        </p:nvSpPr>
        <p:spPr/>
        <p:txBody>
          <a:bodyPr/>
          <a:lstStyle/>
          <a:p>
            <a:pPr marL="0" indent="0">
              <a:buNone/>
            </a:pPr>
            <a:r>
              <a:rPr lang="en-US" sz="3600" dirty="0"/>
              <a:t>“Research repeatedly correlates family engagement with student achievement, yet this strategy is rarely activated as an integral part of school reform efforts.”</a:t>
            </a:r>
          </a:p>
          <a:p>
            <a:pPr marL="0" indent="0">
              <a:buNone/>
            </a:pPr>
            <a:r>
              <a:rPr lang="en-US" dirty="0"/>
              <a:t>	</a:t>
            </a:r>
            <a:r>
              <a:rPr lang="en-US" sz="2000" dirty="0"/>
              <a:t>		~Weiss, Lopez, &amp; Rosenberg, 2010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E604A4-F672-44F2-87BD-FF51E7A59D71}"/>
              </a:ext>
            </a:extLst>
          </p:cNvPr>
          <p:cNvSpPr>
            <a:spLocks noGrp="1"/>
          </p:cNvSpPr>
          <p:nvPr>
            <p:ph type="title"/>
          </p:nvPr>
        </p:nvSpPr>
        <p:spPr/>
        <p:txBody>
          <a:bodyPr/>
          <a:lstStyle/>
          <a:p>
            <a:r>
              <a:rPr lang="en-US" b="1" dirty="0"/>
              <a:t>Dual Capacity-Building Framework for Family-School</a:t>
            </a:r>
            <a:br>
              <a:rPr lang="en-US" b="1" dirty="0"/>
            </a:br>
            <a:r>
              <a:rPr lang="en-US" b="1" dirty="0"/>
              <a:t>Partnerships</a:t>
            </a:r>
            <a:br>
              <a:rPr lang="en-US" b="1" dirty="0"/>
            </a:br>
            <a:r>
              <a:rPr lang="en-US" b="1" dirty="0"/>
              <a:t>Version 2</a:t>
            </a:r>
          </a:p>
        </p:txBody>
      </p:sp>
      <p:pic>
        <p:nvPicPr>
          <p:cNvPr id="10" name="Content Placeholder 9" descr="Screenshot of an opening video&#10;&#10;The Dual Capacity-Building Framework&#10;version 2">
            <a:hlinkClick r:id="rId3"/>
            <a:extLst>
              <a:ext uri="{FF2B5EF4-FFF2-40B4-BE49-F238E27FC236}">
                <a16:creationId xmlns:a16="http://schemas.microsoft.com/office/drawing/2014/main" id="{176D6DCD-4706-4D95-8B68-700B52C38870}"/>
              </a:ext>
            </a:extLst>
          </p:cNvPr>
          <p:cNvPicPr>
            <a:picLocks noGrp="1" noChangeAspect="1"/>
          </p:cNvPicPr>
          <p:nvPr>
            <p:ph idx="1"/>
          </p:nvPr>
        </p:nvPicPr>
        <p:blipFill>
          <a:blip r:embed="rId4"/>
          <a:stretch>
            <a:fillRect/>
          </a:stretch>
        </p:blipFill>
        <p:spPr>
          <a:xfrm>
            <a:off x="3868738" y="1360179"/>
            <a:ext cx="7315200" cy="4128116"/>
          </a:xfrm>
        </p:spPr>
      </p:pic>
    </p:spTree>
    <p:extLst>
      <p:ext uri="{BB962C8B-B14F-4D97-AF65-F5344CB8AC3E}">
        <p14:creationId xmlns:p14="http://schemas.microsoft.com/office/powerpoint/2010/main" val="245399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itle 1"/>
          <p:cNvSpPr>
            <a:spLocks noGrp="1"/>
          </p:cNvSpPr>
          <p:nvPr>
            <p:ph type="title"/>
          </p:nvPr>
        </p:nvSpPr>
        <p:spPr/>
        <p:txBody>
          <a:bodyPr>
            <a:normAutofit/>
          </a:bodyPr>
          <a:lstStyle/>
          <a:p>
            <a:r>
              <a:rPr lang="en-US" altLang="en-US" sz="3600" b="1" dirty="0"/>
              <a:t>The Four C’s:</a:t>
            </a:r>
            <a:br>
              <a:rPr lang="en-US" altLang="en-US" sz="3600" b="1" dirty="0"/>
            </a:br>
            <a:br>
              <a:rPr lang="en-US" altLang="en-US" sz="3600" b="1" dirty="0"/>
            </a:br>
            <a:r>
              <a:rPr lang="en-US" altLang="en-US" sz="3600" b="1" dirty="0"/>
              <a:t>Capabilities and Connections</a:t>
            </a:r>
            <a:br>
              <a:rPr lang="en-US" altLang="en-US" sz="3600" b="1" dirty="0"/>
            </a:br>
            <a:endParaRPr lang="en-US" altLang="en-US" sz="3600" b="1" dirty="0"/>
          </a:p>
        </p:txBody>
      </p:sp>
      <p:sp>
        <p:nvSpPr>
          <p:cNvPr id="2" name="Text Placeholder 1">
            <a:extLst>
              <a:ext uri="{FF2B5EF4-FFF2-40B4-BE49-F238E27FC236}">
                <a16:creationId xmlns:a16="http://schemas.microsoft.com/office/drawing/2014/main" id="{A35348C2-CE9A-4D4A-9F79-59E3986484A2}"/>
              </a:ext>
            </a:extLst>
          </p:cNvPr>
          <p:cNvSpPr>
            <a:spLocks noGrp="1"/>
          </p:cNvSpPr>
          <p:nvPr>
            <p:ph type="body" idx="1"/>
          </p:nvPr>
        </p:nvSpPr>
        <p:spPr>
          <a:xfrm>
            <a:off x="3906012" y="1123216"/>
            <a:ext cx="3474720" cy="807720"/>
          </a:xfrm>
        </p:spPr>
        <p:txBody>
          <a:bodyPr>
            <a:normAutofit/>
          </a:bodyPr>
          <a:lstStyle/>
          <a:p>
            <a:r>
              <a:rPr lang="en-US" sz="3200" dirty="0"/>
              <a:t>Capabilities</a:t>
            </a:r>
          </a:p>
        </p:txBody>
      </p:sp>
      <p:sp>
        <p:nvSpPr>
          <p:cNvPr id="9" name="Content Placeholder 8">
            <a:extLst>
              <a:ext uri="{FF2B5EF4-FFF2-40B4-BE49-F238E27FC236}">
                <a16:creationId xmlns:a16="http://schemas.microsoft.com/office/drawing/2014/main" id="{06776521-B0AE-4B5D-8732-0923A5D6A45D}"/>
              </a:ext>
            </a:extLst>
          </p:cNvPr>
          <p:cNvSpPr>
            <a:spLocks noGrp="1"/>
          </p:cNvSpPr>
          <p:nvPr>
            <p:ph sz="half" idx="2"/>
          </p:nvPr>
        </p:nvSpPr>
        <p:spPr/>
        <p:txBody>
          <a:bodyPr/>
          <a:lstStyle/>
          <a:p>
            <a:r>
              <a:rPr lang="en-US" sz="2400" dirty="0"/>
              <a:t>LEAs build respectful and trusting relationships with families.</a:t>
            </a:r>
          </a:p>
          <a:p>
            <a:pPr marL="0" indent="0">
              <a:buNone/>
            </a:pPr>
            <a:endParaRPr lang="en-US" dirty="0"/>
          </a:p>
          <a:p>
            <a:r>
              <a:rPr lang="en-US" sz="2400" dirty="0"/>
              <a:t>Families build personal, educational, and professional skills.</a:t>
            </a:r>
          </a:p>
        </p:txBody>
      </p:sp>
      <p:sp>
        <p:nvSpPr>
          <p:cNvPr id="3" name="Text Placeholder 2">
            <a:extLst>
              <a:ext uri="{FF2B5EF4-FFF2-40B4-BE49-F238E27FC236}">
                <a16:creationId xmlns:a16="http://schemas.microsoft.com/office/drawing/2014/main" id="{DFC06716-8569-4588-A8D8-97598E7370B2}"/>
              </a:ext>
            </a:extLst>
          </p:cNvPr>
          <p:cNvSpPr>
            <a:spLocks noGrp="1"/>
          </p:cNvSpPr>
          <p:nvPr>
            <p:ph type="body" sz="quarter" idx="3"/>
          </p:nvPr>
        </p:nvSpPr>
        <p:spPr>
          <a:xfrm>
            <a:off x="7818463" y="1117765"/>
            <a:ext cx="3474720" cy="813171"/>
          </a:xfrm>
        </p:spPr>
        <p:txBody>
          <a:bodyPr>
            <a:normAutofit/>
          </a:bodyPr>
          <a:lstStyle/>
          <a:p>
            <a:r>
              <a:rPr lang="en-US" sz="3200" dirty="0"/>
              <a:t>Connections </a:t>
            </a:r>
          </a:p>
        </p:txBody>
      </p:sp>
      <p:sp>
        <p:nvSpPr>
          <p:cNvPr id="4" name="Content Placeholder 3">
            <a:extLst>
              <a:ext uri="{FF2B5EF4-FFF2-40B4-BE49-F238E27FC236}">
                <a16:creationId xmlns:a16="http://schemas.microsoft.com/office/drawing/2014/main" id="{D62DBB98-02CC-4663-9ABA-0D7A5FFE75D7}"/>
              </a:ext>
            </a:extLst>
          </p:cNvPr>
          <p:cNvSpPr>
            <a:spLocks noGrp="1"/>
          </p:cNvSpPr>
          <p:nvPr>
            <p:ph sz="quarter" idx="4"/>
          </p:nvPr>
        </p:nvSpPr>
        <p:spPr/>
        <p:txBody>
          <a:bodyPr/>
          <a:lstStyle/>
          <a:p>
            <a:r>
              <a:rPr lang="en-US" sz="2400" dirty="0"/>
              <a:t>Increase parent-to-parent networking and connections.</a:t>
            </a:r>
          </a:p>
          <a:p>
            <a:pPr marL="0" indent="0">
              <a:buNone/>
            </a:pPr>
            <a:endParaRPr lang="en-US" dirty="0"/>
          </a:p>
          <a:p>
            <a:r>
              <a:rPr lang="en-US" sz="2400" dirty="0"/>
              <a:t>Increase connections to community agencies and services.</a:t>
            </a:r>
          </a:p>
        </p:txBody>
      </p:sp>
    </p:spTree>
    <p:extLst>
      <p:ext uri="{BB962C8B-B14F-4D97-AF65-F5344CB8AC3E}">
        <p14:creationId xmlns:p14="http://schemas.microsoft.com/office/powerpoint/2010/main" val="371681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a:xfrm>
            <a:off x="252919" y="1123837"/>
            <a:ext cx="2947482" cy="4601183"/>
          </a:xfrm>
        </p:spPr>
        <p:txBody>
          <a:bodyPr>
            <a:normAutofit/>
          </a:bodyPr>
          <a:lstStyle/>
          <a:p>
            <a:r>
              <a:rPr lang="en-US" altLang="en-US" b="1" dirty="0"/>
              <a:t>The Four C’s:</a:t>
            </a:r>
            <a:br>
              <a:rPr lang="en-US" altLang="en-US" b="1" dirty="0"/>
            </a:br>
            <a:br>
              <a:rPr lang="en-US" altLang="en-US" b="1" dirty="0"/>
            </a:br>
            <a:r>
              <a:rPr lang="en-US" altLang="en-US" b="1" dirty="0"/>
              <a:t>Cognition and Confidence</a:t>
            </a:r>
            <a:br>
              <a:rPr lang="en-US" altLang="en-US" b="1" dirty="0"/>
            </a:br>
            <a:br>
              <a:rPr lang="en-US" altLang="en-US" b="1" dirty="0"/>
            </a:br>
            <a:endParaRPr lang="en-US" altLang="en-US" b="1" dirty="0"/>
          </a:p>
        </p:txBody>
      </p:sp>
      <p:sp>
        <p:nvSpPr>
          <p:cNvPr id="2" name="Text Placeholder 1">
            <a:extLst>
              <a:ext uri="{FF2B5EF4-FFF2-40B4-BE49-F238E27FC236}">
                <a16:creationId xmlns:a16="http://schemas.microsoft.com/office/drawing/2014/main" id="{45EAC640-9FCF-4865-8992-FF16A4B888FA}"/>
              </a:ext>
            </a:extLst>
          </p:cNvPr>
          <p:cNvSpPr>
            <a:spLocks noGrp="1"/>
          </p:cNvSpPr>
          <p:nvPr>
            <p:ph type="body" idx="1"/>
          </p:nvPr>
        </p:nvSpPr>
        <p:spPr>
          <a:xfrm>
            <a:off x="3867912" y="903704"/>
            <a:ext cx="3474720" cy="807720"/>
          </a:xfrm>
        </p:spPr>
        <p:txBody>
          <a:bodyPr>
            <a:normAutofit/>
          </a:bodyPr>
          <a:lstStyle/>
          <a:p>
            <a:r>
              <a:rPr lang="en-US" sz="3200" dirty="0"/>
              <a:t>Cognition</a:t>
            </a:r>
          </a:p>
        </p:txBody>
      </p:sp>
      <p:sp>
        <p:nvSpPr>
          <p:cNvPr id="36" name="Content Placeholder 35">
            <a:extLst>
              <a:ext uri="{FF2B5EF4-FFF2-40B4-BE49-F238E27FC236}">
                <a16:creationId xmlns:a16="http://schemas.microsoft.com/office/drawing/2014/main" id="{460A54E8-8E1D-4A50-BCFE-A899B8827F4D}"/>
              </a:ext>
            </a:extLst>
          </p:cNvPr>
          <p:cNvSpPr>
            <a:spLocks noGrp="1"/>
          </p:cNvSpPr>
          <p:nvPr>
            <p:ph sz="half" idx="2"/>
          </p:nvPr>
        </p:nvSpPr>
        <p:spPr>
          <a:xfrm>
            <a:off x="3867912" y="1793557"/>
            <a:ext cx="3474720" cy="4160739"/>
          </a:xfrm>
        </p:spPr>
        <p:txBody>
          <a:bodyPr>
            <a:normAutofit lnSpcReduction="10000"/>
          </a:bodyPr>
          <a:lstStyle/>
          <a:p>
            <a:r>
              <a:rPr lang="en-US" sz="2200" dirty="0"/>
              <a:t>Families’ beliefs about the role they play in their student’s education broaden to include multiple roles.</a:t>
            </a:r>
          </a:p>
          <a:p>
            <a:pPr marL="0" indent="0">
              <a:buNone/>
            </a:pPr>
            <a:endParaRPr lang="en-US" dirty="0"/>
          </a:p>
          <a:p>
            <a:r>
              <a:rPr lang="en-US" sz="2200" dirty="0"/>
              <a:t>Staff and families’ belief systems about the value of home-school partnerships link to learning and school improvement.</a:t>
            </a:r>
          </a:p>
        </p:txBody>
      </p:sp>
      <p:sp>
        <p:nvSpPr>
          <p:cNvPr id="3" name="Text Placeholder 2">
            <a:extLst>
              <a:ext uri="{FF2B5EF4-FFF2-40B4-BE49-F238E27FC236}">
                <a16:creationId xmlns:a16="http://schemas.microsoft.com/office/drawing/2014/main" id="{1D69DB6A-1179-48DF-9B28-BC00459F5BF5}"/>
              </a:ext>
            </a:extLst>
          </p:cNvPr>
          <p:cNvSpPr>
            <a:spLocks noGrp="1"/>
          </p:cNvSpPr>
          <p:nvPr>
            <p:ph type="body" sz="quarter" idx="3"/>
          </p:nvPr>
        </p:nvSpPr>
        <p:spPr>
          <a:xfrm>
            <a:off x="7772559" y="902751"/>
            <a:ext cx="3474720" cy="813171"/>
          </a:xfrm>
        </p:spPr>
        <p:txBody>
          <a:bodyPr>
            <a:normAutofit/>
          </a:bodyPr>
          <a:lstStyle/>
          <a:p>
            <a:r>
              <a:rPr lang="en-US" sz="3200" dirty="0"/>
              <a:t>Confidence</a:t>
            </a:r>
          </a:p>
        </p:txBody>
      </p:sp>
      <p:sp>
        <p:nvSpPr>
          <p:cNvPr id="4" name="Content Placeholder 3">
            <a:extLst>
              <a:ext uri="{FF2B5EF4-FFF2-40B4-BE49-F238E27FC236}">
                <a16:creationId xmlns:a16="http://schemas.microsoft.com/office/drawing/2014/main" id="{0DBF1197-AD28-4562-BE25-A3BE0EA7AB58}"/>
              </a:ext>
            </a:extLst>
          </p:cNvPr>
          <p:cNvSpPr>
            <a:spLocks noGrp="1"/>
          </p:cNvSpPr>
          <p:nvPr>
            <p:ph sz="quarter" idx="4"/>
          </p:nvPr>
        </p:nvSpPr>
        <p:spPr>
          <a:xfrm>
            <a:off x="7589838" y="1794510"/>
            <a:ext cx="3840162" cy="4160739"/>
          </a:xfrm>
        </p:spPr>
        <p:txBody>
          <a:bodyPr>
            <a:normAutofit lnSpcReduction="10000"/>
          </a:bodyPr>
          <a:lstStyle/>
          <a:p>
            <a:pPr lvl="0"/>
            <a:r>
              <a:rPr lang="en-US" sz="2200" dirty="0"/>
              <a:t>An increased number of families and staff from diverse backgrounds take on positions of leadership at the school or in the community.</a:t>
            </a:r>
          </a:p>
          <a:p>
            <a:pPr lvl="0"/>
            <a:r>
              <a:rPr lang="en-US" sz="2200" dirty="0"/>
              <a:t>Families and school staff indicate an increase in their comfort level and sense of self-efficacy when engaging in home–school partnership events and activities.</a:t>
            </a:r>
          </a:p>
        </p:txBody>
      </p:sp>
    </p:spTree>
    <p:extLst>
      <p:ext uri="{BB962C8B-B14F-4D97-AF65-F5344CB8AC3E}">
        <p14:creationId xmlns:p14="http://schemas.microsoft.com/office/powerpoint/2010/main" val="172900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Shape 492">
            <a:extLst>
              <a:ext uri="{C183D7F6-B498-43B3-948B-1728B52AA6E4}">
                <adec:decorative xmlns:adec="http://schemas.microsoft.com/office/drawing/2017/decorative" val="1"/>
              </a:ext>
            </a:extLst>
          </p:cNvPr>
          <p:cNvSpPr>
            <a:spLocks noChangeArrowheads="1"/>
          </p:cNvSpPr>
          <p:nvPr/>
        </p:nvSpPr>
        <p:spPr bwMode="auto">
          <a:xfrm>
            <a:off x="137160" y="2343151"/>
            <a:ext cx="3223260" cy="1703070"/>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Clr>
                <a:srgbClr val="0033CC"/>
              </a:buClr>
              <a:buSzPct val="25000"/>
              <a:buFont typeface="Calibri" panose="020F0502020204030204" pitchFamily="34" charset="0"/>
              <a:buNone/>
            </a:pPr>
            <a:r>
              <a:rPr lang="en-US" altLang="en-US" sz="1800" dirty="0">
                <a:solidFill>
                  <a:srgbClr val="0033CC"/>
                </a:solidFill>
                <a:latin typeface="Calibri" panose="020F0502020204030204" pitchFamily="34" charset="0"/>
                <a:sym typeface="Calibri" panose="020F0502020204030204" pitchFamily="34" charset="0"/>
              </a:rPr>
              <a:t>                          </a:t>
            </a:r>
          </a:p>
        </p:txBody>
      </p:sp>
      <p:sp>
        <p:nvSpPr>
          <p:cNvPr id="56322" name="Title 1"/>
          <p:cNvSpPr>
            <a:spLocks noGrp="1"/>
          </p:cNvSpPr>
          <p:nvPr>
            <p:ph type="title"/>
          </p:nvPr>
        </p:nvSpPr>
        <p:spPr/>
        <p:txBody>
          <a:bodyPr/>
          <a:lstStyle/>
          <a:p>
            <a:pPr algn="ctr">
              <a:buClr>
                <a:srgbClr val="548DD4"/>
              </a:buClr>
              <a:buSzPct val="25000"/>
            </a:pPr>
            <a:r>
              <a:rPr lang="en-US" altLang="en-US" b="1" dirty="0">
                <a:solidFill>
                  <a:srgbClr val="004976"/>
                </a:solidFill>
                <a:sym typeface="Calibri" panose="020F0502020204030204" pitchFamily="34" charset="0"/>
              </a:rPr>
              <a:t>Activity  5.1</a:t>
            </a:r>
            <a:br>
              <a:rPr lang="en-US" altLang="en-US" b="1" dirty="0">
                <a:solidFill>
                  <a:srgbClr val="004976"/>
                </a:solidFill>
                <a:sym typeface="Calibri" panose="020F0502020204030204" pitchFamily="34" charset="0"/>
              </a:rPr>
            </a:br>
            <a:r>
              <a:rPr lang="en-US" altLang="en-US" b="1" dirty="0">
                <a:solidFill>
                  <a:srgbClr val="004976"/>
                </a:solidFill>
                <a:sym typeface="Calibri" panose="020F0502020204030204" pitchFamily="34" charset="0"/>
              </a:rPr>
              <a:t>The 4 Cs</a:t>
            </a:r>
            <a:br>
              <a:rPr lang="en-US" altLang="en-US" dirty="0">
                <a:solidFill>
                  <a:srgbClr val="333399"/>
                </a:solidFill>
                <a:sym typeface="Calibri" panose="020F0502020204030204" pitchFamily="34" charset="0"/>
              </a:rPr>
            </a:br>
            <a:endParaRPr lang="en-US" altLang="en-US" dirty="0"/>
          </a:p>
        </p:txBody>
      </p:sp>
      <p:pic>
        <p:nvPicPr>
          <p:cNvPr id="8" name="Content Placeholder 7" descr="A screenshot of an Activity Page&#10;">
            <a:extLst>
              <a:ext uri="{FF2B5EF4-FFF2-40B4-BE49-F238E27FC236}">
                <a16:creationId xmlns:a16="http://schemas.microsoft.com/office/drawing/2014/main" id="{747914DF-8C88-4864-BA62-61D7F01937E2}"/>
              </a:ext>
            </a:extLst>
          </p:cNvPr>
          <p:cNvPicPr>
            <a:picLocks noGrp="1" noChangeAspect="1"/>
          </p:cNvPicPr>
          <p:nvPr>
            <p:ph idx="1"/>
          </p:nvPr>
        </p:nvPicPr>
        <p:blipFill>
          <a:blip r:embed="rId3"/>
          <a:stretch>
            <a:fillRect/>
          </a:stretch>
        </p:blipFill>
        <p:spPr>
          <a:xfrm rot="20831042">
            <a:off x="5074922" y="505006"/>
            <a:ext cx="4356676" cy="583884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71F9-FE49-4CE8-B8E3-1E01A727281D}"/>
              </a:ext>
            </a:extLst>
          </p:cNvPr>
          <p:cNvSpPr>
            <a:spLocks noGrp="1"/>
          </p:cNvSpPr>
          <p:nvPr>
            <p:ph type="title"/>
          </p:nvPr>
        </p:nvSpPr>
        <p:spPr/>
        <p:txBody>
          <a:bodyPr>
            <a:normAutofit/>
          </a:bodyPr>
          <a:lstStyle/>
          <a:p>
            <a:r>
              <a:rPr lang="en-US" b="1" dirty="0"/>
              <a:t>Capacity Outcomes</a:t>
            </a:r>
            <a:br>
              <a:rPr lang="en-US" dirty="0"/>
            </a:br>
            <a:endParaRPr lang="en-US" dirty="0"/>
          </a:p>
        </p:txBody>
      </p:sp>
      <p:sp>
        <p:nvSpPr>
          <p:cNvPr id="18" name="Text Placeholder 17">
            <a:extLst>
              <a:ext uri="{FF2B5EF4-FFF2-40B4-BE49-F238E27FC236}">
                <a16:creationId xmlns:a16="http://schemas.microsoft.com/office/drawing/2014/main" id="{5BFBB245-CA9D-4585-9B4E-AD02BAC2E54B}"/>
              </a:ext>
            </a:extLst>
          </p:cNvPr>
          <p:cNvSpPr>
            <a:spLocks noGrp="1"/>
          </p:cNvSpPr>
          <p:nvPr>
            <p:ph type="body" idx="1"/>
          </p:nvPr>
        </p:nvSpPr>
        <p:spPr>
          <a:xfrm>
            <a:off x="3833032" y="903704"/>
            <a:ext cx="3474720" cy="807720"/>
          </a:xfrm>
        </p:spPr>
        <p:txBody>
          <a:bodyPr>
            <a:normAutofit/>
          </a:bodyPr>
          <a:lstStyle/>
          <a:p>
            <a:r>
              <a:rPr lang="en-US" sz="2400" dirty="0"/>
              <a:t>Educators are empowered to:</a:t>
            </a:r>
          </a:p>
        </p:txBody>
      </p:sp>
      <p:sp>
        <p:nvSpPr>
          <p:cNvPr id="5" name="Content Placeholder 4">
            <a:extLst>
              <a:ext uri="{FF2B5EF4-FFF2-40B4-BE49-F238E27FC236}">
                <a16:creationId xmlns:a16="http://schemas.microsoft.com/office/drawing/2014/main" id="{16823F9D-1849-4520-8B8E-DD84ABB41198}"/>
              </a:ext>
            </a:extLst>
          </p:cNvPr>
          <p:cNvSpPr>
            <a:spLocks noGrp="1"/>
          </p:cNvSpPr>
          <p:nvPr>
            <p:ph sz="half" idx="2"/>
          </p:nvPr>
        </p:nvSpPr>
        <p:spPr>
          <a:xfrm>
            <a:off x="3867912" y="1711424"/>
            <a:ext cx="3474720" cy="4242872"/>
          </a:xfrm>
        </p:spPr>
        <p:txBody>
          <a:bodyPr numCol="1">
            <a:normAutofit lnSpcReduction="10000"/>
          </a:bodyPr>
          <a:lstStyle/>
          <a:p>
            <a:pPr>
              <a:lnSpc>
                <a:spcPct val="110000"/>
              </a:lnSpc>
            </a:pPr>
            <a:r>
              <a:rPr lang="en-US" sz="2400" dirty="0"/>
              <a:t>Connect family engagement to learning and development</a:t>
            </a:r>
          </a:p>
          <a:p>
            <a:pPr>
              <a:lnSpc>
                <a:spcPct val="110000"/>
              </a:lnSpc>
            </a:pPr>
            <a:r>
              <a:rPr lang="en-US" sz="2400" dirty="0"/>
              <a:t>Engage families as    co-creators</a:t>
            </a:r>
          </a:p>
          <a:p>
            <a:pPr>
              <a:lnSpc>
                <a:spcPct val="110000"/>
              </a:lnSpc>
            </a:pPr>
            <a:r>
              <a:rPr lang="en-US" sz="2400" dirty="0"/>
              <a:t>Honor family funds of knowledge</a:t>
            </a:r>
          </a:p>
          <a:p>
            <a:pPr>
              <a:lnSpc>
                <a:spcPct val="110000"/>
              </a:lnSpc>
            </a:pPr>
            <a:r>
              <a:rPr lang="en-US" sz="2400" dirty="0"/>
              <a:t>Create welcoming cultures</a:t>
            </a:r>
            <a:endParaRPr lang="en-US" sz="100" dirty="0"/>
          </a:p>
        </p:txBody>
      </p:sp>
      <p:sp>
        <p:nvSpPr>
          <p:cNvPr id="19" name="Text Placeholder 18">
            <a:extLst>
              <a:ext uri="{FF2B5EF4-FFF2-40B4-BE49-F238E27FC236}">
                <a16:creationId xmlns:a16="http://schemas.microsoft.com/office/drawing/2014/main" id="{F9462F9F-260C-4B17-B29C-15E2128A48AE}"/>
              </a:ext>
            </a:extLst>
          </p:cNvPr>
          <p:cNvSpPr>
            <a:spLocks noGrp="1"/>
          </p:cNvSpPr>
          <p:nvPr>
            <p:ph type="body" sz="quarter" idx="3"/>
          </p:nvPr>
        </p:nvSpPr>
        <p:spPr>
          <a:xfrm>
            <a:off x="7818463" y="903704"/>
            <a:ext cx="3474720" cy="813171"/>
          </a:xfrm>
        </p:spPr>
        <p:txBody>
          <a:bodyPr>
            <a:normAutofit/>
          </a:bodyPr>
          <a:lstStyle/>
          <a:p>
            <a:r>
              <a:rPr lang="en-US" sz="2400" dirty="0"/>
              <a:t>Families engage in diverse roles:</a:t>
            </a:r>
          </a:p>
        </p:txBody>
      </p:sp>
      <p:sp>
        <p:nvSpPr>
          <p:cNvPr id="20" name="Content Placeholder 19">
            <a:extLst>
              <a:ext uri="{FF2B5EF4-FFF2-40B4-BE49-F238E27FC236}">
                <a16:creationId xmlns:a16="http://schemas.microsoft.com/office/drawing/2014/main" id="{C731AFA6-67E7-4812-954B-F8C6481917D8}"/>
              </a:ext>
            </a:extLst>
          </p:cNvPr>
          <p:cNvSpPr>
            <a:spLocks noGrp="1"/>
          </p:cNvSpPr>
          <p:nvPr>
            <p:ph sz="quarter" idx="4"/>
          </p:nvPr>
        </p:nvSpPr>
        <p:spPr/>
        <p:txBody>
          <a:bodyPr>
            <a:normAutofit lnSpcReduction="10000"/>
          </a:bodyPr>
          <a:lstStyle/>
          <a:p>
            <a:pPr>
              <a:lnSpc>
                <a:spcPct val="150000"/>
              </a:lnSpc>
            </a:pPr>
            <a:r>
              <a:rPr lang="en-US" sz="2400" dirty="0"/>
              <a:t>Co-creators</a:t>
            </a:r>
          </a:p>
          <a:p>
            <a:pPr>
              <a:lnSpc>
                <a:spcPct val="150000"/>
              </a:lnSpc>
            </a:pPr>
            <a:r>
              <a:rPr lang="en-US" sz="2400" dirty="0"/>
              <a:t>Supporters</a:t>
            </a:r>
          </a:p>
          <a:p>
            <a:pPr>
              <a:lnSpc>
                <a:spcPct val="150000"/>
              </a:lnSpc>
            </a:pPr>
            <a:r>
              <a:rPr lang="en-US" sz="2400" dirty="0"/>
              <a:t>Encouragers</a:t>
            </a:r>
          </a:p>
          <a:p>
            <a:pPr>
              <a:lnSpc>
                <a:spcPct val="150000"/>
              </a:lnSpc>
            </a:pPr>
            <a:r>
              <a:rPr lang="en-US" sz="2400" dirty="0"/>
              <a:t>Monitors</a:t>
            </a:r>
          </a:p>
          <a:p>
            <a:pPr>
              <a:lnSpc>
                <a:spcPct val="150000"/>
              </a:lnSpc>
            </a:pPr>
            <a:r>
              <a:rPr lang="en-US" sz="2400" dirty="0"/>
              <a:t>Advocates</a:t>
            </a:r>
          </a:p>
          <a:p>
            <a:pPr>
              <a:lnSpc>
                <a:spcPct val="150000"/>
              </a:lnSpc>
            </a:pPr>
            <a:r>
              <a:rPr lang="en-US" sz="2400" dirty="0"/>
              <a:t>Models</a:t>
            </a:r>
            <a:endParaRPr lang="en-US" dirty="0"/>
          </a:p>
        </p:txBody>
      </p:sp>
      <p:sp>
        <p:nvSpPr>
          <p:cNvPr id="21" name="Rectangle 20">
            <a:extLst>
              <a:ext uri="{FF2B5EF4-FFF2-40B4-BE49-F238E27FC236}">
                <a16:creationId xmlns:a16="http://schemas.microsoft.com/office/drawing/2014/main" id="{5DDB7DCC-5A6A-4203-8E08-E4EF9AFA19DE}"/>
              </a:ext>
            </a:extLst>
          </p:cNvPr>
          <p:cNvSpPr/>
          <p:nvPr/>
        </p:nvSpPr>
        <p:spPr>
          <a:xfrm>
            <a:off x="8371635" y="6287979"/>
            <a:ext cx="3318537" cy="338554"/>
          </a:xfrm>
          <a:prstGeom prst="rect">
            <a:avLst/>
          </a:prstGeom>
        </p:spPr>
        <p:txBody>
          <a:bodyPr wrap="none">
            <a:spAutoFit/>
          </a:bodyPr>
          <a:lstStyle/>
          <a:p>
            <a:r>
              <a:rPr lang="en-US" sz="1600" dirty="0">
                <a:solidFill>
                  <a:srgbClr val="3A757A"/>
                </a:solidFill>
                <a:ea typeface="Times New Roman" panose="02020603050405020304" pitchFamily="18" charset="0"/>
              </a:rPr>
              <a:t>~Karen Mapp and Paul Kuttner </a:t>
            </a:r>
            <a:endParaRPr lang="en-US" sz="1600" dirty="0">
              <a:solidFill>
                <a:srgbClr val="3A757A"/>
              </a:solidFill>
            </a:endParaRPr>
          </a:p>
        </p:txBody>
      </p:sp>
    </p:spTree>
    <p:extLst>
      <p:ext uri="{BB962C8B-B14F-4D97-AF65-F5344CB8AC3E}">
        <p14:creationId xmlns:p14="http://schemas.microsoft.com/office/powerpoint/2010/main" val="44562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56032" y="792914"/>
            <a:ext cx="2985932" cy="2979420"/>
          </a:xfrm>
        </p:spPr>
        <p:txBody>
          <a:bodyPr>
            <a:normAutofit fontScale="90000"/>
          </a:bodyPr>
          <a:lstStyle/>
          <a:p>
            <a:r>
              <a:rPr lang="en-US" altLang="en-US" sz="3800" b="1" dirty="0"/>
              <a:t>Research on Successful Family Engagement</a:t>
            </a:r>
            <a:br>
              <a:rPr lang="en-US" altLang="en-US" dirty="0"/>
            </a:br>
            <a:endParaRPr lang="en-US" altLang="en-US" dirty="0"/>
          </a:p>
        </p:txBody>
      </p:sp>
      <p:sp>
        <p:nvSpPr>
          <p:cNvPr id="8" name="Text Placeholder 7">
            <a:extLst>
              <a:ext uri="{FF2B5EF4-FFF2-40B4-BE49-F238E27FC236}">
                <a16:creationId xmlns:a16="http://schemas.microsoft.com/office/drawing/2014/main" id="{8656E33E-1EA6-496A-B6D7-B7845E26D777}"/>
              </a:ext>
            </a:extLst>
          </p:cNvPr>
          <p:cNvSpPr>
            <a:spLocks noGrp="1"/>
          </p:cNvSpPr>
          <p:nvPr>
            <p:ph type="body" sz="half" idx="2"/>
          </p:nvPr>
        </p:nvSpPr>
        <p:spPr>
          <a:xfrm>
            <a:off x="256032" y="3772334"/>
            <a:ext cx="2834640" cy="2043832"/>
          </a:xfrm>
        </p:spPr>
        <p:txBody>
          <a:bodyPr>
            <a:normAutofit fontScale="92500"/>
          </a:bodyPr>
          <a:lstStyle/>
          <a:p>
            <a:r>
              <a:rPr lang="en-US" sz="2400" dirty="0"/>
              <a:t>The Harvard Family Research project redefined successful family engagement as…</a:t>
            </a:r>
          </a:p>
        </p:txBody>
      </p:sp>
      <p:sp>
        <p:nvSpPr>
          <p:cNvPr id="7" name="Content Placeholder 6">
            <a:extLst>
              <a:ext uri="{FF2B5EF4-FFF2-40B4-BE49-F238E27FC236}">
                <a16:creationId xmlns:a16="http://schemas.microsoft.com/office/drawing/2014/main" id="{F7960CD9-00DD-4768-ADFA-A3729B10B75E}"/>
              </a:ext>
            </a:extLst>
          </p:cNvPr>
          <p:cNvSpPr>
            <a:spLocks noGrp="1"/>
          </p:cNvSpPr>
          <p:nvPr>
            <p:ph idx="1"/>
          </p:nvPr>
        </p:nvSpPr>
        <p:spPr/>
        <p:txBody>
          <a:bodyPr/>
          <a:lstStyle/>
          <a:p>
            <a:r>
              <a:rPr lang="en-US" altLang="en-US" sz="3200" dirty="0"/>
              <a:t>Shared responsibility, including shared decision-making</a:t>
            </a:r>
          </a:p>
          <a:p>
            <a:endParaRPr lang="en-US" sz="1400" dirty="0"/>
          </a:p>
          <a:p>
            <a:r>
              <a:rPr lang="en-US" altLang="en-US" sz="3200" dirty="0"/>
              <a:t>Continuous across a child’s life, from early childhood to young adulthood</a:t>
            </a:r>
          </a:p>
          <a:p>
            <a:endParaRPr lang="en-US" altLang="en-US" sz="1400" dirty="0"/>
          </a:p>
          <a:p>
            <a:r>
              <a:rPr lang="en-US" altLang="en-US" sz="3200" dirty="0"/>
              <a:t>Cutting across and reinforcing learning in multiple settings, not just the school building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b="1" dirty="0"/>
              <a:t>Conventional Methods of Engagement</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p:txBody>
      </p:sp>
      <p:sp>
        <p:nvSpPr>
          <p:cNvPr id="8" name="Content Placeholder 7">
            <a:extLst>
              <a:ext uri="{FF2B5EF4-FFF2-40B4-BE49-F238E27FC236}">
                <a16:creationId xmlns:a16="http://schemas.microsoft.com/office/drawing/2014/main" id="{FFCF5F4F-A74A-477F-BB03-4D0225233270}"/>
              </a:ext>
            </a:extLst>
          </p:cNvPr>
          <p:cNvSpPr>
            <a:spLocks noGrp="1"/>
          </p:cNvSpPr>
          <p:nvPr>
            <p:ph idx="1"/>
          </p:nvPr>
        </p:nvSpPr>
        <p:spPr/>
        <p:txBody>
          <a:bodyPr/>
          <a:lstStyle/>
          <a:p>
            <a:pPr marL="742950" lvl="1" indent="-285750">
              <a:buFont typeface="Arial" panose="020B0604020202020204" pitchFamily="34" charset="0"/>
              <a:buChar char="•"/>
              <a:defRPr/>
            </a:pPr>
            <a:r>
              <a:rPr lang="en-US" sz="3200" dirty="0"/>
              <a:t>Attending school events</a:t>
            </a:r>
          </a:p>
          <a:p>
            <a:pPr marL="285750" indent="-285750">
              <a:buFont typeface="Arial" panose="020B0604020202020204" pitchFamily="34" charset="0"/>
              <a:buChar char="•"/>
              <a:defRPr/>
            </a:pPr>
            <a:endParaRPr lang="en-US" sz="900" dirty="0"/>
          </a:p>
          <a:p>
            <a:pPr marL="742950" lvl="1" indent="-285750">
              <a:buFont typeface="Arial" panose="020B0604020202020204" pitchFamily="34" charset="0"/>
              <a:buChar char="•"/>
              <a:defRPr/>
            </a:pPr>
            <a:r>
              <a:rPr lang="en-US" sz="3200" dirty="0"/>
              <a:t>Meeting with teachers</a:t>
            </a:r>
          </a:p>
          <a:p>
            <a:pPr marL="285750" indent="-285750">
              <a:buFont typeface="Arial" panose="020B0604020202020204" pitchFamily="34" charset="0"/>
              <a:buChar char="•"/>
              <a:defRPr/>
            </a:pPr>
            <a:endParaRPr lang="en-US" sz="900" dirty="0"/>
          </a:p>
          <a:p>
            <a:pPr marL="742950" lvl="1" indent="-285750">
              <a:buFont typeface="Arial" panose="020B0604020202020204" pitchFamily="34" charset="0"/>
              <a:buChar char="•"/>
              <a:defRPr/>
            </a:pPr>
            <a:r>
              <a:rPr lang="en-US" sz="3200" dirty="0"/>
              <a:t>Helping with homework</a:t>
            </a:r>
          </a:p>
          <a:p>
            <a:pPr marL="285750" indent="-285750">
              <a:buFont typeface="Arial" panose="020B0604020202020204" pitchFamily="34" charset="0"/>
              <a:buChar char="•"/>
              <a:defRPr/>
            </a:pPr>
            <a:endParaRPr lang="en-US" sz="900" dirty="0"/>
          </a:p>
          <a:p>
            <a:pPr marL="742950" lvl="1" indent="-285750">
              <a:buFont typeface="Arial" panose="020B0604020202020204" pitchFamily="34" charset="0"/>
              <a:buChar char="•"/>
              <a:defRPr/>
            </a:pPr>
            <a:r>
              <a:rPr lang="en-US" sz="3200" dirty="0"/>
              <a:t>Joining the PTA</a:t>
            </a:r>
          </a:p>
          <a:p>
            <a:pPr marL="285750" indent="-285750">
              <a:buFont typeface="Arial" panose="020B0604020202020204" pitchFamily="34" charset="0"/>
              <a:buChar char="•"/>
              <a:defRPr/>
            </a:pPr>
            <a:endParaRPr lang="en-US" sz="900" dirty="0"/>
          </a:p>
          <a:p>
            <a:pPr marL="742950" lvl="1" indent="-285750">
              <a:buFont typeface="Arial" panose="020B0604020202020204" pitchFamily="34" charset="0"/>
              <a:buChar char="•"/>
              <a:defRPr/>
            </a:pPr>
            <a:r>
              <a:rPr lang="en-US" sz="3200" dirty="0"/>
              <a:t>Volunteering</a:t>
            </a:r>
          </a:p>
          <a:p>
            <a:endParaRPr lang="en-US" dirty="0"/>
          </a:p>
        </p:txBody>
      </p:sp>
      <p:sp>
        <p:nvSpPr>
          <p:cNvPr id="2" name="Rectangle 1"/>
          <p:cNvSpPr/>
          <p:nvPr/>
        </p:nvSpPr>
        <p:spPr>
          <a:xfrm>
            <a:off x="7984435" y="6303341"/>
            <a:ext cx="3591048" cy="338554"/>
          </a:xfrm>
          <a:prstGeom prst="rect">
            <a:avLst/>
          </a:prstGeom>
        </p:spPr>
        <p:txBody>
          <a:bodyPr wrap="none">
            <a:spAutoFit/>
          </a:bodyPr>
          <a:lstStyle/>
          <a:p>
            <a:pPr>
              <a:defRPr/>
            </a:pPr>
            <a:r>
              <a:rPr lang="en-US" altLang="en-US" sz="1600" dirty="0">
                <a:solidFill>
                  <a:srgbClr val="3A757A"/>
                </a:solidFill>
              </a:rPr>
              <a:t>(Mapp, Henderson, and Hill, 2014)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srcRect l="36980" r="18749"/>
          <a:stretch/>
        </p:blipFill>
        <p:spPr>
          <a:xfrm>
            <a:off x="629844" y="2748567"/>
            <a:ext cx="1901689" cy="2863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altLang="en-US" sz="3400" b="1" dirty="0"/>
              <a:t>High-Impact Engagement Strategies</a:t>
            </a:r>
          </a:p>
        </p:txBody>
      </p:sp>
      <p:sp>
        <p:nvSpPr>
          <p:cNvPr id="62470" name="Content Placeholder 4"/>
          <p:cNvSpPr>
            <a:spLocks noGrp="1"/>
          </p:cNvSpPr>
          <p:nvPr>
            <p:ph idx="1"/>
          </p:nvPr>
        </p:nvSpPr>
        <p:spPr/>
        <p:txBody>
          <a:bodyPr>
            <a:normAutofit/>
          </a:bodyPr>
          <a:lstStyle/>
          <a:p>
            <a:r>
              <a:rPr lang="en-US" altLang="en-US" sz="3200" b="1" dirty="0"/>
              <a:t>Providing </a:t>
            </a:r>
            <a:r>
              <a:rPr lang="en-US" altLang="en-US" dirty="0"/>
              <a:t>families with information on what/how their children are learning, and effective strategies to use at home</a:t>
            </a:r>
          </a:p>
          <a:p>
            <a:endParaRPr lang="en-US" altLang="en-US" sz="1400" dirty="0"/>
          </a:p>
          <a:p>
            <a:r>
              <a:rPr lang="en-US" altLang="en-US" sz="3200" b="1" dirty="0"/>
              <a:t>Building and Fostering</a:t>
            </a:r>
            <a:r>
              <a:rPr lang="en-US" altLang="en-US" sz="3200" dirty="0"/>
              <a:t> </a:t>
            </a:r>
            <a:r>
              <a:rPr lang="en-US" altLang="en-US" dirty="0"/>
              <a:t>respectful and trusting relationships focused on shared responsibility</a:t>
            </a:r>
          </a:p>
          <a:p>
            <a:pPr marL="0" indent="0">
              <a:buNone/>
            </a:pPr>
            <a:endParaRPr lang="en-US" altLang="en-US" sz="1400" dirty="0"/>
          </a:p>
          <a:p>
            <a:r>
              <a:rPr lang="en-US" altLang="en-US" sz="3200" b="1" dirty="0"/>
              <a:t>Training </a:t>
            </a:r>
            <a:r>
              <a:rPr lang="en-US" altLang="en-US" dirty="0"/>
              <a:t>families AND teachers in order to develop new skills and build dual capacity</a:t>
            </a:r>
            <a:endParaRPr lang="en-US" altLang="en-US" sz="3200" dirty="0"/>
          </a:p>
        </p:txBody>
      </p:sp>
      <p:sp>
        <p:nvSpPr>
          <p:cNvPr id="2" name="Rectangle 1"/>
          <p:cNvSpPr/>
          <p:nvPr/>
        </p:nvSpPr>
        <p:spPr>
          <a:xfrm>
            <a:off x="7987542" y="6299200"/>
            <a:ext cx="3591048" cy="338554"/>
          </a:xfrm>
          <a:prstGeom prst="rect">
            <a:avLst/>
          </a:prstGeom>
        </p:spPr>
        <p:txBody>
          <a:bodyPr wrap="none">
            <a:spAutoFit/>
          </a:bodyPr>
          <a:lstStyle/>
          <a:p>
            <a:pPr>
              <a:defRPr/>
            </a:pPr>
            <a:r>
              <a:rPr lang="en-US" altLang="en-US" sz="1600" dirty="0">
                <a:solidFill>
                  <a:srgbClr val="3A757A"/>
                </a:solidFill>
              </a:rPr>
              <a:t>(Mapp, Henderson, and Hill, 2014)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307791" y="2396706"/>
            <a:ext cx="2834640" cy="2377440"/>
          </a:xfrm>
        </p:spPr>
        <p:txBody>
          <a:bodyPr anchor="t">
            <a:normAutofit/>
          </a:bodyPr>
          <a:lstStyle/>
          <a:p>
            <a:br>
              <a:rPr lang="en-US" sz="3600" b="1"/>
            </a:br>
            <a:r>
              <a:rPr lang="en-US" sz="3600" b="1" err="1"/>
              <a:t>PaTTAN’s</a:t>
            </a:r>
            <a:br>
              <a:rPr lang="en-US" sz="3600" b="1"/>
            </a:br>
            <a:r>
              <a:rPr lang="en-US" sz="3600" b="1"/>
              <a:t>Mission</a:t>
            </a:r>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778370" y="1044167"/>
            <a:ext cx="7781026" cy="5120640"/>
          </a:xfrm>
        </p:spPr>
        <p:txBody>
          <a:bodyPr anchor="t" anchorCtr="0">
            <a:noAutofit/>
          </a:bodyPr>
          <a:lstStyle/>
          <a:p>
            <a:pPr marL="4763" indent="-4763">
              <a:lnSpc>
                <a:spcPct val="150000"/>
              </a:lnSpc>
              <a:spcBef>
                <a:spcPts val="0"/>
              </a:spcBef>
              <a:buFontTx/>
              <a:buNone/>
            </a:pPr>
            <a:r>
              <a:rPr lang="en-US" altLang="en-US" sz="2800" b="1">
                <a:solidFill>
                  <a:schemeClr val="bg1"/>
                </a:solidFill>
              </a:rPr>
              <a:t>The mission of the Pennsylvania Training and Technical Assistance Network (</a:t>
            </a:r>
            <a:r>
              <a:rPr lang="en-US" altLang="en-US" sz="2800" b="1" err="1">
                <a:solidFill>
                  <a:schemeClr val="bg1"/>
                </a:solidFill>
              </a:rPr>
              <a:t>PaTTAN</a:t>
            </a:r>
            <a:r>
              <a:rPr lang="en-US" altLang="en-US" sz="2800" b="1">
                <a:solidFill>
                  <a:schemeClr val="bg1"/>
                </a:solidFill>
              </a:rPr>
              <a:t>)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314457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45" name="Shape 492">
            <a:extLst>
              <a:ext uri="{C183D7F6-B498-43B3-948B-1728B52AA6E4}">
                <adec:decorative xmlns:adec="http://schemas.microsoft.com/office/drawing/2017/decorative" val="1"/>
              </a:ext>
            </a:extLst>
          </p:cNvPr>
          <p:cNvSpPr>
            <a:spLocks noChangeArrowheads="1"/>
          </p:cNvSpPr>
          <p:nvPr/>
        </p:nvSpPr>
        <p:spPr bwMode="auto">
          <a:xfrm>
            <a:off x="91441" y="2320290"/>
            <a:ext cx="3246118" cy="2080260"/>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Clr>
                <a:srgbClr val="0033CC"/>
              </a:buClr>
              <a:buSzPct val="25000"/>
              <a:buFont typeface="Calibri" panose="020F0502020204030204" pitchFamily="34" charset="0"/>
              <a:buNone/>
            </a:pPr>
            <a:r>
              <a:rPr lang="en-US" altLang="en-US" sz="1800" dirty="0">
                <a:solidFill>
                  <a:srgbClr val="0033CC"/>
                </a:solidFill>
                <a:latin typeface="+mn-lt"/>
                <a:sym typeface="Calibri" panose="020F0502020204030204" pitchFamily="34" charset="0"/>
              </a:rPr>
              <a:t>                          </a:t>
            </a:r>
          </a:p>
        </p:txBody>
      </p:sp>
      <p:sp>
        <p:nvSpPr>
          <p:cNvPr id="64514" name="Title 1"/>
          <p:cNvSpPr>
            <a:spLocks noGrp="1"/>
          </p:cNvSpPr>
          <p:nvPr>
            <p:ph type="title"/>
          </p:nvPr>
        </p:nvSpPr>
        <p:spPr>
          <a:xfrm>
            <a:off x="91440" y="863599"/>
            <a:ext cx="3246119" cy="5205731"/>
          </a:xfrm>
        </p:spPr>
        <p:txBody>
          <a:bodyPr/>
          <a:lstStyle/>
          <a:p>
            <a:r>
              <a:rPr lang="en-US" altLang="en-US" sz="2400" b="1" dirty="0">
                <a:solidFill>
                  <a:srgbClr val="004976"/>
                </a:solidFill>
              </a:rPr>
              <a:t>Activity 5.2</a:t>
            </a:r>
            <a:br>
              <a:rPr lang="en-US" altLang="en-US" sz="2400" b="1" dirty="0">
                <a:solidFill>
                  <a:srgbClr val="004976"/>
                </a:solidFill>
              </a:rPr>
            </a:br>
            <a:r>
              <a:rPr lang="en-US" altLang="en-US" sz="2400" b="1" dirty="0">
                <a:solidFill>
                  <a:srgbClr val="004976"/>
                </a:solidFill>
              </a:rPr>
              <a:t>Current Practices in </a:t>
            </a:r>
            <a:br>
              <a:rPr lang="en-US" altLang="en-US" sz="2400" b="1" dirty="0">
                <a:solidFill>
                  <a:srgbClr val="004976"/>
                </a:solidFill>
              </a:rPr>
            </a:br>
            <a:r>
              <a:rPr lang="en-US" altLang="en-US" sz="2400" b="1" dirty="0">
                <a:solidFill>
                  <a:srgbClr val="004976"/>
                </a:solidFill>
              </a:rPr>
              <a:t>Shared Decision-Making</a:t>
            </a:r>
            <a:br>
              <a:rPr lang="en-US" altLang="en-US" dirty="0"/>
            </a:br>
            <a:endParaRPr lang="en-US" altLang="en-US" dirty="0"/>
          </a:p>
        </p:txBody>
      </p:sp>
      <p:pic>
        <p:nvPicPr>
          <p:cNvPr id="5" name="Content Placeholder 4" descr="A screenshot of an activity worksheet.">
            <a:extLst>
              <a:ext uri="{FF2B5EF4-FFF2-40B4-BE49-F238E27FC236}">
                <a16:creationId xmlns:a16="http://schemas.microsoft.com/office/drawing/2014/main" id="{3D987312-FB62-4355-BA44-BC223CC5FB61}"/>
              </a:ext>
            </a:extLst>
          </p:cNvPr>
          <p:cNvPicPr>
            <a:picLocks noGrp="1" noChangeAspect="1"/>
          </p:cNvPicPr>
          <p:nvPr>
            <p:ph idx="1"/>
          </p:nvPr>
        </p:nvPicPr>
        <p:blipFill>
          <a:blip r:embed="rId3"/>
          <a:stretch>
            <a:fillRect/>
          </a:stretch>
        </p:blipFill>
        <p:spPr>
          <a:xfrm>
            <a:off x="4544262" y="863600"/>
            <a:ext cx="5964151" cy="5121275"/>
          </a:xfrm>
        </p:spPr>
      </p:pic>
      <p:sp>
        <p:nvSpPr>
          <p:cNvPr id="64544" name="TextBox 3"/>
          <p:cNvSpPr txBox="1">
            <a:spLocks noChangeArrowheads="1"/>
          </p:cNvSpPr>
          <p:nvPr/>
        </p:nvSpPr>
        <p:spPr bwMode="auto">
          <a:xfrm>
            <a:off x="9322905" y="6241151"/>
            <a:ext cx="213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r>
              <a:rPr lang="en-US" altLang="en-US" sz="1600" dirty="0">
                <a:solidFill>
                  <a:srgbClr val="3A757A"/>
                </a:solidFill>
                <a:latin typeface="+mn-lt"/>
              </a:rPr>
              <a:t>(Epstein et al, 2009)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4"/>
          <p:cNvSpPr>
            <a:spLocks noGrp="1"/>
          </p:cNvSpPr>
          <p:nvPr>
            <p:ph type="ctrTitle"/>
          </p:nvPr>
        </p:nvSpPr>
        <p:spPr/>
        <p:txBody>
          <a:bodyPr/>
          <a:lstStyle/>
          <a:p>
            <a:r>
              <a:rPr lang="en-US" altLang="en-US" dirty="0"/>
              <a:t>Module 5: Shared Decision-Making</a:t>
            </a:r>
          </a:p>
        </p:txBody>
      </p:sp>
      <p:sp>
        <p:nvSpPr>
          <p:cNvPr id="66563" name="Subtitle 5"/>
          <p:cNvSpPr>
            <a:spLocks noGrp="1"/>
          </p:cNvSpPr>
          <p:nvPr>
            <p:ph type="subTitle" idx="1"/>
          </p:nvPr>
        </p:nvSpPr>
        <p:spPr/>
        <p:txBody>
          <a:bodyPr/>
          <a:lstStyle/>
          <a:p>
            <a:r>
              <a:rPr lang="en-US" altLang="en-US" dirty="0"/>
              <a:t>Effecting Change in Our School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z="3600" b="1" dirty="0"/>
              <a:t>Partnerships in Power</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p:txBody>
      </p:sp>
      <p:sp>
        <p:nvSpPr>
          <p:cNvPr id="68611" name="Content Placeholder 2"/>
          <p:cNvSpPr>
            <a:spLocks noGrp="1"/>
          </p:cNvSpPr>
          <p:nvPr>
            <p:ph idx="1"/>
          </p:nvPr>
        </p:nvSpPr>
        <p:spPr/>
        <p:txBody>
          <a:bodyPr/>
          <a:lstStyle/>
          <a:p>
            <a:pPr marL="0" indent="0">
              <a:buNone/>
            </a:pPr>
            <a:r>
              <a:rPr lang="en-US" altLang="en-US" sz="4000" dirty="0"/>
              <a:t>“Partnership requires sharing</a:t>
            </a:r>
          </a:p>
          <a:p>
            <a:pPr marL="0" indent="0">
              <a:buNone/>
            </a:pPr>
            <a:r>
              <a:rPr lang="en-US" altLang="en-US" sz="4000" dirty="0"/>
              <a:t>  power.”</a:t>
            </a:r>
          </a:p>
          <a:p>
            <a:endParaRPr lang="en-US" altLang="en-US" dirty="0"/>
          </a:p>
        </p:txBody>
      </p:sp>
      <p:sp>
        <p:nvSpPr>
          <p:cNvPr id="3" name="Rectangle 2"/>
          <p:cNvSpPr/>
          <p:nvPr/>
        </p:nvSpPr>
        <p:spPr>
          <a:xfrm>
            <a:off x="6463748" y="6289060"/>
            <a:ext cx="5274862" cy="338554"/>
          </a:xfrm>
          <a:prstGeom prst="rect">
            <a:avLst/>
          </a:prstGeom>
        </p:spPr>
        <p:txBody>
          <a:bodyPr wrap="square">
            <a:spAutoFit/>
          </a:bodyPr>
          <a:lstStyle/>
          <a:p>
            <a:pPr algn="r">
              <a:defRPr/>
            </a:pPr>
            <a:r>
              <a:rPr lang="en-US" altLang="en-US" sz="1600" dirty="0">
                <a:solidFill>
                  <a:srgbClr val="3A757A"/>
                </a:solidFill>
              </a:rPr>
              <a:t>(Henderson, Mapp, Johnson, and Davies, 2007</a:t>
            </a:r>
            <a:r>
              <a:rPr lang="en-US" altLang="en-US" sz="1600" dirty="0">
                <a:solidFill>
                  <a:schemeClr val="accent2"/>
                </a:solidFill>
              </a:rPr>
              <a:t>)</a:t>
            </a:r>
            <a:endParaRPr lang="en-US" altLang="en-US" sz="1400" dirty="0">
              <a:solidFill>
                <a:schemeClr val="accent2"/>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4877" y="3424428"/>
            <a:ext cx="2703566" cy="1802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Shared Decision Making in Schools</a:t>
            </a:r>
          </a:p>
        </p:txBody>
      </p:sp>
      <p:sp>
        <p:nvSpPr>
          <p:cNvPr id="6" name="Text Placeholder 5">
            <a:extLst>
              <a:ext uri="{FF2B5EF4-FFF2-40B4-BE49-F238E27FC236}">
                <a16:creationId xmlns:a16="http://schemas.microsoft.com/office/drawing/2014/main" id="{4A225A7F-044A-4537-B487-744C52134EB2}"/>
              </a:ext>
            </a:extLst>
          </p:cNvPr>
          <p:cNvSpPr>
            <a:spLocks noGrp="1"/>
          </p:cNvSpPr>
          <p:nvPr>
            <p:ph type="body" idx="1"/>
          </p:nvPr>
        </p:nvSpPr>
        <p:spPr>
          <a:xfrm>
            <a:off x="3696462" y="747176"/>
            <a:ext cx="3474720" cy="807720"/>
          </a:xfrm>
        </p:spPr>
        <p:txBody>
          <a:bodyPr>
            <a:normAutofit/>
          </a:bodyPr>
          <a:lstStyle/>
          <a:p>
            <a:r>
              <a:rPr lang="en-US" sz="3200" dirty="0"/>
              <a:t>Means:</a:t>
            </a:r>
          </a:p>
        </p:txBody>
      </p:sp>
      <p:sp>
        <p:nvSpPr>
          <p:cNvPr id="7" name="Content Placeholder 6">
            <a:extLst>
              <a:ext uri="{FF2B5EF4-FFF2-40B4-BE49-F238E27FC236}">
                <a16:creationId xmlns:a16="http://schemas.microsoft.com/office/drawing/2014/main" id="{578CBB0B-4C6E-4044-AA34-F70D440C29CD}"/>
              </a:ext>
            </a:extLst>
          </p:cNvPr>
          <p:cNvSpPr>
            <a:spLocks noGrp="1"/>
          </p:cNvSpPr>
          <p:nvPr>
            <p:ph sz="half" idx="2"/>
          </p:nvPr>
        </p:nvSpPr>
        <p:spPr>
          <a:xfrm>
            <a:off x="3982212" y="1257299"/>
            <a:ext cx="6750558" cy="1613585"/>
          </a:xfrm>
        </p:spPr>
        <p:txBody>
          <a:bodyPr>
            <a:normAutofit fontScale="92500" lnSpcReduction="20000"/>
          </a:bodyPr>
          <a:lstStyle/>
          <a:p>
            <a:pPr marL="0" indent="0">
              <a:lnSpc>
                <a:spcPct val="100000"/>
              </a:lnSpc>
              <a:spcAft>
                <a:spcPts val="1200"/>
              </a:spcAft>
              <a:buNone/>
            </a:pPr>
            <a:r>
              <a:rPr lang="en-US" sz="2800" dirty="0"/>
              <a:t>A process of partnership for excellent education and student success - not a power struggle of conflicting ideas</a:t>
            </a:r>
          </a:p>
        </p:txBody>
      </p:sp>
      <p:sp>
        <p:nvSpPr>
          <p:cNvPr id="8" name="Text Placeholder 7">
            <a:extLst>
              <a:ext uri="{FF2B5EF4-FFF2-40B4-BE49-F238E27FC236}">
                <a16:creationId xmlns:a16="http://schemas.microsoft.com/office/drawing/2014/main" id="{F51E0A11-44B2-423B-AD5C-183238D394F5}"/>
              </a:ext>
            </a:extLst>
          </p:cNvPr>
          <p:cNvSpPr>
            <a:spLocks noGrp="1"/>
          </p:cNvSpPr>
          <p:nvPr>
            <p:ph type="body" sz="quarter" idx="3"/>
          </p:nvPr>
        </p:nvSpPr>
        <p:spPr>
          <a:xfrm>
            <a:off x="3696462" y="2932962"/>
            <a:ext cx="3474720" cy="813171"/>
          </a:xfrm>
        </p:spPr>
        <p:txBody>
          <a:bodyPr>
            <a:normAutofit/>
          </a:bodyPr>
          <a:lstStyle/>
          <a:p>
            <a:r>
              <a:rPr lang="en-US" sz="3200" dirty="0"/>
              <a:t>Includes:</a:t>
            </a:r>
          </a:p>
        </p:txBody>
      </p:sp>
      <p:sp>
        <p:nvSpPr>
          <p:cNvPr id="10" name="Content Placeholder 9">
            <a:extLst>
              <a:ext uri="{FF2B5EF4-FFF2-40B4-BE49-F238E27FC236}">
                <a16:creationId xmlns:a16="http://schemas.microsoft.com/office/drawing/2014/main" id="{9413135C-033E-4425-86AF-CC1B25EC9BE8}"/>
              </a:ext>
            </a:extLst>
          </p:cNvPr>
          <p:cNvSpPr>
            <a:spLocks noGrp="1"/>
          </p:cNvSpPr>
          <p:nvPr>
            <p:ph sz="quarter" idx="4"/>
          </p:nvPr>
        </p:nvSpPr>
        <p:spPr>
          <a:xfrm>
            <a:off x="3851910" y="3861872"/>
            <a:ext cx="7441273" cy="2092424"/>
          </a:xfrm>
        </p:spPr>
        <p:txBody>
          <a:bodyPr>
            <a:normAutofit fontScale="92500" lnSpcReduction="20000"/>
          </a:bodyPr>
          <a:lstStyle/>
          <a:p>
            <a:pPr>
              <a:buFont typeface="Arial" panose="020B0604020202020204" pitchFamily="34" charset="0"/>
              <a:buChar char="•"/>
            </a:pPr>
            <a:r>
              <a:rPr lang="en-US" dirty="0"/>
              <a:t> </a:t>
            </a:r>
            <a:r>
              <a:rPr lang="en-US" sz="2800" dirty="0"/>
              <a:t>Sharing views</a:t>
            </a:r>
          </a:p>
          <a:p>
            <a:pPr marL="0" indent="0">
              <a:buNone/>
            </a:pPr>
            <a:endParaRPr lang="en-US" sz="2800" dirty="0"/>
          </a:p>
          <a:p>
            <a:r>
              <a:rPr lang="en-US" sz="2800" dirty="0"/>
              <a:t>Solving problems</a:t>
            </a:r>
          </a:p>
          <a:p>
            <a:pPr marL="0" indent="0">
              <a:buNone/>
            </a:pPr>
            <a:endParaRPr lang="en-US" sz="2800" dirty="0"/>
          </a:p>
          <a:p>
            <a:r>
              <a:rPr lang="en-US" sz="2800" dirty="0"/>
              <a:t>Taking-action toward shared goals</a:t>
            </a:r>
          </a:p>
        </p:txBody>
      </p:sp>
      <p:sp>
        <p:nvSpPr>
          <p:cNvPr id="3" name="TextBox 2"/>
          <p:cNvSpPr txBox="1"/>
          <p:nvPr/>
        </p:nvSpPr>
        <p:spPr>
          <a:xfrm>
            <a:off x="8821031" y="6312019"/>
            <a:ext cx="2209259" cy="338554"/>
          </a:xfrm>
          <a:prstGeom prst="rect">
            <a:avLst/>
          </a:prstGeom>
          <a:noFill/>
        </p:spPr>
        <p:txBody>
          <a:bodyPr wrap="none" rtlCol="0">
            <a:spAutoFit/>
          </a:bodyPr>
          <a:lstStyle/>
          <a:p>
            <a:r>
              <a:rPr lang="en-US" sz="1600" dirty="0">
                <a:solidFill>
                  <a:srgbClr val="3A757A"/>
                </a:solidFill>
              </a:rPr>
              <a:t>(Epstein, et. al, 2007)</a:t>
            </a:r>
          </a:p>
        </p:txBody>
      </p:sp>
    </p:spTree>
    <p:extLst>
      <p:ext uri="{BB962C8B-B14F-4D97-AF65-F5344CB8AC3E}">
        <p14:creationId xmlns:p14="http://schemas.microsoft.com/office/powerpoint/2010/main" val="214068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56032" y="1143000"/>
            <a:ext cx="2834640" cy="2979420"/>
          </a:xfrm>
        </p:spPr>
        <p:txBody>
          <a:bodyPr anchor="b">
            <a:normAutofit/>
          </a:bodyPr>
          <a:lstStyle/>
          <a:p>
            <a:r>
              <a:rPr lang="en-US" altLang="en-US" b="1" dirty="0"/>
              <a:t>Shared Decision-Making Process</a:t>
            </a:r>
          </a:p>
        </p:txBody>
      </p:sp>
      <p:sp>
        <p:nvSpPr>
          <p:cNvPr id="8" name="TextBox 7"/>
          <p:cNvSpPr txBox="1"/>
          <p:nvPr/>
        </p:nvSpPr>
        <p:spPr>
          <a:xfrm>
            <a:off x="7778496" y="6196764"/>
            <a:ext cx="3899154" cy="386916"/>
          </a:xfrm>
          <a:prstGeom prst="rect">
            <a:avLst/>
          </a:prstGeom>
        </p:spPr>
        <p:txBody>
          <a:bodyPr anchor="t">
            <a:normAutofit/>
          </a:bodyPr>
          <a:lstStyle/>
          <a:p>
            <a:pPr>
              <a:spcAft>
                <a:spcPts val="600"/>
              </a:spcAft>
              <a:defRPr/>
            </a:pPr>
            <a:r>
              <a:rPr lang="en-US" sz="1600" dirty="0">
                <a:solidFill>
                  <a:srgbClr val="3A757A"/>
                </a:solidFill>
              </a:rPr>
              <a:t>(</a:t>
            </a:r>
            <a:r>
              <a:rPr lang="en-US" sz="1600" dirty="0" err="1">
                <a:solidFill>
                  <a:srgbClr val="3A757A"/>
                </a:solidFill>
              </a:rPr>
              <a:t>Bitsko</a:t>
            </a:r>
            <a:r>
              <a:rPr lang="en-US" sz="1600" dirty="0">
                <a:solidFill>
                  <a:srgbClr val="3A757A"/>
                </a:solidFill>
              </a:rPr>
              <a:t>, Phipps, </a:t>
            </a:r>
            <a:r>
              <a:rPr lang="en-US" sz="1600" dirty="0" err="1">
                <a:solidFill>
                  <a:srgbClr val="3A757A"/>
                </a:solidFill>
              </a:rPr>
              <a:t>Roehrs</a:t>
            </a:r>
            <a:r>
              <a:rPr lang="en-US" sz="1600" dirty="0">
                <a:solidFill>
                  <a:srgbClr val="3A757A"/>
                </a:solidFill>
              </a:rPr>
              <a:t>, &amp; </a:t>
            </a:r>
            <a:r>
              <a:rPr lang="en-US" sz="1600" dirty="0" err="1">
                <a:solidFill>
                  <a:srgbClr val="3A757A"/>
                </a:solidFill>
              </a:rPr>
              <a:t>Barnheiser</a:t>
            </a:r>
            <a:r>
              <a:rPr lang="en-US" sz="1600" dirty="0">
                <a:solidFill>
                  <a:srgbClr val="3A757A"/>
                </a:solidFill>
              </a:rPr>
              <a:t>)</a:t>
            </a:r>
          </a:p>
        </p:txBody>
      </p:sp>
      <p:graphicFrame>
        <p:nvGraphicFramePr>
          <p:cNvPr id="6" name="Content Placeholder 5" descr="Graphic listing four parts of the Shared decision making process. Choice, Course of Action, Consequence, Commitment"/>
          <p:cNvGraphicFramePr>
            <a:graphicFrameLocks noGrp="1"/>
          </p:cNvGraphicFramePr>
          <p:nvPr>
            <p:ph idx="1"/>
            <p:extLst>
              <p:ext uri="{D42A27DB-BD31-4B8C-83A1-F6EECF244321}">
                <p14:modId xmlns:p14="http://schemas.microsoft.com/office/powerpoint/2010/main" val="916341439"/>
              </p:ext>
            </p:extLst>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chor="b">
            <a:normAutofit/>
          </a:bodyPr>
          <a:lstStyle/>
          <a:p>
            <a:r>
              <a:rPr lang="en-US" b="1" dirty="0"/>
              <a:t>What Shared Decision-Making Looks Like</a:t>
            </a:r>
            <a:br>
              <a:rPr lang="en-US" b="1" dirty="0"/>
            </a:br>
            <a:br>
              <a:rPr lang="en-US" b="1" dirty="0"/>
            </a:br>
            <a:br>
              <a:rPr lang="en-US" b="1" dirty="0"/>
            </a:br>
            <a:br>
              <a:rPr lang="en-US" b="1" dirty="0"/>
            </a:br>
            <a:endParaRPr lang="en-US" altLang="en-US" b="1" dirty="0"/>
          </a:p>
        </p:txBody>
      </p:sp>
      <p:sp>
        <p:nvSpPr>
          <p:cNvPr id="3" name="Content Placeholder 2">
            <a:extLst>
              <a:ext uri="{FF2B5EF4-FFF2-40B4-BE49-F238E27FC236}">
                <a16:creationId xmlns:a16="http://schemas.microsoft.com/office/drawing/2014/main" id="{62D4C83D-6073-4513-AA8C-A4E2FF311D8E}"/>
              </a:ext>
            </a:extLst>
          </p:cNvPr>
          <p:cNvSpPr>
            <a:spLocks noGrp="1"/>
          </p:cNvSpPr>
          <p:nvPr>
            <p:ph idx="1"/>
          </p:nvPr>
        </p:nvSpPr>
        <p:spPr>
          <a:xfrm>
            <a:off x="3869268" y="864108"/>
            <a:ext cx="7583592" cy="5120640"/>
          </a:xfrm>
        </p:spPr>
        <p:txBody>
          <a:bodyPr>
            <a:normAutofit/>
          </a:bodyPr>
          <a:lstStyle/>
          <a:p>
            <a:r>
              <a:rPr lang="en-US" sz="2800" b="1" i="1" dirty="0">
                <a:solidFill>
                  <a:schemeClr val="bg1"/>
                </a:solidFill>
              </a:rPr>
              <a:t>Providing</a:t>
            </a:r>
            <a:r>
              <a:rPr lang="en-US" sz="2800" dirty="0">
                <a:solidFill>
                  <a:schemeClr val="bg1"/>
                </a:solidFill>
              </a:rPr>
              <a:t> workable mechanisms for stakeholders to voice their ideas and concerns, and to take part in decision-making</a:t>
            </a:r>
          </a:p>
          <a:p>
            <a:endParaRPr lang="en-US" sz="1600" dirty="0">
              <a:solidFill>
                <a:schemeClr val="bg1"/>
              </a:solidFill>
            </a:endParaRPr>
          </a:p>
          <a:p>
            <a:r>
              <a:rPr lang="en-US" b="1" i="1" dirty="0"/>
              <a:t>Increasing</a:t>
            </a:r>
            <a:r>
              <a:rPr lang="en-US" dirty="0"/>
              <a:t> families’ knowledge and skill, and their connections to other families and people in the community</a:t>
            </a:r>
          </a:p>
          <a:p>
            <a:endParaRPr lang="en-US" sz="1600" dirty="0"/>
          </a:p>
          <a:p>
            <a:r>
              <a:rPr lang="en-US" b="1" i="1" dirty="0"/>
              <a:t>Strengthening</a:t>
            </a:r>
            <a:r>
              <a:rPr lang="en-US" dirty="0"/>
              <a:t> family links with community organizations and resources</a:t>
            </a:r>
          </a:p>
        </p:txBody>
      </p:sp>
      <p:sp>
        <p:nvSpPr>
          <p:cNvPr id="6" name="TextBox 5">
            <a:extLst>
              <a:ext uri="{FF2B5EF4-FFF2-40B4-BE49-F238E27FC236}">
                <a16:creationId xmlns:a16="http://schemas.microsoft.com/office/drawing/2014/main" id="{EA5F71F1-E879-4CD2-89E6-AC4A3D72DABE}"/>
              </a:ext>
            </a:extLst>
          </p:cNvPr>
          <p:cNvSpPr txBox="1"/>
          <p:nvPr/>
        </p:nvSpPr>
        <p:spPr>
          <a:xfrm>
            <a:off x="6375083" y="6244709"/>
            <a:ext cx="5180647" cy="338554"/>
          </a:xfrm>
          <a:prstGeom prst="rect">
            <a:avLst/>
          </a:prstGeom>
          <a:noFill/>
        </p:spPr>
        <p:txBody>
          <a:bodyPr wrap="square">
            <a:spAutoFit/>
          </a:bodyPr>
          <a:lstStyle/>
          <a:p>
            <a:pPr marL="0" indent="0">
              <a:buNone/>
            </a:pPr>
            <a:r>
              <a:rPr lang="en-US" altLang="en-US" sz="1600" dirty="0">
                <a:solidFill>
                  <a:srgbClr val="3A757A"/>
                </a:solidFill>
              </a:rPr>
              <a:t>(Henderson, Mapp, Johnson, and Davies, 2007)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b="1" dirty="0"/>
              <a:t>Shared Decision-Making Mechanisms</a:t>
            </a:r>
          </a:p>
        </p:txBody>
      </p:sp>
      <p:sp>
        <p:nvSpPr>
          <p:cNvPr id="4" name="Content Placeholder 3">
            <a:extLst>
              <a:ext uri="{FF2B5EF4-FFF2-40B4-BE49-F238E27FC236}">
                <a16:creationId xmlns:a16="http://schemas.microsoft.com/office/drawing/2014/main" id="{24BA9933-9FD0-4A5D-A78B-33934F166D4D}"/>
              </a:ext>
            </a:extLst>
          </p:cNvPr>
          <p:cNvSpPr>
            <a:spLocks noGrp="1"/>
          </p:cNvSpPr>
          <p:nvPr>
            <p:ph idx="1"/>
          </p:nvPr>
        </p:nvSpPr>
        <p:spPr/>
        <p:txBody>
          <a:bodyPr/>
          <a:lstStyle/>
          <a:p>
            <a:r>
              <a:rPr lang="en-US" dirty="0"/>
              <a:t>School Councils and committees</a:t>
            </a:r>
          </a:p>
          <a:p>
            <a:r>
              <a:rPr lang="en-US" dirty="0"/>
              <a:t>School action teams for planning and research, including an action team for partnerships</a:t>
            </a:r>
          </a:p>
          <a:p>
            <a:r>
              <a:rPr lang="en-US" dirty="0"/>
              <a:t>Independent advocacy groups to lobby/work for school reform</a:t>
            </a:r>
          </a:p>
          <a:p>
            <a:r>
              <a:rPr lang="en-US" dirty="0"/>
              <a:t>Parent/Parent-Teacher associations</a:t>
            </a:r>
          </a:p>
          <a:p>
            <a:r>
              <a:rPr lang="en-US" dirty="0"/>
              <a:t>Parent-School compacts/contracts</a:t>
            </a:r>
          </a:p>
          <a:p>
            <a:r>
              <a:rPr lang="en-US" dirty="0"/>
              <a:t>Networks linking families with parent representatives</a:t>
            </a:r>
          </a:p>
        </p:txBody>
      </p:sp>
      <p:sp>
        <p:nvSpPr>
          <p:cNvPr id="5" name="TextBox 4"/>
          <p:cNvSpPr txBox="1"/>
          <p:nvPr/>
        </p:nvSpPr>
        <p:spPr>
          <a:xfrm>
            <a:off x="8627165" y="6152819"/>
            <a:ext cx="2606182" cy="338554"/>
          </a:xfrm>
          <a:prstGeom prst="rect">
            <a:avLst/>
          </a:prstGeom>
          <a:noFill/>
        </p:spPr>
        <p:txBody>
          <a:bodyPr wrap="square">
            <a:spAutoFit/>
          </a:bodyPr>
          <a:lstStyle/>
          <a:p>
            <a:pPr>
              <a:defRPr/>
            </a:pPr>
            <a:r>
              <a:rPr lang="en-US" sz="1600" dirty="0">
                <a:solidFill>
                  <a:srgbClr val="3A757A"/>
                </a:solidFill>
              </a:rPr>
              <a:t>(Epstein et al, 2009)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A526-4C84-4797-A3A2-62A1A4076396}"/>
              </a:ext>
            </a:extLst>
          </p:cNvPr>
          <p:cNvSpPr>
            <a:spLocks noGrp="1"/>
          </p:cNvSpPr>
          <p:nvPr>
            <p:ph type="title"/>
          </p:nvPr>
        </p:nvSpPr>
        <p:spPr>
          <a:xfrm>
            <a:off x="308337" y="1299279"/>
            <a:ext cx="2947482" cy="4601183"/>
          </a:xfrm>
        </p:spPr>
        <p:txBody>
          <a:bodyPr/>
          <a:lstStyle/>
          <a:p>
            <a:r>
              <a:rPr lang="en-US" sz="3600" b="1" dirty="0"/>
              <a:t>Policy Level</a:t>
            </a:r>
            <a:br>
              <a:rPr lang="en-US" dirty="0"/>
            </a:br>
            <a:endParaRPr lang="en-US" dirty="0"/>
          </a:p>
        </p:txBody>
      </p:sp>
      <p:sp>
        <p:nvSpPr>
          <p:cNvPr id="3" name="Content Placeholder 2">
            <a:extLst>
              <a:ext uri="{FF2B5EF4-FFF2-40B4-BE49-F238E27FC236}">
                <a16:creationId xmlns:a16="http://schemas.microsoft.com/office/drawing/2014/main" id="{F69A8A7E-ABFE-4DEA-8A09-72F4B5E7BFF3}"/>
              </a:ext>
            </a:extLst>
          </p:cNvPr>
          <p:cNvSpPr>
            <a:spLocks noGrp="1"/>
          </p:cNvSpPr>
          <p:nvPr>
            <p:ph idx="1"/>
          </p:nvPr>
        </p:nvSpPr>
        <p:spPr>
          <a:xfrm>
            <a:off x="3695700" y="812799"/>
            <a:ext cx="8366864" cy="5574145"/>
          </a:xfrm>
        </p:spPr>
        <p:txBody>
          <a:bodyPr>
            <a:normAutofit/>
          </a:bodyPr>
          <a:lstStyle/>
          <a:p>
            <a:pPr marL="0" indent="0">
              <a:buNone/>
            </a:pPr>
            <a:r>
              <a:rPr lang="en-US" sz="3600" dirty="0"/>
              <a:t>              Policy &amp; Program</a:t>
            </a:r>
          </a:p>
          <a:p>
            <a:pPr marL="0" indent="0">
              <a:buNone/>
            </a:pPr>
            <a:r>
              <a:rPr lang="en-US" sz="2600" dirty="0"/>
              <a:t>Have a basic philosophical belief in the value, expertise, and knowledge gained from families </a:t>
            </a:r>
          </a:p>
          <a:p>
            <a:pPr marL="0" indent="0">
              <a:buNone/>
            </a:pPr>
            <a:endParaRPr lang="en-US" sz="1600" dirty="0"/>
          </a:p>
          <a:p>
            <a:pPr marL="0" lvl="0" indent="0">
              <a:spcBef>
                <a:spcPts val="0"/>
              </a:spcBef>
              <a:buNone/>
            </a:pPr>
            <a:r>
              <a:rPr lang="en-US" sz="2600" dirty="0"/>
              <a:t>Compensate families for their time, expertise,</a:t>
            </a:r>
          </a:p>
          <a:p>
            <a:pPr marL="0" lvl="0" indent="0">
              <a:spcBef>
                <a:spcPts val="0"/>
              </a:spcBef>
              <a:buNone/>
            </a:pPr>
            <a:r>
              <a:rPr lang="en-US" sz="2600" dirty="0"/>
              <a:t>and expenses as appropriate</a:t>
            </a:r>
          </a:p>
          <a:p>
            <a:pPr marL="0" lvl="0" indent="0">
              <a:buNone/>
            </a:pPr>
            <a:endParaRPr lang="en-US" sz="1200" dirty="0"/>
          </a:p>
          <a:p>
            <a:pPr marL="0" lvl="0" indent="0">
              <a:buNone/>
            </a:pPr>
            <a:r>
              <a:rPr lang="en-US" sz="2600" dirty="0"/>
              <a:t>Be aware of and open to cultural differences between families and staff</a:t>
            </a:r>
          </a:p>
          <a:p>
            <a:pPr marL="0" lvl="0" indent="0">
              <a:buNone/>
            </a:pPr>
            <a:endParaRPr lang="en-US" sz="1200" dirty="0"/>
          </a:p>
          <a:p>
            <a:pPr marL="0" lvl="0" indent="0">
              <a:buNone/>
            </a:pPr>
            <a:r>
              <a:rPr lang="en-US" sz="2600" dirty="0"/>
              <a:t>Keep families apprised of school projects and plans through phone calls and mailings</a:t>
            </a:r>
          </a:p>
          <a:p>
            <a:pPr marL="0" indent="0">
              <a:buNone/>
            </a:pPr>
            <a:endParaRPr lang="en-US" sz="2400" dirty="0"/>
          </a:p>
        </p:txBody>
      </p:sp>
    </p:spTree>
    <p:extLst>
      <p:ext uri="{BB962C8B-B14F-4D97-AF65-F5344CB8AC3E}">
        <p14:creationId xmlns:p14="http://schemas.microsoft.com/office/powerpoint/2010/main" val="1410563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5328E-6A27-4E98-BA5F-6847C93CECBC}"/>
              </a:ext>
            </a:extLst>
          </p:cNvPr>
          <p:cNvSpPr>
            <a:spLocks noGrp="1"/>
          </p:cNvSpPr>
          <p:nvPr>
            <p:ph type="title"/>
          </p:nvPr>
        </p:nvSpPr>
        <p:spPr>
          <a:xfrm>
            <a:off x="269887" y="1433946"/>
            <a:ext cx="2834640" cy="4241800"/>
          </a:xfrm>
        </p:spPr>
        <p:txBody>
          <a:bodyPr>
            <a:normAutofit fontScale="90000"/>
          </a:bodyPr>
          <a:lstStyle/>
          <a:p>
            <a:br>
              <a:rPr lang="en-US" dirty="0"/>
            </a:br>
            <a:br>
              <a:rPr lang="en-US" dirty="0"/>
            </a:br>
            <a:br>
              <a:rPr lang="en-US" dirty="0"/>
            </a:br>
            <a:br>
              <a:rPr lang="en-US" dirty="0"/>
            </a:br>
            <a:br>
              <a:rPr lang="en-US" dirty="0"/>
            </a:br>
            <a:r>
              <a:rPr lang="en-US" sz="4000" b="1" dirty="0"/>
              <a:t>District Level</a:t>
            </a:r>
            <a:br>
              <a:rPr lang="en-US" dirty="0"/>
            </a:br>
            <a:br>
              <a:rPr lang="en-US" dirty="0"/>
            </a:br>
            <a:br>
              <a:rPr lang="en-US" dirty="0"/>
            </a:br>
            <a:br>
              <a:rPr lang="en-US" dirty="0"/>
            </a:br>
            <a:br>
              <a:rPr lang="en-US" dirty="0"/>
            </a:br>
            <a:endParaRPr lang="en-US" dirty="0"/>
          </a:p>
        </p:txBody>
      </p:sp>
      <p:sp>
        <p:nvSpPr>
          <p:cNvPr id="2" name="Content Placeholder 1">
            <a:extLst>
              <a:ext uri="{FF2B5EF4-FFF2-40B4-BE49-F238E27FC236}">
                <a16:creationId xmlns:a16="http://schemas.microsoft.com/office/drawing/2014/main" id="{308711A5-521C-4CD5-90CA-5970C63CCAA4}"/>
              </a:ext>
            </a:extLst>
          </p:cNvPr>
          <p:cNvSpPr>
            <a:spLocks noGrp="1"/>
          </p:cNvSpPr>
          <p:nvPr>
            <p:ph idx="1"/>
          </p:nvPr>
        </p:nvSpPr>
        <p:spPr>
          <a:xfrm>
            <a:off x="3720231" y="776615"/>
            <a:ext cx="7841292" cy="5285982"/>
          </a:xfrm>
        </p:spPr>
        <p:txBody>
          <a:bodyPr>
            <a:normAutofit lnSpcReduction="10000"/>
          </a:bodyPr>
          <a:lstStyle/>
          <a:p>
            <a:pPr marL="0" indent="0" algn="ctr">
              <a:buNone/>
            </a:pPr>
            <a:r>
              <a:rPr lang="en-US" sz="3600" dirty="0"/>
              <a:t>District Matters</a:t>
            </a:r>
          </a:p>
          <a:p>
            <a:pPr marL="0" indent="0" algn="ctr">
              <a:buNone/>
            </a:pPr>
            <a:endParaRPr lang="en-US" sz="1200" dirty="0"/>
          </a:p>
          <a:p>
            <a:pPr marL="0" indent="0">
              <a:buNone/>
            </a:pPr>
            <a:r>
              <a:rPr lang="en-US" sz="2600" dirty="0"/>
              <a:t>Provide clear information about the goals of the committee and the role of family members</a:t>
            </a:r>
          </a:p>
          <a:p>
            <a:pPr marL="0" indent="0">
              <a:buNone/>
            </a:pPr>
            <a:endParaRPr lang="en-US" sz="1200" dirty="0"/>
          </a:p>
          <a:p>
            <a:pPr marL="0" indent="0">
              <a:buNone/>
            </a:pPr>
            <a:r>
              <a:rPr lang="en-US" sz="2600" dirty="0"/>
              <a:t>Provide accurate, timely, clear, jargon-free, and appropriate information prior to and after meetings</a:t>
            </a:r>
          </a:p>
          <a:p>
            <a:pPr marL="0" indent="0">
              <a:buNone/>
            </a:pPr>
            <a:endParaRPr lang="en-US" sz="1200" dirty="0"/>
          </a:p>
          <a:p>
            <a:pPr marL="0" indent="0">
              <a:buNone/>
            </a:pPr>
            <a:r>
              <a:rPr lang="en-US" sz="2600" dirty="0"/>
              <a:t>Increase family membership on committees</a:t>
            </a:r>
          </a:p>
          <a:p>
            <a:pPr marL="0" indent="0">
              <a:buNone/>
            </a:pPr>
            <a:endParaRPr lang="en-US" sz="1200" dirty="0"/>
          </a:p>
          <a:p>
            <a:pPr marL="0" indent="0">
              <a:buNone/>
            </a:pPr>
            <a:r>
              <a:rPr lang="en-US" sz="2600" dirty="0"/>
              <a:t>Ensure diversity among the membership by recruiting broadly from the community </a:t>
            </a:r>
          </a:p>
        </p:txBody>
      </p:sp>
    </p:spTree>
    <p:extLst>
      <p:ext uri="{BB962C8B-B14F-4D97-AF65-F5344CB8AC3E}">
        <p14:creationId xmlns:p14="http://schemas.microsoft.com/office/powerpoint/2010/main" val="29279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BE28CD-82A2-4276-845C-948638A7896E}"/>
              </a:ext>
            </a:extLst>
          </p:cNvPr>
          <p:cNvSpPr>
            <a:spLocks noGrp="1"/>
          </p:cNvSpPr>
          <p:nvPr>
            <p:ph type="title"/>
          </p:nvPr>
        </p:nvSpPr>
        <p:spPr>
          <a:xfrm>
            <a:off x="256031" y="1143000"/>
            <a:ext cx="2988209" cy="4229100"/>
          </a:xfrm>
        </p:spPr>
        <p:txBody>
          <a:bodyPr/>
          <a:lstStyle/>
          <a:p>
            <a:r>
              <a:rPr lang="en-US" sz="3600" b="1" dirty="0"/>
              <a:t>School Level</a:t>
            </a:r>
            <a:br>
              <a:rPr lang="en-US" dirty="0"/>
            </a:br>
            <a:br>
              <a:rPr lang="en-US" dirty="0"/>
            </a:br>
            <a:br>
              <a:rPr lang="en-US" dirty="0"/>
            </a:br>
            <a:br>
              <a:rPr lang="en-US" dirty="0"/>
            </a:br>
            <a:endParaRPr lang="en-US" dirty="0"/>
          </a:p>
        </p:txBody>
      </p:sp>
      <p:sp>
        <p:nvSpPr>
          <p:cNvPr id="2" name="Content Placeholder 1">
            <a:extLst>
              <a:ext uri="{FF2B5EF4-FFF2-40B4-BE49-F238E27FC236}">
                <a16:creationId xmlns:a16="http://schemas.microsoft.com/office/drawing/2014/main" id="{B0046F05-C6FC-4F40-8436-E775A9A97FE7}"/>
              </a:ext>
            </a:extLst>
          </p:cNvPr>
          <p:cNvSpPr>
            <a:spLocks noGrp="1"/>
          </p:cNvSpPr>
          <p:nvPr>
            <p:ph idx="1"/>
          </p:nvPr>
        </p:nvSpPr>
        <p:spPr>
          <a:xfrm>
            <a:off x="3721100" y="845887"/>
            <a:ext cx="8103470" cy="5423770"/>
          </a:xfrm>
        </p:spPr>
        <p:txBody>
          <a:bodyPr>
            <a:normAutofit lnSpcReduction="10000"/>
          </a:bodyPr>
          <a:lstStyle/>
          <a:p>
            <a:pPr marL="0" indent="0" algn="ctr">
              <a:buNone/>
            </a:pPr>
            <a:r>
              <a:rPr lang="en-US" sz="3600" dirty="0"/>
              <a:t>Advisory Role</a:t>
            </a:r>
          </a:p>
          <a:p>
            <a:pPr marL="0" indent="0">
              <a:buNone/>
            </a:pPr>
            <a:r>
              <a:rPr lang="en-US" sz="2600" dirty="0"/>
              <a:t>Convene focus groups of families as specific issues arise</a:t>
            </a:r>
          </a:p>
          <a:p>
            <a:pPr marL="0" indent="0">
              <a:buNone/>
            </a:pPr>
            <a:endParaRPr lang="en-US" sz="200" dirty="0"/>
          </a:p>
          <a:p>
            <a:pPr marL="0" indent="0">
              <a:buNone/>
            </a:pPr>
            <a:r>
              <a:rPr lang="en-US" sz="2600" dirty="0"/>
              <a:t>Hold monthly family/staff coffee hours</a:t>
            </a:r>
          </a:p>
          <a:p>
            <a:pPr marL="0" indent="0">
              <a:buNone/>
            </a:pPr>
            <a:endParaRPr lang="en-US" sz="1100" dirty="0"/>
          </a:p>
          <a:p>
            <a:pPr marL="0" indent="0">
              <a:buNone/>
            </a:pPr>
            <a:r>
              <a:rPr lang="en-US" sz="2600" dirty="0"/>
              <a:t>Hold brainstorming sessions with families before developing educational materials</a:t>
            </a:r>
          </a:p>
          <a:p>
            <a:pPr marL="0" indent="0">
              <a:buNone/>
            </a:pPr>
            <a:endParaRPr lang="en-US" sz="1100" dirty="0"/>
          </a:p>
          <a:p>
            <a:pPr marL="0" indent="0">
              <a:buNone/>
            </a:pPr>
            <a:r>
              <a:rPr lang="en-US" sz="2600" dirty="0"/>
              <a:t>Keep a suggestion book in the office so families can record their ideas</a:t>
            </a:r>
          </a:p>
          <a:p>
            <a:pPr marL="0" indent="0">
              <a:buNone/>
            </a:pPr>
            <a:endParaRPr lang="en-US" sz="1100" dirty="0"/>
          </a:p>
          <a:p>
            <a:pPr marL="0" indent="0">
              <a:buNone/>
            </a:pPr>
            <a:r>
              <a:rPr lang="en-US" sz="2600" dirty="0"/>
              <a:t>Invite families to present at in-service programs for staff</a:t>
            </a:r>
          </a:p>
        </p:txBody>
      </p:sp>
    </p:spTree>
    <p:extLst>
      <p:ext uri="{BB962C8B-B14F-4D97-AF65-F5344CB8AC3E}">
        <p14:creationId xmlns:p14="http://schemas.microsoft.com/office/powerpoint/2010/main" val="219803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158266" y="1850365"/>
            <a:ext cx="3022006" cy="3454880"/>
          </a:xfrm>
        </p:spPr>
        <p:txBody>
          <a:bodyPr anchor="t">
            <a:normAutofit/>
          </a:bodyPr>
          <a:lstStyle/>
          <a:p>
            <a:r>
              <a:rPr lang="en-US" altLang="en-US" sz="3600" b="1"/>
              <a:t>PDE’s Commitment to Least Restrictive Environment (LRE)</a:t>
            </a:r>
            <a:endParaRPr lang="en-US" sz="3600" b="1"/>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896667" y="1275423"/>
            <a:ext cx="7315200" cy="4386811"/>
          </a:xfrm>
        </p:spPr>
        <p:txBody>
          <a:bodyPr anchor="t" anchorCtr="0">
            <a:noAutofit/>
          </a:bodyPr>
          <a:lstStyle/>
          <a:p>
            <a:pPr marL="0" indent="0">
              <a:lnSpc>
                <a:spcPct val="150000"/>
              </a:lnSpc>
              <a:spcBef>
                <a:spcPts val="0"/>
              </a:spcBef>
              <a:buNone/>
            </a:pPr>
            <a:r>
              <a:rPr lang="en-US" altLang="en-US" sz="2800" b="1">
                <a:solidFill>
                  <a:schemeClr val="bg1"/>
                </a:solidFill>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261813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2801815" y="57150"/>
            <a:ext cx="7315200" cy="627185"/>
          </a:xfrm>
        </p:spPr>
        <p:txBody>
          <a:bodyPr anchor="b">
            <a:normAutofit/>
          </a:bodyPr>
          <a:lstStyle/>
          <a:p>
            <a:r>
              <a:rPr lang="en-US" altLang="en-US" dirty="0">
                <a:solidFill>
                  <a:schemeClr val="tx1"/>
                </a:solidFill>
              </a:rPr>
              <a:t>Results of Shared Decision-Making</a:t>
            </a:r>
          </a:p>
        </p:txBody>
      </p:sp>
      <p:sp>
        <p:nvSpPr>
          <p:cNvPr id="9" name="TextBox 8"/>
          <p:cNvSpPr txBox="1"/>
          <p:nvPr/>
        </p:nvSpPr>
        <p:spPr>
          <a:xfrm>
            <a:off x="9091930" y="6257724"/>
            <a:ext cx="2834640" cy="497406"/>
          </a:xfrm>
          <a:prstGeom prst="rect">
            <a:avLst/>
          </a:prstGeom>
        </p:spPr>
        <p:txBody>
          <a:bodyPr anchor="t">
            <a:normAutofit/>
          </a:bodyPr>
          <a:lstStyle/>
          <a:p>
            <a:pPr>
              <a:spcAft>
                <a:spcPts val="600"/>
              </a:spcAft>
              <a:defRPr/>
            </a:pPr>
            <a:r>
              <a:rPr lang="en-US" sz="1600" dirty="0">
                <a:solidFill>
                  <a:srgbClr val="3A757A"/>
                </a:solidFill>
              </a:rPr>
              <a:t>(Epstein et al, 2009)</a:t>
            </a:r>
          </a:p>
        </p:txBody>
      </p:sp>
      <p:graphicFrame>
        <p:nvGraphicFramePr>
          <p:cNvPr id="2" name="Diagram 1" descr="Students&#10; Aware of family representation in school decisions&#10; Understand that student rights are protected&#10; Benefit from policies and projects conducted and supported by family organizations&#10;Teachers&#10; Aware of family perspectives as a factor in policy development and decisions&#10; Recognize equal status of family representatives on committees and in leadership roles &#10;Families&#10; Aware of their voices in school decision-making&#10; Provide input into policies which influence students’ education&#10; Share experiences and connections with other families&#10;&#10;"/>
          <p:cNvGraphicFramePr/>
          <p:nvPr>
            <p:extLst>
              <p:ext uri="{D42A27DB-BD31-4B8C-83A1-F6EECF244321}">
                <p14:modId xmlns:p14="http://schemas.microsoft.com/office/powerpoint/2010/main" val="702653960"/>
              </p:ext>
            </p:extLst>
          </p:nvPr>
        </p:nvGraphicFramePr>
        <p:xfrm>
          <a:off x="0" y="571500"/>
          <a:ext cx="12192000" cy="568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chor="b">
            <a:normAutofit/>
          </a:bodyPr>
          <a:lstStyle/>
          <a:p>
            <a:r>
              <a:rPr lang="en-US" altLang="en-US" sz="3600" b="1" dirty="0">
                <a:solidFill>
                  <a:schemeClr val="bg1"/>
                </a:solidFill>
              </a:rPr>
              <a:t>Impact of Shared Decision-Making</a:t>
            </a:r>
            <a:br>
              <a:rPr lang="en-US" altLang="en-US" sz="3600" b="1" dirty="0">
                <a:solidFill>
                  <a:schemeClr val="bg1"/>
                </a:solidFill>
              </a:rPr>
            </a:br>
            <a:br>
              <a:rPr lang="en-US" altLang="en-US" sz="3600" b="1" dirty="0">
                <a:solidFill>
                  <a:schemeClr val="bg1"/>
                </a:solidFill>
              </a:rPr>
            </a:br>
            <a:br>
              <a:rPr lang="en-US" altLang="en-US" sz="3600" b="1" dirty="0">
                <a:solidFill>
                  <a:schemeClr val="bg1"/>
                </a:solidFill>
              </a:rPr>
            </a:br>
            <a:endParaRPr lang="en-US" altLang="en-US" sz="3600" b="1" dirty="0">
              <a:solidFill>
                <a:schemeClr val="bg1"/>
              </a:solidFill>
            </a:endParaRPr>
          </a:p>
        </p:txBody>
      </p:sp>
      <p:sp>
        <p:nvSpPr>
          <p:cNvPr id="3" name="Content Placeholder 2">
            <a:extLst>
              <a:ext uri="{FF2B5EF4-FFF2-40B4-BE49-F238E27FC236}">
                <a16:creationId xmlns:a16="http://schemas.microsoft.com/office/drawing/2014/main" id="{9587B26D-DC18-4324-9E09-BF9AE5DC1910}"/>
              </a:ext>
            </a:extLst>
          </p:cNvPr>
          <p:cNvSpPr>
            <a:spLocks noGrp="1"/>
          </p:cNvSpPr>
          <p:nvPr>
            <p:ph idx="1"/>
          </p:nvPr>
        </p:nvSpPr>
        <p:spPr>
          <a:xfrm>
            <a:off x="3680460" y="742950"/>
            <a:ext cx="8023860" cy="5349240"/>
          </a:xfrm>
        </p:spPr>
        <p:txBody>
          <a:bodyPr>
            <a:normAutofit/>
          </a:bodyPr>
          <a:lstStyle/>
          <a:p>
            <a:pPr marL="0" indent="0">
              <a:buNone/>
            </a:pPr>
            <a:r>
              <a:rPr lang="en-US" b="1" dirty="0"/>
              <a:t>Benefits for Students</a:t>
            </a:r>
          </a:p>
          <a:p>
            <a:pPr marL="0" indent="0">
              <a:buNone/>
            </a:pPr>
            <a:r>
              <a:rPr lang="en-US" sz="2400" dirty="0"/>
              <a:t>      Recognize the presence of family representation</a:t>
            </a:r>
          </a:p>
          <a:p>
            <a:pPr marL="0" indent="0">
              <a:buNone/>
            </a:pPr>
            <a:r>
              <a:rPr lang="en-US" sz="2400" dirty="0"/>
              <a:t>      Understand the protection of their rights </a:t>
            </a:r>
          </a:p>
          <a:p>
            <a:pPr marL="0" indent="0">
              <a:buNone/>
            </a:pPr>
            <a:r>
              <a:rPr lang="en-US" b="1" dirty="0"/>
              <a:t>Benefits for Teachers</a:t>
            </a:r>
          </a:p>
          <a:p>
            <a:pPr marL="0" indent="0">
              <a:buNone/>
            </a:pPr>
            <a:r>
              <a:rPr lang="en-US" sz="2400" dirty="0"/>
              <a:t>      Include family perspectives and collaboration</a:t>
            </a:r>
          </a:p>
          <a:p>
            <a:pPr marL="0" indent="0">
              <a:buNone/>
            </a:pPr>
            <a:r>
              <a:rPr lang="en-US" sz="2400" dirty="0"/>
              <a:t>      Create equal representation for family leadership</a:t>
            </a:r>
            <a:endParaRPr lang="en-US" dirty="0"/>
          </a:p>
          <a:p>
            <a:pPr marL="0" indent="0">
              <a:buNone/>
            </a:pPr>
            <a:r>
              <a:rPr lang="en-US" b="1" dirty="0"/>
              <a:t>Benefits for Parents</a:t>
            </a:r>
          </a:p>
          <a:p>
            <a:pPr marL="0" indent="0">
              <a:buNone/>
            </a:pPr>
            <a:r>
              <a:rPr lang="en-US" sz="2400" dirty="0"/>
              <a:t>      Influence school decision-making with their voice</a:t>
            </a:r>
          </a:p>
          <a:p>
            <a:pPr marL="0" indent="0">
              <a:buNone/>
            </a:pPr>
            <a:r>
              <a:rPr lang="en-US" sz="2400" dirty="0"/>
              <a:t>      Connect with other families</a:t>
            </a:r>
            <a:endParaRPr lang="en-US" dirty="0"/>
          </a:p>
        </p:txBody>
      </p:sp>
      <p:sp>
        <p:nvSpPr>
          <p:cNvPr id="9" name="TextBox 8"/>
          <p:cNvSpPr txBox="1"/>
          <p:nvPr/>
        </p:nvSpPr>
        <p:spPr>
          <a:xfrm>
            <a:off x="9091930" y="6257724"/>
            <a:ext cx="2834640" cy="497406"/>
          </a:xfrm>
          <a:prstGeom prst="rect">
            <a:avLst/>
          </a:prstGeom>
        </p:spPr>
        <p:txBody>
          <a:bodyPr anchor="t">
            <a:normAutofit/>
          </a:bodyPr>
          <a:lstStyle/>
          <a:p>
            <a:pPr>
              <a:spcAft>
                <a:spcPts val="600"/>
              </a:spcAft>
              <a:defRPr/>
            </a:pPr>
            <a:r>
              <a:rPr lang="en-US" sz="1600" dirty="0">
                <a:solidFill>
                  <a:srgbClr val="3A757A"/>
                </a:solidFill>
              </a:rPr>
              <a:t>(Epstein et al, 2009)</a:t>
            </a:r>
          </a:p>
        </p:txBody>
      </p:sp>
    </p:spTree>
    <p:extLst>
      <p:ext uri="{BB962C8B-B14F-4D97-AF65-F5344CB8AC3E}">
        <p14:creationId xmlns:p14="http://schemas.microsoft.com/office/powerpoint/2010/main" val="357287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75" name="Shape 492">
            <a:extLst>
              <a:ext uri="{C183D7F6-B498-43B3-948B-1728B52AA6E4}">
                <adec:decorative xmlns:adec="http://schemas.microsoft.com/office/drawing/2017/decorative" val="1"/>
              </a:ext>
            </a:extLst>
          </p:cNvPr>
          <p:cNvSpPr>
            <a:spLocks noChangeArrowheads="1"/>
          </p:cNvSpPr>
          <p:nvPr/>
        </p:nvSpPr>
        <p:spPr bwMode="auto">
          <a:xfrm>
            <a:off x="74506" y="2133599"/>
            <a:ext cx="2999508" cy="1666405"/>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Clr>
                <a:srgbClr val="548DD4"/>
              </a:buClr>
              <a:buSzPct val="25000"/>
              <a:buFont typeface="Calibri" panose="020F0502020204030204" pitchFamily="34" charset="0"/>
              <a:buNone/>
            </a:pPr>
            <a:endParaRPr lang="en-US" altLang="en-US" sz="2400" b="1" dirty="0">
              <a:solidFill>
                <a:srgbClr val="004976"/>
              </a:solidFill>
              <a:latin typeface="Calibri" panose="020F0502020204030204" pitchFamily="34" charset="0"/>
              <a:sym typeface="Calibri" panose="020F0502020204030204" pitchFamily="34" charset="0"/>
            </a:endParaRPr>
          </a:p>
        </p:txBody>
      </p:sp>
      <p:sp>
        <p:nvSpPr>
          <p:cNvPr id="82972" name="Title 1"/>
          <p:cNvSpPr>
            <a:spLocks noGrp="1"/>
          </p:cNvSpPr>
          <p:nvPr>
            <p:ph type="title"/>
          </p:nvPr>
        </p:nvSpPr>
        <p:spPr>
          <a:xfrm>
            <a:off x="74506" y="924304"/>
            <a:ext cx="3224572" cy="4601183"/>
          </a:xfrm>
        </p:spPr>
        <p:txBody>
          <a:bodyPr/>
          <a:lstStyle/>
          <a:p>
            <a:r>
              <a:rPr lang="en-US" altLang="en-US" sz="3600" b="1" dirty="0">
                <a:solidFill>
                  <a:srgbClr val="004976"/>
                </a:solidFill>
                <a:sym typeface="Calibri" panose="020F0502020204030204" pitchFamily="34" charset="0"/>
              </a:rPr>
              <a:t>Activity  5.3</a:t>
            </a:r>
            <a:br>
              <a:rPr lang="en-US" altLang="en-US" sz="3600" b="1" dirty="0">
                <a:solidFill>
                  <a:srgbClr val="004976"/>
                </a:solidFill>
                <a:sym typeface="Calibri" panose="020F0502020204030204" pitchFamily="34" charset="0"/>
              </a:rPr>
            </a:br>
            <a:r>
              <a:rPr lang="en-US" altLang="en-US" b="1" dirty="0">
                <a:solidFill>
                  <a:srgbClr val="004976"/>
                </a:solidFill>
                <a:latin typeface="Calibri" panose="020F0502020204030204" pitchFamily="34" charset="0"/>
                <a:sym typeface="Calibri" panose="020F0502020204030204" pitchFamily="34" charset="0"/>
              </a:rPr>
              <a:t> </a:t>
            </a:r>
            <a:r>
              <a:rPr lang="en-US" altLang="en-US" sz="2800" b="1" dirty="0">
                <a:solidFill>
                  <a:srgbClr val="004976"/>
                </a:solidFill>
                <a:latin typeface="Calibri" panose="020F0502020204030204" pitchFamily="34" charset="0"/>
                <a:sym typeface="Calibri" panose="020F0502020204030204" pitchFamily="34" charset="0"/>
              </a:rPr>
              <a:t>Who? What? Why?</a:t>
            </a:r>
            <a:br>
              <a:rPr lang="en-US" altLang="en-US" b="1" dirty="0">
                <a:solidFill>
                  <a:srgbClr val="004976"/>
                </a:solidFill>
                <a:latin typeface="Calibri" panose="020F0502020204030204" pitchFamily="34" charset="0"/>
                <a:sym typeface="Calibri" panose="020F0502020204030204" pitchFamily="34" charset="0"/>
              </a:rPr>
            </a:br>
            <a:endParaRPr lang="en-US" altLang="en-US" dirty="0">
              <a:solidFill>
                <a:schemeClr val="tx1"/>
              </a:solidFill>
            </a:endParaRPr>
          </a:p>
        </p:txBody>
      </p:sp>
      <p:graphicFrame>
        <p:nvGraphicFramePr>
          <p:cNvPr id="4" name="Table 4">
            <a:extLst>
              <a:ext uri="{FF2B5EF4-FFF2-40B4-BE49-F238E27FC236}">
                <a16:creationId xmlns:a16="http://schemas.microsoft.com/office/drawing/2014/main" id="{F5F1FD4D-47CF-43D7-99AA-6DE88582D273}"/>
              </a:ext>
            </a:extLst>
          </p:cNvPr>
          <p:cNvGraphicFramePr>
            <a:graphicFrameLocks noGrp="1"/>
          </p:cNvGraphicFramePr>
          <p:nvPr>
            <p:ph idx="1"/>
            <p:extLst>
              <p:ext uri="{D42A27DB-BD31-4B8C-83A1-F6EECF244321}">
                <p14:modId xmlns:p14="http://schemas.microsoft.com/office/powerpoint/2010/main" val="3396568400"/>
              </p:ext>
            </p:extLst>
          </p:nvPr>
        </p:nvGraphicFramePr>
        <p:xfrm>
          <a:off x="4159684" y="173686"/>
          <a:ext cx="6937807" cy="6434930"/>
        </p:xfrm>
        <a:graphic>
          <a:graphicData uri="http://schemas.openxmlformats.org/drawingml/2006/table">
            <a:tbl>
              <a:tblPr firstRow="1" bandRow="1">
                <a:tableStyleId>{616DA210-FB5B-4158-B5E0-FEB733F419BA}</a:tableStyleId>
              </a:tblPr>
              <a:tblGrid>
                <a:gridCol w="2438400">
                  <a:extLst>
                    <a:ext uri="{9D8B030D-6E8A-4147-A177-3AD203B41FA5}">
                      <a16:colId xmlns:a16="http://schemas.microsoft.com/office/drawing/2014/main" val="3861546399"/>
                    </a:ext>
                  </a:extLst>
                </a:gridCol>
                <a:gridCol w="2438400">
                  <a:extLst>
                    <a:ext uri="{9D8B030D-6E8A-4147-A177-3AD203B41FA5}">
                      <a16:colId xmlns:a16="http://schemas.microsoft.com/office/drawing/2014/main" val="3087315231"/>
                    </a:ext>
                  </a:extLst>
                </a:gridCol>
                <a:gridCol w="2061007">
                  <a:extLst>
                    <a:ext uri="{9D8B030D-6E8A-4147-A177-3AD203B41FA5}">
                      <a16:colId xmlns:a16="http://schemas.microsoft.com/office/drawing/2014/main" val="4134403406"/>
                    </a:ext>
                  </a:extLst>
                </a:gridCol>
              </a:tblGrid>
              <a:tr h="1314424">
                <a:tc>
                  <a:txBody>
                    <a:bodyPr/>
                    <a:lstStyle/>
                    <a:p>
                      <a:r>
                        <a:rPr lang="en-US" dirty="0">
                          <a:solidFill>
                            <a:schemeClr val="tx1"/>
                          </a:solidFill>
                        </a:rPr>
                        <a:t>Decisions About…</a:t>
                      </a:r>
                    </a:p>
                  </a:txBody>
                  <a:tcPr>
                    <a:solidFill>
                      <a:schemeClr val="bg1"/>
                    </a:solidFill>
                  </a:tcPr>
                </a:tc>
                <a:tc>
                  <a:txBody>
                    <a:bodyPr/>
                    <a:lstStyle/>
                    <a:p>
                      <a:r>
                        <a:rPr lang="en-US" dirty="0">
                          <a:solidFill>
                            <a:schemeClr val="tx1"/>
                          </a:solidFill>
                        </a:rPr>
                        <a:t>Who Makes Decisions? </a:t>
                      </a:r>
                    </a:p>
                    <a:p>
                      <a:r>
                        <a:rPr lang="en-US" sz="1200" dirty="0">
                          <a:solidFill>
                            <a:schemeClr val="tx1"/>
                          </a:solidFill>
                        </a:rPr>
                        <a:t>What should the ratio of family members to school staff  on decision-making team be?</a:t>
                      </a:r>
                    </a:p>
                  </a:txBody>
                  <a:tcPr>
                    <a:solidFill>
                      <a:schemeClr val="bg1"/>
                    </a:solidFill>
                  </a:tcPr>
                </a:tc>
                <a:tc>
                  <a:txBody>
                    <a:bodyPr/>
                    <a:lstStyle/>
                    <a:p>
                      <a:r>
                        <a:rPr lang="en-US" dirty="0">
                          <a:solidFill>
                            <a:schemeClr val="tx1"/>
                          </a:solidFill>
                        </a:rPr>
                        <a:t>Why Families Are Involved/ Are Not Involved</a:t>
                      </a:r>
                    </a:p>
                  </a:txBody>
                  <a:tcPr>
                    <a:solidFill>
                      <a:schemeClr val="bg1"/>
                    </a:solidFill>
                  </a:tcPr>
                </a:tc>
                <a:extLst>
                  <a:ext uri="{0D108BD9-81ED-4DB2-BD59-A6C34878D82A}">
                    <a16:rowId xmlns:a16="http://schemas.microsoft.com/office/drawing/2014/main" val="3046584357"/>
                  </a:ext>
                </a:extLst>
              </a:tr>
              <a:tr h="1387801">
                <a:tc>
                  <a:txBody>
                    <a:bodyPr/>
                    <a:lstStyle/>
                    <a:p>
                      <a:r>
                        <a:rPr lang="en-US" sz="2000" b="1" dirty="0">
                          <a:solidFill>
                            <a:schemeClr val="tx1"/>
                          </a:solidFill>
                        </a:rPr>
                        <a:t>Procedures</a:t>
                      </a:r>
                    </a:p>
                    <a:p>
                      <a:r>
                        <a:rPr lang="en-US" dirty="0">
                          <a:solidFill>
                            <a:schemeClr val="tx1"/>
                          </a:solidFill>
                        </a:rPr>
                        <a:t>Ex. Student Drop Off</a:t>
                      </a: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2941535280"/>
                  </a:ext>
                </a:extLst>
              </a:tr>
              <a:tr h="1244235">
                <a:tc>
                  <a:txBody>
                    <a:bodyPr/>
                    <a:lstStyle/>
                    <a:p>
                      <a:r>
                        <a:rPr lang="en-US" sz="2000" b="1" dirty="0">
                          <a:solidFill>
                            <a:schemeClr val="tx1"/>
                          </a:solidFill>
                        </a:rPr>
                        <a:t>Programs</a:t>
                      </a:r>
                    </a:p>
                    <a:p>
                      <a:r>
                        <a:rPr lang="en-US" dirty="0">
                          <a:solidFill>
                            <a:schemeClr val="tx1"/>
                          </a:solidFill>
                        </a:rPr>
                        <a:t>Ex. 6</a:t>
                      </a:r>
                      <a:r>
                        <a:rPr lang="en-US" baseline="30000" dirty="0">
                          <a:solidFill>
                            <a:schemeClr val="tx1"/>
                          </a:solidFill>
                        </a:rPr>
                        <a:t>th</a:t>
                      </a:r>
                      <a:r>
                        <a:rPr lang="en-US" dirty="0">
                          <a:solidFill>
                            <a:schemeClr val="tx1"/>
                          </a:solidFill>
                        </a:rPr>
                        <a:t> Grade Orientation</a:t>
                      </a:r>
                    </a:p>
                  </a:txBody>
                  <a:tcPr>
                    <a:solidFill>
                      <a:schemeClr val="bg1"/>
                    </a:solidFill>
                  </a:tcPr>
                </a:tc>
                <a:tc>
                  <a:txBody>
                    <a:bodyPr/>
                    <a:lstStyle/>
                    <a:p>
                      <a:endParaRPr lang="en-US">
                        <a:solidFill>
                          <a:schemeClr val="tx1"/>
                        </a:solidFill>
                      </a:endParaRPr>
                    </a:p>
                  </a:txBody>
                  <a:tcPr>
                    <a:solidFill>
                      <a:schemeClr val="bg1"/>
                    </a:solidFill>
                  </a:tcPr>
                </a:tc>
                <a:tc>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3503118947"/>
                  </a:ext>
                </a:extLst>
              </a:tr>
              <a:tr h="1244235">
                <a:tc>
                  <a:txBody>
                    <a:bodyPr/>
                    <a:lstStyle/>
                    <a:p>
                      <a:r>
                        <a:rPr lang="en-US" sz="2000" b="1" dirty="0">
                          <a:solidFill>
                            <a:schemeClr val="tx1"/>
                          </a:solidFill>
                        </a:rPr>
                        <a:t>Partnerships</a:t>
                      </a:r>
                    </a:p>
                    <a:p>
                      <a:r>
                        <a:rPr lang="en-US" dirty="0">
                          <a:solidFill>
                            <a:schemeClr val="tx1"/>
                          </a:solidFill>
                        </a:rPr>
                        <a:t>Ex. Local Police Department</a:t>
                      </a:r>
                    </a:p>
                  </a:txBody>
                  <a:tcPr>
                    <a:solidFill>
                      <a:schemeClr val="bg1"/>
                    </a:solidFill>
                  </a:tcPr>
                </a:tc>
                <a:tc>
                  <a:txBody>
                    <a:bodyPr/>
                    <a:lstStyle/>
                    <a:p>
                      <a:endParaRPr lang="en-US">
                        <a:solidFill>
                          <a:schemeClr val="tx1"/>
                        </a:solidFill>
                      </a:endParaRPr>
                    </a:p>
                  </a:txBody>
                  <a:tcPr>
                    <a:solidFill>
                      <a:schemeClr val="bg1"/>
                    </a:solidFill>
                  </a:tcPr>
                </a:tc>
                <a:tc>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543188662"/>
                  </a:ext>
                </a:extLst>
              </a:tr>
              <a:tr h="1244235">
                <a:tc>
                  <a:txBody>
                    <a:bodyPr/>
                    <a:lstStyle/>
                    <a:p>
                      <a:r>
                        <a:rPr lang="en-US" sz="2000" b="1" dirty="0">
                          <a:solidFill>
                            <a:schemeClr val="tx1"/>
                          </a:solidFill>
                        </a:rPr>
                        <a:t>Policies</a:t>
                      </a:r>
                    </a:p>
                    <a:p>
                      <a:r>
                        <a:rPr lang="en-US" dirty="0">
                          <a:solidFill>
                            <a:schemeClr val="tx1"/>
                          </a:solidFill>
                        </a:rPr>
                        <a:t>Ex. Bring Your Own Device</a:t>
                      </a:r>
                    </a:p>
                  </a:txBody>
                  <a:tcPr>
                    <a:solidFill>
                      <a:schemeClr val="bg1"/>
                    </a:solidFill>
                  </a:tcPr>
                </a:tc>
                <a:tc>
                  <a:txBody>
                    <a:bodyPr/>
                    <a:lstStyle/>
                    <a:p>
                      <a:endParaRPr lang="en-US">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val="127235868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4"/>
          <p:cNvSpPr>
            <a:spLocks noGrp="1"/>
          </p:cNvSpPr>
          <p:nvPr>
            <p:ph type="ctrTitle"/>
          </p:nvPr>
        </p:nvSpPr>
        <p:spPr/>
        <p:txBody>
          <a:bodyPr/>
          <a:lstStyle/>
          <a:p>
            <a:r>
              <a:rPr lang="en-US" altLang="en-US" dirty="0"/>
              <a:t>Module 5: Shared Decision-Making</a:t>
            </a:r>
          </a:p>
        </p:txBody>
      </p:sp>
      <p:sp>
        <p:nvSpPr>
          <p:cNvPr id="66563" name="Subtitle 5"/>
          <p:cNvSpPr>
            <a:spLocks noGrp="1"/>
          </p:cNvSpPr>
          <p:nvPr>
            <p:ph type="subTitle" idx="1"/>
          </p:nvPr>
        </p:nvSpPr>
        <p:spPr/>
        <p:txBody>
          <a:bodyPr/>
          <a:lstStyle/>
          <a:p>
            <a:r>
              <a:rPr lang="en-US" altLang="en-US" dirty="0"/>
              <a:t>Strategies for Teaming with Families</a:t>
            </a:r>
          </a:p>
        </p:txBody>
      </p:sp>
    </p:spTree>
    <p:extLst>
      <p:ext uri="{BB962C8B-B14F-4D97-AF65-F5344CB8AC3E}">
        <p14:creationId xmlns:p14="http://schemas.microsoft.com/office/powerpoint/2010/main" val="274964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a:bodyPr>
          <a:lstStyle/>
          <a:p>
            <a:r>
              <a:rPr lang="en-US" altLang="en-US" sz="3600" b="1" dirty="0"/>
              <a:t>Strategies That Promote Team Building</a:t>
            </a:r>
          </a:p>
        </p:txBody>
      </p:sp>
      <p:sp>
        <p:nvSpPr>
          <p:cNvPr id="7" name="Content Placeholder 6">
            <a:extLst>
              <a:ext uri="{FF2B5EF4-FFF2-40B4-BE49-F238E27FC236}">
                <a16:creationId xmlns:a16="http://schemas.microsoft.com/office/drawing/2014/main" id="{586A827C-23AF-4BD0-962B-0DB56292140E}"/>
              </a:ext>
            </a:extLst>
          </p:cNvPr>
          <p:cNvSpPr>
            <a:spLocks noGrp="1"/>
          </p:cNvSpPr>
          <p:nvPr>
            <p:ph idx="1"/>
          </p:nvPr>
        </p:nvSpPr>
        <p:spPr>
          <a:xfrm>
            <a:off x="3760470" y="777240"/>
            <a:ext cx="7783830" cy="5326380"/>
          </a:xfrm>
        </p:spPr>
        <p:txBody>
          <a:bodyPr>
            <a:normAutofit/>
          </a:bodyPr>
          <a:lstStyle/>
          <a:p>
            <a:pPr marL="0" indent="0">
              <a:buNone/>
            </a:pPr>
            <a:r>
              <a:rPr lang="en-US" b="1" dirty="0"/>
              <a:t>Involve Families in Decisions Regarding Issues Such As:</a:t>
            </a:r>
          </a:p>
          <a:p>
            <a:pPr marL="0" indent="0">
              <a:buNone/>
            </a:pPr>
            <a:endParaRPr lang="en-US" sz="1800" dirty="0"/>
          </a:p>
          <a:p>
            <a:pPr lvl="1">
              <a:lnSpc>
                <a:spcPct val="110000"/>
              </a:lnSpc>
              <a:buFont typeface="Arial" panose="020B0604020202020204" pitchFamily="34" charset="0"/>
              <a:buChar char="•"/>
            </a:pPr>
            <a:r>
              <a:rPr lang="en-US" dirty="0"/>
              <a:t>Students needing more support than what is provided in general education </a:t>
            </a:r>
          </a:p>
          <a:p>
            <a:pPr lvl="1">
              <a:lnSpc>
                <a:spcPct val="150000"/>
              </a:lnSpc>
              <a:buFont typeface="Arial" panose="020B0604020202020204" pitchFamily="34" charset="0"/>
              <a:buChar char="•"/>
            </a:pPr>
            <a:r>
              <a:rPr lang="en-US" dirty="0"/>
              <a:t>The School staff considering “looping”</a:t>
            </a:r>
          </a:p>
          <a:p>
            <a:pPr lvl="1">
              <a:lnSpc>
                <a:spcPct val="150000"/>
              </a:lnSpc>
              <a:buFont typeface="Arial" panose="020B0604020202020204" pitchFamily="34" charset="0"/>
              <a:buChar char="•"/>
            </a:pPr>
            <a:r>
              <a:rPr lang="en-US" dirty="0"/>
              <a:t>Changes in extracurricular activities</a:t>
            </a:r>
          </a:p>
          <a:p>
            <a:pPr lvl="1">
              <a:lnSpc>
                <a:spcPct val="150000"/>
              </a:lnSpc>
              <a:buFont typeface="Arial" panose="020B0604020202020204" pitchFamily="34" charset="0"/>
              <a:buChar char="•"/>
            </a:pPr>
            <a:r>
              <a:rPr lang="en-US" dirty="0"/>
              <a:t>The addition of an alternate school program</a:t>
            </a:r>
          </a:p>
          <a:p>
            <a:pPr lvl="1">
              <a:lnSpc>
                <a:spcPct val="100000"/>
              </a:lnSpc>
              <a:buFont typeface="Arial" panose="020B0604020202020204" pitchFamily="34" charset="0"/>
              <a:buChar char="•"/>
            </a:pPr>
            <a:r>
              <a:rPr lang="en-US" dirty="0"/>
              <a:t>Participation in field trips or other activities away from school</a:t>
            </a:r>
          </a:p>
        </p:txBody>
      </p:sp>
      <p:sp>
        <p:nvSpPr>
          <p:cNvPr id="6" name="TextBox 5"/>
          <p:cNvSpPr txBox="1"/>
          <p:nvPr/>
        </p:nvSpPr>
        <p:spPr>
          <a:xfrm>
            <a:off x="8232175" y="6250468"/>
            <a:ext cx="3312125" cy="338554"/>
          </a:xfrm>
          <a:prstGeom prst="rect">
            <a:avLst/>
          </a:prstGeom>
          <a:noFill/>
        </p:spPr>
        <p:txBody>
          <a:bodyPr wrap="none">
            <a:spAutoFit/>
          </a:bodyPr>
          <a:lstStyle/>
          <a:p>
            <a:pPr>
              <a:defRPr/>
            </a:pPr>
            <a:r>
              <a:rPr lang="en-US" sz="1600" dirty="0">
                <a:solidFill>
                  <a:srgbClr val="3A757A"/>
                </a:solidFill>
              </a:rPr>
              <a:t>(Working Together Toolkit, 2011)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52918" y="864108"/>
            <a:ext cx="3018475" cy="5120639"/>
          </a:xfrm>
        </p:spPr>
        <p:txBody>
          <a:bodyPr/>
          <a:lstStyle/>
          <a:p>
            <a:r>
              <a:rPr lang="en-US" altLang="en-US" b="1" dirty="0"/>
              <a:t>An Effective Team Has</a:t>
            </a:r>
          </a:p>
        </p:txBody>
      </p:sp>
      <p:sp>
        <p:nvSpPr>
          <p:cNvPr id="11" name="Content Placeholder 10">
            <a:extLst>
              <a:ext uri="{FF2B5EF4-FFF2-40B4-BE49-F238E27FC236}">
                <a16:creationId xmlns:a16="http://schemas.microsoft.com/office/drawing/2014/main" id="{F390C7F5-D6D5-419C-80FA-8BE3866D0E90}"/>
              </a:ext>
            </a:extLst>
          </p:cNvPr>
          <p:cNvSpPr>
            <a:spLocks noGrp="1"/>
          </p:cNvSpPr>
          <p:nvPr>
            <p:ph idx="1"/>
          </p:nvPr>
        </p:nvSpPr>
        <p:spPr>
          <a:xfrm>
            <a:off x="3669030" y="701459"/>
            <a:ext cx="7932419" cy="5447881"/>
          </a:xfrm>
        </p:spPr>
        <p:txBody>
          <a:bodyPr>
            <a:normAutofit lnSpcReduction="10000"/>
          </a:bodyPr>
          <a:lstStyle/>
          <a:p>
            <a:r>
              <a:rPr lang="en-US" b="1" dirty="0"/>
              <a:t>Highly motivated </a:t>
            </a:r>
            <a:r>
              <a:rPr lang="en-US" dirty="0"/>
              <a:t>individuals with a common interest</a:t>
            </a:r>
          </a:p>
          <a:p>
            <a:r>
              <a:rPr lang="en-US" b="1" dirty="0"/>
              <a:t>Ownership and responsibility </a:t>
            </a:r>
            <a:r>
              <a:rPr lang="en-US" dirty="0"/>
              <a:t>for shared  tasks </a:t>
            </a:r>
          </a:p>
          <a:p>
            <a:r>
              <a:rPr lang="en-US" b="1" dirty="0"/>
              <a:t>Collaborative</a:t>
            </a:r>
            <a:r>
              <a:rPr lang="en-US" dirty="0"/>
              <a:t> </a:t>
            </a:r>
            <a:r>
              <a:rPr lang="en-US" b="1" dirty="0"/>
              <a:t>discussions</a:t>
            </a:r>
            <a:r>
              <a:rPr lang="en-US" dirty="0"/>
              <a:t> to find solutions to problems </a:t>
            </a:r>
          </a:p>
          <a:p>
            <a:r>
              <a:rPr lang="en-US" b="1" dirty="0"/>
              <a:t>Clearly identified </a:t>
            </a:r>
            <a:r>
              <a:rPr lang="en-US" dirty="0"/>
              <a:t>areas of major concern/community </a:t>
            </a:r>
          </a:p>
          <a:p>
            <a:r>
              <a:rPr lang="en-US" b="1" dirty="0"/>
              <a:t>Responsive and respectful </a:t>
            </a:r>
            <a:r>
              <a:rPr lang="en-US" dirty="0"/>
              <a:t>rules for communication</a:t>
            </a:r>
          </a:p>
          <a:p>
            <a:r>
              <a:rPr lang="en-US" b="1" dirty="0"/>
              <a:t>Available resources </a:t>
            </a:r>
            <a:r>
              <a:rPr lang="en-US" dirty="0"/>
              <a:t>to achieve identified goals</a:t>
            </a:r>
          </a:p>
        </p:txBody>
      </p:sp>
      <p:sp>
        <p:nvSpPr>
          <p:cNvPr id="9" name="TextBox 8"/>
          <p:cNvSpPr txBox="1"/>
          <p:nvPr/>
        </p:nvSpPr>
        <p:spPr>
          <a:xfrm>
            <a:off x="8298942" y="6310828"/>
            <a:ext cx="3302507" cy="338554"/>
          </a:xfrm>
          <a:prstGeom prst="rect">
            <a:avLst/>
          </a:prstGeom>
          <a:noFill/>
        </p:spPr>
        <p:txBody>
          <a:bodyPr wrap="none">
            <a:spAutoFit/>
          </a:bodyPr>
          <a:lstStyle/>
          <a:p>
            <a:pPr>
              <a:defRPr/>
            </a:pPr>
            <a:r>
              <a:rPr lang="en-US" sz="1600" dirty="0">
                <a:solidFill>
                  <a:srgbClr val="3A757A"/>
                </a:solidFill>
              </a:rPr>
              <a:t>(Working Together Toolkit, 2011)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b="1" dirty="0"/>
              <a:t>Types of Decision-Making Entities</a:t>
            </a:r>
          </a:p>
        </p:txBody>
      </p:sp>
      <p:sp>
        <p:nvSpPr>
          <p:cNvPr id="5" name="Content Placeholder 4">
            <a:extLst>
              <a:ext uri="{FF2B5EF4-FFF2-40B4-BE49-F238E27FC236}">
                <a16:creationId xmlns:a16="http://schemas.microsoft.com/office/drawing/2014/main" id="{FFBF706E-75BD-4655-A76F-8E9D948C362A}"/>
              </a:ext>
            </a:extLst>
          </p:cNvPr>
          <p:cNvSpPr>
            <a:spLocks noGrp="1"/>
          </p:cNvSpPr>
          <p:nvPr>
            <p:ph idx="1"/>
          </p:nvPr>
        </p:nvSpPr>
        <p:spPr>
          <a:xfrm>
            <a:off x="3703320" y="765810"/>
            <a:ext cx="7852410" cy="5326380"/>
          </a:xfrm>
        </p:spPr>
        <p:txBody>
          <a:bodyPr>
            <a:normAutofit/>
          </a:bodyPr>
          <a:lstStyle/>
          <a:p>
            <a:r>
              <a:rPr lang="en-US" dirty="0"/>
              <a:t>Site-based school advocacy management council</a:t>
            </a:r>
          </a:p>
          <a:p>
            <a:r>
              <a:rPr lang="en-US" dirty="0"/>
              <a:t>Parent advisory committee for a program such as a reading program, the bilingual program or the school library</a:t>
            </a:r>
          </a:p>
          <a:p>
            <a:r>
              <a:rPr lang="en-US" dirty="0"/>
              <a:t>PTA/PTO or classroom committee</a:t>
            </a:r>
          </a:p>
          <a:p>
            <a:r>
              <a:rPr lang="en-US" dirty="0"/>
              <a:t>Task force organized around an issue</a:t>
            </a:r>
          </a:p>
          <a:p>
            <a:r>
              <a:rPr lang="en-US" dirty="0"/>
              <a:t>Search committee for a principal or program leader</a:t>
            </a:r>
          </a:p>
          <a:p>
            <a:r>
              <a:rPr lang="en-US" dirty="0"/>
              <a:t>Planning committee for the school or one of its programs</a:t>
            </a:r>
            <a:endParaRPr lang="en-US" sz="3200" dirty="0"/>
          </a:p>
        </p:txBody>
      </p:sp>
      <p:sp>
        <p:nvSpPr>
          <p:cNvPr id="6" name="TextBox 5"/>
          <p:cNvSpPr txBox="1"/>
          <p:nvPr/>
        </p:nvSpPr>
        <p:spPr>
          <a:xfrm>
            <a:off x="8243605" y="6287015"/>
            <a:ext cx="3312125" cy="338554"/>
          </a:xfrm>
          <a:prstGeom prst="rect">
            <a:avLst/>
          </a:prstGeom>
          <a:noFill/>
        </p:spPr>
        <p:txBody>
          <a:bodyPr wrap="none">
            <a:spAutoFit/>
          </a:bodyPr>
          <a:lstStyle/>
          <a:p>
            <a:pPr>
              <a:defRPr/>
            </a:pPr>
            <a:r>
              <a:rPr lang="en-US" sz="1600" dirty="0">
                <a:solidFill>
                  <a:srgbClr val="3A757A"/>
                </a:solidFill>
              </a:rPr>
              <a:t>(Working Together Toolkit, 2011)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781800" y="228601"/>
            <a:ext cx="3733800" cy="563563"/>
          </a:xfrm>
        </p:spPr>
        <p:txBody>
          <a:bodyPr>
            <a:normAutofit fontScale="90000"/>
          </a:bodyPr>
          <a:lstStyle/>
          <a:p>
            <a:br>
              <a:rPr lang="en-US" altLang="en-US" sz="1800" b="1" dirty="0"/>
            </a:br>
            <a:r>
              <a:rPr lang="en-US" altLang="en-US" sz="1800" b="1" dirty="0"/>
              <a:t>        Shared Decision-Making</a:t>
            </a:r>
            <a:br>
              <a:rPr lang="en-US" altLang="en-US" sz="1800" b="1" dirty="0"/>
            </a:br>
            <a:endParaRPr lang="en-US" altLang="en-US" sz="1800" dirty="0"/>
          </a:p>
        </p:txBody>
      </p:sp>
      <p:sp>
        <p:nvSpPr>
          <p:cNvPr id="95237" name="Shape 492"/>
          <p:cNvSpPr>
            <a:spLocks noChangeArrowheads="1"/>
          </p:cNvSpPr>
          <p:nvPr/>
        </p:nvSpPr>
        <p:spPr bwMode="auto">
          <a:xfrm>
            <a:off x="174022" y="2558573"/>
            <a:ext cx="2971800" cy="1740851"/>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Clr>
                <a:srgbClr val="548DD4"/>
              </a:buClr>
              <a:buSzPct val="25000"/>
              <a:buFont typeface="Calibri" panose="020F0502020204030204" pitchFamily="34" charset="0"/>
              <a:buNone/>
            </a:pPr>
            <a:r>
              <a:rPr lang="en-US" altLang="en-US" sz="2400" b="1" dirty="0">
                <a:solidFill>
                  <a:srgbClr val="004976"/>
                </a:solidFill>
                <a:sym typeface="Calibri" panose="020F0502020204030204" pitchFamily="34" charset="0"/>
              </a:rPr>
              <a:t>Activity  5.4</a:t>
            </a:r>
          </a:p>
          <a:p>
            <a:pPr>
              <a:spcBef>
                <a:spcPct val="0"/>
              </a:spcBef>
              <a:buClr>
                <a:srgbClr val="0033CC"/>
              </a:buClr>
              <a:buSzPct val="25000"/>
              <a:buFont typeface="Calibri" panose="020F0502020204030204" pitchFamily="34" charset="0"/>
              <a:buNone/>
            </a:pPr>
            <a:r>
              <a:rPr lang="en-US" altLang="en-US" sz="1600" b="1" dirty="0">
                <a:solidFill>
                  <a:srgbClr val="004976"/>
                </a:solidFill>
                <a:latin typeface="Calibri" panose="020F0502020204030204" pitchFamily="34" charset="0"/>
                <a:sym typeface="Calibri" panose="020F0502020204030204" pitchFamily="34" charset="0"/>
              </a:rPr>
              <a:t> </a:t>
            </a:r>
            <a:r>
              <a:rPr lang="en-US" altLang="en-US" sz="1800" b="1" dirty="0">
                <a:solidFill>
                  <a:srgbClr val="004976"/>
                </a:solidFill>
                <a:latin typeface="Calibri" panose="020F0502020204030204" pitchFamily="34" charset="0"/>
                <a:sym typeface="Calibri" panose="020F0502020204030204" pitchFamily="34" charset="0"/>
              </a:rPr>
              <a:t>Promoting Shared</a:t>
            </a:r>
          </a:p>
          <a:p>
            <a:pPr>
              <a:spcBef>
                <a:spcPct val="0"/>
              </a:spcBef>
              <a:buClr>
                <a:srgbClr val="0033CC"/>
              </a:buClr>
              <a:buSzPct val="25000"/>
              <a:buFont typeface="Calibri" panose="020F0502020204030204" pitchFamily="34" charset="0"/>
              <a:buNone/>
            </a:pPr>
            <a:r>
              <a:rPr lang="en-US" altLang="en-US" sz="1800" b="1" dirty="0">
                <a:solidFill>
                  <a:srgbClr val="004976"/>
                </a:solidFill>
                <a:latin typeface="Calibri" panose="020F0502020204030204" pitchFamily="34" charset="0"/>
                <a:sym typeface="Calibri" panose="020F0502020204030204" pitchFamily="34" charset="0"/>
              </a:rPr>
              <a:t>		Decision-Making  </a:t>
            </a:r>
          </a:p>
        </p:txBody>
      </p:sp>
      <p:pic>
        <p:nvPicPr>
          <p:cNvPr id="95238" name="Picture 1" descr="A screenshot of an activity workshee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541473">
            <a:off x="5301403" y="900112"/>
            <a:ext cx="4333875" cy="505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z="3600" b="1" dirty="0"/>
              <a:t>References and Resources</a:t>
            </a:r>
          </a:p>
        </p:txBody>
      </p:sp>
      <p:sp>
        <p:nvSpPr>
          <p:cNvPr id="62467" name="Content Placeholder 2"/>
          <p:cNvSpPr>
            <a:spLocks noGrp="1"/>
          </p:cNvSpPr>
          <p:nvPr>
            <p:ph idx="1"/>
          </p:nvPr>
        </p:nvSpPr>
        <p:spPr>
          <a:xfrm>
            <a:off x="3783761" y="588463"/>
            <a:ext cx="7735392" cy="5367130"/>
          </a:xfrm>
        </p:spPr>
        <p:txBody>
          <a:bodyPr>
            <a:normAutofit/>
          </a:bodyPr>
          <a:lstStyle/>
          <a:p>
            <a:pPr marL="457200" indent="-457200">
              <a:buNone/>
              <a:defRPr/>
            </a:pPr>
            <a:endParaRPr lang="en-US" sz="1600" dirty="0"/>
          </a:p>
          <a:p>
            <a:pPr marL="457200" indent="-457200">
              <a:buNone/>
              <a:defRPr/>
            </a:pPr>
            <a:r>
              <a:rPr lang="en-US" sz="1600" dirty="0" err="1"/>
              <a:t>Bitsko</a:t>
            </a:r>
            <a:r>
              <a:rPr lang="en-US" sz="1600" dirty="0"/>
              <a:t>, S., Phipps, D., </a:t>
            </a:r>
            <a:r>
              <a:rPr lang="en-US" sz="1600" dirty="0" err="1"/>
              <a:t>Roehrs</a:t>
            </a:r>
            <a:r>
              <a:rPr lang="en-US" sz="1600" dirty="0"/>
              <a:t>, A., &amp; </a:t>
            </a:r>
            <a:r>
              <a:rPr lang="en-US" sz="1600" dirty="0" err="1"/>
              <a:t>Barnheiser</a:t>
            </a:r>
            <a:r>
              <a:rPr lang="en-US" sz="1600" dirty="0"/>
              <a:t>, M. (</a:t>
            </a:r>
            <a:r>
              <a:rPr lang="en-US" sz="1600" dirty="0" err="1"/>
              <a:t>n.d.</a:t>
            </a:r>
            <a:r>
              <a:rPr lang="en-US" sz="1600" dirty="0"/>
              <a:t>). Parent Involvement: Strategies for Success. Retrieved October 21, 2015. </a:t>
            </a:r>
            <a:r>
              <a:rPr lang="en-US" sz="1600" dirty="0">
                <a:hlinkClick r:id="rId3">
                  <a:extLst>
                    <a:ext uri="{A12FA001-AC4F-418D-AE19-62706E023703}">
                      <ahyp:hlinkClr xmlns:ahyp="http://schemas.microsoft.com/office/drawing/2018/hyperlinkcolor" val="tx"/>
                    </a:ext>
                  </a:extLst>
                </a:hlinkClick>
              </a:rPr>
              <a:t>http://ddc.ohio.gov/Pub/ESCParent.htm</a:t>
            </a:r>
            <a:r>
              <a:rPr lang="en-US" sz="1600" dirty="0"/>
              <a:t>.  </a:t>
            </a:r>
            <a:endParaRPr lang="en-US" altLang="en-US" sz="1600" dirty="0"/>
          </a:p>
          <a:p>
            <a:pPr marL="457200" indent="-457200">
              <a:buNone/>
              <a:defRPr/>
            </a:pPr>
            <a:r>
              <a:rPr lang="en-US" sz="1600" dirty="0"/>
              <a:t>Danielson, C. (2011). </a:t>
            </a:r>
            <a:r>
              <a:rPr lang="en-US" sz="1600" i="1" dirty="0"/>
              <a:t>The Framework for Teaching Evaluation Toolkit. </a:t>
            </a:r>
            <a:r>
              <a:rPr lang="en-US" sz="1600" dirty="0"/>
              <a:t>Retrieved January 14, 2015. </a:t>
            </a:r>
            <a:r>
              <a:rPr lang="en-US" sz="1600" u="sng" dirty="0">
                <a:hlinkClick r:id="rId4">
                  <a:extLst>
                    <a:ext uri="{A12FA001-AC4F-418D-AE19-62706E023703}">
                      <ahyp:hlinkClr xmlns:ahyp="http://schemas.microsoft.com/office/drawing/2018/hyperlinkcolor" val="tx"/>
                    </a:ext>
                  </a:extLst>
                </a:hlinkClick>
              </a:rPr>
              <a:t>http://www.pdesas.org/Instruction/Frameworks</a:t>
            </a:r>
            <a:r>
              <a:rPr lang="en-US" sz="1600" u="sng" dirty="0"/>
              <a:t>.</a:t>
            </a:r>
            <a:endParaRPr lang="en-US" altLang="en-US" sz="1600" dirty="0"/>
          </a:p>
          <a:p>
            <a:pPr marL="457200" indent="-457200">
              <a:buNone/>
              <a:defRPr/>
            </a:pPr>
            <a:r>
              <a:rPr lang="en-US" altLang="en-US" sz="1600" dirty="0"/>
              <a:t>Epstein, J.L. et al. (2009). </a:t>
            </a:r>
            <a:r>
              <a:rPr lang="en-US" altLang="en-US" sz="1600" i="1" dirty="0"/>
              <a:t>School, Family, and Community Partnerships, 3e. School, Family, and Community Partnerships: Your Handbook for Action, 3e</a:t>
            </a:r>
            <a:r>
              <a:rPr lang="en-US" altLang="en-US" sz="1600" dirty="0"/>
              <a:t>. Thousand Oaks, CA: Corwin Press.</a:t>
            </a:r>
          </a:p>
          <a:p>
            <a:pPr marL="457200" indent="-457200">
              <a:buNone/>
              <a:defRPr/>
            </a:pPr>
            <a:r>
              <a:rPr lang="en-US" sz="1600" dirty="0"/>
              <a:t>Henderson, A. T., Mapp, K. L., Johnson, V. R., &amp; Davies, D. (2007). Beyond the Bake Sale: The essential guide to family-school partnerships. New York, NY: The New Press.</a:t>
            </a:r>
          </a:p>
          <a:p>
            <a:pPr marL="457200" indent="-457200">
              <a:buNone/>
              <a:defRPr/>
            </a:pPr>
            <a:r>
              <a:rPr lang="en-US" sz="1600" dirty="0"/>
              <a:t>Mapp, K., Henderson, A., &amp; Hill, N. (2014, May 15). Does Family Engagement Matter? The Truth and Half-Truths about Parent Involvement. Retrieved October 20, 2015. </a:t>
            </a:r>
            <a:r>
              <a:rPr lang="en-US" sz="1600" dirty="0">
                <a:hlinkClick r:id="rId5">
                  <a:extLst>
                    <a:ext uri="{A12FA001-AC4F-418D-AE19-62706E023703}">
                      <ahyp:hlinkClr xmlns:ahyp="http://schemas.microsoft.com/office/drawing/2018/hyperlinkcolor" val="tx"/>
                    </a:ext>
                  </a:extLst>
                </a:hlinkClick>
              </a:rPr>
              <a:t>http://www.teachingforchange.org/does-family-engagement-matter</a:t>
            </a:r>
            <a:r>
              <a:rPr lang="en-US" sz="16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z="3600" b="1" dirty="0"/>
              <a:t>References and Resources</a:t>
            </a:r>
            <a:br>
              <a:rPr lang="en-US" altLang="en-US" sz="3600" b="1" dirty="0"/>
            </a:br>
            <a:r>
              <a:rPr lang="en-US" altLang="en-US" sz="3600" b="1" dirty="0"/>
              <a:t>cont.</a:t>
            </a:r>
          </a:p>
        </p:txBody>
      </p:sp>
      <p:sp>
        <p:nvSpPr>
          <p:cNvPr id="64515" name="Content Placeholder 2"/>
          <p:cNvSpPr>
            <a:spLocks noGrp="1"/>
          </p:cNvSpPr>
          <p:nvPr>
            <p:ph idx="1"/>
          </p:nvPr>
        </p:nvSpPr>
        <p:spPr>
          <a:xfrm>
            <a:off x="3764821" y="1028474"/>
            <a:ext cx="7898297" cy="4329589"/>
          </a:xfrm>
        </p:spPr>
        <p:txBody>
          <a:bodyPr>
            <a:normAutofit/>
          </a:bodyPr>
          <a:lstStyle/>
          <a:p>
            <a:pPr marL="457200" indent="-457200">
              <a:buNone/>
              <a:defRPr/>
            </a:pPr>
            <a:endParaRPr lang="en-US" sz="1600" dirty="0"/>
          </a:p>
          <a:p>
            <a:pPr marL="457200" indent="-457200">
              <a:buNone/>
              <a:defRPr/>
            </a:pPr>
            <a:endParaRPr lang="en-US" sz="1600" dirty="0"/>
          </a:p>
          <a:p>
            <a:pPr marL="457200" indent="-457200">
              <a:buNone/>
              <a:defRPr/>
            </a:pPr>
            <a:r>
              <a:rPr lang="en-US" sz="1600" dirty="0"/>
              <a:t>Mapp, K. L., &amp; </a:t>
            </a:r>
            <a:r>
              <a:rPr lang="en-US" sz="1600" dirty="0" err="1"/>
              <a:t>Kuttner</a:t>
            </a:r>
            <a:r>
              <a:rPr lang="en-US" sz="1600" dirty="0"/>
              <a:t>, K. L. (2013). </a:t>
            </a:r>
            <a:r>
              <a:rPr lang="en-US" sz="1600" i="1" dirty="0"/>
              <a:t>Partners in Education: A Dual Capacity-Building Framework for Family-School Partnerships.</a:t>
            </a:r>
            <a:r>
              <a:rPr lang="en-US" sz="1600" dirty="0"/>
              <a:t> Austin: SEDL.</a:t>
            </a:r>
          </a:p>
          <a:p>
            <a:pPr marL="457200" indent="-457200">
              <a:buNone/>
              <a:defRPr/>
            </a:pPr>
            <a:r>
              <a:rPr lang="en-US" sz="1600" dirty="0"/>
              <a:t>Morales-James, C., Lopez, L.; Wilkins, R.; Fergus, E. </a:t>
            </a:r>
            <a:r>
              <a:rPr lang="en-US" sz="1600" i="1" dirty="0"/>
              <a:t>Cultural adaptations when implementing RTI in urban settings. </a:t>
            </a:r>
            <a:r>
              <a:rPr lang="en-US" sz="1600" dirty="0"/>
              <a:t>Retrieved February 24, 2015 from </a:t>
            </a:r>
            <a:r>
              <a:rPr lang="en-US" sz="1600" dirty="0">
                <a:hlinkClick r:id="rId2">
                  <a:extLst>
                    <a:ext uri="{A12FA001-AC4F-418D-AE19-62706E023703}">
                      <ahyp:hlinkClr xmlns:ahyp="http://schemas.microsoft.com/office/drawing/2018/hyperlinkcolor" val="tx"/>
                    </a:ext>
                  </a:extLst>
                </a:hlinkClick>
              </a:rPr>
              <a:t>http://www.rtinetwork.org/learn/diversity/cultural-adaptations-when-implementing-rti-in-urban-settings</a:t>
            </a:r>
            <a:r>
              <a:rPr lang="en-US" sz="1600" dirty="0"/>
              <a:t>.</a:t>
            </a:r>
          </a:p>
          <a:p>
            <a:pPr marL="457200" indent="-457200">
              <a:buNone/>
              <a:defRPr/>
            </a:pPr>
            <a:r>
              <a:rPr lang="en-US" sz="1400" dirty="0"/>
              <a:t>"Supporting Decision Making and Advocacy." </a:t>
            </a:r>
            <a:r>
              <a:rPr lang="en-US" sz="1400" i="1" dirty="0"/>
              <a:t>Working Together Toolkit</a:t>
            </a:r>
            <a:r>
              <a:rPr lang="en-US" sz="1400" dirty="0"/>
              <a:t>. Center for the Education and Study of Diverse Populations, 2011. Web. 22 Oct. 2015.</a:t>
            </a:r>
            <a:endParaRPr lang="en-US" altLang="en-US" sz="1400" dirty="0"/>
          </a:p>
          <a:p>
            <a:pPr marL="457200" indent="-457200">
              <a:buNone/>
              <a:defRPr/>
            </a:pPr>
            <a:r>
              <a:rPr lang="en-US" altLang="en-US" sz="1400" dirty="0"/>
              <a:t>Weiss, H.B., Lopez, M.L, &amp; Rosenberg, H. (2010). </a:t>
            </a:r>
            <a:r>
              <a:rPr lang="en-US" altLang="en-US" sz="1400" i="1" dirty="0"/>
              <a:t>Beyond Random Acts: Family, School, and Community Engagement as an Integral Part of Education Reform. </a:t>
            </a:r>
            <a:r>
              <a:rPr lang="en-US" altLang="en-US" sz="1400" dirty="0"/>
              <a:t>Retrieved January 14, 2015, from </a:t>
            </a:r>
            <a:r>
              <a:rPr lang="en-US" sz="1400" dirty="0">
                <a:hlinkClick r:id="rId3">
                  <a:extLst>
                    <a:ext uri="{A12FA001-AC4F-418D-AE19-62706E023703}">
                      <ahyp:hlinkClr xmlns:ahyp="http://schemas.microsoft.com/office/drawing/2018/hyperlinkcolor" val="tx"/>
                    </a:ext>
                  </a:extLst>
                </a:hlinkClick>
              </a:rPr>
              <a:t>http://www.hfrp.org/</a:t>
            </a:r>
            <a:r>
              <a:rPr lang="en-US" sz="1400" u="sng" dirty="0">
                <a:hlinkClick r:id="rId3">
                  <a:extLst>
                    <a:ext uri="{A12FA001-AC4F-418D-AE19-62706E023703}">
                      <ahyp:hlinkClr xmlns:ahyp="http://schemas.microsoft.com/office/drawing/2018/hyperlinkcolor" val="tx"/>
                    </a:ext>
                  </a:extLst>
                </a:hlinkClick>
              </a:rPr>
              <a:t>publications-resources</a:t>
            </a:r>
            <a:r>
              <a:rPr lang="en-US" sz="1400" u="sng" dirty="0"/>
              <a:t>.</a:t>
            </a:r>
            <a:endParaRPr lang="en-US" sz="1400" dirty="0">
              <a:solidFill>
                <a:schemeClr val="accent6">
                  <a:lumMod val="60000"/>
                  <a:lumOff val="40000"/>
                </a:schemeClr>
              </a:solidFill>
            </a:endParaRPr>
          </a:p>
          <a:p>
            <a:pPr marL="457200" indent="-457200">
              <a:buNone/>
              <a:defRPr/>
            </a:pPr>
            <a:endParaRPr lang="en-US" altLang="en-US" sz="14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4348-2AA1-4414-BFCD-678CC4A76074}"/>
              </a:ext>
            </a:extLst>
          </p:cNvPr>
          <p:cNvSpPr>
            <a:spLocks noGrp="1"/>
          </p:cNvSpPr>
          <p:nvPr>
            <p:ph type="title"/>
          </p:nvPr>
        </p:nvSpPr>
        <p:spPr/>
        <p:txBody>
          <a:bodyPr>
            <a:normAutofit/>
          </a:bodyPr>
          <a:lstStyle/>
          <a:p>
            <a:r>
              <a:rPr lang="en-US" sz="3600" b="1" dirty="0">
                <a:solidFill>
                  <a:schemeClr val="bg1"/>
                </a:solidFill>
              </a:rPr>
              <a:t>Module 5  </a:t>
            </a:r>
            <a:r>
              <a:rPr lang="en-US" sz="3600" b="1" dirty="0"/>
              <a:t>Goals</a:t>
            </a:r>
          </a:p>
        </p:txBody>
      </p:sp>
      <p:sp>
        <p:nvSpPr>
          <p:cNvPr id="3" name="Content Placeholder 2">
            <a:extLst>
              <a:ext uri="{FF2B5EF4-FFF2-40B4-BE49-F238E27FC236}">
                <a16:creationId xmlns:a16="http://schemas.microsoft.com/office/drawing/2014/main" id="{3E6B465D-E5BD-4E6C-A6ED-A05907E5A932}"/>
              </a:ext>
            </a:extLst>
          </p:cNvPr>
          <p:cNvSpPr>
            <a:spLocks noGrp="1"/>
          </p:cNvSpPr>
          <p:nvPr>
            <p:ph idx="1"/>
          </p:nvPr>
        </p:nvSpPr>
        <p:spPr>
          <a:xfrm>
            <a:off x="3851161" y="860079"/>
            <a:ext cx="7315200" cy="5387220"/>
          </a:xfrm>
        </p:spPr>
        <p:txBody>
          <a:bodyPr/>
          <a:lstStyle/>
          <a:p>
            <a:pPr marL="0" indent="0">
              <a:buNone/>
            </a:pPr>
            <a:r>
              <a:rPr lang="en-US" dirty="0"/>
              <a:t>Participants will:</a:t>
            </a:r>
          </a:p>
          <a:p>
            <a:pPr lvl="0"/>
            <a:r>
              <a:rPr lang="en-US" altLang="en-US" dirty="0"/>
              <a:t>Identify research that supports shared decision-making</a:t>
            </a:r>
            <a:endParaRPr lang="en-US" dirty="0"/>
          </a:p>
          <a:p>
            <a:pPr lvl="0"/>
            <a:r>
              <a:rPr lang="en-US" altLang="en-US" dirty="0"/>
              <a:t>Discuss shared decision-making and how to effect change within a school</a:t>
            </a:r>
          </a:p>
          <a:p>
            <a:pPr lvl="0"/>
            <a:r>
              <a:rPr lang="en-US" altLang="en-US" dirty="0"/>
              <a:t>Evaluate current shared decision-making practices and determine areas of need</a:t>
            </a:r>
          </a:p>
          <a:p>
            <a:r>
              <a:rPr lang="en-US" altLang="en-US" dirty="0"/>
              <a:t>Develop and implement strategies to promote shared decision-making</a:t>
            </a:r>
          </a:p>
          <a:p>
            <a:pPr marL="0" lvl="0" indent="0">
              <a:buNone/>
            </a:pPr>
            <a:endParaRPr lang="en-US" altLang="en-US" dirty="0"/>
          </a:p>
        </p:txBody>
      </p:sp>
    </p:spTree>
    <p:extLst>
      <p:ext uri="{BB962C8B-B14F-4D97-AF65-F5344CB8AC3E}">
        <p14:creationId xmlns:p14="http://schemas.microsoft.com/office/powerpoint/2010/main" val="171101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7D96AE-8A9B-4991-BAB0-631B500FB00C}"/>
              </a:ext>
            </a:extLst>
          </p:cNvPr>
          <p:cNvSpPr>
            <a:spLocks noGrp="1"/>
          </p:cNvSpPr>
          <p:nvPr>
            <p:ph type="ctrTitle"/>
          </p:nvPr>
        </p:nvSpPr>
        <p:spPr>
          <a:xfrm>
            <a:off x="779824" y="844965"/>
            <a:ext cx="7315200" cy="5276850"/>
          </a:xfrm>
        </p:spPr>
        <p:txBody>
          <a:bodyPr>
            <a:normAutofit fontScale="90000"/>
          </a:bodyPr>
          <a:lstStyle/>
          <a:p>
            <a:pPr algn="ctr"/>
            <a:br>
              <a:rPr lang="en-US" sz="2800" dirty="0"/>
            </a:br>
            <a:r>
              <a:rPr lang="en-US" sz="2700" b="0" dirty="0"/>
              <a:t>PaTTAN – East</a:t>
            </a:r>
            <a:br>
              <a:rPr lang="en-US" sz="2700" b="0" dirty="0"/>
            </a:br>
            <a:r>
              <a:rPr lang="en-US" sz="2700" b="0" dirty="0"/>
              <a:t>1-800-441-3215</a:t>
            </a:r>
            <a:br>
              <a:rPr lang="en-US" sz="2700" b="0" dirty="0"/>
            </a:br>
            <a:r>
              <a:rPr lang="en-US" sz="2700" b="0" dirty="0"/>
              <a:t>Kimberly Jenkins</a:t>
            </a:r>
            <a:br>
              <a:rPr lang="en-US" sz="2700" b="0" dirty="0"/>
            </a:br>
            <a:r>
              <a:rPr lang="en-US" sz="2700" b="0" dirty="0">
                <a:hlinkClick r:id="rId3"/>
              </a:rPr>
              <a:t>kjenkins@pattan.net</a:t>
            </a:r>
            <a:br>
              <a:rPr lang="en-US" sz="2700" b="0" dirty="0"/>
            </a:br>
            <a:br>
              <a:rPr lang="en-US" sz="2700" b="0" dirty="0"/>
            </a:br>
            <a:r>
              <a:rPr lang="en-US" sz="2700" b="0" dirty="0"/>
              <a:t>PaTTAN – Harrisburg</a:t>
            </a:r>
            <a:br>
              <a:rPr lang="en-US" sz="2700" b="0" dirty="0"/>
            </a:br>
            <a:r>
              <a:rPr lang="en-US" sz="2700" b="0" dirty="0"/>
              <a:t>1-800-360-7282</a:t>
            </a:r>
            <a:br>
              <a:rPr lang="en-US" sz="2700" b="0" dirty="0"/>
            </a:br>
            <a:r>
              <a:rPr lang="en-US" sz="2700" b="0" dirty="0"/>
              <a:t>Erin Campion</a:t>
            </a:r>
            <a:br>
              <a:rPr lang="en-US" sz="2700" b="0" dirty="0"/>
            </a:br>
            <a:r>
              <a:rPr lang="en-US" sz="2700" b="0" dirty="0">
                <a:hlinkClick r:id="rId4"/>
              </a:rPr>
              <a:t>ecampion@pattan.net</a:t>
            </a:r>
            <a:br>
              <a:rPr lang="en-US" sz="2700" b="0" dirty="0"/>
            </a:br>
            <a:br>
              <a:rPr lang="en-US" sz="2700" b="0" dirty="0"/>
            </a:br>
            <a:r>
              <a:rPr lang="en-US" sz="2700" b="0" dirty="0"/>
              <a:t>PaTTAN – Pittsburgh</a:t>
            </a:r>
            <a:br>
              <a:rPr lang="en-US" sz="2700" b="0" dirty="0"/>
            </a:br>
            <a:r>
              <a:rPr lang="en-US" sz="2700" b="0" dirty="0"/>
              <a:t>1-800-446-5607</a:t>
            </a:r>
            <a:br>
              <a:rPr lang="en-US" sz="2700" b="0" dirty="0"/>
            </a:br>
            <a:r>
              <a:rPr lang="en-US" sz="2700" b="0" dirty="0"/>
              <a:t>Jennifer Geibel</a:t>
            </a:r>
            <a:br>
              <a:rPr lang="en-US" sz="2700" b="0" dirty="0"/>
            </a:br>
            <a:r>
              <a:rPr lang="en-US" sz="2700" b="0" dirty="0">
                <a:hlinkClick r:id="rId5"/>
              </a:rPr>
              <a:t>jgeibel@pattan.net</a:t>
            </a:r>
            <a:br>
              <a:rPr lang="en-US" sz="2700" b="0" dirty="0"/>
            </a:br>
            <a:br>
              <a:rPr lang="en-US" sz="2000" b="0" dirty="0"/>
            </a:br>
            <a:endParaRPr lang="en-US" sz="2400" b="0" dirty="0"/>
          </a:p>
        </p:txBody>
      </p:sp>
    </p:spTree>
    <p:extLst>
      <p:ext uri="{BB962C8B-B14F-4D97-AF65-F5344CB8AC3E}">
        <p14:creationId xmlns:p14="http://schemas.microsoft.com/office/powerpoint/2010/main" val="182051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4653-77CE-4099-8C3D-D8F41384A3A1}"/>
              </a:ext>
            </a:extLst>
          </p:cNvPr>
          <p:cNvSpPr>
            <a:spLocks noGrp="1"/>
          </p:cNvSpPr>
          <p:nvPr>
            <p:ph type="title"/>
          </p:nvPr>
        </p:nvSpPr>
        <p:spPr>
          <a:xfrm>
            <a:off x="252918" y="1123837"/>
            <a:ext cx="3088379" cy="4601183"/>
          </a:xfrm>
        </p:spPr>
        <p:txBody>
          <a:bodyPr/>
          <a:lstStyle/>
          <a:p>
            <a:r>
              <a:rPr lang="en-US" sz="3600" b="1" dirty="0"/>
              <a:t>Family</a:t>
            </a:r>
            <a:br>
              <a:rPr lang="en-US" sz="3600" b="1" dirty="0"/>
            </a:br>
            <a:r>
              <a:rPr lang="en-US" sz="3600" b="1" dirty="0"/>
              <a:t>Engagement</a:t>
            </a:r>
            <a:br>
              <a:rPr lang="en-US" b="1" dirty="0"/>
            </a:br>
            <a:br>
              <a:rPr lang="en-US" b="1" dirty="0"/>
            </a:br>
            <a:br>
              <a:rPr lang="en-US" b="1" dirty="0"/>
            </a:br>
            <a:br>
              <a:rPr lang="en-US" b="1" dirty="0"/>
            </a:br>
            <a:br>
              <a:rPr lang="en-US" b="1" dirty="0"/>
            </a:br>
            <a:endParaRPr lang="en-US" dirty="0"/>
          </a:p>
        </p:txBody>
      </p:sp>
      <p:sp>
        <p:nvSpPr>
          <p:cNvPr id="3" name="Content Placeholder 2">
            <a:extLst>
              <a:ext uri="{FF2B5EF4-FFF2-40B4-BE49-F238E27FC236}">
                <a16:creationId xmlns:a16="http://schemas.microsoft.com/office/drawing/2014/main" id="{0CA4AFB9-3BA9-4E2A-89BC-206F6A94DCA8}"/>
              </a:ext>
            </a:extLst>
          </p:cNvPr>
          <p:cNvSpPr>
            <a:spLocks noGrp="1"/>
          </p:cNvSpPr>
          <p:nvPr>
            <p:ph idx="1"/>
          </p:nvPr>
        </p:nvSpPr>
        <p:spPr>
          <a:xfrm>
            <a:off x="3871468" y="796033"/>
            <a:ext cx="7315200" cy="5120640"/>
          </a:xfrm>
        </p:spPr>
        <p:txBody>
          <a:bodyPr/>
          <a:lstStyle/>
          <a:p>
            <a:pPr marL="0" indent="0" algn="ctr">
              <a:buClr>
                <a:schemeClr val="accent4">
                  <a:lumMod val="20000"/>
                  <a:lumOff val="80000"/>
                </a:schemeClr>
              </a:buClr>
              <a:buNone/>
            </a:pPr>
            <a:r>
              <a:rPr lang="en-US" sz="3200"/>
              <a:t>Family Engagement promotes equitable partnerships among schools, families and communities to actively promote student achievement through shared commitment, decision-making and responsibility.</a:t>
            </a:r>
          </a:p>
          <a:p>
            <a:pPr marL="0" indent="0" algn="ctr">
              <a:buClr>
                <a:schemeClr val="accent4">
                  <a:lumMod val="20000"/>
                  <a:lumOff val="80000"/>
                </a:schemeClr>
              </a:buClr>
              <a:buNone/>
            </a:pPr>
            <a:endParaRPr lang="en-US"/>
          </a:p>
          <a:p>
            <a:pPr marL="0" indent="0" algn="ctr">
              <a:buClr>
                <a:schemeClr val="accent4">
                  <a:lumMod val="20000"/>
                  <a:lumOff val="80000"/>
                </a:schemeClr>
              </a:buClr>
              <a:buNone/>
            </a:pPr>
            <a:r>
              <a:rPr lang="en-US" b="1"/>
              <a:t>#</a:t>
            </a:r>
            <a:r>
              <a:rPr lang="en-US" b="1" err="1"/>
              <a:t>PAFamilyEngagement</a:t>
            </a:r>
            <a:endParaRPr lang="en-US"/>
          </a:p>
        </p:txBody>
      </p:sp>
      <p:pic>
        <p:nvPicPr>
          <p:cNvPr id="6" name="Picture 5">
            <a:extLst>
              <a:ext uri="{FF2B5EF4-FFF2-40B4-BE49-F238E27FC236}">
                <a16:creationId xmlns:a16="http://schemas.microsoft.com/office/drawing/2014/main" id="{6E586DC0-ED76-47AF-8C22-44BA5AC0B7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0534" y="3331864"/>
            <a:ext cx="1526895" cy="1779912"/>
          </a:xfrm>
          <a:prstGeom prst="rect">
            <a:avLst/>
          </a:prstGeom>
        </p:spPr>
      </p:pic>
    </p:spTree>
    <p:extLst>
      <p:ext uri="{BB962C8B-B14F-4D97-AF65-F5344CB8AC3E}">
        <p14:creationId xmlns:p14="http://schemas.microsoft.com/office/powerpoint/2010/main" val="253542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B352-0A1D-4FA9-9A84-195BD6B79C13}"/>
              </a:ext>
            </a:extLst>
          </p:cNvPr>
          <p:cNvSpPr>
            <a:spLocks noGrp="1"/>
          </p:cNvSpPr>
          <p:nvPr>
            <p:ph type="title"/>
          </p:nvPr>
        </p:nvSpPr>
        <p:spPr>
          <a:xfrm>
            <a:off x="225192" y="1047324"/>
            <a:ext cx="2834640" cy="2979420"/>
          </a:xfrm>
          <a:prstGeom prst="rect">
            <a:avLst/>
          </a:prstGeom>
        </p:spPr>
        <p:txBody>
          <a:bodyPr anchor="b">
            <a:noAutofit/>
          </a:bodyPr>
          <a:lstStyle/>
          <a:p>
            <a:br>
              <a:rPr lang="en-US" sz="3600" dirty="0"/>
            </a:br>
            <a:r>
              <a:rPr lang="en-US" sz="3600" b="1" dirty="0"/>
              <a:t>Regulations and Implications for Practice</a:t>
            </a:r>
            <a:br>
              <a:rPr lang="en-US" sz="3600" dirty="0"/>
            </a:br>
            <a:endParaRPr lang="en-US" sz="3600" dirty="0"/>
          </a:p>
        </p:txBody>
      </p:sp>
      <p:graphicFrame>
        <p:nvGraphicFramePr>
          <p:cNvPr id="9" name="Content Placeholder 2" descr="IDEA, ESSA, PA State Performance Plan (SSP Indicator 8;) Danielson Framework, Component 4C-Communicating with Families; PA System for Principal Effectiveness, Component 4A-Maximizes Parent and Community Involvement and Outreach">
            <a:extLst>
              <a:ext uri="{FF2B5EF4-FFF2-40B4-BE49-F238E27FC236}">
                <a16:creationId xmlns:a16="http://schemas.microsoft.com/office/drawing/2014/main" id="{5F48D382-83B3-4EB2-A562-D19A35C3D21B}"/>
              </a:ext>
            </a:extLst>
          </p:cNvPr>
          <p:cNvGraphicFramePr>
            <a:graphicFrameLocks noGrp="1"/>
          </p:cNvGraphicFramePr>
          <p:nvPr>
            <p:ph idx="1"/>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8824FB3D-D350-4B2B-97FE-33DA2E903DB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2960" y="3888464"/>
            <a:ext cx="1526895" cy="1779912"/>
          </a:xfrm>
          <a:prstGeom prst="rect">
            <a:avLst/>
          </a:prstGeom>
        </p:spPr>
      </p:pic>
    </p:spTree>
    <p:extLst>
      <p:ext uri="{BB962C8B-B14F-4D97-AF65-F5344CB8AC3E}">
        <p14:creationId xmlns:p14="http://schemas.microsoft.com/office/powerpoint/2010/main" val="346760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A69E-4468-4380-B674-999AE018713B}"/>
              </a:ext>
            </a:extLst>
          </p:cNvPr>
          <p:cNvSpPr>
            <a:spLocks noGrp="1"/>
          </p:cNvSpPr>
          <p:nvPr>
            <p:ph type="title"/>
          </p:nvPr>
        </p:nvSpPr>
        <p:spPr>
          <a:xfrm>
            <a:off x="238779" y="1528314"/>
            <a:ext cx="2834640" cy="2979420"/>
          </a:xfrm>
        </p:spPr>
        <p:txBody>
          <a:bodyPr anchor="b">
            <a:normAutofit/>
          </a:bodyPr>
          <a:lstStyle/>
          <a:p>
            <a:r>
              <a:rPr lang="en-US" sz="3600" b="1" dirty="0"/>
              <a:t>ESSA Parent Guide</a:t>
            </a:r>
          </a:p>
        </p:txBody>
      </p:sp>
      <p:sp>
        <p:nvSpPr>
          <p:cNvPr id="12" name="Text Placeholder 3">
            <a:extLst>
              <a:ext uri="{FF2B5EF4-FFF2-40B4-BE49-F238E27FC236}">
                <a16:creationId xmlns:a16="http://schemas.microsoft.com/office/drawing/2014/main" id="{39240E89-9721-44D2-8A72-F5D60153B5DB}"/>
              </a:ext>
            </a:extLst>
          </p:cNvPr>
          <p:cNvSpPr>
            <a:spLocks noGrp="1"/>
          </p:cNvSpPr>
          <p:nvPr>
            <p:ph type="body" sz="half" idx="2"/>
          </p:nvPr>
        </p:nvSpPr>
        <p:spPr>
          <a:xfrm>
            <a:off x="215775" y="4352458"/>
            <a:ext cx="3160028" cy="1693746"/>
          </a:xfrm>
        </p:spPr>
        <p:txBody>
          <a:bodyPr>
            <a:normAutofit/>
          </a:bodyPr>
          <a:lstStyle/>
          <a:p>
            <a:endParaRPr lang="en-US" sz="2400"/>
          </a:p>
          <a:p>
            <a:r>
              <a:rPr lang="en-US" sz="2400" i="1"/>
              <a:t>Share with Your School Community!</a:t>
            </a:r>
          </a:p>
        </p:txBody>
      </p:sp>
      <p:pic>
        <p:nvPicPr>
          <p:cNvPr id="7" name="Content Placeholder 6" descr="Image of the cover of A Parents' Guide to the Nation's Landmark Education Law. Understanding the Every Student Succeeds Act.">
            <a:hlinkClick r:id="rId3" action="ppaction://hlinkfile"/>
            <a:extLst>
              <a:ext uri="{FF2B5EF4-FFF2-40B4-BE49-F238E27FC236}">
                <a16:creationId xmlns:a16="http://schemas.microsoft.com/office/drawing/2014/main" id="{B2911B62-223F-4481-A4CD-251AEB6DEF63}"/>
              </a:ext>
            </a:extLst>
          </p:cNvPr>
          <p:cNvPicPr>
            <a:picLocks noGrp="1" noChangeAspect="1"/>
          </p:cNvPicPr>
          <p:nvPr>
            <p:ph idx="1"/>
          </p:nvPr>
        </p:nvPicPr>
        <p:blipFill rotWithShape="1">
          <a:blip r:embed="rId4"/>
          <a:srcRect r="1" b="11632"/>
          <a:stretch/>
        </p:blipFill>
        <p:spPr>
          <a:xfrm>
            <a:off x="3867912" y="868680"/>
            <a:ext cx="7501128" cy="5120640"/>
          </a:xfrm>
          <a:noFill/>
        </p:spPr>
      </p:pic>
    </p:spTree>
    <p:extLst>
      <p:ext uri="{BB962C8B-B14F-4D97-AF65-F5344CB8AC3E}">
        <p14:creationId xmlns:p14="http://schemas.microsoft.com/office/powerpoint/2010/main" val="388060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EC2D-414B-4C57-BC5C-DB42DC118567}"/>
              </a:ext>
            </a:extLst>
          </p:cNvPr>
          <p:cNvSpPr>
            <a:spLocks noGrp="1"/>
          </p:cNvSpPr>
          <p:nvPr>
            <p:ph type="title"/>
          </p:nvPr>
        </p:nvSpPr>
        <p:spPr>
          <a:xfrm>
            <a:off x="239063" y="1189355"/>
            <a:ext cx="3076337" cy="4601183"/>
          </a:xfrm>
        </p:spPr>
        <p:txBody>
          <a:bodyPr>
            <a:normAutofit/>
          </a:bodyPr>
          <a:lstStyle/>
          <a:p>
            <a:r>
              <a:rPr lang="en-US" sz="3600" b="1" dirty="0"/>
              <a:t>Core Beliefs of Family Engagement</a:t>
            </a:r>
            <a:br>
              <a:rPr lang="en-US" sz="3600" dirty="0"/>
            </a:br>
            <a:endParaRPr lang="en-US" sz="3600" dirty="0"/>
          </a:p>
        </p:txBody>
      </p:sp>
      <p:graphicFrame>
        <p:nvGraphicFramePr>
          <p:cNvPr id="21" name="Content Placeholder 20" descr="All families have dreams for their children and want what is best for them.&#10;All families have the capacity to support their children's learning.&#10;Families and school staff are equal partners.&#10;The responsibility for cultivating and sustaining partnerships among school, home and community resets primarily with school staff, especially school leaders.">
            <a:extLst>
              <a:ext uri="{FF2B5EF4-FFF2-40B4-BE49-F238E27FC236}">
                <a16:creationId xmlns:a16="http://schemas.microsoft.com/office/drawing/2014/main" id="{6311E628-B344-44C7-BB4E-B8E6852D0D5A}"/>
              </a:ext>
            </a:extLst>
          </p:cNvPr>
          <p:cNvGraphicFramePr>
            <a:graphicFrameLocks noGrp="1"/>
          </p:cNvGraphicFramePr>
          <p:nvPr>
            <p:ph idx="1"/>
            <p:extLst>
              <p:ext uri="{D42A27DB-BD31-4B8C-83A1-F6EECF244321}">
                <p14:modId xmlns:p14="http://schemas.microsoft.com/office/powerpoint/2010/main" val="1650812463"/>
              </p:ext>
            </p:extLst>
          </p:nvPr>
        </p:nvGraphicFramePr>
        <p:xfrm>
          <a:off x="3744475" y="786530"/>
          <a:ext cx="7800309" cy="529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Mapp, Carver and Lander 2017">
            <a:extLst>
              <a:ext uri="{FF2B5EF4-FFF2-40B4-BE49-F238E27FC236}">
                <a16:creationId xmlns:a16="http://schemas.microsoft.com/office/drawing/2014/main" id="{B6D97DFC-7984-4F5B-9F0F-6312B863D540}"/>
              </a:ext>
            </a:extLst>
          </p:cNvPr>
          <p:cNvSpPr/>
          <p:nvPr/>
        </p:nvSpPr>
        <p:spPr>
          <a:xfrm>
            <a:off x="7687435" y="6214683"/>
            <a:ext cx="39731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59FE53CF-7171-4B7F-85B3-97011D0E3F67}"/>
              </a:ext>
            </a:extLst>
          </p:cNvPr>
          <p:cNvSpPr txBox="1"/>
          <p:nvPr/>
        </p:nvSpPr>
        <p:spPr>
          <a:xfrm>
            <a:off x="8629651" y="6263235"/>
            <a:ext cx="33061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600" b="0" i="0" u="none" strike="noStrike" kern="1200" cap="none" spc="0" normalizeH="0" baseline="0" noProof="0" dirty="0">
                <a:ln>
                  <a:noFill/>
                </a:ln>
                <a:solidFill>
                  <a:srgbClr val="3A757A"/>
                </a:solidFill>
                <a:effectLst/>
                <a:uLnTx/>
                <a:uFillTx/>
                <a:latin typeface="Century Gothic"/>
                <a:ea typeface="+mn-ea"/>
                <a:cs typeface="+mn-cs"/>
              </a:rPr>
              <a:t>Mapp, Carver &amp; Lander, 2017</a:t>
            </a:r>
            <a:endParaRPr kumimoji="0" lang="en-US" sz="1100" b="0" i="0" u="none" strike="noStrike" kern="1200" cap="none" spc="0" normalizeH="0" baseline="0" noProof="0" dirty="0">
              <a:ln>
                <a:noFill/>
              </a:ln>
              <a:solidFill>
                <a:srgbClr val="3A757A"/>
              </a:solidFill>
              <a:effectLst/>
              <a:uLnTx/>
              <a:uFillTx/>
              <a:latin typeface="Century Gothic"/>
              <a:ea typeface="+mn-ea"/>
              <a:cs typeface="+mn-cs"/>
            </a:endParaRPr>
          </a:p>
        </p:txBody>
      </p:sp>
    </p:spTree>
    <p:extLst>
      <p:ext uri="{BB962C8B-B14F-4D97-AF65-F5344CB8AC3E}">
        <p14:creationId xmlns:p14="http://schemas.microsoft.com/office/powerpoint/2010/main" val="177327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altLang="en-US" sz="4400" b="1" dirty="0"/>
              <a:t>Purpose</a:t>
            </a:r>
          </a:p>
        </p:txBody>
      </p:sp>
      <p:sp>
        <p:nvSpPr>
          <p:cNvPr id="6" name="Content Placeholder 5">
            <a:extLst>
              <a:ext uri="{FF2B5EF4-FFF2-40B4-BE49-F238E27FC236}">
                <a16:creationId xmlns:a16="http://schemas.microsoft.com/office/drawing/2014/main" id="{39BCD93A-F1A6-4E13-B382-305B576A5FAD}"/>
              </a:ext>
            </a:extLst>
          </p:cNvPr>
          <p:cNvSpPr>
            <a:spLocks noGrp="1"/>
          </p:cNvSpPr>
          <p:nvPr>
            <p:ph idx="1"/>
          </p:nvPr>
        </p:nvSpPr>
        <p:spPr/>
        <p:txBody>
          <a:bodyPr>
            <a:normAutofit/>
          </a:bodyPr>
          <a:lstStyle/>
          <a:p>
            <a:pPr marL="0" indent="0" algn="ctr">
              <a:buNone/>
            </a:pPr>
            <a:r>
              <a:rPr lang="en-US" sz="3200" dirty="0"/>
              <a:t>To recognize that both school staff and families share an important role in supporting positive school outcomes for children. Through shared decision-making, families are better able to meaningfully participate and contribute to successful outcomes for students.</a:t>
            </a:r>
          </a:p>
        </p:txBody>
      </p:sp>
    </p:spTree>
  </p:cSld>
  <p:clrMapOvr>
    <a:masterClrMapping/>
  </p:clrMapOvr>
</p:sld>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potx" id="{04CF1AA6-0B4A-49A8-9EDF-46310582768D}" vid="{A85EE171-37B3-42EE-855B-1F0BCC762EA1}"/>
    </a:ext>
  </a:extLst>
</a:theme>
</file>

<file path=ppt/theme/theme2.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potx" id="{04CF1AA6-0B4A-49A8-9EDF-46310582768D}" vid="{A85EE171-37B3-42EE-855B-1F0BCC762E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E4AB075148434086621B3A36488AD8" ma:contentTypeVersion="10" ma:contentTypeDescription="Create a new document." ma:contentTypeScope="" ma:versionID="81c25029abbf5bd7be87c41a2e0fc84b">
  <xsd:schema xmlns:xsd="http://www.w3.org/2001/XMLSchema" xmlns:xs="http://www.w3.org/2001/XMLSchema" xmlns:p="http://schemas.microsoft.com/office/2006/metadata/properties" xmlns:ns2="a55fd221-d222-4047-a450-43c7a76d1534" xmlns:ns3="8568c8dc-2ca3-46f3-a801-373a7cb93c02" targetNamespace="http://schemas.microsoft.com/office/2006/metadata/properties" ma:root="true" ma:fieldsID="ecbf6f53c1c25081b470d1db6b186907" ns2:_="" ns3:_="">
    <xsd:import namespace="a55fd221-d222-4047-a450-43c7a76d1534"/>
    <xsd:import namespace="8568c8dc-2ca3-46f3-a801-373a7cb93c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fd221-d222-4047-a450-43c7a76d1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68c8dc-2ca3-46f3-a801-373a7cb93c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24178C-1EA9-45BD-970A-C3959BFE9AE7}">
  <ds:schemaRefs>
    <ds:schemaRef ds:uri="http://schemas.microsoft.com/sharepoint/v3/contenttype/forms"/>
  </ds:schemaRefs>
</ds:datastoreItem>
</file>

<file path=customXml/itemProps2.xml><?xml version="1.0" encoding="utf-8"?>
<ds:datastoreItem xmlns:ds="http://schemas.openxmlformats.org/officeDocument/2006/customXml" ds:itemID="{7CB97239-EA06-4A01-8B78-809707B16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fd221-d222-4047-a450-43c7a76d1534"/>
    <ds:schemaRef ds:uri="8568c8dc-2ca3-46f3-a801-373a7cb93c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245FB3-9828-492F-AED6-D27B4782E702}">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terms/"/>
    <ds:schemaRef ds:uri="8568c8dc-2ca3-46f3-a801-373a7cb93c02"/>
    <ds:schemaRef ds:uri="a55fd221-d222-4047-a450-43c7a76d1534"/>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578</TotalTime>
  <Words>6822</Words>
  <Application>Microsoft Office PowerPoint</Application>
  <PresentationFormat>Widescreen</PresentationFormat>
  <Paragraphs>458</Paragraphs>
  <Slides>40</Slides>
  <Notes>39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Century Gothic</vt:lpstr>
      <vt:lpstr>Gill Sans MT</vt:lpstr>
      <vt:lpstr>Times New Roman</vt:lpstr>
      <vt:lpstr>Wingdings 2</vt:lpstr>
      <vt:lpstr>Frame</vt:lpstr>
      <vt:lpstr>Frame</vt:lpstr>
      <vt:lpstr>Enhancing Family Engagement Module 5 </vt:lpstr>
      <vt:lpstr> PaTTAN’s Mission</vt:lpstr>
      <vt:lpstr>PDE’s Commitment to Least Restrictive Environment (LRE)</vt:lpstr>
      <vt:lpstr>Module 5  Goals</vt:lpstr>
      <vt:lpstr>Family Engagement     </vt:lpstr>
      <vt:lpstr> Regulations and Implications for Practice </vt:lpstr>
      <vt:lpstr>ESSA Parent Guide</vt:lpstr>
      <vt:lpstr>Core Beliefs of Family Engagement </vt:lpstr>
      <vt:lpstr>Purpose</vt:lpstr>
      <vt:lpstr>Module 5: Shared Decision-Making  The Importance of Family Engagement </vt:lpstr>
      <vt:lpstr>Family Engagement &amp; Shared Decision-Making</vt:lpstr>
      <vt:lpstr>Dual Capacity-Building Framework for Family-School Partnerships Version 2</vt:lpstr>
      <vt:lpstr>The Four C’s:  Capabilities and Connections </vt:lpstr>
      <vt:lpstr>The Four C’s:  Cognition and Confidence  </vt:lpstr>
      <vt:lpstr>Activity  5.1 The 4 Cs </vt:lpstr>
      <vt:lpstr>Capacity Outcomes </vt:lpstr>
      <vt:lpstr>Research on Successful Family Engagement </vt:lpstr>
      <vt:lpstr>Conventional Methods of Engagement       </vt:lpstr>
      <vt:lpstr>High-Impact Engagement Strategies</vt:lpstr>
      <vt:lpstr>Activity 5.2 Current Practices in  Shared Decision-Making </vt:lpstr>
      <vt:lpstr>Module 5: Shared Decision-Making</vt:lpstr>
      <vt:lpstr>Partnerships in Power       </vt:lpstr>
      <vt:lpstr>Shared Decision Making in Schools</vt:lpstr>
      <vt:lpstr>Shared Decision-Making Process</vt:lpstr>
      <vt:lpstr>What Shared Decision-Making Looks Like    </vt:lpstr>
      <vt:lpstr>Shared Decision-Making Mechanisms</vt:lpstr>
      <vt:lpstr>Policy Level </vt:lpstr>
      <vt:lpstr>     District Level     </vt:lpstr>
      <vt:lpstr>School Level    </vt:lpstr>
      <vt:lpstr>Results of Shared Decision-Making</vt:lpstr>
      <vt:lpstr>Impact of Shared Decision-Making   </vt:lpstr>
      <vt:lpstr>Activity  5.3  Who? What? Why? </vt:lpstr>
      <vt:lpstr>Module 5: Shared Decision-Making</vt:lpstr>
      <vt:lpstr>Strategies That Promote Team Building</vt:lpstr>
      <vt:lpstr>An Effective Team Has</vt:lpstr>
      <vt:lpstr>Types of Decision-Making Entities</vt:lpstr>
      <vt:lpstr>         Shared Decision-Making </vt:lpstr>
      <vt:lpstr>References and Resources</vt:lpstr>
      <vt:lpstr>References and Resources cont.</vt:lpstr>
      <vt:lpstr> PaTTAN – East 1-800-441-3215 Kimberly Jenkins kjenkins@pattan.net  PaTTAN – Harrisburg 1-800-360-7282 Erin Campion ecampion@pattan.net  PaTTAN – Pittsburgh 1-800-446-5607 Jennifer Geibel jgeibel@pattan.net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Family Engagement Module 5</dc:title>
  <dc:creator>Jacqui DiDomenico</dc:creator>
  <cp:lastModifiedBy>Andy Rotondo</cp:lastModifiedBy>
  <cp:revision>17</cp:revision>
  <dcterms:created xsi:type="dcterms:W3CDTF">2020-07-20T12:54:03Z</dcterms:created>
  <dcterms:modified xsi:type="dcterms:W3CDTF">2021-10-19T11:13:00Z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0x010100F7E4AB075148434086621B3A36488AD8</vt:lpwstr>
  </property>
  <property fmtid="{D5CDD505-2E9C-101B-9397-08002B2CF9AE}" pid="3" name="_MarkAsFinal">
    <vt:bool>true</vt:bool>
  </property>
</Properties>
</file>