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handoutMasterIdLst>
    <p:handoutMasterId r:id="rId47"/>
  </p:handoutMasterIdLst>
  <p:sldIdLst>
    <p:sldId id="536" r:id="rId5"/>
    <p:sldId id="548" r:id="rId6"/>
    <p:sldId id="538" r:id="rId7"/>
    <p:sldId id="534" r:id="rId8"/>
    <p:sldId id="554" r:id="rId9"/>
    <p:sldId id="555" r:id="rId10"/>
    <p:sldId id="556" r:id="rId11"/>
    <p:sldId id="544" r:id="rId12"/>
    <p:sldId id="535" r:id="rId13"/>
    <p:sldId id="510" r:id="rId14"/>
    <p:sldId id="285" r:id="rId15"/>
    <p:sldId id="558" r:id="rId16"/>
    <p:sldId id="559" r:id="rId17"/>
    <p:sldId id="330" r:id="rId18"/>
    <p:sldId id="542" r:id="rId19"/>
    <p:sldId id="560" r:id="rId20"/>
    <p:sldId id="549" r:id="rId21"/>
    <p:sldId id="550" r:id="rId22"/>
    <p:sldId id="307" r:id="rId23"/>
    <p:sldId id="539" r:id="rId24"/>
    <p:sldId id="561" r:id="rId25"/>
    <p:sldId id="583" r:id="rId26"/>
    <p:sldId id="541" r:id="rId27"/>
    <p:sldId id="287" r:id="rId28"/>
    <p:sldId id="562" r:id="rId29"/>
    <p:sldId id="563" r:id="rId30"/>
    <p:sldId id="564" r:id="rId31"/>
    <p:sldId id="584" r:id="rId32"/>
    <p:sldId id="325" r:id="rId33"/>
    <p:sldId id="576" r:id="rId34"/>
    <p:sldId id="577" r:id="rId35"/>
    <p:sldId id="578" r:id="rId36"/>
    <p:sldId id="579" r:id="rId37"/>
    <p:sldId id="580" r:id="rId38"/>
    <p:sldId id="581" r:id="rId39"/>
    <p:sldId id="586" r:id="rId40"/>
    <p:sldId id="313" r:id="rId41"/>
    <p:sldId id="309" r:id="rId42"/>
    <p:sldId id="552" r:id="rId43"/>
    <p:sldId id="587" r:id="rId44"/>
    <p:sldId id="551"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Cartwright" initials="LC" lastIdx="1" clrIdx="0">
    <p:extLst>
      <p:ext uri="{19B8F6BF-5375-455C-9EA6-DF929625EA0E}">
        <p15:presenceInfo xmlns:p15="http://schemas.microsoft.com/office/powerpoint/2012/main" userId="S::LCartwright@pattankop.net::e850499a-b936-4349-b49f-40e63a2e20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F6CF57-A593-40D4-BA56-639E21D2CB4B}" v="366" dt="2020-08-20T14:37:00.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98" d="100"/>
          <a:sy n="98" d="100"/>
        </p:scale>
        <p:origin x="2196" y="90"/>
      </p:cViewPr>
      <p:guideLst/>
    </p:cSldViewPr>
  </p:slideViewPr>
  <p:outlineViewPr>
    <p:cViewPr>
      <p:scale>
        <a:sx n="33" d="100"/>
        <a:sy n="33" d="100"/>
      </p:scale>
      <p:origin x="0" y="-2778"/>
    </p:cViewPr>
  </p:outlineViewPr>
  <p:notesTextViewPr>
    <p:cViewPr>
      <p:scale>
        <a:sx n="3" d="2"/>
        <a:sy n="3" d="2"/>
      </p:scale>
      <p:origin x="0" y="0"/>
    </p:cViewPr>
  </p:notesTextViewPr>
  <p:sorterViewPr>
    <p:cViewPr>
      <p:scale>
        <a:sx n="92" d="100"/>
        <a:sy n="92" d="100"/>
      </p:scale>
      <p:origin x="0" y="-2898"/>
    </p:cViewPr>
  </p:sorterViewPr>
  <p:notesViewPr>
    <p:cSldViewPr snapToGrid="0">
      <p:cViewPr>
        <p:scale>
          <a:sx n="118" d="100"/>
          <a:sy n="118" d="100"/>
        </p:scale>
        <p:origin x="3084" y="-91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Rotondo" userId="27e1c9f5-6469-449c-b8eb-79a301898c1e" providerId="ADAL" clId="{F2F6CF57-A593-40D4-BA56-639E21D2CB4B}"/>
    <pc:docChg chg="custSel modSld">
      <pc:chgData name="Andy Rotondo" userId="27e1c9f5-6469-449c-b8eb-79a301898c1e" providerId="ADAL" clId="{F2F6CF57-A593-40D4-BA56-639E21D2CB4B}" dt="2020-08-19T13:01:06.171" v="366" actId="962"/>
      <pc:docMkLst>
        <pc:docMk/>
      </pc:docMkLst>
      <pc:sldChg chg="delSp modSp mod">
        <pc:chgData name="Andy Rotondo" userId="27e1c9f5-6469-449c-b8eb-79a301898c1e" providerId="ADAL" clId="{F2F6CF57-A593-40D4-BA56-639E21D2CB4B}" dt="2020-08-19T12:59:36.435" v="22" actId="13244"/>
        <pc:sldMkLst>
          <pc:docMk/>
          <pc:sldMk cId="0" sldId="309"/>
        </pc:sldMkLst>
        <pc:spChg chg="del mod">
          <ac:chgData name="Andy Rotondo" userId="27e1c9f5-6469-449c-b8eb-79a301898c1e" providerId="ADAL" clId="{F2F6CF57-A593-40D4-BA56-639E21D2CB4B}" dt="2020-08-19T12:53:59.093" v="2" actId="478"/>
          <ac:spMkLst>
            <pc:docMk/>
            <pc:sldMk cId="0" sldId="309"/>
            <ac:spMk id="4" creationId="{A7B2FF33-0630-4C86-8965-D144A8A0F6DF}"/>
          </ac:spMkLst>
        </pc:spChg>
        <pc:spChg chg="mod">
          <ac:chgData name="Andy Rotondo" userId="27e1c9f5-6469-449c-b8eb-79a301898c1e" providerId="ADAL" clId="{F2F6CF57-A593-40D4-BA56-639E21D2CB4B}" dt="2020-08-19T12:59:36.435" v="22" actId="13244"/>
          <ac:spMkLst>
            <pc:docMk/>
            <pc:sldMk cId="0" sldId="309"/>
            <ac:spMk id="9" creationId="{57F80F35-2764-4549-9F12-459D55A193FB}"/>
          </ac:spMkLst>
        </pc:spChg>
      </pc:sldChg>
      <pc:sldChg chg="modSp mod">
        <pc:chgData name="Andy Rotondo" userId="27e1c9f5-6469-449c-b8eb-79a301898c1e" providerId="ADAL" clId="{F2F6CF57-A593-40D4-BA56-639E21D2CB4B}" dt="2020-08-19T12:53:48.923" v="0" actId="962"/>
        <pc:sldMkLst>
          <pc:docMk/>
          <pc:sldMk cId="305469296" sldId="313"/>
        </pc:sldMkLst>
        <pc:spChg chg="mod">
          <ac:chgData name="Andy Rotondo" userId="27e1c9f5-6469-449c-b8eb-79a301898c1e" providerId="ADAL" clId="{F2F6CF57-A593-40D4-BA56-639E21D2CB4B}" dt="2020-08-19T12:53:48.923" v="0" actId="962"/>
          <ac:spMkLst>
            <pc:docMk/>
            <pc:sldMk cId="305469296" sldId="313"/>
            <ac:spMk id="4" creationId="{00000000-0000-0000-0000-000000000000}"/>
          </ac:spMkLst>
        </pc:spChg>
      </pc:sldChg>
      <pc:sldChg chg="modSp">
        <pc:chgData name="Andy Rotondo" userId="27e1c9f5-6469-449c-b8eb-79a301898c1e" providerId="ADAL" clId="{F2F6CF57-A593-40D4-BA56-639E21D2CB4B}" dt="2020-08-19T12:59:57.339" v="70" actId="962"/>
        <pc:sldMkLst>
          <pc:docMk/>
          <pc:sldMk cId="2501189326" sldId="536"/>
        </pc:sldMkLst>
        <pc:picChg chg="mod">
          <ac:chgData name="Andy Rotondo" userId="27e1c9f5-6469-449c-b8eb-79a301898c1e" providerId="ADAL" clId="{F2F6CF57-A593-40D4-BA56-639E21D2CB4B}" dt="2020-08-19T12:59:57.339" v="70" actId="962"/>
          <ac:picMkLst>
            <pc:docMk/>
            <pc:sldMk cId="2501189326" sldId="536"/>
            <ac:picMk id="4" creationId="{F41E8E69-AF36-4B18-B0FF-13B80812DB95}"/>
          </ac:picMkLst>
        </pc:picChg>
      </pc:sldChg>
      <pc:sldChg chg="modSp">
        <pc:chgData name="Andy Rotondo" userId="27e1c9f5-6469-449c-b8eb-79a301898c1e" providerId="ADAL" clId="{F2F6CF57-A593-40D4-BA56-639E21D2CB4B}" dt="2020-08-19T13:01:06.171" v="366" actId="962"/>
        <pc:sldMkLst>
          <pc:docMk/>
          <pc:sldMk cId="3880606470" sldId="556"/>
        </pc:sldMkLst>
        <pc:picChg chg="mod">
          <ac:chgData name="Andy Rotondo" userId="27e1c9f5-6469-449c-b8eb-79a301898c1e" providerId="ADAL" clId="{F2F6CF57-A593-40D4-BA56-639E21D2CB4B}" dt="2020-08-19T13:01:06.171" v="366" actId="962"/>
          <ac:picMkLst>
            <pc:docMk/>
            <pc:sldMk cId="3880606470" sldId="556"/>
            <ac:picMk id="7" creationId="{B2911B62-223F-4481-A4CD-251AEB6DEF63}"/>
          </ac:picMkLst>
        </pc:picChg>
      </pc:sldChg>
      <pc:sldChg chg="addSp delSp modSp mod">
        <pc:chgData name="Andy Rotondo" userId="27e1c9f5-6469-449c-b8eb-79a301898c1e" providerId="ADAL" clId="{F2F6CF57-A593-40D4-BA56-639E21D2CB4B}" dt="2020-08-19T12:58:59.805" v="20" actId="13244"/>
        <pc:sldMkLst>
          <pc:docMk/>
          <pc:sldMk cId="2256166783" sldId="583"/>
        </pc:sldMkLst>
        <pc:spChg chg="add del mod">
          <ac:chgData name="Andy Rotondo" userId="27e1c9f5-6469-449c-b8eb-79a301898c1e" providerId="ADAL" clId="{F2F6CF57-A593-40D4-BA56-639E21D2CB4B}" dt="2020-08-19T12:56:09.472" v="5" actId="478"/>
          <ac:spMkLst>
            <pc:docMk/>
            <pc:sldMk cId="2256166783" sldId="583"/>
            <ac:spMk id="2" creationId="{C0685CF1-2A38-4E23-8932-C44A8393AD64}"/>
          </ac:spMkLst>
        </pc:spChg>
        <pc:spChg chg="add mod">
          <ac:chgData name="Andy Rotondo" userId="27e1c9f5-6469-449c-b8eb-79a301898c1e" providerId="ADAL" clId="{F2F6CF57-A593-40D4-BA56-639E21D2CB4B}" dt="2020-08-19T12:58:59.805" v="20" actId="13244"/>
          <ac:spMkLst>
            <pc:docMk/>
            <pc:sldMk cId="2256166783" sldId="583"/>
            <ac:spMk id="4" creationId="{8AC7FF58-7C5E-4F3A-AC4E-1A7A28F874A1}"/>
          </ac:spMkLst>
        </pc:spChg>
        <pc:spChg chg="add del mod">
          <ac:chgData name="Andy Rotondo" userId="27e1c9f5-6469-449c-b8eb-79a301898c1e" providerId="ADAL" clId="{F2F6CF57-A593-40D4-BA56-639E21D2CB4B}" dt="2020-08-19T12:58:23.894" v="15" actId="478"/>
          <ac:spMkLst>
            <pc:docMk/>
            <pc:sldMk cId="2256166783" sldId="583"/>
            <ac:spMk id="7" creationId="{FCA0ADD2-DE55-4C30-8156-1537A29608BA}"/>
          </ac:spMkLst>
        </pc:spChg>
        <pc:spChg chg="mod">
          <ac:chgData name="Andy Rotondo" userId="27e1c9f5-6469-449c-b8eb-79a301898c1e" providerId="ADAL" clId="{F2F6CF57-A593-40D4-BA56-639E21D2CB4B}" dt="2020-08-19T12:56:43.861" v="9" actId="13244"/>
          <ac:spMkLst>
            <pc:docMk/>
            <pc:sldMk cId="2256166783" sldId="583"/>
            <ac:spMk id="10" creationId="{C1D98CA3-6192-4F06-BC03-22E2643B7E70}"/>
          </ac:spMkLst>
        </pc:spChg>
        <pc:spChg chg="del">
          <ac:chgData name="Andy Rotondo" userId="27e1c9f5-6469-449c-b8eb-79a301898c1e" providerId="ADAL" clId="{F2F6CF57-A593-40D4-BA56-639E21D2CB4B}" dt="2020-08-19T12:55:29.114" v="3" actId="478"/>
          <ac:spMkLst>
            <pc:docMk/>
            <pc:sldMk cId="2256166783" sldId="583"/>
            <ac:spMk id="14" creationId="{BE869DC1-56F7-42DC-9182-A077D60BBFDF}"/>
          </ac:spMkLst>
        </pc:spChg>
        <pc:spChg chg="add del mod">
          <ac:chgData name="Andy Rotondo" userId="27e1c9f5-6469-449c-b8eb-79a301898c1e" providerId="ADAL" clId="{F2F6CF57-A593-40D4-BA56-639E21D2CB4B}" dt="2020-08-19T12:58:02.163" v="14"/>
          <ac:spMkLst>
            <pc:docMk/>
            <pc:sldMk cId="2256166783" sldId="583"/>
            <ac:spMk id="18" creationId="{F8BDFA45-CAFE-4F2E-9C8F-A2C4803C11BD}"/>
          </ac:spMkLst>
        </pc:spChg>
      </pc:sldChg>
      <pc:sldChg chg="modSp">
        <pc:chgData name="Andy Rotondo" userId="27e1c9f5-6469-449c-b8eb-79a301898c1e" providerId="ADAL" clId="{F2F6CF57-A593-40D4-BA56-639E21D2CB4B}" dt="2020-08-19T12:59:24.919" v="21" actId="13244"/>
        <pc:sldMkLst>
          <pc:docMk/>
          <pc:sldMk cId="1337504973" sldId="586"/>
        </pc:sldMkLst>
        <pc:spChg chg="mod">
          <ac:chgData name="Andy Rotondo" userId="27e1c9f5-6469-449c-b8eb-79a301898c1e" providerId="ADAL" clId="{F2F6CF57-A593-40D4-BA56-639E21D2CB4B}" dt="2020-08-19T12:59:24.919" v="21" actId="13244"/>
          <ac:spMkLst>
            <pc:docMk/>
            <pc:sldMk cId="1337504973" sldId="586"/>
            <ac:spMk id="4" creationId="{D15B12D1-A0AA-478A-822F-B40624C6243A}"/>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500FB-BFB0-4226-B8A4-A13A29BBED2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1AAEF3F-D87B-4506-B5ED-CE600411C390}">
      <dgm:prSet custT="1"/>
      <dgm:spPr/>
      <dgm:t>
        <a:bodyPr/>
        <a:lstStyle/>
        <a:p>
          <a:r>
            <a:rPr lang="en-US" sz="2400" b="1" dirty="0">
              <a:solidFill>
                <a:srgbClr val="007681"/>
              </a:solidFill>
            </a:rPr>
            <a:t>IDEA</a:t>
          </a:r>
        </a:p>
      </dgm:t>
    </dgm:pt>
    <dgm:pt modelId="{250F71C6-5B66-4B8A-815C-8859DA6E4BC2}" type="parTrans" cxnId="{DA4F0FEB-0784-4709-8CBE-DCA2FFE59E84}">
      <dgm:prSet/>
      <dgm:spPr/>
      <dgm:t>
        <a:bodyPr/>
        <a:lstStyle/>
        <a:p>
          <a:endParaRPr lang="en-US"/>
        </a:p>
      </dgm:t>
    </dgm:pt>
    <dgm:pt modelId="{64C3C8CC-CFDB-4D96-80FA-260AF06DE23A}" type="sibTrans" cxnId="{DA4F0FEB-0784-4709-8CBE-DCA2FFE59E84}">
      <dgm:prSet/>
      <dgm:spPr/>
      <dgm:t>
        <a:bodyPr/>
        <a:lstStyle/>
        <a:p>
          <a:endParaRPr lang="en-US"/>
        </a:p>
      </dgm:t>
    </dgm:pt>
    <dgm:pt modelId="{AAE7D4E3-D7A4-4557-8331-DEEE35A84B83}">
      <dgm:prSet custT="1"/>
      <dgm:spPr/>
      <dgm:t>
        <a:bodyPr/>
        <a:lstStyle/>
        <a:p>
          <a:r>
            <a:rPr lang="en-US" sz="2400" b="1" dirty="0">
              <a:solidFill>
                <a:srgbClr val="007681"/>
              </a:solidFill>
            </a:rPr>
            <a:t>ESSA</a:t>
          </a:r>
        </a:p>
      </dgm:t>
    </dgm:pt>
    <dgm:pt modelId="{55EFE2A2-5A28-42B0-8E18-7A6282BC65C7}" type="parTrans" cxnId="{338D4484-17C9-4F58-9775-CD487DB13C53}">
      <dgm:prSet/>
      <dgm:spPr/>
      <dgm:t>
        <a:bodyPr/>
        <a:lstStyle/>
        <a:p>
          <a:endParaRPr lang="en-US"/>
        </a:p>
      </dgm:t>
    </dgm:pt>
    <dgm:pt modelId="{BCE179DA-BD59-4A05-B586-AC039307737C}" type="sibTrans" cxnId="{338D4484-17C9-4F58-9775-CD487DB13C53}">
      <dgm:prSet/>
      <dgm:spPr/>
      <dgm:t>
        <a:bodyPr/>
        <a:lstStyle/>
        <a:p>
          <a:endParaRPr lang="en-US"/>
        </a:p>
      </dgm:t>
    </dgm:pt>
    <dgm:pt modelId="{2104F12E-EC3E-45D3-9630-222A1C0A093B}">
      <dgm:prSet custT="1"/>
      <dgm:spPr/>
      <dgm:t>
        <a:bodyPr/>
        <a:lstStyle/>
        <a:p>
          <a:r>
            <a:rPr lang="en-US" sz="2000" b="1" dirty="0">
              <a:solidFill>
                <a:srgbClr val="007681"/>
              </a:solidFill>
            </a:rPr>
            <a:t>PA State Performance Plan (SPP)</a:t>
          </a:r>
        </a:p>
      </dgm:t>
    </dgm:pt>
    <dgm:pt modelId="{649B87DE-441B-4AD9-B116-5D8CBED868C6}" type="parTrans" cxnId="{32A44E1E-9D5C-4A3E-926B-6A41F6833D39}">
      <dgm:prSet/>
      <dgm:spPr/>
      <dgm:t>
        <a:bodyPr/>
        <a:lstStyle/>
        <a:p>
          <a:endParaRPr lang="en-US"/>
        </a:p>
      </dgm:t>
    </dgm:pt>
    <dgm:pt modelId="{DD8A25B8-C063-43D2-B875-55921A7EB47A}" type="sibTrans" cxnId="{32A44E1E-9D5C-4A3E-926B-6A41F6833D39}">
      <dgm:prSet/>
      <dgm:spPr/>
      <dgm:t>
        <a:bodyPr/>
        <a:lstStyle/>
        <a:p>
          <a:endParaRPr lang="en-US"/>
        </a:p>
      </dgm:t>
    </dgm:pt>
    <dgm:pt modelId="{498A9CC4-17CB-47F7-B206-E99FDCC4DBFE}">
      <dgm:prSet/>
      <dgm:spPr/>
      <dgm:t>
        <a:bodyPr/>
        <a:lstStyle/>
        <a:p>
          <a:r>
            <a:rPr lang="en-US" b="1" dirty="0"/>
            <a:t>Indicator 8</a:t>
          </a:r>
        </a:p>
      </dgm:t>
    </dgm:pt>
    <dgm:pt modelId="{8647042B-A4B4-4FA1-8315-3198C1687E9F}" type="parTrans" cxnId="{0E91BB3E-7055-4717-A306-0A269AD8FCE9}">
      <dgm:prSet/>
      <dgm:spPr/>
      <dgm:t>
        <a:bodyPr/>
        <a:lstStyle/>
        <a:p>
          <a:endParaRPr lang="en-US"/>
        </a:p>
      </dgm:t>
    </dgm:pt>
    <dgm:pt modelId="{B8A65132-A117-4BA3-924E-50F6FB84A9BE}" type="sibTrans" cxnId="{0E91BB3E-7055-4717-A306-0A269AD8FCE9}">
      <dgm:prSet/>
      <dgm:spPr/>
      <dgm:t>
        <a:bodyPr/>
        <a:lstStyle/>
        <a:p>
          <a:endParaRPr lang="en-US"/>
        </a:p>
      </dgm:t>
    </dgm:pt>
    <dgm:pt modelId="{B396779B-12CC-4082-AD89-4BE17D8A6348}">
      <dgm:prSet custT="1"/>
      <dgm:spPr/>
      <dgm:t>
        <a:bodyPr/>
        <a:lstStyle/>
        <a:p>
          <a:r>
            <a:rPr lang="en-US" sz="2000" b="1" dirty="0">
              <a:solidFill>
                <a:srgbClr val="007681"/>
              </a:solidFill>
            </a:rPr>
            <a:t>Danielson Framework</a:t>
          </a:r>
        </a:p>
      </dgm:t>
    </dgm:pt>
    <dgm:pt modelId="{C7B1D222-A696-406B-91B9-19FB8433CB0F}" type="parTrans" cxnId="{E4366CD1-2892-4032-B55A-96BF9FEEBA11}">
      <dgm:prSet/>
      <dgm:spPr/>
      <dgm:t>
        <a:bodyPr/>
        <a:lstStyle/>
        <a:p>
          <a:endParaRPr lang="en-US"/>
        </a:p>
      </dgm:t>
    </dgm:pt>
    <dgm:pt modelId="{389BD278-BBE7-42BC-9219-AA17F68B8366}" type="sibTrans" cxnId="{E4366CD1-2892-4032-B55A-96BF9FEEBA11}">
      <dgm:prSet/>
      <dgm:spPr/>
      <dgm:t>
        <a:bodyPr/>
        <a:lstStyle/>
        <a:p>
          <a:endParaRPr lang="en-US"/>
        </a:p>
      </dgm:t>
    </dgm:pt>
    <dgm:pt modelId="{25541F6A-8D07-4D04-A2F9-E673A90314FA}">
      <dgm:prSet/>
      <dgm:spPr/>
      <dgm:t>
        <a:bodyPr/>
        <a:lstStyle/>
        <a:p>
          <a:r>
            <a:rPr lang="en-US" b="1" dirty="0"/>
            <a:t>Component 4C - Communicating with Families</a:t>
          </a:r>
        </a:p>
      </dgm:t>
    </dgm:pt>
    <dgm:pt modelId="{88F9B3F6-2C27-4709-9828-12792059B3A2}" type="parTrans" cxnId="{0B0EFB5E-28B9-4A54-BCD8-BB9626C158F3}">
      <dgm:prSet/>
      <dgm:spPr/>
      <dgm:t>
        <a:bodyPr/>
        <a:lstStyle/>
        <a:p>
          <a:endParaRPr lang="en-US"/>
        </a:p>
      </dgm:t>
    </dgm:pt>
    <dgm:pt modelId="{6CDA8BB8-D40D-49D6-A8C5-A85B8770A7F5}" type="sibTrans" cxnId="{0B0EFB5E-28B9-4A54-BCD8-BB9626C158F3}">
      <dgm:prSet/>
      <dgm:spPr/>
      <dgm:t>
        <a:bodyPr/>
        <a:lstStyle/>
        <a:p>
          <a:endParaRPr lang="en-US"/>
        </a:p>
      </dgm:t>
    </dgm:pt>
    <dgm:pt modelId="{6A8F6241-6C75-41B8-9ECF-40CF22FD4C9A}">
      <dgm:prSet custT="1"/>
      <dgm:spPr/>
      <dgm:t>
        <a:bodyPr/>
        <a:lstStyle/>
        <a:p>
          <a:r>
            <a:rPr lang="en-US" sz="2000" b="1" dirty="0">
              <a:solidFill>
                <a:srgbClr val="007681"/>
              </a:solidFill>
            </a:rPr>
            <a:t>PA System for Principal Effectiveness </a:t>
          </a:r>
        </a:p>
      </dgm:t>
    </dgm:pt>
    <dgm:pt modelId="{FE75F4B3-BD4D-4C17-9429-53EDAEC955E6}" type="parTrans" cxnId="{18A442B3-693F-487E-83C9-7D2DBFB7242C}">
      <dgm:prSet/>
      <dgm:spPr/>
      <dgm:t>
        <a:bodyPr/>
        <a:lstStyle/>
        <a:p>
          <a:endParaRPr lang="en-US"/>
        </a:p>
      </dgm:t>
    </dgm:pt>
    <dgm:pt modelId="{C4F18A1F-5882-47A5-94A2-E9FD8B9B3529}" type="sibTrans" cxnId="{18A442B3-693F-487E-83C9-7D2DBFB7242C}">
      <dgm:prSet/>
      <dgm:spPr/>
      <dgm:t>
        <a:bodyPr/>
        <a:lstStyle/>
        <a:p>
          <a:endParaRPr lang="en-US"/>
        </a:p>
      </dgm:t>
    </dgm:pt>
    <dgm:pt modelId="{0DDB8CC3-1070-4C3C-B35C-1E3D4351CB0E}">
      <dgm:prSet/>
      <dgm:spPr/>
      <dgm:t>
        <a:bodyPr/>
        <a:lstStyle/>
        <a:p>
          <a:r>
            <a:rPr lang="en-US" b="1" dirty="0"/>
            <a:t>Component 4A – Maximizes Parent and Community Involvement and Outreach</a:t>
          </a:r>
        </a:p>
      </dgm:t>
    </dgm:pt>
    <dgm:pt modelId="{90BF1F41-8DB1-431B-8B7F-1FCC21064C3B}" type="parTrans" cxnId="{1309CF04-132E-4450-865F-2ACC98BD43FC}">
      <dgm:prSet/>
      <dgm:spPr/>
      <dgm:t>
        <a:bodyPr/>
        <a:lstStyle/>
        <a:p>
          <a:endParaRPr lang="en-US"/>
        </a:p>
      </dgm:t>
    </dgm:pt>
    <dgm:pt modelId="{4EBACA49-F17B-4B39-A126-FEA84AF79F31}" type="sibTrans" cxnId="{1309CF04-132E-4450-865F-2ACC98BD43FC}">
      <dgm:prSet/>
      <dgm:spPr/>
      <dgm:t>
        <a:bodyPr/>
        <a:lstStyle/>
        <a:p>
          <a:endParaRPr lang="en-US"/>
        </a:p>
      </dgm:t>
    </dgm:pt>
    <dgm:pt modelId="{BE72AECF-5DA7-4EFA-9C73-D36E5C22F078}" type="pres">
      <dgm:prSet presAssocID="{BBB500FB-BFB0-4226-B8A4-A13A29BBED25}" presName="root" presStyleCnt="0">
        <dgm:presLayoutVars>
          <dgm:dir/>
          <dgm:resizeHandles val="exact"/>
        </dgm:presLayoutVars>
      </dgm:prSet>
      <dgm:spPr/>
    </dgm:pt>
    <dgm:pt modelId="{E1C99BC4-4E02-498A-A2C2-438827BEB9A6}" type="pres">
      <dgm:prSet presAssocID="{D1AAEF3F-D87B-4506-B5ED-CE600411C390}" presName="compNode" presStyleCnt="0"/>
      <dgm:spPr/>
    </dgm:pt>
    <dgm:pt modelId="{03BA2075-4776-49AF-AABD-B5A4EA0BB9E0}" type="pres">
      <dgm:prSet presAssocID="{D1AAEF3F-D87B-4506-B5ED-CE600411C390}" presName="bgRect" presStyleLbl="bgShp" presStyleIdx="0" presStyleCnt="5" custLinFactNeighborY="0"/>
      <dgm:spPr>
        <a:solidFill>
          <a:srgbClr val="FFFFFF"/>
        </a:solidFill>
        <a:ln>
          <a:noFill/>
        </a:ln>
      </dgm:spPr>
    </dgm:pt>
    <dgm:pt modelId="{4A925B8E-DC24-4843-B3D0-516812AE2A48}" type="pres">
      <dgm:prSet presAssocID="{D1AAEF3F-D87B-4506-B5ED-CE600411C390}" presName="iconRect" presStyleLbl="node1" presStyleIdx="0" presStyleCnt="5"/>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37B08E3-25E9-4CF6-BB1D-248D88B631A1}" type="pres">
      <dgm:prSet presAssocID="{D1AAEF3F-D87B-4506-B5ED-CE600411C390}" presName="spaceRect" presStyleCnt="0"/>
      <dgm:spPr/>
    </dgm:pt>
    <dgm:pt modelId="{59C92510-C093-4479-9EC9-D4994E05DFAF}" type="pres">
      <dgm:prSet presAssocID="{D1AAEF3F-D87B-4506-B5ED-CE600411C390}" presName="parTx" presStyleLbl="revTx" presStyleIdx="0" presStyleCnt="8">
        <dgm:presLayoutVars>
          <dgm:chMax val="0"/>
          <dgm:chPref val="0"/>
        </dgm:presLayoutVars>
      </dgm:prSet>
      <dgm:spPr/>
    </dgm:pt>
    <dgm:pt modelId="{B07915C7-BEBB-4239-99C5-040CAA1E71C3}" type="pres">
      <dgm:prSet presAssocID="{64C3C8CC-CFDB-4D96-80FA-260AF06DE23A}" presName="sibTrans" presStyleCnt="0"/>
      <dgm:spPr/>
    </dgm:pt>
    <dgm:pt modelId="{FEE03695-8E44-4667-8BE0-0870C73B6269}" type="pres">
      <dgm:prSet presAssocID="{AAE7D4E3-D7A4-4557-8331-DEEE35A84B83}" presName="compNode" presStyleCnt="0"/>
      <dgm:spPr/>
    </dgm:pt>
    <dgm:pt modelId="{280FE153-93C4-4BF6-B534-6CF1C0B34971}" type="pres">
      <dgm:prSet presAssocID="{AAE7D4E3-D7A4-4557-8331-DEEE35A84B83}" presName="bgRect" presStyleLbl="bgShp" presStyleIdx="1" presStyleCnt="5" custLinFactNeighborX="7558" custLinFactNeighborY="-1899"/>
      <dgm:spPr>
        <a:solidFill>
          <a:schemeClr val="bg1"/>
        </a:solidFill>
      </dgm:spPr>
    </dgm:pt>
    <dgm:pt modelId="{4D354747-4192-4405-955C-560CCA038A4E}" type="pres">
      <dgm:prSet presAssocID="{AAE7D4E3-D7A4-4557-8331-DEEE35A84B83}" presName="iconRect" presStyleLbl="node1" presStyleIdx="1" presStyleCnt="5"/>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9EB496-F9B6-44DF-936A-610BADE24E9E}" type="pres">
      <dgm:prSet presAssocID="{AAE7D4E3-D7A4-4557-8331-DEEE35A84B83}" presName="spaceRect" presStyleCnt="0"/>
      <dgm:spPr/>
    </dgm:pt>
    <dgm:pt modelId="{47D3D02B-EA5E-404B-B92E-0CE319FFBF2F}" type="pres">
      <dgm:prSet presAssocID="{AAE7D4E3-D7A4-4557-8331-DEEE35A84B83}" presName="parTx" presStyleLbl="revTx" presStyleIdx="1" presStyleCnt="8">
        <dgm:presLayoutVars>
          <dgm:chMax val="0"/>
          <dgm:chPref val="0"/>
        </dgm:presLayoutVars>
      </dgm:prSet>
      <dgm:spPr/>
    </dgm:pt>
    <dgm:pt modelId="{47FA0A7E-DBD0-46D8-B53D-4A9F83B7CB81}" type="pres">
      <dgm:prSet presAssocID="{BCE179DA-BD59-4A05-B586-AC039307737C}" presName="sibTrans" presStyleCnt="0"/>
      <dgm:spPr/>
    </dgm:pt>
    <dgm:pt modelId="{F5BA3001-F800-4601-BCCB-72DF228E0D38}" type="pres">
      <dgm:prSet presAssocID="{2104F12E-EC3E-45D3-9630-222A1C0A093B}" presName="compNode" presStyleCnt="0"/>
      <dgm:spPr/>
    </dgm:pt>
    <dgm:pt modelId="{0D36581C-5D1C-4EBF-AB26-F6CF1D753E40}" type="pres">
      <dgm:prSet presAssocID="{2104F12E-EC3E-45D3-9630-222A1C0A093B}" presName="bgRect" presStyleLbl="bgShp" presStyleIdx="2" presStyleCnt="5"/>
      <dgm:spPr>
        <a:solidFill>
          <a:schemeClr val="bg1"/>
        </a:solidFill>
      </dgm:spPr>
    </dgm:pt>
    <dgm:pt modelId="{17C66CE8-7247-4479-B2D1-5C5E49FE7C91}" type="pres">
      <dgm:prSet presAssocID="{2104F12E-EC3E-45D3-9630-222A1C0A093B}" presName="iconRect" presStyleLbl="node1" presStyleIdx="2" presStyleCnt="5"/>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CF8FD08-A163-44E1-869A-BD2E92CB2CA6}" type="pres">
      <dgm:prSet presAssocID="{2104F12E-EC3E-45D3-9630-222A1C0A093B}" presName="spaceRect" presStyleCnt="0"/>
      <dgm:spPr/>
    </dgm:pt>
    <dgm:pt modelId="{DC8A85E9-B5EE-44C1-9DF2-C9871C255F4B}" type="pres">
      <dgm:prSet presAssocID="{2104F12E-EC3E-45D3-9630-222A1C0A093B}" presName="parTx" presStyleLbl="revTx" presStyleIdx="2" presStyleCnt="8">
        <dgm:presLayoutVars>
          <dgm:chMax val="0"/>
          <dgm:chPref val="0"/>
        </dgm:presLayoutVars>
      </dgm:prSet>
      <dgm:spPr/>
    </dgm:pt>
    <dgm:pt modelId="{253E552C-9AA5-4221-B5EB-490E47771875}" type="pres">
      <dgm:prSet presAssocID="{2104F12E-EC3E-45D3-9630-222A1C0A093B}" presName="desTx" presStyleLbl="revTx" presStyleIdx="3" presStyleCnt="8">
        <dgm:presLayoutVars/>
      </dgm:prSet>
      <dgm:spPr/>
    </dgm:pt>
    <dgm:pt modelId="{1DDCAC51-8AE9-4FD0-AB84-5AA2172A2101}" type="pres">
      <dgm:prSet presAssocID="{DD8A25B8-C063-43D2-B875-55921A7EB47A}" presName="sibTrans" presStyleCnt="0"/>
      <dgm:spPr/>
    </dgm:pt>
    <dgm:pt modelId="{A4DD62F6-01EE-4B23-84FA-8B10D48B4820}" type="pres">
      <dgm:prSet presAssocID="{B396779B-12CC-4082-AD89-4BE17D8A6348}" presName="compNode" presStyleCnt="0"/>
      <dgm:spPr/>
    </dgm:pt>
    <dgm:pt modelId="{F5ED1001-533C-4AD6-86C0-6AC053FB0248}" type="pres">
      <dgm:prSet presAssocID="{B396779B-12CC-4082-AD89-4BE17D8A6348}" presName="bgRect" presStyleLbl="bgShp" presStyleIdx="3" presStyleCnt="5"/>
      <dgm:spPr>
        <a:solidFill>
          <a:schemeClr val="bg1"/>
        </a:solidFill>
      </dgm:spPr>
    </dgm:pt>
    <dgm:pt modelId="{A1594EC8-53B6-4D16-8817-67AA3C1359CE}" type="pres">
      <dgm:prSet presAssocID="{B396779B-12CC-4082-AD89-4BE17D8A6348}" presName="iconRect" presStyleLbl="node1" presStyleIdx="3" presStyleCnt="5"/>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BFF7A7-E6FA-4262-9A6B-6E9763ACC631}" type="pres">
      <dgm:prSet presAssocID="{B396779B-12CC-4082-AD89-4BE17D8A6348}" presName="spaceRect" presStyleCnt="0"/>
      <dgm:spPr/>
    </dgm:pt>
    <dgm:pt modelId="{182AFCFA-D276-4542-A43C-D1F5691F1F69}" type="pres">
      <dgm:prSet presAssocID="{B396779B-12CC-4082-AD89-4BE17D8A6348}" presName="parTx" presStyleLbl="revTx" presStyleIdx="4" presStyleCnt="8">
        <dgm:presLayoutVars>
          <dgm:chMax val="0"/>
          <dgm:chPref val="0"/>
        </dgm:presLayoutVars>
      </dgm:prSet>
      <dgm:spPr/>
    </dgm:pt>
    <dgm:pt modelId="{F03EDFE1-C527-4E4F-B730-331F25560033}" type="pres">
      <dgm:prSet presAssocID="{B396779B-12CC-4082-AD89-4BE17D8A6348}" presName="desTx" presStyleLbl="revTx" presStyleIdx="5" presStyleCnt="8">
        <dgm:presLayoutVars/>
      </dgm:prSet>
      <dgm:spPr/>
    </dgm:pt>
    <dgm:pt modelId="{A79BAC29-4D46-4FE8-908F-D953111EFB7F}" type="pres">
      <dgm:prSet presAssocID="{389BD278-BBE7-42BC-9219-AA17F68B8366}" presName="sibTrans" presStyleCnt="0"/>
      <dgm:spPr/>
    </dgm:pt>
    <dgm:pt modelId="{F88EDD96-5EF4-43AD-8EAA-BB7D456BA1F8}" type="pres">
      <dgm:prSet presAssocID="{6A8F6241-6C75-41B8-9ECF-40CF22FD4C9A}" presName="compNode" presStyleCnt="0"/>
      <dgm:spPr/>
    </dgm:pt>
    <dgm:pt modelId="{32BE388A-C229-4983-98A7-66FBC6D456EE}" type="pres">
      <dgm:prSet presAssocID="{6A8F6241-6C75-41B8-9ECF-40CF22FD4C9A}" presName="bgRect" presStyleLbl="bgShp" presStyleIdx="4" presStyleCnt="5" custLinFactNeighborX="1402" custLinFactNeighborY="2849"/>
      <dgm:spPr>
        <a:solidFill>
          <a:schemeClr val="bg1"/>
        </a:solidFill>
      </dgm:spPr>
    </dgm:pt>
    <dgm:pt modelId="{9CA565FB-63DA-44CA-B556-33F2FD2A550B}" type="pres">
      <dgm:prSet presAssocID="{6A8F6241-6C75-41B8-9ECF-40CF22FD4C9A}" presName="iconRect" presStyleLbl="node1" presStyleIdx="4" presStyleCnt="5"/>
      <dgm:spPr>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029566-B096-40FC-9D7F-66FF27D0FFEF}" type="pres">
      <dgm:prSet presAssocID="{6A8F6241-6C75-41B8-9ECF-40CF22FD4C9A}" presName="spaceRect" presStyleCnt="0"/>
      <dgm:spPr/>
    </dgm:pt>
    <dgm:pt modelId="{BBAC7DB4-7FEE-4426-8FD4-599FF3A4375A}" type="pres">
      <dgm:prSet presAssocID="{6A8F6241-6C75-41B8-9ECF-40CF22FD4C9A}" presName="parTx" presStyleLbl="revTx" presStyleIdx="6" presStyleCnt="8">
        <dgm:presLayoutVars>
          <dgm:chMax val="0"/>
          <dgm:chPref val="0"/>
        </dgm:presLayoutVars>
      </dgm:prSet>
      <dgm:spPr/>
    </dgm:pt>
    <dgm:pt modelId="{F26E1C7D-C46A-4BBA-8AF2-AE3D49262A74}" type="pres">
      <dgm:prSet presAssocID="{6A8F6241-6C75-41B8-9ECF-40CF22FD4C9A}" presName="desTx" presStyleLbl="revTx" presStyleIdx="7" presStyleCnt="8">
        <dgm:presLayoutVars/>
      </dgm:prSet>
      <dgm:spPr/>
    </dgm:pt>
  </dgm:ptLst>
  <dgm:cxnLst>
    <dgm:cxn modelId="{1309CF04-132E-4450-865F-2ACC98BD43FC}" srcId="{6A8F6241-6C75-41B8-9ECF-40CF22FD4C9A}" destId="{0DDB8CC3-1070-4C3C-B35C-1E3D4351CB0E}" srcOrd="0" destOrd="0" parTransId="{90BF1F41-8DB1-431B-8B7F-1FCC21064C3B}" sibTransId="{4EBACA49-F17B-4B39-A126-FEA84AF79F31}"/>
    <dgm:cxn modelId="{32A44E1E-9D5C-4A3E-926B-6A41F6833D39}" srcId="{BBB500FB-BFB0-4226-B8A4-A13A29BBED25}" destId="{2104F12E-EC3E-45D3-9630-222A1C0A093B}" srcOrd="2" destOrd="0" parTransId="{649B87DE-441B-4AD9-B116-5D8CBED868C6}" sibTransId="{DD8A25B8-C063-43D2-B875-55921A7EB47A}"/>
    <dgm:cxn modelId="{42177D26-0AB6-4999-BB55-24A3F27A708F}" type="presOf" srcId="{498A9CC4-17CB-47F7-B206-E99FDCC4DBFE}" destId="{253E552C-9AA5-4221-B5EB-490E47771875}" srcOrd="0" destOrd="0" presId="urn:microsoft.com/office/officeart/2018/2/layout/IconVerticalSolidList"/>
    <dgm:cxn modelId="{A17AFB29-5F68-441B-8F54-B973B9D87FB7}" type="presOf" srcId="{2104F12E-EC3E-45D3-9630-222A1C0A093B}" destId="{DC8A85E9-B5EE-44C1-9DF2-C9871C255F4B}" srcOrd="0" destOrd="0" presId="urn:microsoft.com/office/officeart/2018/2/layout/IconVerticalSolidList"/>
    <dgm:cxn modelId="{4DB85C3A-162C-402D-AF48-E098550CEADD}" type="presOf" srcId="{AAE7D4E3-D7A4-4557-8331-DEEE35A84B83}" destId="{47D3D02B-EA5E-404B-B92E-0CE319FFBF2F}" srcOrd="0" destOrd="0" presId="urn:microsoft.com/office/officeart/2018/2/layout/IconVerticalSolidList"/>
    <dgm:cxn modelId="{E9B4363C-EBCE-455D-8431-26C7D9A62451}" type="presOf" srcId="{BBB500FB-BFB0-4226-B8A4-A13A29BBED25}" destId="{BE72AECF-5DA7-4EFA-9C73-D36E5C22F078}" srcOrd="0" destOrd="0" presId="urn:microsoft.com/office/officeart/2018/2/layout/IconVerticalSolidList"/>
    <dgm:cxn modelId="{0E91BB3E-7055-4717-A306-0A269AD8FCE9}" srcId="{2104F12E-EC3E-45D3-9630-222A1C0A093B}" destId="{498A9CC4-17CB-47F7-B206-E99FDCC4DBFE}" srcOrd="0" destOrd="0" parTransId="{8647042B-A4B4-4FA1-8315-3198C1687E9F}" sibTransId="{B8A65132-A117-4BA3-924E-50F6FB84A9BE}"/>
    <dgm:cxn modelId="{0B0EFB5E-28B9-4A54-BCD8-BB9626C158F3}" srcId="{B396779B-12CC-4082-AD89-4BE17D8A6348}" destId="{25541F6A-8D07-4D04-A2F9-E673A90314FA}" srcOrd="0" destOrd="0" parTransId="{88F9B3F6-2C27-4709-9828-12792059B3A2}" sibTransId="{6CDA8BB8-D40D-49D6-A8C5-A85B8770A7F5}"/>
    <dgm:cxn modelId="{B4C73282-45F4-41AA-9E51-00D693B1DCD9}" type="presOf" srcId="{0DDB8CC3-1070-4C3C-B35C-1E3D4351CB0E}" destId="{F26E1C7D-C46A-4BBA-8AF2-AE3D49262A74}" srcOrd="0" destOrd="0" presId="urn:microsoft.com/office/officeart/2018/2/layout/IconVerticalSolidList"/>
    <dgm:cxn modelId="{338D4484-17C9-4F58-9775-CD487DB13C53}" srcId="{BBB500FB-BFB0-4226-B8A4-A13A29BBED25}" destId="{AAE7D4E3-D7A4-4557-8331-DEEE35A84B83}" srcOrd="1" destOrd="0" parTransId="{55EFE2A2-5A28-42B0-8E18-7A6282BC65C7}" sibTransId="{BCE179DA-BD59-4A05-B586-AC039307737C}"/>
    <dgm:cxn modelId="{EC5C4989-F122-4AE0-B3E2-8FCFEB8984F5}" type="presOf" srcId="{B396779B-12CC-4082-AD89-4BE17D8A6348}" destId="{182AFCFA-D276-4542-A43C-D1F5691F1F69}" srcOrd="0" destOrd="0" presId="urn:microsoft.com/office/officeart/2018/2/layout/IconVerticalSolidList"/>
    <dgm:cxn modelId="{A85B408D-DDB1-4265-95F5-BAECA2861174}" type="presOf" srcId="{6A8F6241-6C75-41B8-9ECF-40CF22FD4C9A}" destId="{BBAC7DB4-7FEE-4426-8FD4-599FF3A4375A}" srcOrd="0" destOrd="0" presId="urn:microsoft.com/office/officeart/2018/2/layout/IconVerticalSolidList"/>
    <dgm:cxn modelId="{18A442B3-693F-487E-83C9-7D2DBFB7242C}" srcId="{BBB500FB-BFB0-4226-B8A4-A13A29BBED25}" destId="{6A8F6241-6C75-41B8-9ECF-40CF22FD4C9A}" srcOrd="4" destOrd="0" parTransId="{FE75F4B3-BD4D-4C17-9429-53EDAEC955E6}" sibTransId="{C4F18A1F-5882-47A5-94A2-E9FD8B9B3529}"/>
    <dgm:cxn modelId="{F93398C0-92FF-4E0F-8A55-E0D9353A0D6D}" type="presOf" srcId="{D1AAEF3F-D87B-4506-B5ED-CE600411C390}" destId="{59C92510-C093-4479-9EC9-D4994E05DFAF}" srcOrd="0" destOrd="0" presId="urn:microsoft.com/office/officeart/2018/2/layout/IconVerticalSolidList"/>
    <dgm:cxn modelId="{4F421EC1-5FA7-4057-9045-E36CA5465FD7}" type="presOf" srcId="{25541F6A-8D07-4D04-A2F9-E673A90314FA}" destId="{F03EDFE1-C527-4E4F-B730-331F25560033}" srcOrd="0" destOrd="0" presId="urn:microsoft.com/office/officeart/2018/2/layout/IconVerticalSolidList"/>
    <dgm:cxn modelId="{E4366CD1-2892-4032-B55A-96BF9FEEBA11}" srcId="{BBB500FB-BFB0-4226-B8A4-A13A29BBED25}" destId="{B396779B-12CC-4082-AD89-4BE17D8A6348}" srcOrd="3" destOrd="0" parTransId="{C7B1D222-A696-406B-91B9-19FB8433CB0F}" sibTransId="{389BD278-BBE7-42BC-9219-AA17F68B8366}"/>
    <dgm:cxn modelId="{DA4F0FEB-0784-4709-8CBE-DCA2FFE59E84}" srcId="{BBB500FB-BFB0-4226-B8A4-A13A29BBED25}" destId="{D1AAEF3F-D87B-4506-B5ED-CE600411C390}" srcOrd="0" destOrd="0" parTransId="{250F71C6-5B66-4B8A-815C-8859DA6E4BC2}" sibTransId="{64C3C8CC-CFDB-4D96-80FA-260AF06DE23A}"/>
    <dgm:cxn modelId="{51071FA4-5FF8-4FF9-BE44-346C3CF3D051}" type="presParOf" srcId="{BE72AECF-5DA7-4EFA-9C73-D36E5C22F078}" destId="{E1C99BC4-4E02-498A-A2C2-438827BEB9A6}" srcOrd="0" destOrd="0" presId="urn:microsoft.com/office/officeart/2018/2/layout/IconVerticalSolidList"/>
    <dgm:cxn modelId="{637EA53C-98ED-4F92-B9B9-5E5923466B79}" type="presParOf" srcId="{E1C99BC4-4E02-498A-A2C2-438827BEB9A6}" destId="{03BA2075-4776-49AF-AABD-B5A4EA0BB9E0}" srcOrd="0" destOrd="0" presId="urn:microsoft.com/office/officeart/2018/2/layout/IconVerticalSolidList"/>
    <dgm:cxn modelId="{0AD34A0B-BAD1-4F34-9AE1-B209BB07873E}" type="presParOf" srcId="{E1C99BC4-4E02-498A-A2C2-438827BEB9A6}" destId="{4A925B8E-DC24-4843-B3D0-516812AE2A48}" srcOrd="1" destOrd="0" presId="urn:microsoft.com/office/officeart/2018/2/layout/IconVerticalSolidList"/>
    <dgm:cxn modelId="{092C4F84-E3BB-4490-81BD-11651433937D}" type="presParOf" srcId="{E1C99BC4-4E02-498A-A2C2-438827BEB9A6}" destId="{537B08E3-25E9-4CF6-BB1D-248D88B631A1}" srcOrd="2" destOrd="0" presId="urn:microsoft.com/office/officeart/2018/2/layout/IconVerticalSolidList"/>
    <dgm:cxn modelId="{B59A68B6-1800-46EC-8E88-815D297E0CDB}" type="presParOf" srcId="{E1C99BC4-4E02-498A-A2C2-438827BEB9A6}" destId="{59C92510-C093-4479-9EC9-D4994E05DFAF}" srcOrd="3" destOrd="0" presId="urn:microsoft.com/office/officeart/2018/2/layout/IconVerticalSolidList"/>
    <dgm:cxn modelId="{A1C2395F-865A-4DC3-8282-0612C51AB054}" type="presParOf" srcId="{BE72AECF-5DA7-4EFA-9C73-D36E5C22F078}" destId="{B07915C7-BEBB-4239-99C5-040CAA1E71C3}" srcOrd="1" destOrd="0" presId="urn:microsoft.com/office/officeart/2018/2/layout/IconVerticalSolidList"/>
    <dgm:cxn modelId="{4077C31C-CFE3-4926-9C6C-023F5C94CBDF}" type="presParOf" srcId="{BE72AECF-5DA7-4EFA-9C73-D36E5C22F078}" destId="{FEE03695-8E44-4667-8BE0-0870C73B6269}" srcOrd="2" destOrd="0" presId="urn:microsoft.com/office/officeart/2018/2/layout/IconVerticalSolidList"/>
    <dgm:cxn modelId="{C73F8D17-310A-4ECD-ABC5-3FB186E5AC2A}" type="presParOf" srcId="{FEE03695-8E44-4667-8BE0-0870C73B6269}" destId="{280FE153-93C4-4BF6-B534-6CF1C0B34971}" srcOrd="0" destOrd="0" presId="urn:microsoft.com/office/officeart/2018/2/layout/IconVerticalSolidList"/>
    <dgm:cxn modelId="{6CA3044D-7AC3-48F4-A838-2448A232CE1B}" type="presParOf" srcId="{FEE03695-8E44-4667-8BE0-0870C73B6269}" destId="{4D354747-4192-4405-955C-560CCA038A4E}" srcOrd="1" destOrd="0" presId="urn:microsoft.com/office/officeart/2018/2/layout/IconVerticalSolidList"/>
    <dgm:cxn modelId="{E1AEC3AC-F7E5-451B-BD9D-BCAA6AC16270}" type="presParOf" srcId="{FEE03695-8E44-4667-8BE0-0870C73B6269}" destId="{9A9EB496-F9B6-44DF-936A-610BADE24E9E}" srcOrd="2" destOrd="0" presId="urn:microsoft.com/office/officeart/2018/2/layout/IconVerticalSolidList"/>
    <dgm:cxn modelId="{646FFD36-4C2F-4818-B3D5-4B44D9A7D440}" type="presParOf" srcId="{FEE03695-8E44-4667-8BE0-0870C73B6269}" destId="{47D3D02B-EA5E-404B-B92E-0CE319FFBF2F}" srcOrd="3" destOrd="0" presId="urn:microsoft.com/office/officeart/2018/2/layout/IconVerticalSolidList"/>
    <dgm:cxn modelId="{15443FDF-778A-4742-B0FE-1833D7CAA1F6}" type="presParOf" srcId="{BE72AECF-5DA7-4EFA-9C73-D36E5C22F078}" destId="{47FA0A7E-DBD0-46D8-B53D-4A9F83B7CB81}" srcOrd="3" destOrd="0" presId="urn:microsoft.com/office/officeart/2018/2/layout/IconVerticalSolidList"/>
    <dgm:cxn modelId="{A0782C7B-4398-4B2E-9014-3D71A43292FE}" type="presParOf" srcId="{BE72AECF-5DA7-4EFA-9C73-D36E5C22F078}" destId="{F5BA3001-F800-4601-BCCB-72DF228E0D38}" srcOrd="4" destOrd="0" presId="urn:microsoft.com/office/officeart/2018/2/layout/IconVerticalSolidList"/>
    <dgm:cxn modelId="{3FA3B5D9-DB01-4BF3-BE63-3612752CD616}" type="presParOf" srcId="{F5BA3001-F800-4601-BCCB-72DF228E0D38}" destId="{0D36581C-5D1C-4EBF-AB26-F6CF1D753E40}" srcOrd="0" destOrd="0" presId="urn:microsoft.com/office/officeart/2018/2/layout/IconVerticalSolidList"/>
    <dgm:cxn modelId="{526701F0-979A-4BD5-BC8C-D74C9C6C7119}" type="presParOf" srcId="{F5BA3001-F800-4601-BCCB-72DF228E0D38}" destId="{17C66CE8-7247-4479-B2D1-5C5E49FE7C91}" srcOrd="1" destOrd="0" presId="urn:microsoft.com/office/officeart/2018/2/layout/IconVerticalSolidList"/>
    <dgm:cxn modelId="{85C0535A-D51E-489B-ADAA-5C4CC6C0449C}" type="presParOf" srcId="{F5BA3001-F800-4601-BCCB-72DF228E0D38}" destId="{8CF8FD08-A163-44E1-869A-BD2E92CB2CA6}" srcOrd="2" destOrd="0" presId="urn:microsoft.com/office/officeart/2018/2/layout/IconVerticalSolidList"/>
    <dgm:cxn modelId="{EF977FF3-1EF0-4D62-B8BE-1EDB26FCC26C}" type="presParOf" srcId="{F5BA3001-F800-4601-BCCB-72DF228E0D38}" destId="{DC8A85E9-B5EE-44C1-9DF2-C9871C255F4B}" srcOrd="3" destOrd="0" presId="urn:microsoft.com/office/officeart/2018/2/layout/IconVerticalSolidList"/>
    <dgm:cxn modelId="{680FC9E9-F9D1-47E1-8C57-B34A25E86009}" type="presParOf" srcId="{F5BA3001-F800-4601-BCCB-72DF228E0D38}" destId="{253E552C-9AA5-4221-B5EB-490E47771875}" srcOrd="4" destOrd="0" presId="urn:microsoft.com/office/officeart/2018/2/layout/IconVerticalSolidList"/>
    <dgm:cxn modelId="{F1F0234E-95BB-45B5-BC9E-209ECD6E9D9B}" type="presParOf" srcId="{BE72AECF-5DA7-4EFA-9C73-D36E5C22F078}" destId="{1DDCAC51-8AE9-4FD0-AB84-5AA2172A2101}" srcOrd="5" destOrd="0" presId="urn:microsoft.com/office/officeart/2018/2/layout/IconVerticalSolidList"/>
    <dgm:cxn modelId="{7B2E3A6F-C32C-40BE-A42B-7EDF20E7E652}" type="presParOf" srcId="{BE72AECF-5DA7-4EFA-9C73-D36E5C22F078}" destId="{A4DD62F6-01EE-4B23-84FA-8B10D48B4820}" srcOrd="6" destOrd="0" presId="urn:microsoft.com/office/officeart/2018/2/layout/IconVerticalSolidList"/>
    <dgm:cxn modelId="{BFF27759-3BC7-4EF4-8421-BC2F8A4BBD24}" type="presParOf" srcId="{A4DD62F6-01EE-4B23-84FA-8B10D48B4820}" destId="{F5ED1001-533C-4AD6-86C0-6AC053FB0248}" srcOrd="0" destOrd="0" presId="urn:microsoft.com/office/officeart/2018/2/layout/IconVerticalSolidList"/>
    <dgm:cxn modelId="{FCD48CA2-1EF1-4732-AAC3-71274083E84F}" type="presParOf" srcId="{A4DD62F6-01EE-4B23-84FA-8B10D48B4820}" destId="{A1594EC8-53B6-4D16-8817-67AA3C1359CE}" srcOrd="1" destOrd="0" presId="urn:microsoft.com/office/officeart/2018/2/layout/IconVerticalSolidList"/>
    <dgm:cxn modelId="{3A8EEA24-6032-47D0-B982-58E9109B6CCF}" type="presParOf" srcId="{A4DD62F6-01EE-4B23-84FA-8B10D48B4820}" destId="{CDBFF7A7-E6FA-4262-9A6B-6E9763ACC631}" srcOrd="2" destOrd="0" presId="urn:microsoft.com/office/officeart/2018/2/layout/IconVerticalSolidList"/>
    <dgm:cxn modelId="{99938D8B-AC66-4AE0-89EE-C130A9F92D05}" type="presParOf" srcId="{A4DD62F6-01EE-4B23-84FA-8B10D48B4820}" destId="{182AFCFA-D276-4542-A43C-D1F5691F1F69}" srcOrd="3" destOrd="0" presId="urn:microsoft.com/office/officeart/2018/2/layout/IconVerticalSolidList"/>
    <dgm:cxn modelId="{A579FCD9-EB65-4D33-98A8-B3A9BC8FC3EC}" type="presParOf" srcId="{A4DD62F6-01EE-4B23-84FA-8B10D48B4820}" destId="{F03EDFE1-C527-4E4F-B730-331F25560033}" srcOrd="4" destOrd="0" presId="urn:microsoft.com/office/officeart/2018/2/layout/IconVerticalSolidList"/>
    <dgm:cxn modelId="{0833179D-7112-4601-815C-11B41D4FC0B0}" type="presParOf" srcId="{BE72AECF-5DA7-4EFA-9C73-D36E5C22F078}" destId="{A79BAC29-4D46-4FE8-908F-D953111EFB7F}" srcOrd="7" destOrd="0" presId="urn:microsoft.com/office/officeart/2018/2/layout/IconVerticalSolidList"/>
    <dgm:cxn modelId="{20313246-F7E8-466F-8FF0-5C684BAF96AF}" type="presParOf" srcId="{BE72AECF-5DA7-4EFA-9C73-D36E5C22F078}" destId="{F88EDD96-5EF4-43AD-8EAA-BB7D456BA1F8}" srcOrd="8" destOrd="0" presId="urn:microsoft.com/office/officeart/2018/2/layout/IconVerticalSolidList"/>
    <dgm:cxn modelId="{0BA43CFB-97E0-4965-97F0-7280C49681F3}" type="presParOf" srcId="{F88EDD96-5EF4-43AD-8EAA-BB7D456BA1F8}" destId="{32BE388A-C229-4983-98A7-66FBC6D456EE}" srcOrd="0" destOrd="0" presId="urn:microsoft.com/office/officeart/2018/2/layout/IconVerticalSolidList"/>
    <dgm:cxn modelId="{7774413A-8F42-4BF6-8A6C-210A4CF91A5D}" type="presParOf" srcId="{F88EDD96-5EF4-43AD-8EAA-BB7D456BA1F8}" destId="{9CA565FB-63DA-44CA-B556-33F2FD2A550B}" srcOrd="1" destOrd="0" presId="urn:microsoft.com/office/officeart/2018/2/layout/IconVerticalSolidList"/>
    <dgm:cxn modelId="{D3BE58B4-F0BD-46AA-8F56-98B6E9E166BD}" type="presParOf" srcId="{F88EDD96-5EF4-43AD-8EAA-BB7D456BA1F8}" destId="{49029566-B096-40FC-9D7F-66FF27D0FFEF}" srcOrd="2" destOrd="0" presId="urn:microsoft.com/office/officeart/2018/2/layout/IconVerticalSolidList"/>
    <dgm:cxn modelId="{F23F4DAF-096F-4CF0-9383-661494CDCF0B}" type="presParOf" srcId="{F88EDD96-5EF4-43AD-8EAA-BB7D456BA1F8}" destId="{BBAC7DB4-7FEE-4426-8FD4-599FF3A4375A}" srcOrd="3" destOrd="0" presId="urn:microsoft.com/office/officeart/2018/2/layout/IconVerticalSolidList"/>
    <dgm:cxn modelId="{F87F7CB6-C2F9-4B43-A3A3-B30207C780A4}" type="presParOf" srcId="{F88EDD96-5EF4-43AD-8EAA-BB7D456BA1F8}" destId="{F26E1C7D-C46A-4BBA-8AF2-AE3D49262A7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E8DBB7DE-0BB9-4015-A0E7-C8D911129D59}">
      <dgm:prSet phldrT="[Text]" custT="1"/>
      <dgm:spPr/>
      <dgm:t>
        <a:bodyPr/>
        <a:lstStyle/>
        <a:p>
          <a:r>
            <a:rPr lang="en-US" sz="2200" b="1" dirty="0">
              <a:solidFill>
                <a:srgbClr val="004976"/>
              </a:solidFill>
              <a:latin typeface="+mn-lt"/>
            </a:rPr>
            <a:t>All families have dreams for their children and want the best for them.</a:t>
          </a:r>
        </a:p>
      </dgm:t>
      <dgm:extLst>
        <a:ext uri="{E40237B7-FDA0-4F09-8148-C483321AD2D9}">
          <dgm14:cNvPr xmlns:dgm14="http://schemas.microsoft.com/office/drawing/2010/diagram" id="0" name="" descr="&#10;&#10;"/>
        </a:ext>
      </dgm:extLst>
    </dgm:pt>
    <dgm:pt modelId="{C8867878-3236-490D-9F0F-BC3C682F00FF}" type="parTrans" cxnId="{13A6C382-88AE-4C91-B40C-E64D7A6CB617}">
      <dgm:prSet/>
      <dgm:spPr/>
      <dgm:t>
        <a:bodyPr/>
        <a:lstStyle/>
        <a:p>
          <a:endParaRPr lang="en-US" sz="2000" b="1"/>
        </a:p>
      </dgm:t>
    </dgm:pt>
    <dgm:pt modelId="{C1A7025A-7FCA-4984-BB7C-D32009519E0D}" type="sibTrans" cxnId="{13A6C382-88AE-4C91-B40C-E64D7A6CB617}">
      <dgm:prSet/>
      <dgm:spPr/>
      <dgm:t>
        <a:bodyPr/>
        <a:lstStyle/>
        <a:p>
          <a:endParaRPr lang="en-US" sz="2000" b="1"/>
        </a:p>
      </dgm:t>
    </dgm:pt>
    <dgm:pt modelId="{26ED4FAE-057E-4CDC-9D85-B0B25F745CB8}">
      <dgm:prSet phldrT="[Text]" custT="1"/>
      <dgm:spPr/>
      <dgm:t>
        <a:bodyPr/>
        <a:lstStyle/>
        <a:p>
          <a:r>
            <a:rPr lang="en-US" sz="2200" b="1" dirty="0">
              <a:solidFill>
                <a:srgbClr val="004976"/>
              </a:solidFill>
              <a:latin typeface="+mn-lt"/>
            </a:rPr>
            <a:t>All families have the capacity to support their children’s learning.</a:t>
          </a:r>
        </a:p>
      </dgm:t>
    </dgm:pt>
    <dgm:pt modelId="{832B7012-283C-427B-84F0-310D80CF2CE0}" type="parTrans" cxnId="{84F705DF-600D-4C28-B97D-DB1A5D6E6B86}">
      <dgm:prSet/>
      <dgm:spPr/>
      <dgm:t>
        <a:bodyPr/>
        <a:lstStyle/>
        <a:p>
          <a:endParaRPr lang="en-US" sz="2000" b="1"/>
        </a:p>
      </dgm:t>
    </dgm:pt>
    <dgm:pt modelId="{48598ECA-A6A7-48A2-B988-64557224C69C}" type="sibTrans" cxnId="{84F705DF-600D-4C28-B97D-DB1A5D6E6B86}">
      <dgm:prSet/>
      <dgm:spPr/>
      <dgm:t>
        <a:bodyPr/>
        <a:lstStyle/>
        <a:p>
          <a:endParaRPr lang="en-US" sz="2000" b="1"/>
        </a:p>
      </dgm:t>
    </dgm:pt>
    <dgm:pt modelId="{51EB27D5-6C71-4AB3-BE48-19222F73E643}">
      <dgm:prSet phldrT="[Text]" custT="1"/>
      <dgm:spPr/>
      <dgm:t>
        <a:bodyPr/>
        <a:lstStyle/>
        <a:p>
          <a:r>
            <a:rPr lang="en-US" sz="2200" b="1" dirty="0">
              <a:solidFill>
                <a:srgbClr val="004976"/>
              </a:solidFill>
              <a:latin typeface="+mn-lt"/>
            </a:rPr>
            <a:t>Families and school staff are equal partners.</a:t>
          </a:r>
        </a:p>
      </dgm:t>
    </dgm:pt>
    <dgm:pt modelId="{0D909FB2-3088-4EC0-A282-33CFA7BD39AB}" type="parTrans" cxnId="{171261EF-E56C-4E1D-BD87-7152275CE444}">
      <dgm:prSet/>
      <dgm:spPr/>
      <dgm:t>
        <a:bodyPr/>
        <a:lstStyle/>
        <a:p>
          <a:endParaRPr lang="en-US" sz="2000" b="1"/>
        </a:p>
      </dgm:t>
    </dgm:pt>
    <dgm:pt modelId="{3901F8AB-635E-42D6-9B32-C84EC535CE22}" type="sibTrans" cxnId="{171261EF-E56C-4E1D-BD87-7152275CE444}">
      <dgm:prSet/>
      <dgm:spPr/>
      <dgm:t>
        <a:bodyPr/>
        <a:lstStyle/>
        <a:p>
          <a:endParaRPr lang="en-US" sz="2000" b="1"/>
        </a:p>
      </dgm:t>
    </dgm:pt>
    <dgm:pt modelId="{CF98EFCB-40D8-47C9-9BC4-2A01137A7CD2}">
      <dgm:prSet phldrT="[Text]" custT="1"/>
      <dgm:spPr/>
      <dgm:t>
        <a:bodyPr/>
        <a:lstStyle/>
        <a:p>
          <a:endParaRPr lang="en-US" sz="900" b="1" dirty="0">
            <a:solidFill>
              <a:srgbClr val="004976"/>
            </a:solidFill>
            <a:latin typeface="+mn-lt"/>
          </a:endParaRPr>
        </a:p>
        <a:p>
          <a:r>
            <a:rPr lang="en-US" sz="2000" b="1" dirty="0">
              <a:solidFill>
                <a:srgbClr val="004976"/>
              </a:solidFill>
              <a:latin typeface="+mn-lt"/>
            </a:rPr>
            <a:t>The responsibility for cultivating and sustaining partnerships among school, home, and community rests primarily with school staff, especially school leaders.</a:t>
          </a:r>
        </a:p>
      </dgm:t>
    </dgm:pt>
    <dgm:pt modelId="{A8A8D71B-8EB3-45D4-9930-C115E3AE970D}" type="parTrans" cxnId="{41E49E5C-3C1B-4892-AFCB-9A4332EEE3E5}">
      <dgm:prSet/>
      <dgm:spPr/>
      <dgm:t>
        <a:bodyPr/>
        <a:lstStyle/>
        <a:p>
          <a:endParaRPr lang="en-US" sz="2000" b="1"/>
        </a:p>
      </dgm:t>
    </dgm:pt>
    <dgm:pt modelId="{28B5FA2F-9016-46E3-86F5-06BFE0DD6FE1}" type="sibTrans" cxnId="{41E49E5C-3C1B-4892-AFCB-9A4332EEE3E5}">
      <dgm:prSet/>
      <dgm:spPr/>
      <dgm:t>
        <a:bodyPr/>
        <a:lstStyle/>
        <a:p>
          <a:endParaRPr lang="en-US" sz="2000" b="1"/>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4"/>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4"/>
      <dgm:spPr/>
    </dgm:pt>
    <dgm:pt modelId="{6461CBE7-68DC-451A-A814-BA14F2D3BC38}" type="pres">
      <dgm:prSet presAssocID="{5DC6C321-9F9C-46C9-A309-F301C00B4772}" presName="dstNode" presStyleLbl="node1" presStyleIdx="0" presStyleCnt="4"/>
      <dgm:spPr/>
    </dgm:pt>
    <dgm:pt modelId="{BF7F82A3-1CD1-4708-90CF-02C35CE233EA}" type="pres">
      <dgm:prSet presAssocID="{E8DBB7DE-0BB9-4015-A0E7-C8D911129D59}" presName="text_1" presStyleLbl="node1" presStyleIdx="0" presStyleCnt="4">
        <dgm:presLayoutVars>
          <dgm:bulletEnabled val="1"/>
        </dgm:presLayoutVars>
      </dgm:prSet>
      <dgm:spPr/>
    </dgm:pt>
    <dgm:pt modelId="{B456F8EC-6281-4B65-B07A-41B521EB352B}" type="pres">
      <dgm:prSet presAssocID="{E8DBB7DE-0BB9-4015-A0E7-C8D911129D59}" presName="accent_1" presStyleCnt="0"/>
      <dgm:spPr/>
    </dgm:pt>
    <dgm:pt modelId="{FC34AD0B-E262-45F5-81BB-FA75EB0981B4}" type="pres">
      <dgm:prSet presAssocID="{E8DBB7DE-0BB9-4015-A0E7-C8D911129D59}" presName="accentRepeatNode" presStyleLbl="solidFgAcc1" presStyleIdx="0" presStyleCnt="4" custScaleX="111927" custScaleY="112362" custLinFactNeighborX="4138" custLinFactNeighborY="4138"/>
      <dgm:spPr>
        <a:solidFill>
          <a:srgbClr val="BAE8E8"/>
        </a:solidFill>
      </dgm:spPr>
    </dgm:pt>
    <dgm:pt modelId="{69588538-3A35-4B71-B00F-1F1EA748BCD9}" type="pres">
      <dgm:prSet presAssocID="{26ED4FAE-057E-4CDC-9D85-B0B25F745CB8}" presName="text_2" presStyleLbl="node1" presStyleIdx="1" presStyleCnt="4">
        <dgm:presLayoutVars>
          <dgm:bulletEnabled val="1"/>
        </dgm:presLayoutVars>
      </dgm:prSet>
      <dgm:spPr/>
    </dgm:pt>
    <dgm:pt modelId="{65B799BD-85F8-4015-A72B-E29881BC982A}" type="pres">
      <dgm:prSet presAssocID="{26ED4FAE-057E-4CDC-9D85-B0B25F745CB8}" presName="accent_2" presStyleCnt="0"/>
      <dgm:spPr/>
    </dgm:pt>
    <dgm:pt modelId="{AFE1F94F-1B5C-4B8E-94A2-32DA0112EF26}" type="pres">
      <dgm:prSet presAssocID="{26ED4FAE-057E-4CDC-9D85-B0B25F745CB8}" presName="accentRepeatNode" presStyleLbl="solidFgAcc1" presStyleIdx="1" presStyleCnt="4" custLinFactNeighborX="-2363" custLinFactNeighborY="4138"/>
      <dgm:spPr>
        <a:solidFill>
          <a:srgbClr val="BAE8E8"/>
        </a:solidFill>
      </dgm:spPr>
    </dgm:pt>
    <dgm:pt modelId="{8183F605-A814-4E95-9EC1-6F0F17635256}" type="pres">
      <dgm:prSet presAssocID="{51EB27D5-6C71-4AB3-BE48-19222F73E643}" presName="text_3" presStyleLbl="node1" presStyleIdx="2" presStyleCnt="4">
        <dgm:presLayoutVars>
          <dgm:bulletEnabled val="1"/>
        </dgm:presLayoutVars>
      </dgm:prSet>
      <dgm:spPr/>
    </dgm:pt>
    <dgm:pt modelId="{ABAE42F3-BC75-4723-AD7A-58782939E6B3}" type="pres">
      <dgm:prSet presAssocID="{51EB27D5-6C71-4AB3-BE48-19222F73E643}" presName="accent_3" presStyleCnt="0"/>
      <dgm:spPr/>
    </dgm:pt>
    <dgm:pt modelId="{1D3B7049-9D9F-413F-898F-4A45AAC9BAAD}" type="pres">
      <dgm:prSet presAssocID="{51EB27D5-6C71-4AB3-BE48-19222F73E643}" presName="accentRepeatNode" presStyleLbl="solidFgAcc1" presStyleIdx="2" presStyleCnt="4" custLinFactNeighborX="592" custLinFactNeighborY="4138"/>
      <dgm:spPr>
        <a:solidFill>
          <a:srgbClr val="BAE8E8"/>
        </a:solidFill>
      </dgm:spPr>
    </dgm:pt>
    <dgm:pt modelId="{6C7940EC-1C1B-4924-AE59-E35C60AEF418}" type="pres">
      <dgm:prSet presAssocID="{CF98EFCB-40D8-47C9-9BC4-2A01137A7CD2}" presName="text_4" presStyleLbl="node1" presStyleIdx="3" presStyleCnt="4" custScaleY="140535">
        <dgm:presLayoutVars>
          <dgm:bulletEnabled val="1"/>
        </dgm:presLayoutVars>
      </dgm:prSet>
      <dgm:spPr/>
    </dgm:pt>
    <dgm:pt modelId="{AE176E52-E49F-4C6E-BDD8-AD5122696029}" type="pres">
      <dgm:prSet presAssocID="{CF98EFCB-40D8-47C9-9BC4-2A01137A7CD2}" presName="accent_4" presStyleCnt="0"/>
      <dgm:spPr/>
    </dgm:pt>
    <dgm:pt modelId="{FEEF0130-5D1A-4D2E-BEAC-431DD5059AC0}" type="pres">
      <dgm:prSet presAssocID="{CF98EFCB-40D8-47C9-9BC4-2A01137A7CD2}" presName="accentRepeatNode" presStyleLbl="solidFgAcc1" presStyleIdx="3" presStyleCnt="4" custScaleX="105628" custScaleY="111246"/>
      <dgm:spPr>
        <a:solidFill>
          <a:srgbClr val="BAE8E8"/>
        </a:solidFill>
      </dgm:spPr>
    </dgm:pt>
  </dgm:ptLst>
  <dgm:cxnLst>
    <dgm:cxn modelId="{ADF7C505-D7C9-438B-8572-BD8C5E12B5A2}" type="presOf" srcId="{E8DBB7DE-0BB9-4015-A0E7-C8D911129D59}" destId="{BF7F82A3-1CD1-4708-90CF-02C35CE233EA}" srcOrd="0" destOrd="0" presId="urn:microsoft.com/office/officeart/2008/layout/VerticalCurvedList"/>
    <dgm:cxn modelId="{142A872C-EC5F-4084-98A4-D13A267E177D}" type="presOf" srcId="{51EB27D5-6C71-4AB3-BE48-19222F73E643}" destId="{8183F605-A814-4E95-9EC1-6F0F17635256}" srcOrd="0" destOrd="0" presId="urn:microsoft.com/office/officeart/2008/layout/VerticalCurvedList"/>
    <dgm:cxn modelId="{41E49E5C-3C1B-4892-AFCB-9A4332EEE3E5}" srcId="{5DC6C321-9F9C-46C9-A309-F301C00B4772}" destId="{CF98EFCB-40D8-47C9-9BC4-2A01137A7CD2}" srcOrd="3" destOrd="0" parTransId="{A8A8D71B-8EB3-45D4-9930-C115E3AE970D}" sibTransId="{28B5FA2F-9016-46E3-86F5-06BFE0DD6FE1}"/>
    <dgm:cxn modelId="{5C81E269-691F-4420-8724-B4157DD0FE85}" type="presOf" srcId="{5DC6C321-9F9C-46C9-A309-F301C00B4772}" destId="{F65BE4A3-03B1-41D4-AC27-080B7AE664FC}" srcOrd="0" destOrd="0" presId="urn:microsoft.com/office/officeart/2008/layout/VerticalCurvedList"/>
    <dgm:cxn modelId="{13A6C382-88AE-4C91-B40C-E64D7A6CB617}" srcId="{5DC6C321-9F9C-46C9-A309-F301C00B4772}" destId="{E8DBB7DE-0BB9-4015-A0E7-C8D911129D59}" srcOrd="0" destOrd="0" parTransId="{C8867878-3236-490D-9F0F-BC3C682F00FF}" sibTransId="{C1A7025A-7FCA-4984-BB7C-D32009519E0D}"/>
    <dgm:cxn modelId="{FCD97588-1F63-4A72-BB49-31C73A258E64}" type="presOf" srcId="{CF98EFCB-40D8-47C9-9BC4-2A01137A7CD2}" destId="{6C7940EC-1C1B-4924-AE59-E35C60AEF418}" srcOrd="0" destOrd="0" presId="urn:microsoft.com/office/officeart/2008/layout/VerticalCurvedList"/>
    <dgm:cxn modelId="{1B31D090-C67B-451D-8F33-24E0AD9B3617}" type="presOf" srcId="{C1A7025A-7FCA-4984-BB7C-D32009519E0D}" destId="{047B3A36-F731-4129-BFB8-999A9CE187E9}" srcOrd="0" destOrd="0" presId="urn:microsoft.com/office/officeart/2008/layout/VerticalCurvedList"/>
    <dgm:cxn modelId="{84F705DF-600D-4C28-B97D-DB1A5D6E6B86}" srcId="{5DC6C321-9F9C-46C9-A309-F301C00B4772}" destId="{26ED4FAE-057E-4CDC-9D85-B0B25F745CB8}" srcOrd="1" destOrd="0" parTransId="{832B7012-283C-427B-84F0-310D80CF2CE0}" sibTransId="{48598ECA-A6A7-48A2-B988-64557224C69C}"/>
    <dgm:cxn modelId="{AF60CCE3-7AE5-4762-BC20-85E9681CC891}" type="presOf" srcId="{26ED4FAE-057E-4CDC-9D85-B0B25F745CB8}" destId="{69588538-3A35-4B71-B00F-1F1EA748BCD9}" srcOrd="0" destOrd="0" presId="urn:microsoft.com/office/officeart/2008/layout/VerticalCurvedList"/>
    <dgm:cxn modelId="{171261EF-E56C-4E1D-BD87-7152275CE444}" srcId="{5DC6C321-9F9C-46C9-A309-F301C00B4772}" destId="{51EB27D5-6C71-4AB3-BE48-19222F73E643}" srcOrd="2" destOrd="0" parTransId="{0D909FB2-3088-4EC0-A282-33CFA7BD39AB}" sibTransId="{3901F8AB-635E-42D6-9B32-C84EC535CE22}"/>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89410CDD-0A79-4078-A2F5-0587AF45CAD7}" type="presParOf" srcId="{700E3E1B-7828-4514-9D6D-C2457925FFFA}" destId="{BF7F82A3-1CD1-4708-90CF-02C35CE233EA}" srcOrd="1" destOrd="0" presId="urn:microsoft.com/office/officeart/2008/layout/VerticalCurvedList"/>
    <dgm:cxn modelId="{16BB53F2-BC56-401C-8136-A2769AD3EEA8}" type="presParOf" srcId="{700E3E1B-7828-4514-9D6D-C2457925FFFA}" destId="{B456F8EC-6281-4B65-B07A-41B521EB352B}" srcOrd="2" destOrd="0" presId="urn:microsoft.com/office/officeart/2008/layout/VerticalCurvedList"/>
    <dgm:cxn modelId="{D3503310-46D1-4D2F-AC7F-CAB712CE321D}" type="presParOf" srcId="{B456F8EC-6281-4B65-B07A-41B521EB352B}" destId="{FC34AD0B-E262-45F5-81BB-FA75EB0981B4}" srcOrd="0" destOrd="0" presId="urn:microsoft.com/office/officeart/2008/layout/VerticalCurvedList"/>
    <dgm:cxn modelId="{1382C303-5C23-49E9-92D8-BF6BF1C29493}" type="presParOf" srcId="{700E3E1B-7828-4514-9D6D-C2457925FFFA}" destId="{69588538-3A35-4B71-B00F-1F1EA748BCD9}" srcOrd="3" destOrd="0" presId="urn:microsoft.com/office/officeart/2008/layout/VerticalCurvedList"/>
    <dgm:cxn modelId="{86166AB3-8B1F-44F1-8813-343AF76E1C5C}" type="presParOf" srcId="{700E3E1B-7828-4514-9D6D-C2457925FFFA}" destId="{65B799BD-85F8-4015-A72B-E29881BC982A}" srcOrd="4" destOrd="0" presId="urn:microsoft.com/office/officeart/2008/layout/VerticalCurvedList"/>
    <dgm:cxn modelId="{4407CAD5-FC30-4640-8234-8FDE8C9E123C}" type="presParOf" srcId="{65B799BD-85F8-4015-A72B-E29881BC982A}" destId="{AFE1F94F-1B5C-4B8E-94A2-32DA0112EF26}" srcOrd="0" destOrd="0" presId="urn:microsoft.com/office/officeart/2008/layout/VerticalCurvedList"/>
    <dgm:cxn modelId="{6AC72F32-60EE-4C37-99AF-B82983F77DC9}" type="presParOf" srcId="{700E3E1B-7828-4514-9D6D-C2457925FFFA}" destId="{8183F605-A814-4E95-9EC1-6F0F17635256}" srcOrd="5" destOrd="0" presId="urn:microsoft.com/office/officeart/2008/layout/VerticalCurvedList"/>
    <dgm:cxn modelId="{36F77E4F-350D-4071-8144-91A66478EE47}" type="presParOf" srcId="{700E3E1B-7828-4514-9D6D-C2457925FFFA}" destId="{ABAE42F3-BC75-4723-AD7A-58782939E6B3}" srcOrd="6" destOrd="0" presId="urn:microsoft.com/office/officeart/2008/layout/VerticalCurvedList"/>
    <dgm:cxn modelId="{6CF80C4A-F9B3-467D-8EB4-BCAC99B134A5}" type="presParOf" srcId="{ABAE42F3-BC75-4723-AD7A-58782939E6B3}" destId="{1D3B7049-9D9F-413F-898F-4A45AAC9BAAD}" srcOrd="0" destOrd="0" presId="urn:microsoft.com/office/officeart/2008/layout/VerticalCurvedList"/>
    <dgm:cxn modelId="{7A305B7C-F304-4882-8491-4D2C4F667247}" type="presParOf" srcId="{700E3E1B-7828-4514-9D6D-C2457925FFFA}" destId="{6C7940EC-1C1B-4924-AE59-E35C60AEF418}" srcOrd="7" destOrd="0" presId="urn:microsoft.com/office/officeart/2008/layout/VerticalCurvedList"/>
    <dgm:cxn modelId="{2A013F97-5593-4572-8894-F492DB4A39BF}" type="presParOf" srcId="{700E3E1B-7828-4514-9D6D-C2457925FFFA}" destId="{AE176E52-E49F-4C6E-BDD8-AD5122696029}" srcOrd="8" destOrd="0" presId="urn:microsoft.com/office/officeart/2008/layout/VerticalCurvedList"/>
    <dgm:cxn modelId="{046A85CA-7804-4FC6-8B92-865B4C5B5122}" type="presParOf" srcId="{AE176E52-E49F-4C6E-BDD8-AD5122696029}" destId="{FEEF0130-5D1A-4D2E-BEAC-431DD5059AC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B2A6D6-5C20-42E6-93CA-6F08558B5DDC}" type="doc">
      <dgm:prSet loTypeId="urn:microsoft.com/office/officeart/2008/layout/VerticalCurvedList" loCatId="list" qsTypeId="urn:microsoft.com/office/officeart/2005/8/quickstyle/simple3" qsCatId="simple" csTypeId="urn:microsoft.com/office/officeart/2005/8/colors/accent2_2" csCatId="accent2" phldr="1"/>
      <dgm:spPr/>
      <dgm:t>
        <a:bodyPr/>
        <a:lstStyle/>
        <a:p>
          <a:endParaRPr lang="en-US"/>
        </a:p>
      </dgm:t>
    </dgm:pt>
    <dgm:pt modelId="{F8B3428B-01D1-43B6-AFFE-685675472E3A}">
      <dgm:prSet custT="1"/>
      <dgm:spPr/>
      <dgm:t>
        <a:bodyPr/>
        <a:lstStyle/>
        <a:p>
          <a:r>
            <a:rPr lang="en-US" sz="2600" dirty="0">
              <a:solidFill>
                <a:schemeClr val="bg1"/>
              </a:solidFill>
            </a:rPr>
            <a:t>Elevated test scores in reading and math</a:t>
          </a:r>
        </a:p>
      </dgm:t>
      <dgm:extLst>
        <a:ext uri="{E40237B7-FDA0-4F09-8148-C483321AD2D9}">
          <dgm14:cNvPr xmlns:dgm14="http://schemas.microsoft.com/office/drawing/2010/diagram" id="0" name="" descr="Benefits itemized:&#10;Elevated test scores in reading and math&#10;"/>
        </a:ext>
      </dgm:extLst>
    </dgm:pt>
    <dgm:pt modelId="{EE228744-3A1B-48D4-84C7-5B6A8886B82F}" type="parTrans" cxnId="{113FF284-A08B-4FBD-BB1C-7BE4D15C0C4C}">
      <dgm:prSet/>
      <dgm:spPr/>
      <dgm:t>
        <a:bodyPr/>
        <a:lstStyle/>
        <a:p>
          <a:endParaRPr lang="en-US" sz="2600"/>
        </a:p>
      </dgm:t>
    </dgm:pt>
    <dgm:pt modelId="{631D649F-3857-4409-B9F7-5FF2B9FB6F5E}" type="sibTrans" cxnId="{113FF284-A08B-4FBD-BB1C-7BE4D15C0C4C}">
      <dgm:prSet/>
      <dgm:spPr/>
      <dgm:t>
        <a:bodyPr/>
        <a:lstStyle/>
        <a:p>
          <a:endParaRPr lang="en-US" sz="2600"/>
        </a:p>
      </dgm:t>
    </dgm:pt>
    <dgm:pt modelId="{69F070C2-C36A-4A62-AE40-DDFB5F180CED}">
      <dgm:prSet custT="1"/>
      <dgm:spPr/>
      <dgm:t>
        <a:bodyPr/>
        <a:lstStyle/>
        <a:p>
          <a:r>
            <a:rPr lang="en-US" sz="2450" dirty="0">
              <a:solidFill>
                <a:schemeClr val="bg1"/>
              </a:solidFill>
            </a:rPr>
            <a:t>More positive attitudes towards academics</a:t>
          </a:r>
        </a:p>
      </dgm:t>
      <dgm:extLst>
        <a:ext uri="{E40237B7-FDA0-4F09-8148-C483321AD2D9}">
          <dgm14:cNvPr xmlns:dgm14="http://schemas.microsoft.com/office/drawing/2010/diagram" id="0" name="" descr="Benefits itemized:&#10;Elevated test scores in reading and math&#10;More positive attitudes towards academics&#10;Improved study skills and attention&#10;Better school attendance&#10;Easier transitions between grade levels&#10;Increased graduation rates"/>
        </a:ext>
      </dgm:extLst>
    </dgm:pt>
    <dgm:pt modelId="{7974B999-5161-42B3-8BFE-353DBD157E6F}" type="parTrans" cxnId="{ED5A75AF-E68F-4533-82EC-9D513DFC6A93}">
      <dgm:prSet/>
      <dgm:spPr/>
      <dgm:t>
        <a:bodyPr/>
        <a:lstStyle/>
        <a:p>
          <a:endParaRPr lang="en-US" sz="2600"/>
        </a:p>
      </dgm:t>
    </dgm:pt>
    <dgm:pt modelId="{D5B5AA73-8478-4D63-9BD1-8BED9824917A}" type="sibTrans" cxnId="{ED5A75AF-E68F-4533-82EC-9D513DFC6A93}">
      <dgm:prSet/>
      <dgm:spPr/>
      <dgm:t>
        <a:bodyPr/>
        <a:lstStyle/>
        <a:p>
          <a:endParaRPr lang="en-US" sz="2600"/>
        </a:p>
      </dgm:t>
    </dgm:pt>
    <dgm:pt modelId="{01FED6F0-945C-4295-8299-C28F7DD154C9}">
      <dgm:prSet custT="1"/>
      <dgm:spPr/>
      <dgm:t>
        <a:bodyPr/>
        <a:lstStyle/>
        <a:p>
          <a:r>
            <a:rPr lang="en-US" sz="2600" dirty="0">
              <a:solidFill>
                <a:schemeClr val="bg1"/>
              </a:solidFill>
            </a:rPr>
            <a:t>Better school attendance</a:t>
          </a:r>
        </a:p>
      </dgm:t>
    </dgm:pt>
    <dgm:pt modelId="{6B04B051-E7F0-469A-AF2F-96F2BF1CBE03}" type="parTrans" cxnId="{AD87B130-E494-4A28-9150-317161EC76B0}">
      <dgm:prSet/>
      <dgm:spPr/>
      <dgm:t>
        <a:bodyPr/>
        <a:lstStyle/>
        <a:p>
          <a:endParaRPr lang="en-US" sz="2600"/>
        </a:p>
      </dgm:t>
    </dgm:pt>
    <dgm:pt modelId="{17C04F0C-41F6-4F5B-B5C8-42BC2709679B}" type="sibTrans" cxnId="{AD87B130-E494-4A28-9150-317161EC76B0}">
      <dgm:prSet/>
      <dgm:spPr/>
      <dgm:t>
        <a:bodyPr/>
        <a:lstStyle/>
        <a:p>
          <a:endParaRPr lang="en-US" sz="2600"/>
        </a:p>
      </dgm:t>
    </dgm:pt>
    <dgm:pt modelId="{0542E585-D1EF-44A8-98A8-F6487EAA4333}">
      <dgm:prSet custT="1"/>
      <dgm:spPr/>
      <dgm:t>
        <a:bodyPr/>
        <a:lstStyle/>
        <a:p>
          <a:r>
            <a:rPr lang="en-US" sz="2600" dirty="0">
              <a:solidFill>
                <a:schemeClr val="bg1"/>
              </a:solidFill>
            </a:rPr>
            <a:t>Increased graduation rates</a:t>
          </a:r>
        </a:p>
      </dgm:t>
    </dgm:pt>
    <dgm:pt modelId="{D9588E47-2585-4F4C-9057-32D3263586B0}" type="parTrans" cxnId="{C850E8D6-A33C-4A49-BDB9-A4AC709135C9}">
      <dgm:prSet/>
      <dgm:spPr/>
      <dgm:t>
        <a:bodyPr/>
        <a:lstStyle/>
        <a:p>
          <a:endParaRPr lang="en-US" sz="2600"/>
        </a:p>
      </dgm:t>
    </dgm:pt>
    <dgm:pt modelId="{8D25B596-9B37-471A-A5EA-A9C8EF818841}" type="sibTrans" cxnId="{C850E8D6-A33C-4A49-BDB9-A4AC709135C9}">
      <dgm:prSet/>
      <dgm:spPr/>
      <dgm:t>
        <a:bodyPr/>
        <a:lstStyle/>
        <a:p>
          <a:endParaRPr lang="en-US" sz="2600"/>
        </a:p>
      </dgm:t>
    </dgm:pt>
    <dgm:pt modelId="{87C6FD6C-F9BF-4BFD-907C-93CAA706350F}">
      <dgm:prSet custT="1"/>
      <dgm:spPr/>
      <dgm:t>
        <a:bodyPr/>
        <a:lstStyle/>
        <a:p>
          <a:r>
            <a:rPr lang="en-US" sz="2600" dirty="0">
              <a:solidFill>
                <a:schemeClr val="bg1"/>
              </a:solidFill>
            </a:rPr>
            <a:t>Improved study skills and attention</a:t>
          </a:r>
        </a:p>
      </dgm:t>
    </dgm:pt>
    <dgm:pt modelId="{BA00F886-6225-445D-8868-197C877BB252}" type="parTrans" cxnId="{925614C0-7ACC-49E0-AC32-C958C2F37B77}">
      <dgm:prSet/>
      <dgm:spPr/>
      <dgm:t>
        <a:bodyPr/>
        <a:lstStyle/>
        <a:p>
          <a:endParaRPr lang="en-US" sz="2600"/>
        </a:p>
      </dgm:t>
    </dgm:pt>
    <dgm:pt modelId="{252506F9-922D-4004-BFED-E7EC17E59300}" type="sibTrans" cxnId="{925614C0-7ACC-49E0-AC32-C958C2F37B77}">
      <dgm:prSet/>
      <dgm:spPr/>
      <dgm:t>
        <a:bodyPr/>
        <a:lstStyle/>
        <a:p>
          <a:endParaRPr lang="en-US" sz="2600"/>
        </a:p>
      </dgm:t>
    </dgm:pt>
    <dgm:pt modelId="{B6D3A4E5-7399-4D87-9FE4-C9D661ED8CDF}">
      <dgm:prSet custT="1"/>
      <dgm:spPr/>
      <dgm:t>
        <a:bodyPr/>
        <a:lstStyle/>
        <a:p>
          <a:r>
            <a:rPr lang="en-US" sz="2600" dirty="0">
              <a:solidFill>
                <a:schemeClr val="bg1"/>
              </a:solidFill>
            </a:rPr>
            <a:t>Easier transitions between grade levels</a:t>
          </a:r>
        </a:p>
      </dgm:t>
    </dgm:pt>
    <dgm:pt modelId="{FAE35364-6FE7-4253-A9A3-D2B67461A3CC}" type="parTrans" cxnId="{D17D5A03-2859-44B5-9C3E-2E378A382A3A}">
      <dgm:prSet/>
      <dgm:spPr/>
      <dgm:t>
        <a:bodyPr/>
        <a:lstStyle/>
        <a:p>
          <a:endParaRPr lang="en-US" sz="2600"/>
        </a:p>
      </dgm:t>
    </dgm:pt>
    <dgm:pt modelId="{610C69CF-1E4B-45B9-BD3E-23ACB96DA7F2}" type="sibTrans" cxnId="{D17D5A03-2859-44B5-9C3E-2E378A382A3A}">
      <dgm:prSet/>
      <dgm:spPr/>
      <dgm:t>
        <a:bodyPr/>
        <a:lstStyle/>
        <a:p>
          <a:endParaRPr lang="en-US" sz="2600"/>
        </a:p>
      </dgm:t>
    </dgm:pt>
    <dgm:pt modelId="{B031E3A6-5F67-4506-ABA3-09A66C0B4CD4}" type="pres">
      <dgm:prSet presAssocID="{09B2A6D6-5C20-42E6-93CA-6F08558B5DDC}" presName="Name0" presStyleCnt="0">
        <dgm:presLayoutVars>
          <dgm:chMax val="7"/>
          <dgm:chPref val="7"/>
          <dgm:dir/>
        </dgm:presLayoutVars>
      </dgm:prSet>
      <dgm:spPr/>
    </dgm:pt>
    <dgm:pt modelId="{8AA99A5C-65D0-4267-BE2E-555D1D0032B2}" type="pres">
      <dgm:prSet presAssocID="{09B2A6D6-5C20-42E6-93CA-6F08558B5DDC}" presName="Name1" presStyleCnt="0"/>
      <dgm:spPr/>
    </dgm:pt>
    <dgm:pt modelId="{363AAF8A-6C15-42FD-A167-09BC95DBFC96}" type="pres">
      <dgm:prSet presAssocID="{09B2A6D6-5C20-42E6-93CA-6F08558B5DDC}" presName="cycle" presStyleCnt="0"/>
      <dgm:spPr/>
    </dgm:pt>
    <dgm:pt modelId="{0CD34C6F-9AF8-46F3-9A0D-CF47D11EF6E8}" type="pres">
      <dgm:prSet presAssocID="{09B2A6D6-5C20-42E6-93CA-6F08558B5DDC}" presName="srcNode" presStyleLbl="node1" presStyleIdx="0" presStyleCnt="6"/>
      <dgm:spPr/>
    </dgm:pt>
    <dgm:pt modelId="{5C9F4DAA-EB5D-4A02-8BCD-307ED9EC9744}" type="pres">
      <dgm:prSet presAssocID="{09B2A6D6-5C20-42E6-93CA-6F08558B5DDC}" presName="conn" presStyleLbl="parChTrans1D2" presStyleIdx="0" presStyleCnt="1"/>
      <dgm:spPr/>
    </dgm:pt>
    <dgm:pt modelId="{A1DE19B9-FD6E-4609-91A7-304B69AA7287}" type="pres">
      <dgm:prSet presAssocID="{09B2A6D6-5C20-42E6-93CA-6F08558B5DDC}" presName="extraNode" presStyleLbl="node1" presStyleIdx="0" presStyleCnt="6"/>
      <dgm:spPr/>
    </dgm:pt>
    <dgm:pt modelId="{9B78C042-DEC1-4AF3-8264-D19AF5597BF6}" type="pres">
      <dgm:prSet presAssocID="{09B2A6D6-5C20-42E6-93CA-6F08558B5DDC}" presName="dstNode" presStyleLbl="node1" presStyleIdx="0" presStyleCnt="6"/>
      <dgm:spPr/>
    </dgm:pt>
    <dgm:pt modelId="{8FA7A79B-6B7B-43F6-9321-F7AF0B121090}" type="pres">
      <dgm:prSet presAssocID="{F8B3428B-01D1-43B6-AFFE-685675472E3A}" presName="text_1" presStyleLbl="node1" presStyleIdx="0" presStyleCnt="6">
        <dgm:presLayoutVars>
          <dgm:bulletEnabled val="1"/>
        </dgm:presLayoutVars>
      </dgm:prSet>
      <dgm:spPr/>
    </dgm:pt>
    <dgm:pt modelId="{00B5516F-287B-4DD5-AFDB-54E4335646A2}" type="pres">
      <dgm:prSet presAssocID="{F8B3428B-01D1-43B6-AFFE-685675472E3A}" presName="accent_1" presStyleCnt="0"/>
      <dgm:spPr/>
    </dgm:pt>
    <dgm:pt modelId="{00E8D717-D13B-4A3E-A664-0D9C82AC5965}" type="pres">
      <dgm:prSet presAssocID="{F8B3428B-01D1-43B6-AFFE-685675472E3A}" presName="accentRepeatNode" presStyleLbl="solidFgAcc1" presStyleIdx="0" presStyleCnt="6" custScaleX="102752" custScaleY="104562"/>
      <dgm:spPr/>
    </dgm:pt>
    <dgm:pt modelId="{3C83E13C-5FEF-4344-8C00-C701490701A1}" type="pres">
      <dgm:prSet presAssocID="{69F070C2-C36A-4A62-AE40-DDFB5F180CED}" presName="text_2" presStyleLbl="node1" presStyleIdx="1" presStyleCnt="6">
        <dgm:presLayoutVars>
          <dgm:bulletEnabled val="1"/>
        </dgm:presLayoutVars>
      </dgm:prSet>
      <dgm:spPr/>
    </dgm:pt>
    <dgm:pt modelId="{38E069A2-4F58-41AC-A0B0-E763730A6ECF}" type="pres">
      <dgm:prSet presAssocID="{69F070C2-C36A-4A62-AE40-DDFB5F180CED}" presName="accent_2" presStyleCnt="0"/>
      <dgm:spPr/>
    </dgm:pt>
    <dgm:pt modelId="{8F2D669F-E8E7-41DC-B866-E498CAA252E4}" type="pres">
      <dgm:prSet presAssocID="{69F070C2-C36A-4A62-AE40-DDFB5F180CED}" presName="accentRepeatNode" presStyleLbl="solidFgAcc1" presStyleIdx="1" presStyleCnt="6"/>
      <dgm:spPr/>
    </dgm:pt>
    <dgm:pt modelId="{8305DA75-EAF1-4FAB-8985-4A92FB5EF322}" type="pres">
      <dgm:prSet presAssocID="{87C6FD6C-F9BF-4BFD-907C-93CAA706350F}" presName="text_3" presStyleLbl="node1" presStyleIdx="2" presStyleCnt="6">
        <dgm:presLayoutVars>
          <dgm:bulletEnabled val="1"/>
        </dgm:presLayoutVars>
      </dgm:prSet>
      <dgm:spPr/>
    </dgm:pt>
    <dgm:pt modelId="{F3D80D58-D94A-4210-9EFF-04605D85F95E}" type="pres">
      <dgm:prSet presAssocID="{87C6FD6C-F9BF-4BFD-907C-93CAA706350F}" presName="accent_3" presStyleCnt="0"/>
      <dgm:spPr/>
    </dgm:pt>
    <dgm:pt modelId="{EF7CF2E5-A706-4A99-83D5-DF62F686285F}" type="pres">
      <dgm:prSet presAssocID="{87C6FD6C-F9BF-4BFD-907C-93CAA706350F}" presName="accentRepeatNode" presStyleLbl="solidFgAcc1" presStyleIdx="2" presStyleCnt="6"/>
      <dgm:spPr/>
    </dgm:pt>
    <dgm:pt modelId="{07D52E2B-264F-4E59-B59F-2DF6179CFA99}" type="pres">
      <dgm:prSet presAssocID="{01FED6F0-945C-4295-8299-C28F7DD154C9}" presName="text_4" presStyleLbl="node1" presStyleIdx="3" presStyleCnt="6">
        <dgm:presLayoutVars>
          <dgm:bulletEnabled val="1"/>
        </dgm:presLayoutVars>
      </dgm:prSet>
      <dgm:spPr/>
    </dgm:pt>
    <dgm:pt modelId="{23E49530-AAB9-4489-A2E0-3CFEA2449C29}" type="pres">
      <dgm:prSet presAssocID="{01FED6F0-945C-4295-8299-C28F7DD154C9}" presName="accent_4" presStyleCnt="0"/>
      <dgm:spPr/>
    </dgm:pt>
    <dgm:pt modelId="{1CB9D4D8-860F-492C-B60C-73155924328F}" type="pres">
      <dgm:prSet presAssocID="{01FED6F0-945C-4295-8299-C28F7DD154C9}" presName="accentRepeatNode" presStyleLbl="solidFgAcc1" presStyleIdx="3" presStyleCnt="6"/>
      <dgm:spPr/>
    </dgm:pt>
    <dgm:pt modelId="{4B084613-FEEF-418C-B442-A5E607677882}" type="pres">
      <dgm:prSet presAssocID="{B6D3A4E5-7399-4D87-9FE4-C9D661ED8CDF}" presName="text_5" presStyleLbl="node1" presStyleIdx="4" presStyleCnt="6">
        <dgm:presLayoutVars>
          <dgm:bulletEnabled val="1"/>
        </dgm:presLayoutVars>
      </dgm:prSet>
      <dgm:spPr/>
    </dgm:pt>
    <dgm:pt modelId="{900623FD-9C5F-4DF2-928F-F07D13785620}" type="pres">
      <dgm:prSet presAssocID="{B6D3A4E5-7399-4D87-9FE4-C9D661ED8CDF}" presName="accent_5" presStyleCnt="0"/>
      <dgm:spPr/>
    </dgm:pt>
    <dgm:pt modelId="{5F418936-BE67-43D5-9B0F-0C19B6871A2B}" type="pres">
      <dgm:prSet presAssocID="{B6D3A4E5-7399-4D87-9FE4-C9D661ED8CDF}" presName="accentRepeatNode" presStyleLbl="solidFgAcc1" presStyleIdx="4" presStyleCnt="6"/>
      <dgm:spPr/>
    </dgm:pt>
    <dgm:pt modelId="{7CF4670A-FD81-40F2-A937-B101826C985C}" type="pres">
      <dgm:prSet presAssocID="{0542E585-D1EF-44A8-98A8-F6487EAA4333}" presName="text_6" presStyleLbl="node1" presStyleIdx="5" presStyleCnt="6">
        <dgm:presLayoutVars>
          <dgm:bulletEnabled val="1"/>
        </dgm:presLayoutVars>
      </dgm:prSet>
      <dgm:spPr/>
    </dgm:pt>
    <dgm:pt modelId="{63B8E226-3E62-4EC3-9640-287C90F2B18A}" type="pres">
      <dgm:prSet presAssocID="{0542E585-D1EF-44A8-98A8-F6487EAA4333}" presName="accent_6" presStyleCnt="0"/>
      <dgm:spPr/>
    </dgm:pt>
    <dgm:pt modelId="{5B376360-64A9-459E-8311-B6FD9674E32A}" type="pres">
      <dgm:prSet presAssocID="{0542E585-D1EF-44A8-98A8-F6487EAA4333}" presName="accentRepeatNode" presStyleLbl="solidFgAcc1" presStyleIdx="5" presStyleCnt="6"/>
      <dgm:spPr/>
    </dgm:pt>
  </dgm:ptLst>
  <dgm:cxnLst>
    <dgm:cxn modelId="{D17D5A03-2859-44B5-9C3E-2E378A382A3A}" srcId="{09B2A6D6-5C20-42E6-93CA-6F08558B5DDC}" destId="{B6D3A4E5-7399-4D87-9FE4-C9D661ED8CDF}" srcOrd="4" destOrd="0" parTransId="{FAE35364-6FE7-4253-A9A3-D2B67461A3CC}" sibTransId="{610C69CF-1E4B-45B9-BD3E-23ACB96DA7F2}"/>
    <dgm:cxn modelId="{482DA918-32E7-473E-8AAF-20ADD7F8CA4D}" type="presOf" srcId="{09B2A6D6-5C20-42E6-93CA-6F08558B5DDC}" destId="{B031E3A6-5F67-4506-ABA3-09A66C0B4CD4}" srcOrd="0" destOrd="0" presId="urn:microsoft.com/office/officeart/2008/layout/VerticalCurvedList"/>
    <dgm:cxn modelId="{465BB723-806F-4AE3-84DE-1CB76F85483E}" type="presOf" srcId="{69F070C2-C36A-4A62-AE40-DDFB5F180CED}" destId="{3C83E13C-5FEF-4344-8C00-C701490701A1}" srcOrd="0" destOrd="0" presId="urn:microsoft.com/office/officeart/2008/layout/VerticalCurvedList"/>
    <dgm:cxn modelId="{AD87B130-E494-4A28-9150-317161EC76B0}" srcId="{09B2A6D6-5C20-42E6-93CA-6F08558B5DDC}" destId="{01FED6F0-945C-4295-8299-C28F7DD154C9}" srcOrd="3" destOrd="0" parTransId="{6B04B051-E7F0-469A-AF2F-96F2BF1CBE03}" sibTransId="{17C04F0C-41F6-4F5B-B5C8-42BC2709679B}"/>
    <dgm:cxn modelId="{E9589060-8B8A-4D1E-A3B4-575EEAF93828}" type="presOf" srcId="{87C6FD6C-F9BF-4BFD-907C-93CAA706350F}" destId="{8305DA75-EAF1-4FAB-8985-4A92FB5EF322}" srcOrd="0" destOrd="0" presId="urn:microsoft.com/office/officeart/2008/layout/VerticalCurvedList"/>
    <dgm:cxn modelId="{29B6EC66-666E-4C71-899B-EAF1BADD8D26}" type="presOf" srcId="{631D649F-3857-4409-B9F7-5FF2B9FB6F5E}" destId="{5C9F4DAA-EB5D-4A02-8BCD-307ED9EC9744}" srcOrd="0" destOrd="0" presId="urn:microsoft.com/office/officeart/2008/layout/VerticalCurvedList"/>
    <dgm:cxn modelId="{D1F79A68-C2B1-4214-99D7-3860ADAC76CE}" type="presOf" srcId="{01FED6F0-945C-4295-8299-C28F7DD154C9}" destId="{07D52E2B-264F-4E59-B59F-2DF6179CFA99}" srcOrd="0" destOrd="0" presId="urn:microsoft.com/office/officeart/2008/layout/VerticalCurvedList"/>
    <dgm:cxn modelId="{7CD37A57-16A0-4ABC-A70D-C5DFA58154D3}" type="presOf" srcId="{B6D3A4E5-7399-4D87-9FE4-C9D661ED8CDF}" destId="{4B084613-FEEF-418C-B442-A5E607677882}" srcOrd="0" destOrd="0" presId="urn:microsoft.com/office/officeart/2008/layout/VerticalCurvedList"/>
    <dgm:cxn modelId="{113FF284-A08B-4FBD-BB1C-7BE4D15C0C4C}" srcId="{09B2A6D6-5C20-42E6-93CA-6F08558B5DDC}" destId="{F8B3428B-01D1-43B6-AFFE-685675472E3A}" srcOrd="0" destOrd="0" parTransId="{EE228744-3A1B-48D4-84C7-5B6A8886B82F}" sibTransId="{631D649F-3857-4409-B9F7-5FF2B9FB6F5E}"/>
    <dgm:cxn modelId="{BDBCA498-8A20-47C8-A7EF-1536AFABDB28}" type="presOf" srcId="{0542E585-D1EF-44A8-98A8-F6487EAA4333}" destId="{7CF4670A-FD81-40F2-A937-B101826C985C}" srcOrd="0" destOrd="0" presId="urn:microsoft.com/office/officeart/2008/layout/VerticalCurvedList"/>
    <dgm:cxn modelId="{ED5A75AF-E68F-4533-82EC-9D513DFC6A93}" srcId="{09B2A6D6-5C20-42E6-93CA-6F08558B5DDC}" destId="{69F070C2-C36A-4A62-AE40-DDFB5F180CED}" srcOrd="1" destOrd="0" parTransId="{7974B999-5161-42B3-8BFE-353DBD157E6F}" sibTransId="{D5B5AA73-8478-4D63-9BD1-8BED9824917A}"/>
    <dgm:cxn modelId="{925614C0-7ACC-49E0-AC32-C958C2F37B77}" srcId="{09B2A6D6-5C20-42E6-93CA-6F08558B5DDC}" destId="{87C6FD6C-F9BF-4BFD-907C-93CAA706350F}" srcOrd="2" destOrd="0" parTransId="{BA00F886-6225-445D-8868-197C877BB252}" sibTransId="{252506F9-922D-4004-BFED-E7EC17E59300}"/>
    <dgm:cxn modelId="{C850E8D6-A33C-4A49-BDB9-A4AC709135C9}" srcId="{09B2A6D6-5C20-42E6-93CA-6F08558B5DDC}" destId="{0542E585-D1EF-44A8-98A8-F6487EAA4333}" srcOrd="5" destOrd="0" parTransId="{D9588E47-2585-4F4C-9057-32D3263586B0}" sibTransId="{8D25B596-9B37-471A-A5EA-A9C8EF818841}"/>
    <dgm:cxn modelId="{19000CF7-4BFF-49E1-B739-378D71204AF6}" type="presOf" srcId="{F8B3428B-01D1-43B6-AFFE-685675472E3A}" destId="{8FA7A79B-6B7B-43F6-9321-F7AF0B121090}" srcOrd="0" destOrd="0" presId="urn:microsoft.com/office/officeart/2008/layout/VerticalCurvedList"/>
    <dgm:cxn modelId="{EA925125-C299-4F83-861E-15A73B069897}" type="presParOf" srcId="{B031E3A6-5F67-4506-ABA3-09A66C0B4CD4}" destId="{8AA99A5C-65D0-4267-BE2E-555D1D0032B2}" srcOrd="0" destOrd="0" presId="urn:microsoft.com/office/officeart/2008/layout/VerticalCurvedList"/>
    <dgm:cxn modelId="{568DDF11-948E-4278-A256-E719B7BBD0E4}" type="presParOf" srcId="{8AA99A5C-65D0-4267-BE2E-555D1D0032B2}" destId="{363AAF8A-6C15-42FD-A167-09BC95DBFC96}" srcOrd="0" destOrd="0" presId="urn:microsoft.com/office/officeart/2008/layout/VerticalCurvedList"/>
    <dgm:cxn modelId="{83607A65-2602-4DA6-AA25-036AB04186B9}" type="presParOf" srcId="{363AAF8A-6C15-42FD-A167-09BC95DBFC96}" destId="{0CD34C6F-9AF8-46F3-9A0D-CF47D11EF6E8}" srcOrd="0" destOrd="0" presId="urn:microsoft.com/office/officeart/2008/layout/VerticalCurvedList"/>
    <dgm:cxn modelId="{DB08FA5E-1403-4C27-952A-420557878752}" type="presParOf" srcId="{363AAF8A-6C15-42FD-A167-09BC95DBFC96}" destId="{5C9F4DAA-EB5D-4A02-8BCD-307ED9EC9744}" srcOrd="1" destOrd="0" presId="urn:microsoft.com/office/officeart/2008/layout/VerticalCurvedList"/>
    <dgm:cxn modelId="{B1AAC689-4524-451B-AD77-17AC2BDE8A67}" type="presParOf" srcId="{363AAF8A-6C15-42FD-A167-09BC95DBFC96}" destId="{A1DE19B9-FD6E-4609-91A7-304B69AA7287}" srcOrd="2" destOrd="0" presId="urn:microsoft.com/office/officeart/2008/layout/VerticalCurvedList"/>
    <dgm:cxn modelId="{94F3EAF5-5ABE-43B1-ADC8-D9CFB9FF0B8D}" type="presParOf" srcId="{363AAF8A-6C15-42FD-A167-09BC95DBFC96}" destId="{9B78C042-DEC1-4AF3-8264-D19AF5597BF6}" srcOrd="3" destOrd="0" presId="urn:microsoft.com/office/officeart/2008/layout/VerticalCurvedList"/>
    <dgm:cxn modelId="{0D363B99-6C99-4D0A-B6D2-8BA05A080005}" type="presParOf" srcId="{8AA99A5C-65D0-4267-BE2E-555D1D0032B2}" destId="{8FA7A79B-6B7B-43F6-9321-F7AF0B121090}" srcOrd="1" destOrd="0" presId="urn:microsoft.com/office/officeart/2008/layout/VerticalCurvedList"/>
    <dgm:cxn modelId="{79E16620-57B3-4786-B40E-CEC8080A9644}" type="presParOf" srcId="{8AA99A5C-65D0-4267-BE2E-555D1D0032B2}" destId="{00B5516F-287B-4DD5-AFDB-54E4335646A2}" srcOrd="2" destOrd="0" presId="urn:microsoft.com/office/officeart/2008/layout/VerticalCurvedList"/>
    <dgm:cxn modelId="{6C2123C4-4D9A-40F1-9C5C-889006605416}" type="presParOf" srcId="{00B5516F-287B-4DD5-AFDB-54E4335646A2}" destId="{00E8D717-D13B-4A3E-A664-0D9C82AC5965}" srcOrd="0" destOrd="0" presId="urn:microsoft.com/office/officeart/2008/layout/VerticalCurvedList"/>
    <dgm:cxn modelId="{A7F5E48A-E0E4-4FF4-AAAB-A6F95E3D4725}" type="presParOf" srcId="{8AA99A5C-65D0-4267-BE2E-555D1D0032B2}" destId="{3C83E13C-5FEF-4344-8C00-C701490701A1}" srcOrd="3" destOrd="0" presId="urn:microsoft.com/office/officeart/2008/layout/VerticalCurvedList"/>
    <dgm:cxn modelId="{F917FA02-BE9E-4679-97E7-BBF7F9365EC3}" type="presParOf" srcId="{8AA99A5C-65D0-4267-BE2E-555D1D0032B2}" destId="{38E069A2-4F58-41AC-A0B0-E763730A6ECF}" srcOrd="4" destOrd="0" presId="urn:microsoft.com/office/officeart/2008/layout/VerticalCurvedList"/>
    <dgm:cxn modelId="{E39CF4EA-8697-4B18-B33D-D3DAA2DABD73}" type="presParOf" srcId="{38E069A2-4F58-41AC-A0B0-E763730A6ECF}" destId="{8F2D669F-E8E7-41DC-B866-E498CAA252E4}" srcOrd="0" destOrd="0" presId="urn:microsoft.com/office/officeart/2008/layout/VerticalCurvedList"/>
    <dgm:cxn modelId="{1E57D32D-30E1-4825-B400-E3266DB4AF1F}" type="presParOf" srcId="{8AA99A5C-65D0-4267-BE2E-555D1D0032B2}" destId="{8305DA75-EAF1-4FAB-8985-4A92FB5EF322}" srcOrd="5" destOrd="0" presId="urn:microsoft.com/office/officeart/2008/layout/VerticalCurvedList"/>
    <dgm:cxn modelId="{CD3D0DAF-1BD6-446F-8946-B46AA2ED1493}" type="presParOf" srcId="{8AA99A5C-65D0-4267-BE2E-555D1D0032B2}" destId="{F3D80D58-D94A-4210-9EFF-04605D85F95E}" srcOrd="6" destOrd="0" presId="urn:microsoft.com/office/officeart/2008/layout/VerticalCurvedList"/>
    <dgm:cxn modelId="{A7B92413-71B1-4CA4-B349-EC5525180EFD}" type="presParOf" srcId="{F3D80D58-D94A-4210-9EFF-04605D85F95E}" destId="{EF7CF2E5-A706-4A99-83D5-DF62F686285F}" srcOrd="0" destOrd="0" presId="urn:microsoft.com/office/officeart/2008/layout/VerticalCurvedList"/>
    <dgm:cxn modelId="{827476F9-0A1F-46D7-8E28-6C42D56AABA3}" type="presParOf" srcId="{8AA99A5C-65D0-4267-BE2E-555D1D0032B2}" destId="{07D52E2B-264F-4E59-B59F-2DF6179CFA99}" srcOrd="7" destOrd="0" presId="urn:microsoft.com/office/officeart/2008/layout/VerticalCurvedList"/>
    <dgm:cxn modelId="{90D8BE4E-470F-4339-A734-C1DA0BE1FAF9}" type="presParOf" srcId="{8AA99A5C-65D0-4267-BE2E-555D1D0032B2}" destId="{23E49530-AAB9-4489-A2E0-3CFEA2449C29}" srcOrd="8" destOrd="0" presId="urn:microsoft.com/office/officeart/2008/layout/VerticalCurvedList"/>
    <dgm:cxn modelId="{FBF4D03B-7977-4385-A32E-F6A91F1568BB}" type="presParOf" srcId="{23E49530-AAB9-4489-A2E0-3CFEA2449C29}" destId="{1CB9D4D8-860F-492C-B60C-73155924328F}" srcOrd="0" destOrd="0" presId="urn:microsoft.com/office/officeart/2008/layout/VerticalCurvedList"/>
    <dgm:cxn modelId="{A7306427-3C03-4F82-A7F8-60F191E6E779}" type="presParOf" srcId="{8AA99A5C-65D0-4267-BE2E-555D1D0032B2}" destId="{4B084613-FEEF-418C-B442-A5E607677882}" srcOrd="9" destOrd="0" presId="urn:microsoft.com/office/officeart/2008/layout/VerticalCurvedList"/>
    <dgm:cxn modelId="{B1A61FDC-3E60-419C-97C7-8FA69D12CDEC}" type="presParOf" srcId="{8AA99A5C-65D0-4267-BE2E-555D1D0032B2}" destId="{900623FD-9C5F-4DF2-928F-F07D13785620}" srcOrd="10" destOrd="0" presId="urn:microsoft.com/office/officeart/2008/layout/VerticalCurvedList"/>
    <dgm:cxn modelId="{0E813EB8-E2D7-4F65-B07B-96581F2819F0}" type="presParOf" srcId="{900623FD-9C5F-4DF2-928F-F07D13785620}" destId="{5F418936-BE67-43D5-9B0F-0C19B6871A2B}" srcOrd="0" destOrd="0" presId="urn:microsoft.com/office/officeart/2008/layout/VerticalCurvedList"/>
    <dgm:cxn modelId="{72DD1FDE-A713-4ADA-8B67-FE4C4C37C625}" type="presParOf" srcId="{8AA99A5C-65D0-4267-BE2E-555D1D0032B2}" destId="{7CF4670A-FD81-40F2-A937-B101826C985C}" srcOrd="11" destOrd="0" presId="urn:microsoft.com/office/officeart/2008/layout/VerticalCurvedList"/>
    <dgm:cxn modelId="{133C6D93-6E21-4306-A98D-CB915C9FBA2F}" type="presParOf" srcId="{8AA99A5C-65D0-4267-BE2E-555D1D0032B2}" destId="{63B8E226-3E62-4EC3-9640-287C90F2B18A}" srcOrd="12" destOrd="0" presId="urn:microsoft.com/office/officeart/2008/layout/VerticalCurvedList"/>
    <dgm:cxn modelId="{DAD16C69-4697-4AB5-A53B-381915816710}" type="presParOf" srcId="{63B8E226-3E62-4EC3-9640-287C90F2B18A}" destId="{5B376360-64A9-459E-8311-B6FD9674E3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0FB8ED-E3BD-4FA6-BCD0-5226D53786E8}" type="doc">
      <dgm:prSet loTypeId="urn:microsoft.com/office/officeart/2008/layout/PictureAccentList" loCatId="list" qsTypeId="urn:microsoft.com/office/officeart/2005/8/quickstyle/simple3" qsCatId="simple" csTypeId="urn:microsoft.com/office/officeart/2005/8/colors/accent2_2" csCatId="accent2" phldr="1"/>
      <dgm:spPr/>
      <dgm:t>
        <a:bodyPr/>
        <a:lstStyle/>
        <a:p>
          <a:endParaRPr lang="en-US"/>
        </a:p>
      </dgm:t>
    </dgm:pt>
    <dgm:pt modelId="{5A076A43-6112-4700-B742-F12B11DE9C77}">
      <dgm:prSet phldrT="[Text]" custT="1"/>
      <dgm:spPr/>
      <dgm:t>
        <a:bodyPr/>
        <a:lstStyle/>
        <a:p>
          <a:r>
            <a:rPr lang="en-US" sz="2400" dirty="0">
              <a:solidFill>
                <a:schemeClr val="bg1"/>
              </a:solidFill>
              <a:latin typeface="+mn-lt"/>
            </a:rPr>
            <a:t>Their own educational experiences</a:t>
          </a:r>
        </a:p>
      </dgm:t>
    </dgm:pt>
    <dgm:pt modelId="{4F4DCC90-D2E9-478A-8F48-C78EF6642E09}" type="parTrans" cxnId="{69096863-99BA-407B-8AC8-4638CA16A78E}">
      <dgm:prSet/>
      <dgm:spPr/>
      <dgm:t>
        <a:bodyPr/>
        <a:lstStyle/>
        <a:p>
          <a:endParaRPr lang="en-US" sz="2400">
            <a:solidFill>
              <a:schemeClr val="bg1"/>
            </a:solidFill>
            <a:latin typeface="+mn-lt"/>
          </a:endParaRPr>
        </a:p>
      </dgm:t>
    </dgm:pt>
    <dgm:pt modelId="{635BBBCC-D3A6-4F9E-918A-500121090ACA}" type="sibTrans" cxnId="{69096863-99BA-407B-8AC8-4638CA16A78E}">
      <dgm:prSet/>
      <dgm:spPr/>
      <dgm:t>
        <a:bodyPr/>
        <a:lstStyle/>
        <a:p>
          <a:endParaRPr lang="en-US" sz="2400">
            <a:solidFill>
              <a:schemeClr val="bg1"/>
            </a:solidFill>
            <a:latin typeface="+mn-lt"/>
          </a:endParaRPr>
        </a:p>
      </dgm:t>
    </dgm:pt>
    <dgm:pt modelId="{A88B036B-5B96-491C-8616-58FCB8E70EF9}">
      <dgm:prSet phldrT="[Text]" custT="1"/>
      <dgm:spPr/>
      <dgm:t>
        <a:bodyPr/>
        <a:lstStyle/>
        <a:p>
          <a:r>
            <a:rPr lang="en-US" sz="2400" dirty="0">
              <a:solidFill>
                <a:schemeClr val="bg1"/>
              </a:solidFill>
              <a:latin typeface="+mn-lt"/>
            </a:rPr>
            <a:t>Their own parents’ involvement in their school experience</a:t>
          </a:r>
        </a:p>
      </dgm:t>
    </dgm:pt>
    <dgm:pt modelId="{14DA7B93-1913-4614-B89D-CA618CCF2621}" type="parTrans" cxnId="{EDFDE30F-1AAB-4803-87A7-C111A4DEB41D}">
      <dgm:prSet/>
      <dgm:spPr/>
      <dgm:t>
        <a:bodyPr/>
        <a:lstStyle/>
        <a:p>
          <a:endParaRPr lang="en-US" sz="2400">
            <a:solidFill>
              <a:schemeClr val="bg1"/>
            </a:solidFill>
            <a:latin typeface="+mn-lt"/>
          </a:endParaRPr>
        </a:p>
      </dgm:t>
    </dgm:pt>
    <dgm:pt modelId="{D06FBB1D-4ABE-497E-9BAF-88EBF2B4FDC9}" type="sibTrans" cxnId="{EDFDE30F-1AAB-4803-87A7-C111A4DEB41D}">
      <dgm:prSet/>
      <dgm:spPr/>
      <dgm:t>
        <a:bodyPr/>
        <a:lstStyle/>
        <a:p>
          <a:endParaRPr lang="en-US" sz="2400">
            <a:solidFill>
              <a:schemeClr val="bg1"/>
            </a:solidFill>
            <a:latin typeface="+mn-lt"/>
          </a:endParaRPr>
        </a:p>
      </dgm:t>
    </dgm:pt>
    <dgm:pt modelId="{046FCC77-5FFA-45EC-92EC-A577CCF660A3}">
      <dgm:prSet phldrT="[Text]" custT="1"/>
      <dgm:spPr/>
      <dgm:t>
        <a:bodyPr/>
        <a:lstStyle/>
        <a:p>
          <a:r>
            <a:rPr lang="en-US" sz="2400" dirty="0">
              <a:solidFill>
                <a:schemeClr val="bg1"/>
              </a:solidFill>
              <a:latin typeface="+mn-lt"/>
            </a:rPr>
            <a:t>Beliefs shaped by culture and values</a:t>
          </a:r>
        </a:p>
      </dgm:t>
    </dgm:pt>
    <dgm:pt modelId="{2395FAFC-2100-4AF6-BBEB-5FC2DE18295E}" type="parTrans" cxnId="{28E94BC0-213B-495E-B730-97E3EE4C2CC4}">
      <dgm:prSet/>
      <dgm:spPr/>
      <dgm:t>
        <a:bodyPr/>
        <a:lstStyle/>
        <a:p>
          <a:endParaRPr lang="en-US" sz="2400">
            <a:solidFill>
              <a:schemeClr val="bg1"/>
            </a:solidFill>
            <a:latin typeface="+mn-lt"/>
          </a:endParaRPr>
        </a:p>
      </dgm:t>
    </dgm:pt>
    <dgm:pt modelId="{3547FD41-3B32-4AC1-B222-9B36FB9F191F}" type="sibTrans" cxnId="{28E94BC0-213B-495E-B730-97E3EE4C2CC4}">
      <dgm:prSet/>
      <dgm:spPr/>
      <dgm:t>
        <a:bodyPr/>
        <a:lstStyle/>
        <a:p>
          <a:endParaRPr lang="en-US" sz="2400">
            <a:solidFill>
              <a:schemeClr val="bg1"/>
            </a:solidFill>
            <a:latin typeface="+mn-lt"/>
          </a:endParaRPr>
        </a:p>
      </dgm:t>
    </dgm:pt>
    <dgm:pt modelId="{8805B48D-D07F-4EA2-9800-42B08AA6B221}">
      <dgm:prSet phldrT="[Text]" custT="1"/>
      <dgm:spPr/>
      <dgm:t>
        <a:bodyPr/>
        <a:lstStyle/>
        <a:p>
          <a:r>
            <a:rPr lang="en-US" sz="2400" dirty="0">
              <a:solidFill>
                <a:schemeClr val="bg1"/>
              </a:solidFill>
              <a:latin typeface="+mn-lt"/>
            </a:rPr>
            <a:t>Family responsibilities and time commitments</a:t>
          </a:r>
        </a:p>
      </dgm:t>
    </dgm:pt>
    <dgm:pt modelId="{74226850-B09C-43A1-BFB4-5C3A2DEAFB9F}" type="parTrans" cxnId="{20AB9910-384B-490B-B72F-27A242DF7E16}">
      <dgm:prSet/>
      <dgm:spPr/>
      <dgm:t>
        <a:bodyPr/>
        <a:lstStyle/>
        <a:p>
          <a:endParaRPr lang="en-US" sz="2400">
            <a:solidFill>
              <a:schemeClr val="bg1"/>
            </a:solidFill>
            <a:latin typeface="+mn-lt"/>
          </a:endParaRPr>
        </a:p>
      </dgm:t>
    </dgm:pt>
    <dgm:pt modelId="{A2D9E420-2102-4D17-B906-A6FE47AFEDB3}" type="sibTrans" cxnId="{20AB9910-384B-490B-B72F-27A242DF7E16}">
      <dgm:prSet/>
      <dgm:spPr/>
      <dgm:t>
        <a:bodyPr/>
        <a:lstStyle/>
        <a:p>
          <a:endParaRPr lang="en-US" sz="2400">
            <a:solidFill>
              <a:schemeClr val="bg1"/>
            </a:solidFill>
            <a:latin typeface="+mn-lt"/>
          </a:endParaRPr>
        </a:p>
      </dgm:t>
    </dgm:pt>
    <dgm:pt modelId="{0D61A0FD-0632-4B2F-9350-AF2EF8607C0E}">
      <dgm:prSet phldrT="[Text]" custT="1"/>
      <dgm:spPr/>
      <dgm:t>
        <a:bodyPr/>
        <a:lstStyle/>
        <a:p>
          <a:pPr algn="l"/>
          <a:r>
            <a:rPr lang="en-US" sz="2800" dirty="0">
              <a:solidFill>
                <a:schemeClr val="bg1"/>
              </a:solidFill>
              <a:latin typeface="+mn-lt"/>
              <a:ea typeface="Cabin"/>
              <a:cs typeface="Cabin"/>
              <a:sym typeface="Cabin"/>
            </a:rPr>
            <a:t>Families’ involvement in their children’s education is impacted by:</a:t>
          </a:r>
          <a:endParaRPr lang="en-US" sz="2800" dirty="0">
            <a:solidFill>
              <a:schemeClr val="bg1"/>
            </a:solidFill>
            <a:latin typeface="+mn-lt"/>
          </a:endParaRPr>
        </a:p>
      </dgm:t>
    </dgm:pt>
    <dgm:pt modelId="{A3AA13EF-2E19-457E-B661-D8A5B8E1247D}" type="sibTrans" cxnId="{4603EEF3-66F2-4C59-A7DB-2D9B89E8A3A0}">
      <dgm:prSet/>
      <dgm:spPr/>
      <dgm:t>
        <a:bodyPr/>
        <a:lstStyle/>
        <a:p>
          <a:endParaRPr lang="en-US" sz="2400">
            <a:solidFill>
              <a:schemeClr val="bg1"/>
            </a:solidFill>
            <a:latin typeface="+mn-lt"/>
          </a:endParaRPr>
        </a:p>
      </dgm:t>
    </dgm:pt>
    <dgm:pt modelId="{E4493828-50D0-4DDD-9D9C-4746330E6C9F}" type="parTrans" cxnId="{4603EEF3-66F2-4C59-A7DB-2D9B89E8A3A0}">
      <dgm:prSet/>
      <dgm:spPr/>
      <dgm:t>
        <a:bodyPr/>
        <a:lstStyle/>
        <a:p>
          <a:endParaRPr lang="en-US" sz="2400">
            <a:solidFill>
              <a:schemeClr val="bg1"/>
            </a:solidFill>
            <a:latin typeface="+mn-lt"/>
          </a:endParaRPr>
        </a:p>
      </dgm:t>
    </dgm:pt>
    <dgm:pt modelId="{A6CDC1BD-1607-45BD-9B4F-622B40C508DB}" type="pres">
      <dgm:prSet presAssocID="{990FB8ED-E3BD-4FA6-BCD0-5226D53786E8}" presName="layout" presStyleCnt="0">
        <dgm:presLayoutVars>
          <dgm:chMax/>
          <dgm:chPref/>
          <dgm:dir/>
          <dgm:animOne val="branch"/>
          <dgm:animLvl val="lvl"/>
          <dgm:resizeHandles/>
        </dgm:presLayoutVars>
      </dgm:prSet>
      <dgm:spPr/>
    </dgm:pt>
    <dgm:pt modelId="{16273B96-8AF1-46C1-B508-0169A8BDE914}" type="pres">
      <dgm:prSet presAssocID="{0D61A0FD-0632-4B2F-9350-AF2EF8607C0E}" presName="root" presStyleCnt="0">
        <dgm:presLayoutVars>
          <dgm:chMax/>
          <dgm:chPref val="4"/>
        </dgm:presLayoutVars>
      </dgm:prSet>
      <dgm:spPr/>
    </dgm:pt>
    <dgm:pt modelId="{DCB896B8-26B4-45DF-919B-1154E4AE9055}" type="pres">
      <dgm:prSet presAssocID="{0D61A0FD-0632-4B2F-9350-AF2EF8607C0E}" presName="rootComposite" presStyleCnt="0">
        <dgm:presLayoutVars/>
      </dgm:prSet>
      <dgm:spPr/>
    </dgm:pt>
    <dgm:pt modelId="{2E62D601-FB24-40EF-BF72-1B74D2BBAB02}" type="pres">
      <dgm:prSet presAssocID="{0D61A0FD-0632-4B2F-9350-AF2EF8607C0E}" presName="rootText" presStyleLbl="node0" presStyleIdx="0" presStyleCnt="1" custScaleX="113754" custLinFactNeighborX="-790" custLinFactNeighborY="10842">
        <dgm:presLayoutVars>
          <dgm:chMax/>
          <dgm:chPref val="4"/>
        </dgm:presLayoutVars>
      </dgm:prSet>
      <dgm:spPr/>
    </dgm:pt>
    <dgm:pt modelId="{ED103B12-0E50-40F6-98A6-B662C6E3679E}" type="pres">
      <dgm:prSet presAssocID="{0D61A0FD-0632-4B2F-9350-AF2EF8607C0E}" presName="childShape" presStyleCnt="0">
        <dgm:presLayoutVars>
          <dgm:chMax val="0"/>
          <dgm:chPref val="0"/>
        </dgm:presLayoutVars>
      </dgm:prSet>
      <dgm:spPr/>
    </dgm:pt>
    <dgm:pt modelId="{427DA0FB-3193-4276-AA86-CF80ABB7E8E3}" type="pres">
      <dgm:prSet presAssocID="{5A076A43-6112-4700-B742-F12B11DE9C77}" presName="childComposite" presStyleCnt="0">
        <dgm:presLayoutVars>
          <dgm:chMax val="0"/>
          <dgm:chPref val="0"/>
        </dgm:presLayoutVars>
      </dgm:prSet>
      <dgm:spPr/>
    </dgm:pt>
    <dgm:pt modelId="{147F533A-D941-49FA-9748-C86B96F0BE63}" type="pres">
      <dgm:prSet presAssocID="{5A076A43-6112-4700-B742-F12B11DE9C77}" presName="Image" presStyleLbl="node1" presStyleIdx="0" presStyleCnt="4" custScaleX="88948" custScaleY="80874" custLinFactNeighborX="-51608" custLinFactNeighborY="-195"/>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a:solidFill>
            <a:schemeClr val="tx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AD6B79E-1BC2-478D-9645-7E81C0799687}" type="pres">
      <dgm:prSet presAssocID="{5A076A43-6112-4700-B742-F12B11DE9C77}" presName="childText" presStyleLbl="lnNode1" presStyleIdx="0" presStyleCnt="4" custScaleX="109291" custLinFactNeighborX="534" custLinFactNeighborY="-1138">
        <dgm:presLayoutVars>
          <dgm:chMax val="0"/>
          <dgm:chPref val="0"/>
          <dgm:bulletEnabled val="1"/>
        </dgm:presLayoutVars>
      </dgm:prSet>
      <dgm:spPr/>
    </dgm:pt>
    <dgm:pt modelId="{030E3D86-5415-4539-A6BE-CEEB00D96F80}" type="pres">
      <dgm:prSet presAssocID="{A88B036B-5B96-491C-8616-58FCB8E70EF9}" presName="childComposite" presStyleCnt="0">
        <dgm:presLayoutVars>
          <dgm:chMax val="0"/>
          <dgm:chPref val="0"/>
        </dgm:presLayoutVars>
      </dgm:prSet>
      <dgm:spPr/>
    </dgm:pt>
    <dgm:pt modelId="{D5682BE4-ACEA-465C-A347-D59C96D9DC06}" type="pres">
      <dgm:prSet presAssocID="{A88B036B-5B96-491C-8616-58FCB8E70EF9}" presName="Image" presStyleLbl="node1" presStyleIdx="1" presStyleCnt="4" custScaleX="96143" custScaleY="85061" custLinFactNeighborX="-51608" custLinFactNeighborY="2146"/>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solidFill>
            <a:schemeClr val="tx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4EFED5E-21CD-4742-9933-3A222664D23F}" type="pres">
      <dgm:prSet presAssocID="{A88B036B-5B96-491C-8616-58FCB8E70EF9}" presName="childText" presStyleLbl="lnNode1" presStyleIdx="1" presStyleCnt="4" custScaleX="109291" custLinFactNeighborX="912">
        <dgm:presLayoutVars>
          <dgm:chMax val="0"/>
          <dgm:chPref val="0"/>
          <dgm:bulletEnabled val="1"/>
        </dgm:presLayoutVars>
      </dgm:prSet>
      <dgm:spPr/>
    </dgm:pt>
    <dgm:pt modelId="{0667A382-E65C-4399-A893-06BAD4300834}" type="pres">
      <dgm:prSet presAssocID="{046FCC77-5FFA-45EC-92EC-A577CCF660A3}" presName="childComposite" presStyleCnt="0">
        <dgm:presLayoutVars>
          <dgm:chMax val="0"/>
          <dgm:chPref val="0"/>
        </dgm:presLayoutVars>
      </dgm:prSet>
      <dgm:spPr/>
    </dgm:pt>
    <dgm:pt modelId="{4BAA48EB-C653-4CFF-A7EA-7AD5E65A8603}" type="pres">
      <dgm:prSet presAssocID="{046FCC77-5FFA-45EC-92EC-A577CCF660A3}" presName="Image" presStyleLbl="node1" presStyleIdx="2" presStyleCnt="4" custScaleX="91688" custScaleY="78962" custLinFactNeighborX="-54546"/>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a:solidFill>
            <a:schemeClr val="tx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CCF7A69-D918-426B-A5C2-EC312FF9700B}" type="pres">
      <dgm:prSet presAssocID="{046FCC77-5FFA-45EC-92EC-A577CCF660A3}" presName="childText" presStyleLbl="lnNode1" presStyleIdx="2" presStyleCnt="4" custScaleX="109291" custLinFactNeighborX="912">
        <dgm:presLayoutVars>
          <dgm:chMax val="0"/>
          <dgm:chPref val="0"/>
          <dgm:bulletEnabled val="1"/>
        </dgm:presLayoutVars>
      </dgm:prSet>
      <dgm:spPr/>
    </dgm:pt>
    <dgm:pt modelId="{94A53038-0D83-4300-8CE2-F69BB9300AC8}" type="pres">
      <dgm:prSet presAssocID="{8805B48D-D07F-4EA2-9800-42B08AA6B221}" presName="childComposite" presStyleCnt="0">
        <dgm:presLayoutVars>
          <dgm:chMax val="0"/>
          <dgm:chPref val="0"/>
        </dgm:presLayoutVars>
      </dgm:prSet>
      <dgm:spPr/>
    </dgm:pt>
    <dgm:pt modelId="{BBC01981-CB88-47A3-9717-DFD023FAC304}" type="pres">
      <dgm:prSet presAssocID="{8805B48D-D07F-4EA2-9800-42B08AA6B221}" presName="Image" presStyleLbl="node1" presStyleIdx="3" presStyleCnt="4" custScaleX="95972" custScaleY="90138" custLinFactNeighborX="-50409" custLinFactNeighborY="-1068"/>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solidFill>
            <a:schemeClr val="tx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D53C873-DA7A-4B36-812C-D176DD47A989}" type="pres">
      <dgm:prSet presAssocID="{8805B48D-D07F-4EA2-9800-42B08AA6B221}" presName="childText" presStyleLbl="lnNode1" presStyleIdx="3" presStyleCnt="4" custScaleX="109291" custLinFactNeighborX="1216">
        <dgm:presLayoutVars>
          <dgm:chMax val="0"/>
          <dgm:chPref val="0"/>
          <dgm:bulletEnabled val="1"/>
        </dgm:presLayoutVars>
      </dgm:prSet>
      <dgm:spPr/>
    </dgm:pt>
  </dgm:ptLst>
  <dgm:cxnLst>
    <dgm:cxn modelId="{4981ED01-AFE0-4D84-BFDC-FE7619560DD9}" type="presOf" srcId="{8805B48D-D07F-4EA2-9800-42B08AA6B221}" destId="{5D53C873-DA7A-4B36-812C-D176DD47A989}" srcOrd="0" destOrd="0" presId="urn:microsoft.com/office/officeart/2008/layout/PictureAccentList"/>
    <dgm:cxn modelId="{5B484406-AD75-417C-B8D7-965D34955023}" type="presOf" srcId="{0D61A0FD-0632-4B2F-9350-AF2EF8607C0E}" destId="{2E62D601-FB24-40EF-BF72-1B74D2BBAB02}" srcOrd="0" destOrd="0" presId="urn:microsoft.com/office/officeart/2008/layout/PictureAccentList"/>
    <dgm:cxn modelId="{EDFDE30F-1AAB-4803-87A7-C111A4DEB41D}" srcId="{0D61A0FD-0632-4B2F-9350-AF2EF8607C0E}" destId="{A88B036B-5B96-491C-8616-58FCB8E70EF9}" srcOrd="1" destOrd="0" parTransId="{14DA7B93-1913-4614-B89D-CA618CCF2621}" sibTransId="{D06FBB1D-4ABE-497E-9BAF-88EBF2B4FDC9}"/>
    <dgm:cxn modelId="{20AB9910-384B-490B-B72F-27A242DF7E16}" srcId="{0D61A0FD-0632-4B2F-9350-AF2EF8607C0E}" destId="{8805B48D-D07F-4EA2-9800-42B08AA6B221}" srcOrd="3" destOrd="0" parTransId="{74226850-B09C-43A1-BFB4-5C3A2DEAFB9F}" sibTransId="{A2D9E420-2102-4D17-B906-A6FE47AFEDB3}"/>
    <dgm:cxn modelId="{77E39D37-CAD8-414C-B7EC-449B526CE285}" type="presOf" srcId="{046FCC77-5FFA-45EC-92EC-A577CCF660A3}" destId="{3CCF7A69-D918-426B-A5C2-EC312FF9700B}" srcOrd="0" destOrd="0" presId="urn:microsoft.com/office/officeart/2008/layout/PictureAccentList"/>
    <dgm:cxn modelId="{69096863-99BA-407B-8AC8-4638CA16A78E}" srcId="{0D61A0FD-0632-4B2F-9350-AF2EF8607C0E}" destId="{5A076A43-6112-4700-B742-F12B11DE9C77}" srcOrd="0" destOrd="0" parTransId="{4F4DCC90-D2E9-478A-8F48-C78EF6642E09}" sibTransId="{635BBBCC-D3A6-4F9E-918A-500121090ACA}"/>
    <dgm:cxn modelId="{7BE7DE6F-3D9A-42A8-B6CA-AF10B9E5A233}" type="presOf" srcId="{990FB8ED-E3BD-4FA6-BCD0-5226D53786E8}" destId="{A6CDC1BD-1607-45BD-9B4F-622B40C508DB}" srcOrd="0" destOrd="0" presId="urn:microsoft.com/office/officeart/2008/layout/PictureAccentList"/>
    <dgm:cxn modelId="{350200B9-55E3-40AB-9CBF-70C26A9BA1D7}" type="presOf" srcId="{5A076A43-6112-4700-B742-F12B11DE9C77}" destId="{8AD6B79E-1BC2-478D-9645-7E81C0799687}" srcOrd="0" destOrd="0" presId="urn:microsoft.com/office/officeart/2008/layout/PictureAccentList"/>
    <dgm:cxn modelId="{626CD4BB-756D-458D-B2CB-EAC5FAAA6ED3}" type="presOf" srcId="{A88B036B-5B96-491C-8616-58FCB8E70EF9}" destId="{E4EFED5E-21CD-4742-9933-3A222664D23F}" srcOrd="0" destOrd="0" presId="urn:microsoft.com/office/officeart/2008/layout/PictureAccentList"/>
    <dgm:cxn modelId="{28E94BC0-213B-495E-B730-97E3EE4C2CC4}" srcId="{0D61A0FD-0632-4B2F-9350-AF2EF8607C0E}" destId="{046FCC77-5FFA-45EC-92EC-A577CCF660A3}" srcOrd="2" destOrd="0" parTransId="{2395FAFC-2100-4AF6-BBEB-5FC2DE18295E}" sibTransId="{3547FD41-3B32-4AC1-B222-9B36FB9F191F}"/>
    <dgm:cxn modelId="{4603EEF3-66F2-4C59-A7DB-2D9B89E8A3A0}" srcId="{990FB8ED-E3BD-4FA6-BCD0-5226D53786E8}" destId="{0D61A0FD-0632-4B2F-9350-AF2EF8607C0E}" srcOrd="0" destOrd="0" parTransId="{E4493828-50D0-4DDD-9D9C-4746330E6C9F}" sibTransId="{A3AA13EF-2E19-457E-B661-D8A5B8E1247D}"/>
    <dgm:cxn modelId="{238290E1-2F12-40D9-A517-AB7E8FE45EB5}" type="presParOf" srcId="{A6CDC1BD-1607-45BD-9B4F-622B40C508DB}" destId="{16273B96-8AF1-46C1-B508-0169A8BDE914}" srcOrd="0" destOrd="0" presId="urn:microsoft.com/office/officeart/2008/layout/PictureAccentList"/>
    <dgm:cxn modelId="{FFE78EF6-1E61-49B3-BB3E-355F28C0D3A2}" type="presParOf" srcId="{16273B96-8AF1-46C1-B508-0169A8BDE914}" destId="{DCB896B8-26B4-45DF-919B-1154E4AE9055}" srcOrd="0" destOrd="0" presId="urn:microsoft.com/office/officeart/2008/layout/PictureAccentList"/>
    <dgm:cxn modelId="{D9E5B5CA-5345-4E50-8A49-B91498D8E2B1}" type="presParOf" srcId="{DCB896B8-26B4-45DF-919B-1154E4AE9055}" destId="{2E62D601-FB24-40EF-BF72-1B74D2BBAB02}" srcOrd="0" destOrd="0" presId="urn:microsoft.com/office/officeart/2008/layout/PictureAccentList"/>
    <dgm:cxn modelId="{4A235CA7-8DA8-463B-A0CC-A759A06C3CD5}" type="presParOf" srcId="{16273B96-8AF1-46C1-B508-0169A8BDE914}" destId="{ED103B12-0E50-40F6-98A6-B662C6E3679E}" srcOrd="1" destOrd="0" presId="urn:microsoft.com/office/officeart/2008/layout/PictureAccentList"/>
    <dgm:cxn modelId="{7D497B2D-E1B7-4C87-81C3-141C9195D671}" type="presParOf" srcId="{ED103B12-0E50-40F6-98A6-B662C6E3679E}" destId="{427DA0FB-3193-4276-AA86-CF80ABB7E8E3}" srcOrd="0" destOrd="0" presId="urn:microsoft.com/office/officeart/2008/layout/PictureAccentList"/>
    <dgm:cxn modelId="{E5A023F6-9B92-4782-AD7B-1C69DC9520EB}" type="presParOf" srcId="{427DA0FB-3193-4276-AA86-CF80ABB7E8E3}" destId="{147F533A-D941-49FA-9748-C86B96F0BE63}" srcOrd="0" destOrd="0" presId="urn:microsoft.com/office/officeart/2008/layout/PictureAccentList"/>
    <dgm:cxn modelId="{B9EE9503-712F-45A0-807B-99E93644653F}" type="presParOf" srcId="{427DA0FB-3193-4276-AA86-CF80ABB7E8E3}" destId="{8AD6B79E-1BC2-478D-9645-7E81C0799687}" srcOrd="1" destOrd="0" presId="urn:microsoft.com/office/officeart/2008/layout/PictureAccentList"/>
    <dgm:cxn modelId="{F1AC19E7-12C8-418D-A7A4-92C7448BFB3B}" type="presParOf" srcId="{ED103B12-0E50-40F6-98A6-B662C6E3679E}" destId="{030E3D86-5415-4539-A6BE-CEEB00D96F80}" srcOrd="1" destOrd="0" presId="urn:microsoft.com/office/officeart/2008/layout/PictureAccentList"/>
    <dgm:cxn modelId="{37441C19-1C43-455B-9ECC-B61923B53E95}" type="presParOf" srcId="{030E3D86-5415-4539-A6BE-CEEB00D96F80}" destId="{D5682BE4-ACEA-465C-A347-D59C96D9DC06}" srcOrd="0" destOrd="0" presId="urn:microsoft.com/office/officeart/2008/layout/PictureAccentList"/>
    <dgm:cxn modelId="{2A31702F-6490-4043-95C5-4358175A53E3}" type="presParOf" srcId="{030E3D86-5415-4539-A6BE-CEEB00D96F80}" destId="{E4EFED5E-21CD-4742-9933-3A222664D23F}" srcOrd="1" destOrd="0" presId="urn:microsoft.com/office/officeart/2008/layout/PictureAccentList"/>
    <dgm:cxn modelId="{C1D0023A-F897-495C-8166-8AAEB312A0FB}" type="presParOf" srcId="{ED103B12-0E50-40F6-98A6-B662C6E3679E}" destId="{0667A382-E65C-4399-A893-06BAD4300834}" srcOrd="2" destOrd="0" presId="urn:microsoft.com/office/officeart/2008/layout/PictureAccentList"/>
    <dgm:cxn modelId="{8381FDA9-0585-4894-9853-5B29F6CFFC6C}" type="presParOf" srcId="{0667A382-E65C-4399-A893-06BAD4300834}" destId="{4BAA48EB-C653-4CFF-A7EA-7AD5E65A8603}" srcOrd="0" destOrd="0" presId="urn:microsoft.com/office/officeart/2008/layout/PictureAccentList"/>
    <dgm:cxn modelId="{0490DC32-4F12-430B-B7D2-F49D666E9F88}" type="presParOf" srcId="{0667A382-E65C-4399-A893-06BAD4300834}" destId="{3CCF7A69-D918-426B-A5C2-EC312FF9700B}" srcOrd="1" destOrd="0" presId="urn:microsoft.com/office/officeart/2008/layout/PictureAccentList"/>
    <dgm:cxn modelId="{5A92C7F8-5ADA-4AEC-A9F8-E61939EA5AD6}" type="presParOf" srcId="{ED103B12-0E50-40F6-98A6-B662C6E3679E}" destId="{94A53038-0D83-4300-8CE2-F69BB9300AC8}" srcOrd="3" destOrd="0" presId="urn:microsoft.com/office/officeart/2008/layout/PictureAccentList"/>
    <dgm:cxn modelId="{F93E2BCA-A688-4818-8196-EB7AE4FF8AEE}" type="presParOf" srcId="{94A53038-0D83-4300-8CE2-F69BB9300AC8}" destId="{BBC01981-CB88-47A3-9717-DFD023FAC304}" srcOrd="0" destOrd="0" presId="urn:microsoft.com/office/officeart/2008/layout/PictureAccentList"/>
    <dgm:cxn modelId="{AF846A14-179E-4212-98A3-C46A60B6A477}" type="presParOf" srcId="{94A53038-0D83-4300-8CE2-F69BB9300AC8}" destId="{5D53C873-DA7A-4B36-812C-D176DD47A98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FB8E70-CCBE-4818-A0FB-BD06B6F12306}"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BEB5335-1E93-44D2-9B07-98D10C587783}">
      <dgm:prSet phldrT="[Text]" custT="1"/>
      <dgm:spPr>
        <a:ln w="15875">
          <a:solidFill>
            <a:schemeClr val="accent3">
              <a:lumMod val="20000"/>
              <a:lumOff val="80000"/>
            </a:schemeClr>
          </a:solidFill>
        </a:ln>
      </dgm:spPr>
      <dgm:t>
        <a:bodyPr/>
        <a:lstStyle/>
        <a:p>
          <a:r>
            <a:rPr lang="en-US" sz="3200" dirty="0">
              <a:latin typeface="+mn-lt"/>
            </a:rPr>
            <a:t>Fortress School</a:t>
          </a:r>
        </a:p>
      </dgm:t>
    </dgm:pt>
    <dgm:pt modelId="{172D25CF-9F5C-4D99-B482-5D67DA9D2E50}" type="parTrans" cxnId="{85826EAD-0B95-4290-B0A0-9651862B6C37}">
      <dgm:prSet/>
      <dgm:spPr/>
      <dgm:t>
        <a:bodyPr/>
        <a:lstStyle/>
        <a:p>
          <a:endParaRPr lang="en-US" sz="2400">
            <a:latin typeface="+mn-lt"/>
          </a:endParaRPr>
        </a:p>
      </dgm:t>
    </dgm:pt>
    <dgm:pt modelId="{75463548-2682-4406-9059-BD1E90F65E71}" type="sibTrans" cxnId="{85826EAD-0B95-4290-B0A0-9651862B6C37}">
      <dgm:prSet/>
      <dgm:spPr/>
      <dgm:t>
        <a:bodyPr/>
        <a:lstStyle/>
        <a:p>
          <a:endParaRPr lang="en-US" sz="2400">
            <a:latin typeface="+mn-lt"/>
          </a:endParaRPr>
        </a:p>
      </dgm:t>
    </dgm:pt>
    <dgm:pt modelId="{65A4192A-5159-464D-85C3-B358EE7EEF98}">
      <dgm:prSet phldrT="[Text]" custT="1"/>
      <dgm:spPr>
        <a:ln w="31750">
          <a:solidFill>
            <a:schemeClr val="accent3">
              <a:lumMod val="40000"/>
              <a:lumOff val="60000"/>
            </a:schemeClr>
          </a:solidFill>
        </a:ln>
      </dgm:spPr>
      <dgm:t>
        <a:bodyPr/>
        <a:lstStyle/>
        <a:p>
          <a:r>
            <a:rPr lang="en-US" sz="3200" dirty="0">
              <a:latin typeface="+mn-lt"/>
            </a:rPr>
            <a:t>Come-if-We-Call School</a:t>
          </a:r>
        </a:p>
      </dgm:t>
    </dgm:pt>
    <dgm:pt modelId="{67ABAABA-E85A-4D98-9166-C53C4A95BDEB}" type="parTrans" cxnId="{FF810080-6FF2-402A-AA28-3EB7009308F3}">
      <dgm:prSet/>
      <dgm:spPr/>
      <dgm:t>
        <a:bodyPr/>
        <a:lstStyle/>
        <a:p>
          <a:endParaRPr lang="en-US" sz="2400">
            <a:latin typeface="+mn-lt"/>
          </a:endParaRPr>
        </a:p>
      </dgm:t>
    </dgm:pt>
    <dgm:pt modelId="{E2247017-744C-4202-8F22-162C86764940}" type="sibTrans" cxnId="{FF810080-6FF2-402A-AA28-3EB7009308F3}">
      <dgm:prSet/>
      <dgm:spPr/>
      <dgm:t>
        <a:bodyPr/>
        <a:lstStyle/>
        <a:p>
          <a:endParaRPr lang="en-US" sz="2400">
            <a:latin typeface="+mn-lt"/>
          </a:endParaRPr>
        </a:p>
      </dgm:t>
    </dgm:pt>
    <dgm:pt modelId="{4D29576D-024C-4240-9EDA-2CDD68207E0C}">
      <dgm:prSet phldrT="[Text]" custT="1"/>
      <dgm:spPr>
        <a:ln w="63500">
          <a:solidFill>
            <a:schemeClr val="accent3">
              <a:lumMod val="40000"/>
              <a:lumOff val="60000"/>
            </a:schemeClr>
          </a:solidFill>
        </a:ln>
      </dgm:spPr>
      <dgm:t>
        <a:bodyPr/>
        <a:lstStyle/>
        <a:p>
          <a:r>
            <a:rPr lang="en-US" sz="3200" dirty="0">
              <a:latin typeface="+mn-lt"/>
            </a:rPr>
            <a:t>Open-Door School</a:t>
          </a:r>
        </a:p>
      </dgm:t>
    </dgm:pt>
    <dgm:pt modelId="{F58858CD-8EDB-4303-B544-FB1D11C24CA6}" type="parTrans" cxnId="{90C93563-7146-4457-A195-AF7385DACB58}">
      <dgm:prSet/>
      <dgm:spPr/>
      <dgm:t>
        <a:bodyPr/>
        <a:lstStyle/>
        <a:p>
          <a:endParaRPr lang="en-US" sz="2400">
            <a:latin typeface="+mn-lt"/>
          </a:endParaRPr>
        </a:p>
      </dgm:t>
    </dgm:pt>
    <dgm:pt modelId="{7CFFDF77-6CFE-442C-B282-25AC682AF7E3}" type="sibTrans" cxnId="{90C93563-7146-4457-A195-AF7385DACB58}">
      <dgm:prSet/>
      <dgm:spPr/>
      <dgm:t>
        <a:bodyPr/>
        <a:lstStyle/>
        <a:p>
          <a:endParaRPr lang="en-US" sz="2400">
            <a:latin typeface="+mn-lt"/>
          </a:endParaRPr>
        </a:p>
      </dgm:t>
    </dgm:pt>
    <dgm:pt modelId="{88DC4D94-26FF-4FE4-97DB-40399155F37A}">
      <dgm:prSet phldrT="[Text]" custT="1"/>
      <dgm:spPr>
        <a:ln w="76200">
          <a:solidFill>
            <a:schemeClr val="accent3">
              <a:lumMod val="40000"/>
              <a:lumOff val="60000"/>
            </a:schemeClr>
          </a:solidFill>
        </a:ln>
      </dgm:spPr>
      <dgm:t>
        <a:bodyPr/>
        <a:lstStyle/>
        <a:p>
          <a:r>
            <a:rPr lang="en-US" sz="3200" dirty="0">
              <a:latin typeface="+mn-lt"/>
            </a:rPr>
            <a:t>Partnership School</a:t>
          </a:r>
        </a:p>
      </dgm:t>
    </dgm:pt>
    <dgm:pt modelId="{036A872D-6B1E-4C64-8E85-2813423F33CF}" type="sibTrans" cxnId="{2FAB1E22-614C-43BC-8219-44210EB3926E}">
      <dgm:prSet/>
      <dgm:spPr/>
      <dgm:t>
        <a:bodyPr/>
        <a:lstStyle/>
        <a:p>
          <a:endParaRPr lang="en-US" sz="2400">
            <a:latin typeface="+mn-lt"/>
          </a:endParaRPr>
        </a:p>
      </dgm:t>
    </dgm:pt>
    <dgm:pt modelId="{DB8FAB21-61E8-41FC-A929-DBCFFD01A4D5}" type="parTrans" cxnId="{2FAB1E22-614C-43BC-8219-44210EB3926E}">
      <dgm:prSet/>
      <dgm:spPr/>
      <dgm:t>
        <a:bodyPr/>
        <a:lstStyle/>
        <a:p>
          <a:endParaRPr lang="en-US" sz="2400">
            <a:latin typeface="+mn-lt"/>
          </a:endParaRPr>
        </a:p>
      </dgm:t>
    </dgm:pt>
    <dgm:pt modelId="{1AB42069-57AB-461A-BDF6-F4CCB145F109}" type="pres">
      <dgm:prSet presAssocID="{AFFB8E70-CCBE-4818-A0FB-BD06B6F12306}" presName="CompostProcess" presStyleCnt="0">
        <dgm:presLayoutVars>
          <dgm:dir/>
          <dgm:resizeHandles val="exact"/>
        </dgm:presLayoutVars>
      </dgm:prSet>
      <dgm:spPr/>
    </dgm:pt>
    <dgm:pt modelId="{5BB48808-142A-4F56-B56E-0ED106E155AF}" type="pres">
      <dgm:prSet presAssocID="{AFFB8E70-CCBE-4818-A0FB-BD06B6F12306}" presName="arrow" presStyleLbl="bgShp" presStyleIdx="0" presStyleCnt="1" custScaleX="117647" custLinFactNeighborX="-37728" custLinFactNeighborY="-9566"/>
      <dgm:spPr/>
    </dgm:pt>
    <dgm:pt modelId="{86354AAF-0C1F-4CDC-8BE5-285ABADA9979}" type="pres">
      <dgm:prSet presAssocID="{AFFB8E70-CCBE-4818-A0FB-BD06B6F12306}" presName="linearProcess" presStyleCnt="0"/>
      <dgm:spPr/>
    </dgm:pt>
    <dgm:pt modelId="{FCA32069-E707-4012-9030-7C09CC2AA4BD}" type="pres">
      <dgm:prSet presAssocID="{EBEB5335-1E93-44D2-9B07-98D10C587783}" presName="textNode" presStyleLbl="node1" presStyleIdx="0" presStyleCnt="4" custLinFactNeighborX="9976">
        <dgm:presLayoutVars>
          <dgm:bulletEnabled val="1"/>
        </dgm:presLayoutVars>
      </dgm:prSet>
      <dgm:spPr/>
    </dgm:pt>
    <dgm:pt modelId="{95785EDA-D956-4A85-A1CC-D31EC88FA2DE}" type="pres">
      <dgm:prSet presAssocID="{75463548-2682-4406-9059-BD1E90F65E71}" presName="sibTrans" presStyleCnt="0"/>
      <dgm:spPr/>
    </dgm:pt>
    <dgm:pt modelId="{4A231A52-620C-4C32-B2BD-A5E1C47C3B1B}" type="pres">
      <dgm:prSet presAssocID="{65A4192A-5159-464D-85C3-B358EE7EEF98}" presName="textNode" presStyleLbl="node1" presStyleIdx="1" presStyleCnt="4" custLinFactNeighborX="-24228">
        <dgm:presLayoutVars>
          <dgm:bulletEnabled val="1"/>
        </dgm:presLayoutVars>
      </dgm:prSet>
      <dgm:spPr/>
    </dgm:pt>
    <dgm:pt modelId="{17A945E9-DC93-4D67-AC7B-935DF610E84F}" type="pres">
      <dgm:prSet presAssocID="{E2247017-744C-4202-8F22-162C86764940}" presName="sibTrans" presStyleCnt="0"/>
      <dgm:spPr/>
    </dgm:pt>
    <dgm:pt modelId="{D380C838-01AB-4049-945B-CE77A680B4D8}" type="pres">
      <dgm:prSet presAssocID="{4D29576D-024C-4240-9EDA-2CDD68207E0C}" presName="textNode" presStyleLbl="node1" presStyleIdx="2" presStyleCnt="4" custLinFactNeighborX="-57265">
        <dgm:presLayoutVars>
          <dgm:bulletEnabled val="1"/>
        </dgm:presLayoutVars>
      </dgm:prSet>
      <dgm:spPr/>
    </dgm:pt>
    <dgm:pt modelId="{BE8394E9-7034-4C98-9854-A834401A24AA}" type="pres">
      <dgm:prSet presAssocID="{7CFFDF77-6CFE-442C-B282-25AC682AF7E3}" presName="sibTrans" presStyleCnt="0"/>
      <dgm:spPr/>
    </dgm:pt>
    <dgm:pt modelId="{9E654E5E-F43D-41B6-9CAA-BF699278814F}" type="pres">
      <dgm:prSet presAssocID="{88DC4D94-26FF-4FE4-97DB-40399155F37A}" presName="textNode" presStyleLbl="node1" presStyleIdx="3" presStyleCnt="4" custLinFactNeighborX="-84819">
        <dgm:presLayoutVars>
          <dgm:bulletEnabled val="1"/>
        </dgm:presLayoutVars>
      </dgm:prSet>
      <dgm:spPr/>
    </dgm:pt>
  </dgm:ptLst>
  <dgm:cxnLst>
    <dgm:cxn modelId="{2FAB1E22-614C-43BC-8219-44210EB3926E}" srcId="{AFFB8E70-CCBE-4818-A0FB-BD06B6F12306}" destId="{88DC4D94-26FF-4FE4-97DB-40399155F37A}" srcOrd="3" destOrd="0" parTransId="{DB8FAB21-61E8-41FC-A929-DBCFFD01A4D5}" sibTransId="{036A872D-6B1E-4C64-8E85-2813423F33CF}"/>
    <dgm:cxn modelId="{90C93563-7146-4457-A195-AF7385DACB58}" srcId="{AFFB8E70-CCBE-4818-A0FB-BD06B6F12306}" destId="{4D29576D-024C-4240-9EDA-2CDD68207E0C}" srcOrd="2" destOrd="0" parTransId="{F58858CD-8EDB-4303-B544-FB1D11C24CA6}" sibTransId="{7CFFDF77-6CFE-442C-B282-25AC682AF7E3}"/>
    <dgm:cxn modelId="{36614B44-DC55-484B-B39A-28BF67BB2E83}" type="presOf" srcId="{AFFB8E70-CCBE-4818-A0FB-BD06B6F12306}" destId="{1AB42069-57AB-461A-BDF6-F4CCB145F109}" srcOrd="0" destOrd="0" presId="urn:microsoft.com/office/officeart/2005/8/layout/hProcess9"/>
    <dgm:cxn modelId="{325F616C-9E80-4EA3-9B7E-AD6CE020A7EE}" type="presOf" srcId="{88DC4D94-26FF-4FE4-97DB-40399155F37A}" destId="{9E654E5E-F43D-41B6-9CAA-BF699278814F}" srcOrd="0" destOrd="0" presId="urn:microsoft.com/office/officeart/2005/8/layout/hProcess9"/>
    <dgm:cxn modelId="{FF810080-6FF2-402A-AA28-3EB7009308F3}" srcId="{AFFB8E70-CCBE-4818-A0FB-BD06B6F12306}" destId="{65A4192A-5159-464D-85C3-B358EE7EEF98}" srcOrd="1" destOrd="0" parTransId="{67ABAABA-E85A-4D98-9166-C53C4A95BDEB}" sibTransId="{E2247017-744C-4202-8F22-162C86764940}"/>
    <dgm:cxn modelId="{C5989CA6-FBED-4CA0-98C4-BAA5C571F712}" type="presOf" srcId="{65A4192A-5159-464D-85C3-B358EE7EEF98}" destId="{4A231A52-620C-4C32-B2BD-A5E1C47C3B1B}" srcOrd="0" destOrd="0" presId="urn:microsoft.com/office/officeart/2005/8/layout/hProcess9"/>
    <dgm:cxn modelId="{4C88A1AA-BAB1-4CE8-9ED8-E489865543A6}" type="presOf" srcId="{4D29576D-024C-4240-9EDA-2CDD68207E0C}" destId="{D380C838-01AB-4049-945B-CE77A680B4D8}" srcOrd="0" destOrd="0" presId="urn:microsoft.com/office/officeart/2005/8/layout/hProcess9"/>
    <dgm:cxn modelId="{85826EAD-0B95-4290-B0A0-9651862B6C37}" srcId="{AFFB8E70-CCBE-4818-A0FB-BD06B6F12306}" destId="{EBEB5335-1E93-44D2-9B07-98D10C587783}" srcOrd="0" destOrd="0" parTransId="{172D25CF-9F5C-4D99-B482-5D67DA9D2E50}" sibTransId="{75463548-2682-4406-9059-BD1E90F65E71}"/>
    <dgm:cxn modelId="{B48472DD-9211-41EF-B3AC-E160896B27E3}" type="presOf" srcId="{EBEB5335-1E93-44D2-9B07-98D10C587783}" destId="{FCA32069-E707-4012-9030-7C09CC2AA4BD}" srcOrd="0" destOrd="0" presId="urn:microsoft.com/office/officeart/2005/8/layout/hProcess9"/>
    <dgm:cxn modelId="{F5BD5EA8-4B16-427C-9BF0-037BC153DA18}" type="presParOf" srcId="{1AB42069-57AB-461A-BDF6-F4CCB145F109}" destId="{5BB48808-142A-4F56-B56E-0ED106E155AF}" srcOrd="0" destOrd="0" presId="urn:microsoft.com/office/officeart/2005/8/layout/hProcess9"/>
    <dgm:cxn modelId="{D82CDB60-1D73-400C-AA38-CFD0785B9B41}" type="presParOf" srcId="{1AB42069-57AB-461A-BDF6-F4CCB145F109}" destId="{86354AAF-0C1F-4CDC-8BE5-285ABADA9979}" srcOrd="1" destOrd="0" presId="urn:microsoft.com/office/officeart/2005/8/layout/hProcess9"/>
    <dgm:cxn modelId="{EFAE5EE2-84CC-4D4E-B512-C56B24A15DBA}" type="presParOf" srcId="{86354AAF-0C1F-4CDC-8BE5-285ABADA9979}" destId="{FCA32069-E707-4012-9030-7C09CC2AA4BD}" srcOrd="0" destOrd="0" presId="urn:microsoft.com/office/officeart/2005/8/layout/hProcess9"/>
    <dgm:cxn modelId="{59B7AA27-B3E0-4518-95B7-4275D2ECF24F}" type="presParOf" srcId="{86354AAF-0C1F-4CDC-8BE5-285ABADA9979}" destId="{95785EDA-D956-4A85-A1CC-D31EC88FA2DE}" srcOrd="1" destOrd="0" presId="urn:microsoft.com/office/officeart/2005/8/layout/hProcess9"/>
    <dgm:cxn modelId="{19B3CF7C-49AA-4D33-86D9-A3E0B3517617}" type="presParOf" srcId="{86354AAF-0C1F-4CDC-8BE5-285ABADA9979}" destId="{4A231A52-620C-4C32-B2BD-A5E1C47C3B1B}" srcOrd="2" destOrd="0" presId="urn:microsoft.com/office/officeart/2005/8/layout/hProcess9"/>
    <dgm:cxn modelId="{BB244BB2-4144-4A7F-91C3-E5EEF53752E2}" type="presParOf" srcId="{86354AAF-0C1F-4CDC-8BE5-285ABADA9979}" destId="{17A945E9-DC93-4D67-AC7B-935DF610E84F}" srcOrd="3" destOrd="0" presId="urn:microsoft.com/office/officeart/2005/8/layout/hProcess9"/>
    <dgm:cxn modelId="{5796DB33-FCE2-477D-B66B-3C278782DA3B}" type="presParOf" srcId="{86354AAF-0C1F-4CDC-8BE5-285ABADA9979}" destId="{D380C838-01AB-4049-945B-CE77A680B4D8}" srcOrd="4" destOrd="0" presId="urn:microsoft.com/office/officeart/2005/8/layout/hProcess9"/>
    <dgm:cxn modelId="{9B93CE17-C5CF-42A8-9AC7-0147B201E2F8}" type="presParOf" srcId="{86354AAF-0C1F-4CDC-8BE5-285ABADA9979}" destId="{BE8394E9-7034-4C98-9854-A834401A24AA}" srcOrd="5" destOrd="0" presId="urn:microsoft.com/office/officeart/2005/8/layout/hProcess9"/>
    <dgm:cxn modelId="{6B5CE079-A905-45A5-A5F6-BB80A94F1D2B}" type="presParOf" srcId="{86354AAF-0C1F-4CDC-8BE5-285ABADA9979}" destId="{9E654E5E-F43D-41B6-9CAA-BF699278814F}"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40AAF6-72F6-4AA2-94CA-748B07931CD0}" type="doc">
      <dgm:prSet loTypeId="urn:microsoft.com/office/officeart/2005/8/layout/venn3" loCatId="relationship" qsTypeId="urn:microsoft.com/office/officeart/2005/8/quickstyle/3d3" qsCatId="3D" csTypeId="urn:microsoft.com/office/officeart/2005/8/colors/accent2_2" csCatId="accent2" phldr="1"/>
      <dgm:spPr/>
      <dgm:t>
        <a:bodyPr/>
        <a:lstStyle/>
        <a:p>
          <a:endParaRPr lang="en-US"/>
        </a:p>
      </dgm:t>
    </dgm:pt>
    <dgm:pt modelId="{BFEA5599-4E6C-4716-9C0C-445EF0F504AB}">
      <dgm:prSet phldrT="[Text]"/>
      <dgm:spPr/>
      <dgm:t>
        <a:bodyPr/>
        <a:lstStyle/>
        <a:p>
          <a:r>
            <a:rPr lang="en-US" dirty="0">
              <a:solidFill>
                <a:schemeClr val="bg1"/>
              </a:solidFill>
              <a:latin typeface="Gill Sans MT" panose="020B0502020104020203" pitchFamily="34" charset="0"/>
            </a:rPr>
            <a:t>What data is most meaningful for families?</a:t>
          </a:r>
        </a:p>
      </dgm:t>
    </dgm:pt>
    <dgm:pt modelId="{8C9D92C5-006B-445C-88AD-4A412F64A588}" type="parTrans" cxnId="{BEDB087B-4D27-42F4-ABF0-A8FF70FB41E5}">
      <dgm:prSet/>
      <dgm:spPr/>
      <dgm:t>
        <a:bodyPr/>
        <a:lstStyle/>
        <a:p>
          <a:endParaRPr lang="en-US">
            <a:solidFill>
              <a:schemeClr val="bg1"/>
            </a:solidFill>
          </a:endParaRPr>
        </a:p>
      </dgm:t>
    </dgm:pt>
    <dgm:pt modelId="{1A997FBF-1FBC-420B-8969-FDFFEDA740D4}" type="sibTrans" cxnId="{BEDB087B-4D27-42F4-ABF0-A8FF70FB41E5}">
      <dgm:prSet/>
      <dgm:spPr/>
      <dgm:t>
        <a:bodyPr/>
        <a:lstStyle/>
        <a:p>
          <a:endParaRPr lang="en-US">
            <a:solidFill>
              <a:schemeClr val="bg1"/>
            </a:solidFill>
          </a:endParaRPr>
        </a:p>
      </dgm:t>
    </dgm:pt>
    <dgm:pt modelId="{3BD0FB64-588C-46C4-97D1-3246D9D8650B}">
      <dgm:prSet phldrT="[Text]"/>
      <dgm:spPr/>
      <dgm:t>
        <a:bodyPr/>
        <a:lstStyle/>
        <a:p>
          <a:r>
            <a:rPr lang="en-US" dirty="0">
              <a:solidFill>
                <a:schemeClr val="bg1"/>
              </a:solidFill>
              <a:latin typeface="Gill Sans MT" panose="020B0502020104020203" pitchFamily="34" charset="0"/>
            </a:rPr>
            <a:t>What data indicates why we need to partner?</a:t>
          </a:r>
        </a:p>
      </dgm:t>
    </dgm:pt>
    <dgm:pt modelId="{818EEBDF-549F-4857-9DF1-CE851FE1CFD6}" type="parTrans" cxnId="{3F364697-92F7-474E-B693-644D8B1CBC57}">
      <dgm:prSet/>
      <dgm:spPr/>
      <dgm:t>
        <a:bodyPr/>
        <a:lstStyle/>
        <a:p>
          <a:endParaRPr lang="en-US">
            <a:solidFill>
              <a:schemeClr val="bg1"/>
            </a:solidFill>
          </a:endParaRPr>
        </a:p>
      </dgm:t>
    </dgm:pt>
    <dgm:pt modelId="{0A8C2652-8F54-4D9A-B191-E39FAD6D6BA0}" type="sibTrans" cxnId="{3F364697-92F7-474E-B693-644D8B1CBC57}">
      <dgm:prSet/>
      <dgm:spPr/>
      <dgm:t>
        <a:bodyPr/>
        <a:lstStyle/>
        <a:p>
          <a:endParaRPr lang="en-US">
            <a:solidFill>
              <a:schemeClr val="bg1"/>
            </a:solidFill>
          </a:endParaRPr>
        </a:p>
      </dgm:t>
    </dgm:pt>
    <dgm:pt modelId="{B456F966-D1D4-4A66-9D46-CC2FCD00862C}">
      <dgm:prSet phldrT="[Text]"/>
      <dgm:spPr/>
      <dgm:t>
        <a:bodyPr/>
        <a:lstStyle/>
        <a:p>
          <a:r>
            <a:rPr lang="en-US" dirty="0">
              <a:solidFill>
                <a:schemeClr val="bg1"/>
              </a:solidFill>
              <a:latin typeface="Gill Sans MT" panose="020B0502020104020203" pitchFamily="34" charset="0"/>
            </a:rPr>
            <a:t>What data conveys student progress?</a:t>
          </a:r>
        </a:p>
      </dgm:t>
    </dgm:pt>
    <dgm:pt modelId="{1136499C-1BAF-412A-B3C2-2C579A0450A3}" type="parTrans" cxnId="{AAAAEDD1-545B-4A07-B611-16E43CD3E60E}">
      <dgm:prSet/>
      <dgm:spPr/>
      <dgm:t>
        <a:bodyPr/>
        <a:lstStyle/>
        <a:p>
          <a:endParaRPr lang="en-US">
            <a:solidFill>
              <a:schemeClr val="bg1"/>
            </a:solidFill>
          </a:endParaRPr>
        </a:p>
      </dgm:t>
    </dgm:pt>
    <dgm:pt modelId="{6E936CB0-D578-4300-8139-14AA61DA5F1A}" type="sibTrans" cxnId="{AAAAEDD1-545B-4A07-B611-16E43CD3E60E}">
      <dgm:prSet/>
      <dgm:spPr/>
      <dgm:t>
        <a:bodyPr/>
        <a:lstStyle/>
        <a:p>
          <a:endParaRPr lang="en-US">
            <a:solidFill>
              <a:schemeClr val="bg1"/>
            </a:solidFill>
          </a:endParaRPr>
        </a:p>
      </dgm:t>
    </dgm:pt>
    <dgm:pt modelId="{8D8229BD-DB67-488B-A50E-5DDE6F37D441}">
      <dgm:prSet phldrT="[Text]"/>
      <dgm:spPr/>
      <dgm:t>
        <a:bodyPr/>
        <a:lstStyle/>
        <a:p>
          <a:r>
            <a:rPr lang="en-US" dirty="0">
              <a:solidFill>
                <a:schemeClr val="bg1"/>
              </a:solidFill>
              <a:latin typeface="Gill Sans MT" panose="020B0502020104020203" pitchFamily="34" charset="0"/>
            </a:rPr>
            <a:t>What data provides a snapshot of learning?</a:t>
          </a:r>
        </a:p>
      </dgm:t>
    </dgm:pt>
    <dgm:pt modelId="{414D4C65-A8D7-4CDC-A560-1C184F7CB8A1}" type="parTrans" cxnId="{CF2F8AF5-8696-4D82-811A-694204C07E26}">
      <dgm:prSet/>
      <dgm:spPr/>
      <dgm:t>
        <a:bodyPr/>
        <a:lstStyle/>
        <a:p>
          <a:endParaRPr lang="en-US">
            <a:solidFill>
              <a:schemeClr val="bg1"/>
            </a:solidFill>
          </a:endParaRPr>
        </a:p>
      </dgm:t>
    </dgm:pt>
    <dgm:pt modelId="{85B39201-BDEE-4096-AEC2-3C7C04A24438}" type="sibTrans" cxnId="{CF2F8AF5-8696-4D82-811A-694204C07E26}">
      <dgm:prSet/>
      <dgm:spPr/>
      <dgm:t>
        <a:bodyPr/>
        <a:lstStyle/>
        <a:p>
          <a:endParaRPr lang="en-US">
            <a:solidFill>
              <a:schemeClr val="bg1"/>
            </a:solidFill>
          </a:endParaRPr>
        </a:p>
      </dgm:t>
    </dgm:pt>
    <dgm:pt modelId="{ED5FFDC1-2217-4EAA-A015-2A064B7F95D2}" type="pres">
      <dgm:prSet presAssocID="{C640AAF6-72F6-4AA2-94CA-748B07931CD0}" presName="Name0" presStyleCnt="0">
        <dgm:presLayoutVars>
          <dgm:dir/>
          <dgm:resizeHandles val="exact"/>
        </dgm:presLayoutVars>
      </dgm:prSet>
      <dgm:spPr/>
    </dgm:pt>
    <dgm:pt modelId="{595DC0E9-392C-443D-93C7-4F197172430F}" type="pres">
      <dgm:prSet presAssocID="{BFEA5599-4E6C-4716-9C0C-445EF0F504AB}" presName="Name5" presStyleLbl="vennNode1" presStyleIdx="0" presStyleCnt="4">
        <dgm:presLayoutVars>
          <dgm:bulletEnabled val="1"/>
        </dgm:presLayoutVars>
      </dgm:prSet>
      <dgm:spPr/>
    </dgm:pt>
    <dgm:pt modelId="{A64E2204-2C1C-4312-9D37-CC28DF44E444}" type="pres">
      <dgm:prSet presAssocID="{1A997FBF-1FBC-420B-8969-FDFFEDA740D4}" presName="space" presStyleCnt="0"/>
      <dgm:spPr/>
    </dgm:pt>
    <dgm:pt modelId="{B9021F7E-08AB-4274-A90A-71AB5DC87A97}" type="pres">
      <dgm:prSet presAssocID="{3BD0FB64-588C-46C4-97D1-3246D9D8650B}" presName="Name5" presStyleLbl="vennNode1" presStyleIdx="1" presStyleCnt="4">
        <dgm:presLayoutVars>
          <dgm:bulletEnabled val="1"/>
        </dgm:presLayoutVars>
      </dgm:prSet>
      <dgm:spPr/>
    </dgm:pt>
    <dgm:pt modelId="{E798670B-E2AE-45AD-8517-21F58CFB111F}" type="pres">
      <dgm:prSet presAssocID="{0A8C2652-8F54-4D9A-B191-E39FAD6D6BA0}" presName="space" presStyleCnt="0"/>
      <dgm:spPr/>
    </dgm:pt>
    <dgm:pt modelId="{38E4F194-2359-42A9-B540-1FAFF9618FCA}" type="pres">
      <dgm:prSet presAssocID="{B456F966-D1D4-4A66-9D46-CC2FCD00862C}" presName="Name5" presStyleLbl="vennNode1" presStyleIdx="2" presStyleCnt="4">
        <dgm:presLayoutVars>
          <dgm:bulletEnabled val="1"/>
        </dgm:presLayoutVars>
      </dgm:prSet>
      <dgm:spPr/>
    </dgm:pt>
    <dgm:pt modelId="{550C0C9A-A87E-4929-AA26-5BC7E91944AF}" type="pres">
      <dgm:prSet presAssocID="{6E936CB0-D578-4300-8139-14AA61DA5F1A}" presName="space" presStyleCnt="0"/>
      <dgm:spPr/>
    </dgm:pt>
    <dgm:pt modelId="{F466CDD0-9FF5-4797-A959-FE9C2F81B604}" type="pres">
      <dgm:prSet presAssocID="{8D8229BD-DB67-488B-A50E-5DDE6F37D441}" presName="Name5" presStyleLbl="vennNode1" presStyleIdx="3" presStyleCnt="4">
        <dgm:presLayoutVars>
          <dgm:bulletEnabled val="1"/>
        </dgm:presLayoutVars>
      </dgm:prSet>
      <dgm:spPr/>
    </dgm:pt>
  </dgm:ptLst>
  <dgm:cxnLst>
    <dgm:cxn modelId="{2D5EE41F-FDF4-4D22-9063-59CBC321EB46}" type="presOf" srcId="{C640AAF6-72F6-4AA2-94CA-748B07931CD0}" destId="{ED5FFDC1-2217-4EAA-A015-2A064B7F95D2}" srcOrd="0" destOrd="0" presId="urn:microsoft.com/office/officeart/2005/8/layout/venn3"/>
    <dgm:cxn modelId="{9790466D-1620-4AD1-9CBE-745C876231FC}" type="presOf" srcId="{BFEA5599-4E6C-4716-9C0C-445EF0F504AB}" destId="{595DC0E9-392C-443D-93C7-4F197172430F}" srcOrd="0" destOrd="0" presId="urn:microsoft.com/office/officeart/2005/8/layout/venn3"/>
    <dgm:cxn modelId="{FABC046E-F8B1-4FBB-A966-93765BA98DAD}" type="presOf" srcId="{3BD0FB64-588C-46C4-97D1-3246D9D8650B}" destId="{B9021F7E-08AB-4274-A90A-71AB5DC87A97}" srcOrd="0" destOrd="0" presId="urn:microsoft.com/office/officeart/2005/8/layout/venn3"/>
    <dgm:cxn modelId="{BEDB087B-4D27-42F4-ABF0-A8FF70FB41E5}" srcId="{C640AAF6-72F6-4AA2-94CA-748B07931CD0}" destId="{BFEA5599-4E6C-4716-9C0C-445EF0F504AB}" srcOrd="0" destOrd="0" parTransId="{8C9D92C5-006B-445C-88AD-4A412F64A588}" sibTransId="{1A997FBF-1FBC-420B-8969-FDFFEDA740D4}"/>
    <dgm:cxn modelId="{3F364697-92F7-474E-B693-644D8B1CBC57}" srcId="{C640AAF6-72F6-4AA2-94CA-748B07931CD0}" destId="{3BD0FB64-588C-46C4-97D1-3246D9D8650B}" srcOrd="1" destOrd="0" parTransId="{818EEBDF-549F-4857-9DF1-CE851FE1CFD6}" sibTransId="{0A8C2652-8F54-4D9A-B191-E39FAD6D6BA0}"/>
    <dgm:cxn modelId="{E74BC5C0-AD03-445C-93CD-6DE2F87FF595}" type="presOf" srcId="{B456F966-D1D4-4A66-9D46-CC2FCD00862C}" destId="{38E4F194-2359-42A9-B540-1FAFF9618FCA}" srcOrd="0" destOrd="0" presId="urn:microsoft.com/office/officeart/2005/8/layout/venn3"/>
    <dgm:cxn modelId="{AAAAEDD1-545B-4A07-B611-16E43CD3E60E}" srcId="{C640AAF6-72F6-4AA2-94CA-748B07931CD0}" destId="{B456F966-D1D4-4A66-9D46-CC2FCD00862C}" srcOrd="2" destOrd="0" parTransId="{1136499C-1BAF-412A-B3C2-2C579A0450A3}" sibTransId="{6E936CB0-D578-4300-8139-14AA61DA5F1A}"/>
    <dgm:cxn modelId="{B2D96BF1-5BC9-43A9-86BE-88987935D955}" type="presOf" srcId="{8D8229BD-DB67-488B-A50E-5DDE6F37D441}" destId="{F466CDD0-9FF5-4797-A959-FE9C2F81B604}" srcOrd="0" destOrd="0" presId="urn:microsoft.com/office/officeart/2005/8/layout/venn3"/>
    <dgm:cxn modelId="{CF2F8AF5-8696-4D82-811A-694204C07E26}" srcId="{C640AAF6-72F6-4AA2-94CA-748B07931CD0}" destId="{8D8229BD-DB67-488B-A50E-5DDE6F37D441}" srcOrd="3" destOrd="0" parTransId="{414D4C65-A8D7-4CDC-A560-1C184F7CB8A1}" sibTransId="{85B39201-BDEE-4096-AEC2-3C7C04A24438}"/>
    <dgm:cxn modelId="{0EF165B9-17F5-4282-8ED4-A10CD40824C3}" type="presParOf" srcId="{ED5FFDC1-2217-4EAA-A015-2A064B7F95D2}" destId="{595DC0E9-392C-443D-93C7-4F197172430F}" srcOrd="0" destOrd="0" presId="urn:microsoft.com/office/officeart/2005/8/layout/venn3"/>
    <dgm:cxn modelId="{68DE07BD-6754-453B-9CCF-73D5740FF33F}" type="presParOf" srcId="{ED5FFDC1-2217-4EAA-A015-2A064B7F95D2}" destId="{A64E2204-2C1C-4312-9D37-CC28DF44E444}" srcOrd="1" destOrd="0" presId="urn:microsoft.com/office/officeart/2005/8/layout/venn3"/>
    <dgm:cxn modelId="{C216FC6C-58B4-4903-9CB7-F9527902E5DE}" type="presParOf" srcId="{ED5FFDC1-2217-4EAA-A015-2A064B7F95D2}" destId="{B9021F7E-08AB-4274-A90A-71AB5DC87A97}" srcOrd="2" destOrd="0" presId="urn:microsoft.com/office/officeart/2005/8/layout/venn3"/>
    <dgm:cxn modelId="{A5ADAADB-F2F0-439F-8716-2192D222D64B}" type="presParOf" srcId="{ED5FFDC1-2217-4EAA-A015-2A064B7F95D2}" destId="{E798670B-E2AE-45AD-8517-21F58CFB111F}" srcOrd="3" destOrd="0" presId="urn:microsoft.com/office/officeart/2005/8/layout/venn3"/>
    <dgm:cxn modelId="{654C09D2-11C9-489C-9D3F-EB37EC311968}" type="presParOf" srcId="{ED5FFDC1-2217-4EAA-A015-2A064B7F95D2}" destId="{38E4F194-2359-42A9-B540-1FAFF9618FCA}" srcOrd="4" destOrd="0" presId="urn:microsoft.com/office/officeart/2005/8/layout/venn3"/>
    <dgm:cxn modelId="{489963C0-288D-4C2F-BC23-CD173054A993}" type="presParOf" srcId="{ED5FFDC1-2217-4EAA-A015-2A064B7F95D2}" destId="{550C0C9A-A87E-4929-AA26-5BC7E91944AF}" srcOrd="5" destOrd="0" presId="urn:microsoft.com/office/officeart/2005/8/layout/venn3"/>
    <dgm:cxn modelId="{15AF2A91-F505-48F3-877C-F53726C395AD}" type="presParOf" srcId="{ED5FFDC1-2217-4EAA-A015-2A064B7F95D2}" destId="{F466CDD0-9FF5-4797-A959-FE9C2F81B604}"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A054EF-0866-414A-9BF7-D5A5CC00D5B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AE3A1C2-CB7D-4168-B889-594730E702EE}">
      <dgm:prSet phldrT="[Text]"/>
      <dgm:spPr/>
      <dgm:t>
        <a:bodyPr/>
        <a:lstStyle/>
        <a:p>
          <a:pPr>
            <a:buSzPct val="100000"/>
          </a:pPr>
          <a:r>
            <a:rPr lang="en-US" b="1" dirty="0">
              <a:ea typeface="Cabin"/>
              <a:cs typeface="Cabin"/>
              <a:sym typeface="Cabin"/>
            </a:rPr>
            <a:t>Teach families skills to help their children at home</a:t>
          </a:r>
          <a:endParaRPr lang="en-US" b="1" dirty="0"/>
        </a:p>
      </dgm:t>
    </dgm:pt>
    <dgm:pt modelId="{6E528C19-8585-47E9-BB09-25F04CB43837}" type="parTrans" cxnId="{26E13327-3A28-4F7E-9E41-76240E479B60}">
      <dgm:prSet/>
      <dgm:spPr/>
      <dgm:t>
        <a:bodyPr/>
        <a:lstStyle/>
        <a:p>
          <a:endParaRPr lang="en-US" b="1"/>
        </a:p>
      </dgm:t>
    </dgm:pt>
    <dgm:pt modelId="{D1D76C26-E588-480A-913A-A6F3F25714CB}" type="sibTrans" cxnId="{26E13327-3A28-4F7E-9E41-76240E479B60}">
      <dgm:prSet/>
      <dgm:spPr/>
      <dgm:t>
        <a:bodyPr/>
        <a:lstStyle/>
        <a:p>
          <a:endParaRPr lang="en-US" b="1"/>
        </a:p>
      </dgm:t>
    </dgm:pt>
    <dgm:pt modelId="{3BE0628D-C7DB-4210-847E-189495973F4C}">
      <dgm:prSet phldrT="[Text]"/>
      <dgm:spPr/>
      <dgm:t>
        <a:bodyPr/>
        <a:lstStyle/>
        <a:p>
          <a:pPr>
            <a:buSzPct val="100000"/>
          </a:pPr>
          <a:r>
            <a:rPr lang="en-US" b="1" dirty="0">
              <a:ea typeface="Cabin"/>
              <a:cs typeface="Cabin"/>
              <a:sym typeface="Cabin"/>
            </a:rPr>
            <a:t>Discuss how to improve student progress with families</a:t>
          </a:r>
          <a:endParaRPr lang="en-US" b="1" dirty="0"/>
        </a:p>
      </dgm:t>
    </dgm:pt>
    <dgm:pt modelId="{9E16BD67-CE2D-444A-9F9E-0366B601A21D}" type="parTrans" cxnId="{5EA14E95-FBF2-438C-9557-1A9F2974A712}">
      <dgm:prSet/>
      <dgm:spPr/>
      <dgm:t>
        <a:bodyPr/>
        <a:lstStyle/>
        <a:p>
          <a:endParaRPr lang="en-US" b="1"/>
        </a:p>
      </dgm:t>
    </dgm:pt>
    <dgm:pt modelId="{B27090BC-90DA-4C9B-B1D4-25C601AC4065}" type="sibTrans" cxnId="{5EA14E95-FBF2-438C-9557-1A9F2974A712}">
      <dgm:prSet/>
      <dgm:spPr/>
      <dgm:t>
        <a:bodyPr/>
        <a:lstStyle/>
        <a:p>
          <a:endParaRPr lang="en-US" b="1"/>
        </a:p>
      </dgm:t>
    </dgm:pt>
    <dgm:pt modelId="{0A940077-1A27-4DBA-BF7D-EFC0F992125D}">
      <dgm:prSet phldrT="[Text]"/>
      <dgm:spPr/>
      <dgm:t>
        <a:bodyPr/>
        <a:lstStyle/>
        <a:p>
          <a:pPr>
            <a:buSzPct val="100000"/>
          </a:pPr>
          <a:r>
            <a:rPr lang="en-US" b="1" dirty="0">
              <a:ea typeface="Cabin"/>
              <a:cs typeface="Cabin"/>
              <a:sym typeface="Cabin"/>
            </a:rPr>
            <a:t>Encourage families to promote high standards for student work</a:t>
          </a:r>
          <a:endParaRPr lang="en-US" b="1" dirty="0"/>
        </a:p>
      </dgm:t>
    </dgm:pt>
    <dgm:pt modelId="{CF5F929D-696F-4F5C-BD57-B87C0A54DDD1}" type="sibTrans" cxnId="{7AD3C522-1B5D-4B73-87AD-288314391856}">
      <dgm:prSet/>
      <dgm:spPr/>
      <dgm:t>
        <a:bodyPr/>
        <a:lstStyle/>
        <a:p>
          <a:endParaRPr lang="en-US" b="1"/>
        </a:p>
      </dgm:t>
    </dgm:pt>
    <dgm:pt modelId="{7013627A-8C74-45AD-B725-239BC64F7FED}" type="parTrans" cxnId="{7AD3C522-1B5D-4B73-87AD-288314391856}">
      <dgm:prSet/>
      <dgm:spPr/>
      <dgm:t>
        <a:bodyPr/>
        <a:lstStyle/>
        <a:p>
          <a:endParaRPr lang="en-US" b="1"/>
        </a:p>
      </dgm:t>
    </dgm:pt>
    <dgm:pt modelId="{03EC16A6-989B-4C0C-B5B6-0914675016FF}">
      <dgm:prSet phldrT="[Text]"/>
      <dgm:spPr/>
      <dgm:t>
        <a:bodyPr/>
        <a:lstStyle/>
        <a:p>
          <a:pPr>
            <a:buSzPct val="100000"/>
          </a:pPr>
          <a:r>
            <a:rPr lang="en-US" b="1" dirty="0">
              <a:ea typeface="Cabin"/>
              <a:cs typeface="Cabin"/>
              <a:sym typeface="Cabin"/>
            </a:rPr>
            <a:t>Ensure that families understand what their children are learning and doing in class</a:t>
          </a:r>
          <a:endParaRPr lang="en-US" b="1" dirty="0"/>
        </a:p>
      </dgm:t>
    </dgm:pt>
    <dgm:pt modelId="{BE1585A9-4B37-4B42-964F-74DC5D62FA6E}" type="sibTrans" cxnId="{AFCCA1A9-719E-4BD4-A2EC-94C235AA558C}">
      <dgm:prSet/>
      <dgm:spPr/>
      <dgm:t>
        <a:bodyPr/>
        <a:lstStyle/>
        <a:p>
          <a:endParaRPr lang="en-US" b="1"/>
        </a:p>
      </dgm:t>
    </dgm:pt>
    <dgm:pt modelId="{FD9FD819-2036-424B-BF01-7351D3CCF2A4}" type="parTrans" cxnId="{AFCCA1A9-719E-4BD4-A2EC-94C235AA558C}">
      <dgm:prSet/>
      <dgm:spPr/>
      <dgm:t>
        <a:bodyPr/>
        <a:lstStyle/>
        <a:p>
          <a:endParaRPr lang="en-US" b="1"/>
        </a:p>
      </dgm:t>
    </dgm:pt>
    <dgm:pt modelId="{38C7ADB7-5711-4A4C-AD37-A94A3BBF43B8}" type="pres">
      <dgm:prSet presAssocID="{32A054EF-0866-414A-9BF7-D5A5CC00D5B3}" presName="diagram" presStyleCnt="0">
        <dgm:presLayoutVars>
          <dgm:dir/>
          <dgm:resizeHandles val="exact"/>
        </dgm:presLayoutVars>
      </dgm:prSet>
      <dgm:spPr/>
    </dgm:pt>
    <dgm:pt modelId="{02D65C7D-FD58-46A5-90BA-510708BC0B03}" type="pres">
      <dgm:prSet presAssocID="{03EC16A6-989B-4C0C-B5B6-0914675016FF}" presName="node" presStyleLbl="node1" presStyleIdx="0" presStyleCnt="4">
        <dgm:presLayoutVars>
          <dgm:bulletEnabled val="1"/>
        </dgm:presLayoutVars>
      </dgm:prSet>
      <dgm:spPr/>
    </dgm:pt>
    <dgm:pt modelId="{19FB87EF-B59E-48BF-A8BC-B1615E39AAFB}" type="pres">
      <dgm:prSet presAssocID="{BE1585A9-4B37-4B42-964F-74DC5D62FA6E}" presName="sibTrans" presStyleCnt="0"/>
      <dgm:spPr/>
    </dgm:pt>
    <dgm:pt modelId="{56D163D2-B46B-43D2-8850-8D2414191C6E}" type="pres">
      <dgm:prSet presAssocID="{0A940077-1A27-4DBA-BF7D-EFC0F992125D}" presName="node" presStyleLbl="node1" presStyleIdx="1" presStyleCnt="4">
        <dgm:presLayoutVars>
          <dgm:bulletEnabled val="1"/>
        </dgm:presLayoutVars>
      </dgm:prSet>
      <dgm:spPr/>
    </dgm:pt>
    <dgm:pt modelId="{63CE8F90-8365-4C1A-843C-1E59B6E45C83}" type="pres">
      <dgm:prSet presAssocID="{CF5F929D-696F-4F5C-BD57-B87C0A54DDD1}" presName="sibTrans" presStyleCnt="0"/>
      <dgm:spPr/>
    </dgm:pt>
    <dgm:pt modelId="{14F84C9C-A96A-43A4-8F15-09328BABD465}" type="pres">
      <dgm:prSet presAssocID="{4AE3A1C2-CB7D-4168-B889-594730E702EE}" presName="node" presStyleLbl="node1" presStyleIdx="2" presStyleCnt="4">
        <dgm:presLayoutVars>
          <dgm:bulletEnabled val="1"/>
        </dgm:presLayoutVars>
      </dgm:prSet>
      <dgm:spPr/>
    </dgm:pt>
    <dgm:pt modelId="{10F03EBA-FB6B-4761-8E1F-A096CA5CF73D}" type="pres">
      <dgm:prSet presAssocID="{D1D76C26-E588-480A-913A-A6F3F25714CB}" presName="sibTrans" presStyleCnt="0"/>
      <dgm:spPr/>
    </dgm:pt>
    <dgm:pt modelId="{83D99F81-80B2-4A91-AF95-58385423944F}" type="pres">
      <dgm:prSet presAssocID="{3BE0628D-C7DB-4210-847E-189495973F4C}" presName="node" presStyleLbl="node1" presStyleIdx="3" presStyleCnt="4">
        <dgm:presLayoutVars>
          <dgm:bulletEnabled val="1"/>
        </dgm:presLayoutVars>
      </dgm:prSet>
      <dgm:spPr/>
    </dgm:pt>
  </dgm:ptLst>
  <dgm:cxnLst>
    <dgm:cxn modelId="{0F462E20-93CC-4371-8158-D70A0BCA121E}" type="presOf" srcId="{03EC16A6-989B-4C0C-B5B6-0914675016FF}" destId="{02D65C7D-FD58-46A5-90BA-510708BC0B03}" srcOrd="0" destOrd="0" presId="urn:microsoft.com/office/officeart/2005/8/layout/default"/>
    <dgm:cxn modelId="{7AD3C522-1B5D-4B73-87AD-288314391856}" srcId="{32A054EF-0866-414A-9BF7-D5A5CC00D5B3}" destId="{0A940077-1A27-4DBA-BF7D-EFC0F992125D}" srcOrd="1" destOrd="0" parTransId="{7013627A-8C74-45AD-B725-239BC64F7FED}" sibTransId="{CF5F929D-696F-4F5C-BD57-B87C0A54DDD1}"/>
    <dgm:cxn modelId="{26E13327-3A28-4F7E-9E41-76240E479B60}" srcId="{32A054EF-0866-414A-9BF7-D5A5CC00D5B3}" destId="{4AE3A1C2-CB7D-4168-B889-594730E702EE}" srcOrd="2" destOrd="0" parTransId="{6E528C19-8585-47E9-BB09-25F04CB43837}" sibTransId="{D1D76C26-E588-480A-913A-A6F3F25714CB}"/>
    <dgm:cxn modelId="{A0AA6C48-BE8E-41D0-9D09-34149811DFBD}" type="presOf" srcId="{0A940077-1A27-4DBA-BF7D-EFC0F992125D}" destId="{56D163D2-B46B-43D2-8850-8D2414191C6E}" srcOrd="0" destOrd="0" presId="urn:microsoft.com/office/officeart/2005/8/layout/default"/>
    <dgm:cxn modelId="{34A5C68C-1DCD-46A8-8C4D-7D8A3C0DF7C1}" type="presOf" srcId="{4AE3A1C2-CB7D-4168-B889-594730E702EE}" destId="{14F84C9C-A96A-43A4-8F15-09328BABD465}" srcOrd="0" destOrd="0" presId="urn:microsoft.com/office/officeart/2005/8/layout/default"/>
    <dgm:cxn modelId="{5EA14E95-FBF2-438C-9557-1A9F2974A712}" srcId="{32A054EF-0866-414A-9BF7-D5A5CC00D5B3}" destId="{3BE0628D-C7DB-4210-847E-189495973F4C}" srcOrd="3" destOrd="0" parTransId="{9E16BD67-CE2D-444A-9F9E-0366B601A21D}" sibTransId="{B27090BC-90DA-4C9B-B1D4-25C601AC4065}"/>
    <dgm:cxn modelId="{AFCCA1A9-719E-4BD4-A2EC-94C235AA558C}" srcId="{32A054EF-0866-414A-9BF7-D5A5CC00D5B3}" destId="{03EC16A6-989B-4C0C-B5B6-0914675016FF}" srcOrd="0" destOrd="0" parTransId="{FD9FD819-2036-424B-BF01-7351D3CCF2A4}" sibTransId="{BE1585A9-4B37-4B42-964F-74DC5D62FA6E}"/>
    <dgm:cxn modelId="{BF9678B3-C5ED-4E91-886D-70F7D6D49269}" type="presOf" srcId="{3BE0628D-C7DB-4210-847E-189495973F4C}" destId="{83D99F81-80B2-4A91-AF95-58385423944F}" srcOrd="0" destOrd="0" presId="urn:microsoft.com/office/officeart/2005/8/layout/default"/>
    <dgm:cxn modelId="{27AA0DD4-BEA9-4416-9FE4-6CF7CA767537}" type="presOf" srcId="{32A054EF-0866-414A-9BF7-D5A5CC00D5B3}" destId="{38C7ADB7-5711-4A4C-AD37-A94A3BBF43B8}" srcOrd="0" destOrd="0" presId="urn:microsoft.com/office/officeart/2005/8/layout/default"/>
    <dgm:cxn modelId="{F98D3118-8C31-4359-8BFA-7B132123F7B9}" type="presParOf" srcId="{38C7ADB7-5711-4A4C-AD37-A94A3BBF43B8}" destId="{02D65C7D-FD58-46A5-90BA-510708BC0B03}" srcOrd="0" destOrd="0" presId="urn:microsoft.com/office/officeart/2005/8/layout/default"/>
    <dgm:cxn modelId="{9145BA2E-3A66-44A6-A770-C3446E4D4B4F}" type="presParOf" srcId="{38C7ADB7-5711-4A4C-AD37-A94A3BBF43B8}" destId="{19FB87EF-B59E-48BF-A8BC-B1615E39AAFB}" srcOrd="1" destOrd="0" presId="urn:microsoft.com/office/officeart/2005/8/layout/default"/>
    <dgm:cxn modelId="{46DF3C3D-A162-417C-B5E3-0670881F8298}" type="presParOf" srcId="{38C7ADB7-5711-4A4C-AD37-A94A3BBF43B8}" destId="{56D163D2-B46B-43D2-8850-8D2414191C6E}" srcOrd="2" destOrd="0" presId="urn:microsoft.com/office/officeart/2005/8/layout/default"/>
    <dgm:cxn modelId="{20E49A56-2B0E-4A29-9484-3D4E374CF070}" type="presParOf" srcId="{38C7ADB7-5711-4A4C-AD37-A94A3BBF43B8}" destId="{63CE8F90-8365-4C1A-843C-1E59B6E45C83}" srcOrd="3" destOrd="0" presId="urn:microsoft.com/office/officeart/2005/8/layout/default"/>
    <dgm:cxn modelId="{62F44732-13A2-406A-AC05-CE8EF50C72D9}" type="presParOf" srcId="{38C7ADB7-5711-4A4C-AD37-A94A3BBF43B8}" destId="{14F84C9C-A96A-43A4-8F15-09328BABD465}" srcOrd="4" destOrd="0" presId="urn:microsoft.com/office/officeart/2005/8/layout/default"/>
    <dgm:cxn modelId="{EE31C8AC-F723-43E1-8AED-0A5E9BF15C62}" type="presParOf" srcId="{38C7ADB7-5711-4A4C-AD37-A94A3BBF43B8}" destId="{10F03EBA-FB6B-4761-8E1F-A096CA5CF73D}" srcOrd="5" destOrd="0" presId="urn:microsoft.com/office/officeart/2005/8/layout/default"/>
    <dgm:cxn modelId="{12BC52CD-3041-48E4-BD11-F6756282E628}" type="presParOf" srcId="{38C7ADB7-5711-4A4C-AD37-A94A3BBF43B8}" destId="{83D99F81-80B2-4A91-AF95-58385423944F}"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2075-4776-49AF-AABD-B5A4EA0BB9E0}">
      <dsp:nvSpPr>
        <dsp:cNvPr id="0" name=""/>
        <dsp:cNvSpPr/>
      </dsp:nvSpPr>
      <dsp:spPr>
        <a:xfrm>
          <a:off x="0" y="4000"/>
          <a:ext cx="7501128" cy="852106"/>
        </a:xfrm>
        <a:prstGeom prst="roundRect">
          <a:avLst>
            <a:gd name="adj" fmla="val 10000"/>
          </a:avLst>
        </a:prstGeom>
        <a:solidFill>
          <a:srgbClr val="FFFFFF"/>
        </a:solidFill>
        <a:ln>
          <a:noFill/>
        </a:ln>
        <a:effectLst/>
      </dsp:spPr>
      <dsp:style>
        <a:lnRef idx="0">
          <a:scrgbClr r="0" g="0" b="0"/>
        </a:lnRef>
        <a:fillRef idx="1">
          <a:scrgbClr r="0" g="0" b="0"/>
        </a:fillRef>
        <a:effectRef idx="0">
          <a:scrgbClr r="0" g="0" b="0"/>
        </a:effectRef>
        <a:fontRef idx="minor"/>
      </dsp:style>
    </dsp:sp>
    <dsp:sp modelId="{4A925B8E-DC24-4843-B3D0-516812AE2A48}">
      <dsp:nvSpPr>
        <dsp:cNvPr id="0" name=""/>
        <dsp:cNvSpPr/>
      </dsp:nvSpPr>
      <dsp:spPr>
        <a:xfrm>
          <a:off x="257762" y="195724"/>
          <a:ext cx="468658" cy="468658"/>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92510-C093-4479-9EC9-D4994E05DFAF}">
      <dsp:nvSpPr>
        <dsp:cNvPr id="0" name=""/>
        <dsp:cNvSpPr/>
      </dsp:nvSpPr>
      <dsp:spPr>
        <a:xfrm>
          <a:off x="984183" y="4000"/>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7681"/>
              </a:solidFill>
            </a:rPr>
            <a:t>IDEA</a:t>
          </a:r>
        </a:p>
      </dsp:txBody>
      <dsp:txXfrm>
        <a:off x="984183" y="4000"/>
        <a:ext cx="6516944" cy="852106"/>
      </dsp:txXfrm>
    </dsp:sp>
    <dsp:sp modelId="{280FE153-93C4-4BF6-B534-6CF1C0B34971}">
      <dsp:nvSpPr>
        <dsp:cNvPr id="0" name=""/>
        <dsp:cNvSpPr/>
      </dsp:nvSpPr>
      <dsp:spPr>
        <a:xfrm>
          <a:off x="0" y="1052952"/>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D354747-4192-4405-955C-560CCA038A4E}">
      <dsp:nvSpPr>
        <dsp:cNvPr id="0" name=""/>
        <dsp:cNvSpPr/>
      </dsp:nvSpPr>
      <dsp:spPr>
        <a:xfrm>
          <a:off x="257762" y="1260857"/>
          <a:ext cx="468658" cy="468658"/>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3D02B-EA5E-404B-B92E-0CE319FFBF2F}">
      <dsp:nvSpPr>
        <dsp:cNvPr id="0" name=""/>
        <dsp:cNvSpPr/>
      </dsp:nvSpPr>
      <dsp:spPr>
        <a:xfrm>
          <a:off x="984183" y="1069133"/>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007681"/>
              </a:solidFill>
            </a:rPr>
            <a:t>ESSA</a:t>
          </a:r>
        </a:p>
      </dsp:txBody>
      <dsp:txXfrm>
        <a:off x="984183" y="1069133"/>
        <a:ext cx="6516944" cy="852106"/>
      </dsp:txXfrm>
    </dsp:sp>
    <dsp:sp modelId="{0D36581C-5D1C-4EBF-AB26-F6CF1D753E40}">
      <dsp:nvSpPr>
        <dsp:cNvPr id="0" name=""/>
        <dsp:cNvSpPr/>
      </dsp:nvSpPr>
      <dsp:spPr>
        <a:xfrm>
          <a:off x="0" y="2134266"/>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7C66CE8-7247-4479-B2D1-5C5E49FE7C91}">
      <dsp:nvSpPr>
        <dsp:cNvPr id="0" name=""/>
        <dsp:cNvSpPr/>
      </dsp:nvSpPr>
      <dsp:spPr>
        <a:xfrm>
          <a:off x="257762" y="2325990"/>
          <a:ext cx="468658" cy="468658"/>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8A85E9-B5EE-44C1-9DF2-C9871C255F4B}">
      <dsp:nvSpPr>
        <dsp:cNvPr id="0" name=""/>
        <dsp:cNvSpPr/>
      </dsp:nvSpPr>
      <dsp:spPr>
        <a:xfrm>
          <a:off x="984183" y="2134266"/>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681"/>
              </a:solidFill>
            </a:rPr>
            <a:t>PA State Performance Plan (SPP)</a:t>
          </a:r>
        </a:p>
      </dsp:txBody>
      <dsp:txXfrm>
        <a:off x="984183" y="2134266"/>
        <a:ext cx="3375507" cy="852106"/>
      </dsp:txXfrm>
    </dsp:sp>
    <dsp:sp modelId="{253E552C-9AA5-4221-B5EB-490E47771875}">
      <dsp:nvSpPr>
        <dsp:cNvPr id="0" name=""/>
        <dsp:cNvSpPr/>
      </dsp:nvSpPr>
      <dsp:spPr>
        <a:xfrm>
          <a:off x="4359690" y="2134266"/>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dirty="0"/>
            <a:t>Indicator 8</a:t>
          </a:r>
        </a:p>
      </dsp:txBody>
      <dsp:txXfrm>
        <a:off x="4359690" y="2134266"/>
        <a:ext cx="3141437" cy="852106"/>
      </dsp:txXfrm>
    </dsp:sp>
    <dsp:sp modelId="{F5ED1001-533C-4AD6-86C0-6AC053FB0248}">
      <dsp:nvSpPr>
        <dsp:cNvPr id="0" name=""/>
        <dsp:cNvSpPr/>
      </dsp:nvSpPr>
      <dsp:spPr>
        <a:xfrm>
          <a:off x="0" y="3199399"/>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1594EC8-53B6-4D16-8817-67AA3C1359CE}">
      <dsp:nvSpPr>
        <dsp:cNvPr id="0" name=""/>
        <dsp:cNvSpPr/>
      </dsp:nvSpPr>
      <dsp:spPr>
        <a:xfrm>
          <a:off x="257762" y="3391123"/>
          <a:ext cx="468658" cy="468658"/>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2AFCFA-D276-4542-A43C-D1F5691F1F69}">
      <dsp:nvSpPr>
        <dsp:cNvPr id="0" name=""/>
        <dsp:cNvSpPr/>
      </dsp:nvSpPr>
      <dsp:spPr>
        <a:xfrm>
          <a:off x="984183" y="3199399"/>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681"/>
              </a:solidFill>
            </a:rPr>
            <a:t>Danielson Framework</a:t>
          </a:r>
        </a:p>
      </dsp:txBody>
      <dsp:txXfrm>
        <a:off x="984183" y="3199399"/>
        <a:ext cx="3375507" cy="852106"/>
      </dsp:txXfrm>
    </dsp:sp>
    <dsp:sp modelId="{F03EDFE1-C527-4E4F-B730-331F25560033}">
      <dsp:nvSpPr>
        <dsp:cNvPr id="0" name=""/>
        <dsp:cNvSpPr/>
      </dsp:nvSpPr>
      <dsp:spPr>
        <a:xfrm>
          <a:off x="4359690" y="3199399"/>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dirty="0"/>
            <a:t>Component 4C - Communicating with Families</a:t>
          </a:r>
        </a:p>
      </dsp:txBody>
      <dsp:txXfrm>
        <a:off x="4359690" y="3199399"/>
        <a:ext cx="3141437" cy="852106"/>
      </dsp:txXfrm>
    </dsp:sp>
    <dsp:sp modelId="{32BE388A-C229-4983-98A7-66FBC6D456EE}">
      <dsp:nvSpPr>
        <dsp:cNvPr id="0" name=""/>
        <dsp:cNvSpPr/>
      </dsp:nvSpPr>
      <dsp:spPr>
        <a:xfrm>
          <a:off x="0" y="4268533"/>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9CA565FB-63DA-44CA-B556-33F2FD2A550B}">
      <dsp:nvSpPr>
        <dsp:cNvPr id="0" name=""/>
        <dsp:cNvSpPr/>
      </dsp:nvSpPr>
      <dsp:spPr>
        <a:xfrm>
          <a:off x="257762" y="4456256"/>
          <a:ext cx="468658" cy="468658"/>
        </a:xfrm>
        <a:prstGeom prst="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C7DB4-7FEE-4426-8FD4-599FF3A4375A}">
      <dsp:nvSpPr>
        <dsp:cNvPr id="0" name=""/>
        <dsp:cNvSpPr/>
      </dsp:nvSpPr>
      <dsp:spPr>
        <a:xfrm>
          <a:off x="984183" y="4264533"/>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007681"/>
              </a:solidFill>
            </a:rPr>
            <a:t>PA System for Principal Effectiveness </a:t>
          </a:r>
        </a:p>
      </dsp:txBody>
      <dsp:txXfrm>
        <a:off x="984183" y="4264533"/>
        <a:ext cx="3375507" cy="852106"/>
      </dsp:txXfrm>
    </dsp:sp>
    <dsp:sp modelId="{F26E1C7D-C46A-4BBA-8AF2-AE3D49262A74}">
      <dsp:nvSpPr>
        <dsp:cNvPr id="0" name=""/>
        <dsp:cNvSpPr/>
      </dsp:nvSpPr>
      <dsp:spPr>
        <a:xfrm>
          <a:off x="4359690" y="4264533"/>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dirty="0"/>
            <a:t>Component 4A – Maximizes Parent and Community Involvement and Outreach</a:t>
          </a:r>
        </a:p>
      </dsp:txBody>
      <dsp:txXfrm>
        <a:off x="4359690" y="4264533"/>
        <a:ext cx="3141437" cy="852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6485705" y="-996009"/>
          <a:ext cx="7751373" cy="7751373"/>
        </a:xfrm>
        <a:prstGeom prst="blockArc">
          <a:avLst>
            <a:gd name="adj1" fmla="val 18900000"/>
            <a:gd name="adj2" fmla="val 2700000"/>
            <a:gd name="adj3" fmla="val 279"/>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7F82A3-1CD1-4708-90CF-02C35CE233EA}">
      <dsp:nvSpPr>
        <dsp:cNvPr id="0" name=""/>
        <dsp:cNvSpPr/>
      </dsp:nvSpPr>
      <dsp:spPr>
        <a:xfrm>
          <a:off x="675047" y="442779"/>
          <a:ext cx="6974276" cy="88601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4976"/>
              </a:solidFill>
              <a:latin typeface="+mn-lt"/>
            </a:rPr>
            <a:t>All families have dreams for their children and want the best for them.</a:t>
          </a:r>
        </a:p>
      </dsp:txBody>
      <dsp:txXfrm>
        <a:off x="675047" y="442779"/>
        <a:ext cx="6974276" cy="886019"/>
      </dsp:txXfrm>
    </dsp:sp>
    <dsp:sp modelId="{FC34AD0B-E262-45F5-81BB-FA75EB0981B4}">
      <dsp:nvSpPr>
        <dsp:cNvPr id="0" name=""/>
        <dsp:cNvSpPr/>
      </dsp:nvSpPr>
      <dsp:spPr>
        <a:xfrm>
          <a:off x="101067" y="309400"/>
          <a:ext cx="1239618" cy="1244436"/>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588538-3A35-4B71-B00F-1F1EA748BCD9}">
      <dsp:nvSpPr>
        <dsp:cNvPr id="0" name=""/>
        <dsp:cNvSpPr/>
      </dsp:nvSpPr>
      <dsp:spPr>
        <a:xfrm>
          <a:off x="1183022" y="1772038"/>
          <a:ext cx="6466301" cy="88601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4976"/>
              </a:solidFill>
              <a:latin typeface="+mn-lt"/>
            </a:rPr>
            <a:t>All families have the capacity to support their children’s learning.</a:t>
          </a:r>
        </a:p>
      </dsp:txBody>
      <dsp:txXfrm>
        <a:off x="1183022" y="1772038"/>
        <a:ext cx="6466301" cy="886019"/>
      </dsp:txXfrm>
    </dsp:sp>
    <dsp:sp modelId="{AFE1F94F-1B5C-4B8E-94A2-32DA0112EF26}">
      <dsp:nvSpPr>
        <dsp:cNvPr id="0" name=""/>
        <dsp:cNvSpPr/>
      </dsp:nvSpPr>
      <dsp:spPr>
        <a:xfrm>
          <a:off x="603090" y="1707115"/>
          <a:ext cx="1107523" cy="1107523"/>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3F605-A814-4E95-9EC1-6F0F17635256}">
      <dsp:nvSpPr>
        <dsp:cNvPr id="0" name=""/>
        <dsp:cNvSpPr/>
      </dsp:nvSpPr>
      <dsp:spPr>
        <a:xfrm>
          <a:off x="1183022" y="3101297"/>
          <a:ext cx="6466301" cy="88601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004976"/>
              </a:solidFill>
              <a:latin typeface="+mn-lt"/>
            </a:rPr>
            <a:t>Families and school staff are equal partners.</a:t>
          </a:r>
        </a:p>
      </dsp:txBody>
      <dsp:txXfrm>
        <a:off x="1183022" y="3101297"/>
        <a:ext cx="6466301" cy="886019"/>
      </dsp:txXfrm>
    </dsp:sp>
    <dsp:sp modelId="{1D3B7049-9D9F-413F-898F-4A45AAC9BAAD}">
      <dsp:nvSpPr>
        <dsp:cNvPr id="0" name=""/>
        <dsp:cNvSpPr/>
      </dsp:nvSpPr>
      <dsp:spPr>
        <a:xfrm>
          <a:off x="635817" y="3036374"/>
          <a:ext cx="1107523" cy="1107523"/>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7940EC-1C1B-4924-AE59-E35C60AEF418}">
      <dsp:nvSpPr>
        <dsp:cNvPr id="0" name=""/>
        <dsp:cNvSpPr/>
      </dsp:nvSpPr>
      <dsp:spPr>
        <a:xfrm>
          <a:off x="675047" y="4250982"/>
          <a:ext cx="6974276" cy="1245167"/>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278" tIns="22860" rIns="22860" bIns="22860" numCol="1" spcCol="1270" anchor="ctr" anchorCtr="0">
          <a:noAutofit/>
        </a:bodyPr>
        <a:lstStyle/>
        <a:p>
          <a:pPr marL="0" lvl="0" indent="0" algn="l" defTabSz="400050">
            <a:lnSpc>
              <a:spcPct val="90000"/>
            </a:lnSpc>
            <a:spcBef>
              <a:spcPct val="0"/>
            </a:spcBef>
            <a:spcAft>
              <a:spcPct val="35000"/>
            </a:spcAft>
            <a:buNone/>
          </a:pPr>
          <a:endParaRPr lang="en-US" sz="900" b="1" kern="1200" dirty="0">
            <a:solidFill>
              <a:srgbClr val="004976"/>
            </a:solidFill>
            <a:latin typeface="+mn-lt"/>
          </a:endParaRPr>
        </a:p>
        <a:p>
          <a:pPr marL="0" lvl="0" indent="0" algn="l" defTabSz="400050">
            <a:lnSpc>
              <a:spcPct val="90000"/>
            </a:lnSpc>
            <a:spcBef>
              <a:spcPct val="0"/>
            </a:spcBef>
            <a:spcAft>
              <a:spcPct val="35000"/>
            </a:spcAft>
            <a:buNone/>
          </a:pPr>
          <a:r>
            <a:rPr lang="en-US" sz="2000" b="1" kern="1200" dirty="0">
              <a:solidFill>
                <a:srgbClr val="004976"/>
              </a:solidFill>
              <a:latin typeface="+mn-lt"/>
            </a:rPr>
            <a:t>The responsibility for cultivating and sustaining partnerships among school, home, and community rests primarily with school staff, especially school leaders.</a:t>
          </a:r>
        </a:p>
      </dsp:txBody>
      <dsp:txXfrm>
        <a:off x="675047" y="4250982"/>
        <a:ext cx="6974276" cy="1245167"/>
      </dsp:txXfrm>
    </dsp:sp>
    <dsp:sp modelId="{FEEF0130-5D1A-4D2E-BEAC-431DD5059AC0}">
      <dsp:nvSpPr>
        <dsp:cNvPr id="0" name=""/>
        <dsp:cNvSpPr/>
      </dsp:nvSpPr>
      <dsp:spPr>
        <a:xfrm>
          <a:off x="90119" y="4257528"/>
          <a:ext cx="1169855" cy="1232076"/>
        </a:xfrm>
        <a:prstGeom prst="ellipse">
          <a:avLst/>
        </a:prstGeom>
        <a:solidFill>
          <a:srgbClr val="BAE8E8"/>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F4DAA-EB5D-4A02-8BCD-307ED9EC9744}">
      <dsp:nvSpPr>
        <dsp:cNvPr id="0" name=""/>
        <dsp:cNvSpPr/>
      </dsp:nvSpPr>
      <dsp:spPr>
        <a:xfrm>
          <a:off x="-5433616" y="-832423"/>
          <a:ext cx="6473120" cy="6473120"/>
        </a:xfrm>
        <a:prstGeom prst="blockArc">
          <a:avLst>
            <a:gd name="adj1" fmla="val 18900000"/>
            <a:gd name="adj2" fmla="val 2700000"/>
            <a:gd name="adj3" fmla="val 334"/>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7A79B-6B7B-43F6-9321-F7AF0B121090}">
      <dsp:nvSpPr>
        <dsp:cNvPr id="0" name=""/>
        <dsp:cNvSpPr/>
      </dsp:nvSpPr>
      <dsp:spPr>
        <a:xfrm>
          <a:off x="389255" y="253203"/>
          <a:ext cx="7484109" cy="50621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180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Elevated test scores in reading and math</a:t>
          </a:r>
        </a:p>
      </dsp:txBody>
      <dsp:txXfrm>
        <a:off x="389255" y="253203"/>
        <a:ext cx="7484109" cy="506215"/>
      </dsp:txXfrm>
    </dsp:sp>
    <dsp:sp modelId="{00E8D717-D13B-4A3E-A664-0D9C82AC5965}">
      <dsp:nvSpPr>
        <dsp:cNvPr id="0" name=""/>
        <dsp:cNvSpPr/>
      </dsp:nvSpPr>
      <dsp:spPr>
        <a:xfrm>
          <a:off x="64164" y="175493"/>
          <a:ext cx="650182" cy="66163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3C83E13C-5FEF-4344-8C00-C701490701A1}">
      <dsp:nvSpPr>
        <dsp:cNvPr id="0" name=""/>
        <dsp:cNvSpPr/>
      </dsp:nvSpPr>
      <dsp:spPr>
        <a:xfrm>
          <a:off x="805652" y="1012430"/>
          <a:ext cx="7067713" cy="50621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1808" tIns="63500" rIns="63500" bIns="63500" numCol="1" spcCol="1270" anchor="ctr" anchorCtr="0">
          <a:noAutofit/>
        </a:bodyPr>
        <a:lstStyle/>
        <a:p>
          <a:pPr marL="0" lvl="0" indent="0" algn="l" defTabSz="1089025">
            <a:lnSpc>
              <a:spcPct val="90000"/>
            </a:lnSpc>
            <a:spcBef>
              <a:spcPct val="0"/>
            </a:spcBef>
            <a:spcAft>
              <a:spcPct val="35000"/>
            </a:spcAft>
            <a:buNone/>
          </a:pPr>
          <a:r>
            <a:rPr lang="en-US" sz="2450" kern="1200" dirty="0">
              <a:solidFill>
                <a:schemeClr val="bg1"/>
              </a:solidFill>
            </a:rPr>
            <a:t>More positive attitudes towards academics</a:t>
          </a:r>
        </a:p>
      </dsp:txBody>
      <dsp:txXfrm>
        <a:off x="805652" y="1012430"/>
        <a:ext cx="7067713" cy="506215"/>
      </dsp:txXfrm>
    </dsp:sp>
    <dsp:sp modelId="{8F2D669F-E8E7-41DC-B866-E498CAA252E4}">
      <dsp:nvSpPr>
        <dsp:cNvPr id="0" name=""/>
        <dsp:cNvSpPr/>
      </dsp:nvSpPr>
      <dsp:spPr>
        <a:xfrm>
          <a:off x="489267" y="949153"/>
          <a:ext cx="632768" cy="63276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8305DA75-EAF1-4FAB-8985-4A92FB5EF322}">
      <dsp:nvSpPr>
        <dsp:cNvPr id="0" name=""/>
        <dsp:cNvSpPr/>
      </dsp:nvSpPr>
      <dsp:spPr>
        <a:xfrm>
          <a:off x="996059" y="1771656"/>
          <a:ext cx="6877305" cy="50621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180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Improved study skills and attention</a:t>
          </a:r>
        </a:p>
      </dsp:txBody>
      <dsp:txXfrm>
        <a:off x="996059" y="1771656"/>
        <a:ext cx="6877305" cy="506215"/>
      </dsp:txXfrm>
    </dsp:sp>
    <dsp:sp modelId="{EF7CF2E5-A706-4A99-83D5-DF62F686285F}">
      <dsp:nvSpPr>
        <dsp:cNvPr id="0" name=""/>
        <dsp:cNvSpPr/>
      </dsp:nvSpPr>
      <dsp:spPr>
        <a:xfrm>
          <a:off x="679675" y="1708379"/>
          <a:ext cx="632768" cy="63276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7D52E2B-264F-4E59-B59F-2DF6179CFA99}">
      <dsp:nvSpPr>
        <dsp:cNvPr id="0" name=""/>
        <dsp:cNvSpPr/>
      </dsp:nvSpPr>
      <dsp:spPr>
        <a:xfrm>
          <a:off x="996059" y="2530402"/>
          <a:ext cx="6877305" cy="50621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180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Better school attendance</a:t>
          </a:r>
        </a:p>
      </dsp:txBody>
      <dsp:txXfrm>
        <a:off x="996059" y="2530402"/>
        <a:ext cx="6877305" cy="506215"/>
      </dsp:txXfrm>
    </dsp:sp>
    <dsp:sp modelId="{1CB9D4D8-860F-492C-B60C-73155924328F}">
      <dsp:nvSpPr>
        <dsp:cNvPr id="0" name=""/>
        <dsp:cNvSpPr/>
      </dsp:nvSpPr>
      <dsp:spPr>
        <a:xfrm>
          <a:off x="679675" y="2467125"/>
          <a:ext cx="632768" cy="63276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B084613-FEEF-418C-B442-A5E607677882}">
      <dsp:nvSpPr>
        <dsp:cNvPr id="0" name=""/>
        <dsp:cNvSpPr/>
      </dsp:nvSpPr>
      <dsp:spPr>
        <a:xfrm>
          <a:off x="805652" y="3289628"/>
          <a:ext cx="7067713" cy="50621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180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Easier transitions between grade levels</a:t>
          </a:r>
        </a:p>
      </dsp:txBody>
      <dsp:txXfrm>
        <a:off x="805652" y="3289628"/>
        <a:ext cx="7067713" cy="506215"/>
      </dsp:txXfrm>
    </dsp:sp>
    <dsp:sp modelId="{5F418936-BE67-43D5-9B0F-0C19B6871A2B}">
      <dsp:nvSpPr>
        <dsp:cNvPr id="0" name=""/>
        <dsp:cNvSpPr/>
      </dsp:nvSpPr>
      <dsp:spPr>
        <a:xfrm>
          <a:off x="489267" y="3226351"/>
          <a:ext cx="632768" cy="63276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CF4670A-FD81-40F2-A937-B101826C985C}">
      <dsp:nvSpPr>
        <dsp:cNvPr id="0" name=""/>
        <dsp:cNvSpPr/>
      </dsp:nvSpPr>
      <dsp:spPr>
        <a:xfrm>
          <a:off x="389255" y="4048855"/>
          <a:ext cx="7484109" cy="506215"/>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1808"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Increased graduation rates</a:t>
          </a:r>
        </a:p>
      </dsp:txBody>
      <dsp:txXfrm>
        <a:off x="389255" y="4048855"/>
        <a:ext cx="7484109" cy="506215"/>
      </dsp:txXfrm>
    </dsp:sp>
    <dsp:sp modelId="{5B376360-64A9-459E-8311-B6FD9674E32A}">
      <dsp:nvSpPr>
        <dsp:cNvPr id="0" name=""/>
        <dsp:cNvSpPr/>
      </dsp:nvSpPr>
      <dsp:spPr>
        <a:xfrm>
          <a:off x="72871" y="3985578"/>
          <a:ext cx="632768" cy="63276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2D601-FB24-40EF-BF72-1B74D2BBAB02}">
      <dsp:nvSpPr>
        <dsp:cNvPr id="0" name=""/>
        <dsp:cNvSpPr/>
      </dsp:nvSpPr>
      <dsp:spPr>
        <a:xfrm>
          <a:off x="773010" y="94275"/>
          <a:ext cx="7570117" cy="859135"/>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1"/>
              </a:solidFill>
              <a:latin typeface="+mn-lt"/>
              <a:ea typeface="Cabin"/>
              <a:cs typeface="Cabin"/>
              <a:sym typeface="Cabin"/>
            </a:rPr>
            <a:t>Families’ involvement in their children’s education is impacted by:</a:t>
          </a:r>
          <a:endParaRPr lang="en-US" sz="2800" kern="1200" dirty="0">
            <a:solidFill>
              <a:schemeClr val="bg1"/>
            </a:solidFill>
            <a:latin typeface="+mn-lt"/>
          </a:endParaRPr>
        </a:p>
      </dsp:txBody>
      <dsp:txXfrm>
        <a:off x="798173" y="119438"/>
        <a:ext cx="7519791" cy="808809"/>
      </dsp:txXfrm>
    </dsp:sp>
    <dsp:sp modelId="{147F533A-D941-49FA-9748-C86B96F0BE63}">
      <dsp:nvSpPr>
        <dsp:cNvPr id="0" name=""/>
        <dsp:cNvSpPr/>
      </dsp:nvSpPr>
      <dsp:spPr>
        <a:xfrm>
          <a:off x="745622" y="1095391"/>
          <a:ext cx="764184" cy="69481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AD6B79E-1BC2-478D-9645-7E81C0799687}">
      <dsp:nvSpPr>
        <dsp:cNvPr id="0" name=""/>
        <dsp:cNvSpPr/>
      </dsp:nvSpPr>
      <dsp:spPr>
        <a:xfrm>
          <a:off x="1816043" y="1005131"/>
          <a:ext cx="6277817" cy="859135"/>
        </a:xfrm>
        <a:prstGeom prst="roundRect">
          <a:avLst>
            <a:gd name="adj" fmla="val 1667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rPr>
            <a:t>Their own educational experiences</a:t>
          </a:r>
        </a:p>
      </dsp:txBody>
      <dsp:txXfrm>
        <a:off x="1857990" y="1047078"/>
        <a:ext cx="6193923" cy="775241"/>
      </dsp:txXfrm>
    </dsp:sp>
    <dsp:sp modelId="{D5682BE4-ACEA-465C-A347-D59C96D9DC06}">
      <dsp:nvSpPr>
        <dsp:cNvPr id="0" name=""/>
        <dsp:cNvSpPr/>
      </dsp:nvSpPr>
      <dsp:spPr>
        <a:xfrm>
          <a:off x="714715" y="2059750"/>
          <a:ext cx="825998" cy="730789"/>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EFED5E-21CD-4742-9933-3A222664D23F}">
      <dsp:nvSpPr>
        <dsp:cNvPr id="0" name=""/>
        <dsp:cNvSpPr/>
      </dsp:nvSpPr>
      <dsp:spPr>
        <a:xfrm>
          <a:off x="1837756" y="1977140"/>
          <a:ext cx="6277817" cy="859135"/>
        </a:xfrm>
        <a:prstGeom prst="roundRect">
          <a:avLst>
            <a:gd name="adj" fmla="val 1667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rPr>
            <a:t>Their own parents’ involvement in their school experience</a:t>
          </a:r>
        </a:p>
      </dsp:txBody>
      <dsp:txXfrm>
        <a:off x="1879703" y="2019087"/>
        <a:ext cx="6193923" cy="775241"/>
      </dsp:txXfrm>
    </dsp:sp>
    <dsp:sp modelId="{4BAA48EB-C653-4CFF-A7EA-7AD5E65A8603}">
      <dsp:nvSpPr>
        <dsp:cNvPr id="0" name=""/>
        <dsp:cNvSpPr/>
      </dsp:nvSpPr>
      <dsp:spPr>
        <a:xfrm>
          <a:off x="708610" y="3029744"/>
          <a:ext cx="787724" cy="67839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CCF7A69-D918-426B-A5C2-EC312FF9700B}">
      <dsp:nvSpPr>
        <dsp:cNvPr id="0" name=""/>
        <dsp:cNvSpPr/>
      </dsp:nvSpPr>
      <dsp:spPr>
        <a:xfrm>
          <a:off x="1837756" y="2939372"/>
          <a:ext cx="6277817" cy="859135"/>
        </a:xfrm>
        <a:prstGeom prst="roundRect">
          <a:avLst>
            <a:gd name="adj" fmla="val 1667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rPr>
            <a:t>Beliefs shaped by culture and values</a:t>
          </a:r>
        </a:p>
      </dsp:txBody>
      <dsp:txXfrm>
        <a:off x="1879703" y="2981319"/>
        <a:ext cx="6193923" cy="775241"/>
      </dsp:txXfrm>
    </dsp:sp>
    <dsp:sp modelId="{BBC01981-CB88-47A3-9717-DFD023FAC304}">
      <dsp:nvSpPr>
        <dsp:cNvPr id="0" name=""/>
        <dsp:cNvSpPr/>
      </dsp:nvSpPr>
      <dsp:spPr>
        <a:xfrm>
          <a:off x="725750" y="3934792"/>
          <a:ext cx="824529" cy="774407"/>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solidFill>
            <a:schemeClr val="tx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D53C873-DA7A-4B36-812C-D176DD47A989}">
      <dsp:nvSpPr>
        <dsp:cNvPr id="0" name=""/>
        <dsp:cNvSpPr/>
      </dsp:nvSpPr>
      <dsp:spPr>
        <a:xfrm>
          <a:off x="1855218" y="3901604"/>
          <a:ext cx="6277817" cy="859135"/>
        </a:xfrm>
        <a:prstGeom prst="roundRect">
          <a:avLst>
            <a:gd name="adj" fmla="val 1667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latin typeface="+mn-lt"/>
            </a:rPr>
            <a:t>Family responsibilities and time commitments</a:t>
          </a:r>
        </a:p>
      </dsp:txBody>
      <dsp:txXfrm>
        <a:off x="1897165" y="3943551"/>
        <a:ext cx="6193923" cy="775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48808-142A-4F56-B56E-0ED106E155AF}">
      <dsp:nvSpPr>
        <dsp:cNvPr id="0" name=""/>
        <dsp:cNvSpPr/>
      </dsp:nvSpPr>
      <dsp:spPr>
        <a:xfrm>
          <a:off x="0" y="0"/>
          <a:ext cx="11794344" cy="470607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A32069-E707-4012-9030-7C09CC2AA4BD}">
      <dsp:nvSpPr>
        <dsp:cNvPr id="0" name=""/>
        <dsp:cNvSpPr/>
      </dsp:nvSpPr>
      <dsp:spPr>
        <a:xfrm>
          <a:off x="47579" y="1411822"/>
          <a:ext cx="2619174" cy="1882429"/>
        </a:xfrm>
        <a:prstGeom prst="roundRect">
          <a:avLst/>
        </a:prstGeom>
        <a:solidFill>
          <a:schemeClr val="accent2">
            <a:hueOff val="0"/>
            <a:satOff val="0"/>
            <a:lumOff val="0"/>
            <a:alphaOff val="0"/>
          </a:schemeClr>
        </a:solidFill>
        <a:ln w="15875" cap="flat" cmpd="sng" algn="ctr">
          <a:solidFill>
            <a:schemeClr val="accent3">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Fortress School</a:t>
          </a:r>
        </a:p>
      </dsp:txBody>
      <dsp:txXfrm>
        <a:off x="139472" y="1503715"/>
        <a:ext cx="2435388" cy="1698643"/>
      </dsp:txXfrm>
    </dsp:sp>
    <dsp:sp modelId="{4A231A52-620C-4C32-B2BD-A5E1C47C3B1B}">
      <dsp:nvSpPr>
        <dsp:cNvPr id="0" name=""/>
        <dsp:cNvSpPr/>
      </dsp:nvSpPr>
      <dsp:spPr>
        <a:xfrm>
          <a:off x="2953973" y="1411822"/>
          <a:ext cx="2619174" cy="1882429"/>
        </a:xfrm>
        <a:prstGeom prst="roundRect">
          <a:avLst/>
        </a:prstGeom>
        <a:solidFill>
          <a:schemeClr val="accent2">
            <a:hueOff val="0"/>
            <a:satOff val="0"/>
            <a:lumOff val="0"/>
            <a:alphaOff val="0"/>
          </a:schemeClr>
        </a:solidFill>
        <a:ln w="3175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Come-if-We-Call School</a:t>
          </a:r>
        </a:p>
      </dsp:txBody>
      <dsp:txXfrm>
        <a:off x="3045866" y="1503715"/>
        <a:ext cx="2435388" cy="1698643"/>
      </dsp:txXfrm>
    </dsp:sp>
    <dsp:sp modelId="{D380C838-01AB-4049-945B-CE77A680B4D8}">
      <dsp:nvSpPr>
        <dsp:cNvPr id="0" name=""/>
        <dsp:cNvSpPr/>
      </dsp:nvSpPr>
      <dsp:spPr>
        <a:xfrm>
          <a:off x="5865461" y="1411822"/>
          <a:ext cx="2619174" cy="1882429"/>
        </a:xfrm>
        <a:prstGeom prst="roundRect">
          <a:avLst/>
        </a:prstGeom>
        <a:solidFill>
          <a:schemeClr val="accent2">
            <a:hueOff val="0"/>
            <a:satOff val="0"/>
            <a:lumOff val="0"/>
            <a:alphaOff val="0"/>
          </a:schemeClr>
        </a:solidFill>
        <a:ln w="635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Open-Door School</a:t>
          </a:r>
        </a:p>
      </dsp:txBody>
      <dsp:txXfrm>
        <a:off x="5957354" y="1503715"/>
        <a:ext cx="2435388" cy="1698643"/>
      </dsp:txXfrm>
    </dsp:sp>
    <dsp:sp modelId="{9E654E5E-F43D-41B6-9CAA-BF699278814F}">
      <dsp:nvSpPr>
        <dsp:cNvPr id="0" name=""/>
        <dsp:cNvSpPr/>
      </dsp:nvSpPr>
      <dsp:spPr>
        <a:xfrm>
          <a:off x="8800884" y="1411822"/>
          <a:ext cx="2619174" cy="1882429"/>
        </a:xfrm>
        <a:prstGeom prst="roundRect">
          <a:avLst/>
        </a:prstGeom>
        <a:solidFill>
          <a:schemeClr val="accent2">
            <a:hueOff val="0"/>
            <a:satOff val="0"/>
            <a:lumOff val="0"/>
            <a:alphaOff val="0"/>
          </a:schemeClr>
        </a:solidFill>
        <a:ln w="76200" cap="flat" cmpd="sng" algn="ctr">
          <a:solidFill>
            <a:schemeClr val="accent3">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Partnership School</a:t>
          </a:r>
        </a:p>
      </dsp:txBody>
      <dsp:txXfrm>
        <a:off x="8892777" y="1503715"/>
        <a:ext cx="2435388" cy="1698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DC0E9-392C-443D-93C7-4F197172430F}">
      <dsp:nvSpPr>
        <dsp:cNvPr id="0" name=""/>
        <dsp:cNvSpPr/>
      </dsp:nvSpPr>
      <dsp:spPr>
        <a:xfrm>
          <a:off x="2231" y="513822"/>
          <a:ext cx="2238576" cy="22385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3196" tIns="29210" rIns="123196"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Gill Sans MT" panose="020B0502020104020203" pitchFamily="34" charset="0"/>
            </a:rPr>
            <a:t>What data is most meaningful for families?</a:t>
          </a:r>
        </a:p>
      </dsp:txBody>
      <dsp:txXfrm>
        <a:off x="330063" y="841654"/>
        <a:ext cx="1582912" cy="1582912"/>
      </dsp:txXfrm>
    </dsp:sp>
    <dsp:sp modelId="{B9021F7E-08AB-4274-A90A-71AB5DC87A97}">
      <dsp:nvSpPr>
        <dsp:cNvPr id="0" name=""/>
        <dsp:cNvSpPr/>
      </dsp:nvSpPr>
      <dsp:spPr>
        <a:xfrm>
          <a:off x="1793092" y="513822"/>
          <a:ext cx="2238576" cy="22385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3196" tIns="29210" rIns="123196"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Gill Sans MT" panose="020B0502020104020203" pitchFamily="34" charset="0"/>
            </a:rPr>
            <a:t>What data indicates why we need to partner?</a:t>
          </a:r>
        </a:p>
      </dsp:txBody>
      <dsp:txXfrm>
        <a:off x="2120924" y="841654"/>
        <a:ext cx="1582912" cy="1582912"/>
      </dsp:txXfrm>
    </dsp:sp>
    <dsp:sp modelId="{38E4F194-2359-42A9-B540-1FAFF9618FCA}">
      <dsp:nvSpPr>
        <dsp:cNvPr id="0" name=""/>
        <dsp:cNvSpPr/>
      </dsp:nvSpPr>
      <dsp:spPr>
        <a:xfrm>
          <a:off x="3583953" y="513822"/>
          <a:ext cx="2238576" cy="22385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3196" tIns="29210" rIns="123196"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Gill Sans MT" panose="020B0502020104020203" pitchFamily="34" charset="0"/>
            </a:rPr>
            <a:t>What data conveys student progress?</a:t>
          </a:r>
        </a:p>
      </dsp:txBody>
      <dsp:txXfrm>
        <a:off x="3911785" y="841654"/>
        <a:ext cx="1582912" cy="1582912"/>
      </dsp:txXfrm>
    </dsp:sp>
    <dsp:sp modelId="{F466CDD0-9FF5-4797-A959-FE9C2F81B604}">
      <dsp:nvSpPr>
        <dsp:cNvPr id="0" name=""/>
        <dsp:cNvSpPr/>
      </dsp:nvSpPr>
      <dsp:spPr>
        <a:xfrm>
          <a:off x="5374815" y="513822"/>
          <a:ext cx="2238576" cy="22385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3196" tIns="29210" rIns="123196" bIns="2921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bg1"/>
              </a:solidFill>
              <a:latin typeface="Gill Sans MT" panose="020B0502020104020203" pitchFamily="34" charset="0"/>
            </a:rPr>
            <a:t>What data provides a snapshot of learning?</a:t>
          </a:r>
        </a:p>
      </dsp:txBody>
      <dsp:txXfrm>
        <a:off x="5702647" y="841654"/>
        <a:ext cx="1582912" cy="1582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65C7D-FD58-46A5-90BA-510708BC0B03}">
      <dsp:nvSpPr>
        <dsp:cNvPr id="0" name=""/>
        <dsp:cNvSpPr/>
      </dsp:nvSpPr>
      <dsp:spPr>
        <a:xfrm>
          <a:off x="887" y="222997"/>
          <a:ext cx="3461896" cy="207713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SzPct val="100000"/>
            <a:buNone/>
          </a:pPr>
          <a:r>
            <a:rPr lang="en-US" sz="2600" b="1" kern="1200" dirty="0">
              <a:ea typeface="Cabin"/>
              <a:cs typeface="Cabin"/>
              <a:sym typeface="Cabin"/>
            </a:rPr>
            <a:t>Ensure that families understand what their children are learning and doing in class</a:t>
          </a:r>
          <a:endParaRPr lang="en-US" sz="2600" b="1" kern="1200" dirty="0"/>
        </a:p>
      </dsp:txBody>
      <dsp:txXfrm>
        <a:off x="887" y="222997"/>
        <a:ext cx="3461896" cy="2077137"/>
      </dsp:txXfrm>
    </dsp:sp>
    <dsp:sp modelId="{56D163D2-B46B-43D2-8850-8D2414191C6E}">
      <dsp:nvSpPr>
        <dsp:cNvPr id="0" name=""/>
        <dsp:cNvSpPr/>
      </dsp:nvSpPr>
      <dsp:spPr>
        <a:xfrm>
          <a:off x="3808973" y="222997"/>
          <a:ext cx="3461896" cy="207713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SzPct val="100000"/>
            <a:buNone/>
          </a:pPr>
          <a:r>
            <a:rPr lang="en-US" sz="2600" b="1" kern="1200" dirty="0">
              <a:ea typeface="Cabin"/>
              <a:cs typeface="Cabin"/>
              <a:sym typeface="Cabin"/>
            </a:rPr>
            <a:t>Encourage families to promote high standards for student work</a:t>
          </a:r>
          <a:endParaRPr lang="en-US" sz="2600" b="1" kern="1200" dirty="0"/>
        </a:p>
      </dsp:txBody>
      <dsp:txXfrm>
        <a:off x="3808973" y="222997"/>
        <a:ext cx="3461896" cy="2077137"/>
      </dsp:txXfrm>
    </dsp:sp>
    <dsp:sp modelId="{14F84C9C-A96A-43A4-8F15-09328BABD465}">
      <dsp:nvSpPr>
        <dsp:cNvPr id="0" name=""/>
        <dsp:cNvSpPr/>
      </dsp:nvSpPr>
      <dsp:spPr>
        <a:xfrm>
          <a:off x="887" y="2646324"/>
          <a:ext cx="3461896" cy="207713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SzPct val="100000"/>
            <a:buNone/>
          </a:pPr>
          <a:r>
            <a:rPr lang="en-US" sz="2600" b="1" kern="1200" dirty="0">
              <a:ea typeface="Cabin"/>
              <a:cs typeface="Cabin"/>
              <a:sym typeface="Cabin"/>
            </a:rPr>
            <a:t>Teach families skills to help their children at home</a:t>
          </a:r>
          <a:endParaRPr lang="en-US" sz="2600" b="1" kern="1200" dirty="0"/>
        </a:p>
      </dsp:txBody>
      <dsp:txXfrm>
        <a:off x="887" y="2646324"/>
        <a:ext cx="3461896" cy="2077137"/>
      </dsp:txXfrm>
    </dsp:sp>
    <dsp:sp modelId="{83D99F81-80B2-4A91-AF95-58385423944F}">
      <dsp:nvSpPr>
        <dsp:cNvPr id="0" name=""/>
        <dsp:cNvSpPr/>
      </dsp:nvSpPr>
      <dsp:spPr>
        <a:xfrm>
          <a:off x="3808973" y="2646324"/>
          <a:ext cx="3461896" cy="2077137"/>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SzPct val="100000"/>
            <a:buNone/>
          </a:pPr>
          <a:r>
            <a:rPr lang="en-US" sz="2600" b="1" kern="1200" dirty="0">
              <a:ea typeface="Cabin"/>
              <a:cs typeface="Cabin"/>
              <a:sym typeface="Cabin"/>
            </a:rPr>
            <a:t>Discuss how to improve student progress with families</a:t>
          </a:r>
          <a:endParaRPr lang="en-US" sz="2600" b="1" kern="1200" dirty="0"/>
        </a:p>
      </dsp:txBody>
      <dsp:txXfrm>
        <a:off x="3808973" y="2646324"/>
        <a:ext cx="3461896" cy="20771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D6816C-3862-4F30-A4EE-78F7638295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5" name="Slide Number Placeholder 4">
            <a:extLst>
              <a:ext uri="{FF2B5EF4-FFF2-40B4-BE49-F238E27FC236}">
                <a16:creationId xmlns:a16="http://schemas.microsoft.com/office/drawing/2014/main" id="{5B338D23-7377-42B3-91DF-75E7C6C6E5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6069B-6607-4557-A1BB-9A6CF1545EE4}" type="slidenum">
              <a:rPr lang="en-US" smtClean="0"/>
              <a:t>‹#›</a:t>
            </a:fld>
            <a:endParaRPr lang="en-US" dirty="0"/>
          </a:p>
        </p:txBody>
      </p:sp>
    </p:spTree>
    <p:extLst>
      <p:ext uri="{BB962C8B-B14F-4D97-AF65-F5344CB8AC3E}">
        <p14:creationId xmlns:p14="http://schemas.microsoft.com/office/powerpoint/2010/main" val="9076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BE7AD-0D12-4277-9041-762E93919548}" type="datetimeFigureOut">
              <a:rPr lang="en-US" smtClean="0"/>
              <a:t>8/20/2020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22B22-C7E4-4A7E-8F03-0FF09F6B1FAF}" type="slidenum">
              <a:rPr lang="en-US" smtClean="0"/>
              <a:t>‹#›</a:t>
            </a:fld>
            <a:endParaRPr lang="en-US" dirty="0"/>
          </a:p>
        </p:txBody>
      </p:sp>
    </p:spTree>
    <p:extLst>
      <p:ext uri="{BB962C8B-B14F-4D97-AF65-F5344CB8AC3E}">
        <p14:creationId xmlns:p14="http://schemas.microsoft.com/office/powerpoint/2010/main" val="266439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attan.net/Supports/Family-Engagem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ested.or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PaTTAN Family Engagement Module Series! The audience for these modules is educational professionals, families, and community members, including advocates and agency personnel. They may be implemented as professional development, self-advancement, school team activities, or as part of a school improvement plan. Presentation slides, activities, and handouts may be viewed, downloaded, printed, and shared.</a:t>
            </a:r>
          </a:p>
          <a:p>
            <a:endParaRPr lang="en-US" dirty="0"/>
          </a:p>
          <a:p>
            <a:r>
              <a:rPr lang="en-US" dirty="0"/>
              <a:t>Module 3, Supporting Student Success, is the third of our six modules designed to inform, inspire, and provide strategies to enhance family-school partnerships. Strong, collaborative relationships among school, home, and community produce increased student success. This has been proven by over 40 years of research. Module 3 discusses the importance of these partnerships and their direct correlation to improving students’ achievement in academics, social/emotional, and behavioral endeavors.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2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4352572D-5774-4485-9293-E8A266531D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0D4146B-CD19-419D-97D6-DE360B9260F3}"/>
              </a:ext>
            </a:extLst>
          </p:cNvP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years of research on family engagement have shown links between family engagement and academic success for students. According to Bryk and colleagues, </a:t>
            </a:r>
            <a:r>
              <a:rPr lang="en-US" baseline="0" dirty="0"/>
              <a:t>positive ties with families and communities </a:t>
            </a:r>
            <a:r>
              <a:rPr lang="en-US" i="1" baseline="0" dirty="0"/>
              <a:t>significantly</a:t>
            </a:r>
            <a:r>
              <a:rPr lang="en-US" i="0" baseline="0" dirty="0"/>
              <a:t> influenced achievement in reading and writing when they occurred in tandem with best teaching practices, instructional guidance and a student-centered learning climate (2007).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Family engagement has also been associated with more positive attitudes towards school (Huerta, 2009), improved study skills and attention (Cox, 2005), better school attendance (Cox, 2005), easier transitions between grade levels (Mac Iver et al, 2018), and increased graduation rates (Robertson, Smith, &amp; Rinka, 2016).</a:t>
            </a:r>
            <a:endParaRPr lang="en-US" dirty="0"/>
          </a:p>
        </p:txBody>
      </p:sp>
      <p:sp>
        <p:nvSpPr>
          <p:cNvPr id="95236" name="Slide Number Placeholder 3">
            <a:extLst>
              <a:ext uri="{FF2B5EF4-FFF2-40B4-BE49-F238E27FC236}">
                <a16:creationId xmlns:a16="http://schemas.microsoft.com/office/drawing/2014/main" id="{54A715CD-D032-4769-A075-69B2B6DC61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E63CA4-9F27-46C3-9F2D-ED2632BE33E6}" type="slidenum">
              <a:rPr lang="en-US" altLang="en-US" smtClean="0">
                <a:latin typeface="Calibri" panose="020F0502020204030204" pitchFamily="34" charset="0"/>
              </a:rPr>
              <a:pPr/>
              <a:t>10</a:t>
            </a:fld>
            <a:endParaRPr lang="en-US" altLang="en-US"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407988" y="700088"/>
            <a:ext cx="6207125" cy="3492500"/>
          </a:xfrm>
          <a:custGeom>
            <a:avLst/>
            <a:gdLst/>
            <a:ahLst/>
            <a:cxnLst/>
            <a:rect l="0" t="0" r="0" b="0"/>
            <a:pathLst>
              <a:path w="120000" h="120000" extrusionOk="0">
                <a:moveTo>
                  <a:pt x="0" y="0"/>
                </a:moveTo>
                <a:lnTo>
                  <a:pt x="120000" y="0"/>
                </a:lnTo>
                <a:lnTo>
                  <a:pt x="120000" y="120000"/>
                </a:lnTo>
                <a:lnTo>
                  <a:pt x="0" y="12000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p>
      <p:sp>
        <p:nvSpPr>
          <p:cNvPr id="351" name="Shape 351"/>
          <p:cNvSpPr txBox="1">
            <a:spLocks noGrp="1"/>
          </p:cNvSpPr>
          <p:nvPr>
            <p:ph type="body" idx="1"/>
          </p:nvPr>
        </p:nvSpPr>
        <p:spPr>
          <a:xfrm>
            <a:off x="702313" y="4421823"/>
            <a:ext cx="5618479" cy="4189095"/>
          </a:xfrm>
          <a:prstGeom prst="rect">
            <a:avLst/>
          </a:prstGeom>
          <a:noFill/>
          <a:ln>
            <a:noFill/>
          </a:ln>
        </p:spPr>
        <p:txBody>
          <a:bodyPr lIns="94179" tIns="47077" rIns="94179" bIns="47077" anchor="t" anchorCtr="0">
            <a:noAutofit/>
          </a:bodyPr>
          <a:lstStyle/>
          <a:p>
            <a:pPr>
              <a:lnSpc>
                <a:spcPct val="90000"/>
              </a:lnSpc>
              <a:buSzPct val="25000"/>
            </a:pPr>
            <a:r>
              <a:rPr lang="en-US" sz="1600" dirty="0"/>
              <a:t>One of the core beliefs of family engagement, as introduced in an earlier slide, is that all families have the capacity to support their children’s learning. However, family engagement in education may be shaped by a variety of factors, including the family members’ own educational experiences, their own parents’ involvement in their school experience, beliefs shaped by culture and values, and family responsibilities and time commitments. </a:t>
            </a:r>
          </a:p>
          <a:p>
            <a:pPr>
              <a:lnSpc>
                <a:spcPct val="90000"/>
              </a:lnSpc>
              <a:buSzPct val="25000"/>
            </a:pPr>
            <a:endParaRPr lang="en-US" sz="1600" dirty="0"/>
          </a:p>
          <a:p>
            <a:pPr>
              <a:lnSpc>
                <a:spcPct val="90000"/>
              </a:lnSpc>
              <a:buSzPct val="25000"/>
            </a:pPr>
            <a:r>
              <a:rPr lang="en-US" sz="1600" dirty="0"/>
              <a:t>Every school and family is different. As schools build collaborative relationships with families, they will better understand their families’ needs and more successfully support their engagement in education.  </a:t>
            </a:r>
            <a:endParaRPr sz="1600" dirty="0"/>
          </a:p>
          <a:p>
            <a:endParaRPr sz="1800" dirty="0"/>
          </a:p>
        </p:txBody>
      </p:sp>
      <p:sp>
        <p:nvSpPr>
          <p:cNvPr id="352" name="Shape 352"/>
          <p:cNvSpPr txBox="1"/>
          <p:nvPr/>
        </p:nvSpPr>
        <p:spPr>
          <a:xfrm>
            <a:off x="3978132" y="8842027"/>
            <a:ext cx="3043342" cy="465455"/>
          </a:xfrm>
          <a:prstGeom prst="rect">
            <a:avLst/>
          </a:prstGeom>
          <a:noFill/>
          <a:ln>
            <a:noFill/>
          </a:ln>
        </p:spPr>
        <p:txBody>
          <a:bodyPr lIns="94179" tIns="47077" rIns="94179" bIns="47077" anchor="b" anchorCtr="0">
            <a:noAutofit/>
          </a:bodyPr>
          <a:lstStyle/>
          <a:p>
            <a:pPr algn="r">
              <a:buClr>
                <a:srgbClr val="000000"/>
              </a:buClr>
              <a:buSzPct val="25000"/>
            </a:pPr>
            <a:fld id="{00000000-1234-1234-1234-123412341234}" type="slidenum">
              <a:rPr lang="en-US" sz="1800"/>
              <a:pPr algn="r">
                <a:buClr>
                  <a:srgbClr val="000000"/>
                </a:buClr>
                <a:buSzPct val="25000"/>
              </a:pPr>
              <a:t>11</a:t>
            </a:fld>
            <a:endParaRPr lang="en-US" sz="1800" dirty="0"/>
          </a:p>
        </p:txBody>
      </p:sp>
    </p:spTree>
    <p:extLst>
      <p:ext uri="{BB962C8B-B14F-4D97-AF65-F5344CB8AC3E}">
        <p14:creationId xmlns:p14="http://schemas.microsoft.com/office/powerpoint/2010/main" val="90947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activities in which families can engage to positively impact their children’s academic success. These include communicating expectations for achievement, discussing learning strategies, preparing and planning for the future, and fostering educational and vocational aspirations (Hill &amp; Tyson, 2009). </a:t>
            </a:r>
          </a:p>
          <a:p>
            <a:endParaRPr lang="en-US" dirty="0"/>
          </a:p>
        </p:txBody>
      </p:sp>
      <p:sp>
        <p:nvSpPr>
          <p:cNvPr id="4" name="Slide Number Placeholder 3"/>
          <p:cNvSpPr>
            <a:spLocks noGrp="1"/>
          </p:cNvSpPr>
          <p:nvPr>
            <p:ph type="sldNum" sz="quarter" idx="5"/>
          </p:nvPr>
        </p:nvSpPr>
        <p:spPr/>
        <p:txBody>
          <a:bodyPr/>
          <a:lstStyle/>
          <a:p>
            <a:fld id="{6A322B22-C7E4-4A7E-8F03-0FF09F6B1FAF}" type="slidenum">
              <a:rPr lang="en-US" smtClean="0"/>
              <a:t>12</a:t>
            </a:fld>
            <a:endParaRPr lang="en-US" dirty="0"/>
          </a:p>
        </p:txBody>
      </p:sp>
    </p:spTree>
    <p:extLst>
      <p:ext uri="{BB962C8B-B14F-4D97-AF65-F5344CB8AC3E}">
        <p14:creationId xmlns:p14="http://schemas.microsoft.com/office/powerpoint/2010/main" val="1838256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3475"/>
            <a:ext cx="5486400" cy="3086100"/>
          </a:xfrm>
        </p:spPr>
      </p:sp>
      <p:sp>
        <p:nvSpPr>
          <p:cNvPr id="3" name="Notes Placeholder 2"/>
          <p:cNvSpPr>
            <a:spLocks noGrp="1"/>
          </p:cNvSpPr>
          <p:nvPr>
            <p:ph type="body" idx="1"/>
          </p:nvPr>
        </p:nvSpPr>
        <p:spPr/>
        <p:txBody>
          <a:bodyPr/>
          <a:lstStyle/>
          <a:p>
            <a:r>
              <a:rPr lang="en-US" dirty="0"/>
              <a:t>Additionally, families support the academic success of their children by engaging in homework completion (Van Voorhis, 2011) and setting subject-specific educational goals (Sheldon &amp; Epstein, 2005). </a:t>
            </a:r>
          </a:p>
          <a:p>
            <a:endParaRPr lang="en-US" dirty="0"/>
          </a:p>
          <a:p>
            <a:r>
              <a:rPr lang="en-US" dirty="0"/>
              <a:t>Family attendance at academic meetings, such as parent-teacher conferences or IEP meetings, also supports student success (Baker, 2018), whether it is done in-person or virtually (Winkler, 2016).</a:t>
            </a:r>
          </a:p>
        </p:txBody>
      </p:sp>
      <p:sp>
        <p:nvSpPr>
          <p:cNvPr id="4" name="Slide Number Placeholder 3"/>
          <p:cNvSpPr>
            <a:spLocks noGrp="1"/>
          </p:cNvSpPr>
          <p:nvPr>
            <p:ph type="sldNum" sz="quarter" idx="5"/>
          </p:nvPr>
        </p:nvSpPr>
        <p:spPr/>
        <p:txBody>
          <a:bodyPr/>
          <a:lstStyle/>
          <a:p>
            <a:fld id="{6A322B22-C7E4-4A7E-8F03-0FF09F6B1FAF}" type="slidenum">
              <a:rPr lang="en-US" smtClean="0"/>
              <a:t>13</a:t>
            </a:fld>
            <a:endParaRPr lang="en-US" dirty="0"/>
          </a:p>
        </p:txBody>
      </p:sp>
    </p:spTree>
    <p:extLst>
      <p:ext uri="{BB962C8B-B14F-4D97-AF65-F5344CB8AC3E}">
        <p14:creationId xmlns:p14="http://schemas.microsoft.com/office/powerpoint/2010/main" val="367059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3" name="Shape 503"/>
          <p:cNvSpPr txBox="1">
            <a:spLocks noGrp="1"/>
          </p:cNvSpPr>
          <p:nvPr>
            <p:ph type="body" idx="1"/>
          </p:nvPr>
        </p:nvSpPr>
        <p:spPr>
          <a:xfrm>
            <a:off x="654160" y="4359220"/>
            <a:ext cx="5486399" cy="4114800"/>
          </a:xfrm>
          <a:prstGeom prst="rect">
            <a:avLst/>
          </a:prstGeom>
          <a:noFill/>
          <a:ln>
            <a:noFill/>
          </a:ln>
        </p:spPr>
        <p:txBody>
          <a:bodyPr lIns="91425" tIns="45700" rIns="91425" bIns="45700" anchor="t" anchorCtr="0">
            <a:noAutofit/>
          </a:bodyPr>
          <a:lstStyle/>
          <a:p>
            <a:pPr>
              <a:lnSpc>
                <a:spcPct val="115000"/>
              </a:lnSpc>
            </a:pPr>
            <a:r>
              <a:rPr lang="en-US" dirty="0">
                <a:ea typeface="Calibri" panose="020F0502020204030204" pitchFamily="34" charset="0"/>
                <a:cs typeface="Times New Roman" panose="02020603050405020304" pitchFamily="18" charset="0"/>
              </a:rPr>
              <a:t>Here is an activity that can be done individually or in a group. The results of your self-reflection will direct you to determining a focus area for improvement.</a:t>
            </a:r>
          </a:p>
          <a:p>
            <a:pPr>
              <a:lnSpc>
                <a:spcPct val="115000"/>
              </a:lnSpc>
            </a:pPr>
            <a:endParaRPr lang="en-US" b="1" dirty="0">
              <a:ea typeface="Calibri" panose="020F0502020204030204" pitchFamily="34" charset="0"/>
              <a:cs typeface="Times New Roman" panose="02020603050405020304" pitchFamily="18" charset="0"/>
            </a:endParaRPr>
          </a:p>
          <a:p>
            <a:pPr>
              <a:lnSpc>
                <a:spcPct val="115000"/>
              </a:lnSpc>
            </a:pPr>
            <a:r>
              <a:rPr lang="en-US" b="1" dirty="0">
                <a:ea typeface="Calibri" panose="020F0502020204030204" pitchFamily="34" charset="0"/>
                <a:cs typeface="Times New Roman" panose="02020603050405020304" pitchFamily="18" charset="0"/>
              </a:rPr>
              <a:t>Materials Needed: </a:t>
            </a:r>
            <a:r>
              <a:rPr lang="en-US" dirty="0"/>
              <a:t>“Closer Look” Chart</a:t>
            </a:r>
          </a:p>
          <a:p>
            <a:r>
              <a:rPr lang="en-US" b="1" dirty="0"/>
              <a:t>Roles:</a:t>
            </a:r>
            <a:r>
              <a:rPr lang="en-US" dirty="0"/>
              <a:t> </a:t>
            </a:r>
          </a:p>
          <a:p>
            <a:pPr marL="171450" lvl="0" indent="-171450">
              <a:buFont typeface="Arial" panose="020B0604020202020204" pitchFamily="34" charset="0"/>
              <a:buChar char="•"/>
            </a:pPr>
            <a:r>
              <a:rPr lang="en-US" dirty="0"/>
              <a:t>Facilitator: Explain the activity and lead the follow-up discussion</a:t>
            </a:r>
          </a:p>
          <a:p>
            <a:pPr marL="171450" lvl="0" indent="-171450">
              <a:buFont typeface="Arial" panose="020B0604020202020204" pitchFamily="34" charset="0"/>
              <a:buChar char="•"/>
            </a:pPr>
            <a:r>
              <a:rPr lang="en-US" dirty="0"/>
              <a:t>Participants: Work individually or in small groups to determine the degree of engagement of your families in academic activities</a:t>
            </a:r>
          </a:p>
          <a:p>
            <a:pPr>
              <a:lnSpc>
                <a:spcPct val="115000"/>
              </a:lnSpc>
            </a:pPr>
            <a:endParaRPr lang="en-US" b="1" dirty="0">
              <a:ea typeface="Calibri" panose="020F0502020204030204" pitchFamily="34" charset="0"/>
              <a:cs typeface="Times New Roman" panose="02020603050405020304" pitchFamily="18" charset="0"/>
            </a:endParaRPr>
          </a:p>
          <a:p>
            <a:pPr>
              <a:lnSpc>
                <a:spcPct val="115000"/>
              </a:lnSpc>
            </a:pPr>
            <a:r>
              <a:rPr lang="en-US" b="1" dirty="0">
                <a:ea typeface="Calibri" panose="020F0502020204030204" pitchFamily="34" charset="0"/>
                <a:cs typeface="Times New Roman" panose="02020603050405020304" pitchFamily="18" charset="0"/>
              </a:rPr>
              <a:t>Directions: </a:t>
            </a:r>
            <a:r>
              <a:rPr lang="en-US" dirty="0">
                <a:ea typeface="Calibri" panose="020F0502020204030204" pitchFamily="34" charset="0"/>
                <a:cs typeface="Times New Roman" panose="02020603050405020304" pitchFamily="18" charset="0"/>
              </a:rPr>
              <a:t>Complete the “Take a Closer Look” chart regarding family engagement in academics. Then, identify a low-scoring area and create an action step to enhance engagement and partnerships.</a:t>
            </a:r>
          </a:p>
          <a:p>
            <a:pPr>
              <a:lnSpc>
                <a:spcPct val="115000"/>
              </a:lnSpc>
            </a:pPr>
            <a:endParaRPr lang="en-US" dirty="0">
              <a:ea typeface="Calibri" panose="020F0502020204030204" pitchFamily="34" charset="0"/>
              <a:cs typeface="Times New Roman" panose="02020603050405020304" pitchFamily="18" charset="0"/>
            </a:endParaRPr>
          </a:p>
          <a:p>
            <a:r>
              <a:rPr lang="en-US" b="1" dirty="0"/>
              <a:t>Possible reflection questions:</a:t>
            </a:r>
          </a:p>
          <a:p>
            <a:pPr lvl="1"/>
            <a:r>
              <a:rPr lang="en-US" dirty="0"/>
              <a:t>Which avenue for information did you find was used the most in your school/district?</a:t>
            </a:r>
          </a:p>
          <a:p>
            <a:pPr lvl="1"/>
            <a:r>
              <a:rPr lang="en-US" dirty="0"/>
              <a:t>What did you notice about the scores?</a:t>
            </a:r>
          </a:p>
          <a:p>
            <a:pPr lvl="1"/>
            <a:r>
              <a:rPr lang="en-US" dirty="0"/>
              <a:t>What did you find were your areas of need?</a:t>
            </a:r>
          </a:p>
          <a:p>
            <a:pPr lvl="1"/>
            <a:r>
              <a:rPr lang="en-US" dirty="0"/>
              <a:t>How can this information be used to enhance communications with family members?</a:t>
            </a:r>
          </a:p>
          <a:p>
            <a:pPr>
              <a:lnSpc>
                <a:spcPct val="115000"/>
              </a:lnSpc>
            </a:pPr>
            <a:endParaRPr lang="en-US" dirty="0">
              <a:ea typeface="Calibri" panose="020F0502020204030204" pitchFamily="34" charset="0"/>
              <a:cs typeface="Times New Roman" panose="02020603050405020304" pitchFamily="18" charset="0"/>
            </a:endParaRPr>
          </a:p>
          <a:p>
            <a:pPr>
              <a:lnSpc>
                <a:spcPct val="115000"/>
              </a:lnSpc>
            </a:pPr>
            <a:r>
              <a:rPr lang="en-US" dirty="0">
                <a:ea typeface="Calibri" panose="020F0502020204030204" pitchFamily="34" charset="0"/>
                <a:cs typeface="Times New Roman" panose="02020603050405020304" pitchFamily="18" charset="0"/>
              </a:rPr>
              <a:t> </a:t>
            </a:r>
          </a:p>
          <a:p>
            <a:pPr>
              <a:lnSpc>
                <a:spcPct val="115000"/>
              </a:lnSpc>
            </a:pPr>
            <a:r>
              <a:rPr lang="en-US" dirty="0">
                <a:ea typeface="Calibri" panose="020F0502020204030204" pitchFamily="34" charset="0"/>
                <a:cs typeface="Times New Roman" panose="02020603050405020304" pitchFamily="18" charset="0"/>
              </a:rPr>
              <a:t> </a:t>
            </a:r>
          </a:p>
          <a:p>
            <a:pPr>
              <a:lnSpc>
                <a:spcPct val="115000"/>
              </a:lnSpc>
            </a:pPr>
            <a:r>
              <a:rPr lang="en-US" dirty="0">
                <a:ea typeface="Calibri" panose="020F0502020204030204" pitchFamily="34" charset="0"/>
                <a:cs typeface="Times New Roman" panose="02020603050405020304" pitchFamily="18" charset="0"/>
              </a:rPr>
              <a:t> </a:t>
            </a:r>
          </a:p>
          <a:p>
            <a:endParaRPr lang="en-US" altLang="en-US" dirty="0">
              <a:highlight>
                <a:srgbClr val="FFFF00"/>
              </a:highlight>
            </a:endParaRPr>
          </a:p>
        </p:txBody>
      </p:sp>
      <p:sp>
        <p:nvSpPr>
          <p:cNvPr id="504" name="Shape 50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14</a:t>
            </a:fld>
            <a:endParaRPr lang="en-US" sz="1800" b="0" i="0" u="none" strike="noStrike" cap="none" baseline="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1145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previously, collaborative partnerships are achieved most successfully when school administration takes steps to ensure that families are able to engage in their children’s education. This section of our module will discuss steps that LEAs can take to ensure that their families are actively involved in academic planning and activities.</a:t>
            </a:r>
          </a:p>
        </p:txBody>
      </p:sp>
      <p:sp>
        <p:nvSpPr>
          <p:cNvPr id="4" name="Slide Number Placeholder 3"/>
          <p:cNvSpPr>
            <a:spLocks noGrp="1"/>
          </p:cNvSpPr>
          <p:nvPr>
            <p:ph type="sldNum" sz="quarter" idx="5"/>
          </p:nvPr>
        </p:nvSpPr>
        <p:spPr/>
        <p:txBody>
          <a:bodyPr/>
          <a:lstStyle/>
          <a:p>
            <a:fld id="{6A322B22-C7E4-4A7E-8F03-0FF09F6B1FAF}" type="slidenum">
              <a:rPr lang="en-US" smtClean="0"/>
              <a:t>15</a:t>
            </a:fld>
            <a:endParaRPr lang="en-US" dirty="0"/>
          </a:p>
        </p:txBody>
      </p:sp>
    </p:spTree>
    <p:extLst>
      <p:ext uri="{BB962C8B-B14F-4D97-AF65-F5344CB8AC3E}">
        <p14:creationId xmlns:p14="http://schemas.microsoft.com/office/powerpoint/2010/main" val="39303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260" y="4249747"/>
            <a:ext cx="6491683" cy="4833257"/>
          </a:xfrm>
        </p:spPr>
        <p:txBody>
          <a:bodyPr/>
          <a:lstStyle/>
          <a:p>
            <a:r>
              <a:rPr lang="en-US" sz="1100" dirty="0"/>
              <a:t>The first step in engaging families in their children’s education is to make sure that family engagement and collaborative partnerships are a priority for the school districts, charter schools, and centers of technical education, at large. Local educational agencies (LEAs) can demonstrate this priority by including family members on academic committees and councils. Research has shown that by asking families for their input and involving them in district-level planning, LEAs can produce more effective solutions to previously identified barriers to engagement (Baker, Wise, Kelly, &amp; Skiba, 2016). </a:t>
            </a:r>
          </a:p>
          <a:p>
            <a:endParaRPr lang="en-US" sz="1100" dirty="0"/>
          </a:p>
          <a:p>
            <a:r>
              <a:rPr lang="en-US" sz="1100" dirty="0"/>
              <a:t>LEAs should also seek to engage all their families by ensuring that they have equal access to academic information. If families do not have the necessary resources to access information, they cannot fully support their children. Be the conduit to help them acquire skills, materials, and access. This may be done by </a:t>
            </a:r>
          </a:p>
          <a:p>
            <a:pPr marL="171450" indent="-171450">
              <a:buFont typeface="Arial" panose="020B0604020202020204" pitchFamily="34" charset="0"/>
              <a:buChar char="•"/>
            </a:pPr>
            <a:r>
              <a:rPr lang="en-US" sz="1100" dirty="0"/>
              <a:t>providing academic information in a variety of ways:</a:t>
            </a:r>
          </a:p>
          <a:p>
            <a:pPr marL="628650" lvl="1" indent="-171450">
              <a:buFont typeface="Arial" panose="020B0604020202020204" pitchFamily="34" charset="0"/>
              <a:buChar char="•"/>
            </a:pPr>
            <a:r>
              <a:rPr lang="en-US" sz="1100" dirty="0"/>
              <a:t>paper communications</a:t>
            </a:r>
          </a:p>
          <a:p>
            <a:pPr marL="628650" lvl="1" indent="-171450">
              <a:buFont typeface="Arial" panose="020B0604020202020204" pitchFamily="34" charset="0"/>
              <a:buChar char="•"/>
            </a:pPr>
            <a:r>
              <a:rPr lang="en-US" sz="1100" dirty="0"/>
              <a:t>digitally, through educational portals, learning platforms, online videos and virtual trainings that parents can access at any time, social media sites, or even emails</a:t>
            </a:r>
          </a:p>
          <a:p>
            <a:pPr marL="628650" lvl="1" indent="-171450">
              <a:buFont typeface="Arial" panose="020B0604020202020204" pitchFamily="34" charset="0"/>
              <a:buChar char="•"/>
            </a:pPr>
            <a:r>
              <a:rPr lang="en-US" sz="1100" dirty="0"/>
              <a:t>in all languages of the school, including supports like educational interpreters for deaf students or parents; Braille; accessibility supports such as closed captioning on videos, accessible materials that can be read by screen readers for individuals with blindness or low vision.</a:t>
            </a:r>
          </a:p>
          <a:p>
            <a:pPr marL="171450" indent="-171450">
              <a:buFont typeface="Arial" panose="020B0604020202020204" pitchFamily="34" charset="0"/>
              <a:buChar char="•"/>
            </a:pPr>
            <a:r>
              <a:rPr lang="en-US" sz="1100" dirty="0"/>
              <a:t>access to technology </a:t>
            </a:r>
          </a:p>
          <a:p>
            <a:pPr marL="628650" lvl="1" indent="-171450">
              <a:buFont typeface="Arial" panose="020B0604020202020204" pitchFamily="34" charset="0"/>
              <a:buChar char="•"/>
            </a:pPr>
            <a:r>
              <a:rPr lang="en-US" sz="1100" dirty="0"/>
              <a:t>implementation of a family resource center with free and convenient access</a:t>
            </a:r>
          </a:p>
          <a:p>
            <a:pPr marL="628650" lvl="1" indent="-171450">
              <a:buFont typeface="Arial" panose="020B0604020202020204" pitchFamily="34" charset="0"/>
              <a:buChar char="•"/>
            </a:pPr>
            <a:r>
              <a:rPr lang="en-US" sz="1100" dirty="0"/>
              <a:t>lend or gift devices to families who do not have financial resources to acquire their own</a:t>
            </a:r>
          </a:p>
          <a:p>
            <a:pPr marL="628650" lvl="1" indent="-171450">
              <a:buFont typeface="Arial" panose="020B0604020202020204" pitchFamily="34" charset="0"/>
              <a:buChar char="•"/>
            </a:pPr>
            <a:r>
              <a:rPr lang="en-US" sz="1100" dirty="0"/>
              <a:t>training on the use of educational portals or learning platforms--easy-to-access, concise, family-friendly, training tutorials on the usage of these resources</a:t>
            </a:r>
          </a:p>
          <a:p>
            <a:pPr marL="171450" indent="-171450">
              <a:buFont typeface="Arial" panose="020B0604020202020204" pitchFamily="34" charset="0"/>
              <a:buChar char="•"/>
            </a:pPr>
            <a:r>
              <a:rPr lang="en-US" sz="1100" dirty="0"/>
              <a:t>providing a family liaison to support families</a:t>
            </a:r>
          </a:p>
          <a:p>
            <a:pPr marL="171450" indent="-171450">
              <a:buFont typeface="Arial" panose="020B0604020202020204" pitchFamily="34" charset="0"/>
              <a:buChar char="•"/>
            </a:pPr>
            <a:r>
              <a:rPr lang="en-US" sz="1100" dirty="0"/>
              <a:t>tech tips</a:t>
            </a:r>
          </a:p>
          <a:p>
            <a:pPr marL="171450" indent="-171450">
              <a:buFont typeface="Arial" panose="020B0604020202020204" pitchFamily="34" charset="0"/>
              <a:buChar char="•"/>
            </a:pPr>
            <a:r>
              <a:rPr lang="en-US" sz="1100" dirty="0"/>
              <a:t>implementing family mentor programs</a:t>
            </a:r>
          </a:p>
          <a:p>
            <a:endParaRPr lang="en-US" sz="1100" dirty="0"/>
          </a:p>
          <a:p>
            <a:r>
              <a:rPr lang="en-US" sz="1100" dirty="0"/>
              <a:t>These strategies may be helpful in allowing families to receive the resources and training  they need to actively participate in their children’s academic lives. </a:t>
            </a:r>
          </a:p>
        </p:txBody>
      </p:sp>
      <p:sp>
        <p:nvSpPr>
          <p:cNvPr id="4" name="Slide Number Placeholder 3"/>
          <p:cNvSpPr>
            <a:spLocks noGrp="1"/>
          </p:cNvSpPr>
          <p:nvPr>
            <p:ph type="sldNum" sz="quarter" idx="5"/>
          </p:nvPr>
        </p:nvSpPr>
        <p:spPr/>
        <p:txBody>
          <a:bodyPr/>
          <a:lstStyle/>
          <a:p>
            <a:fld id="{6A322B22-C7E4-4A7E-8F03-0FF09F6B1FAF}" type="slidenum">
              <a:rPr lang="en-US" smtClean="0"/>
              <a:t>16</a:t>
            </a:fld>
            <a:endParaRPr lang="en-US" dirty="0"/>
          </a:p>
        </p:txBody>
      </p:sp>
    </p:spTree>
    <p:extLst>
      <p:ext uri="{BB962C8B-B14F-4D97-AF65-F5344CB8AC3E}">
        <p14:creationId xmlns:p14="http://schemas.microsoft.com/office/powerpoint/2010/main" val="110189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1160463"/>
            <a:ext cx="5486400" cy="3086100"/>
          </a:xfrm>
        </p:spPr>
      </p:sp>
      <p:sp>
        <p:nvSpPr>
          <p:cNvPr id="3" name="Notes Placeholder 2"/>
          <p:cNvSpPr>
            <a:spLocks noGrp="1"/>
          </p:cNvSpPr>
          <p:nvPr>
            <p:ph type="body" idx="1"/>
          </p:nvPr>
        </p:nvSpPr>
        <p:spPr>
          <a:xfrm>
            <a:off x="685800" y="4400549"/>
            <a:ext cx="5486400" cy="4467225"/>
          </a:xfrm>
        </p:spPr>
        <p:txBody>
          <a:bodyPr/>
          <a:lstStyle/>
          <a:p>
            <a:r>
              <a:rPr lang="en-US" dirty="0"/>
              <a:t>Family members interact with a variety of staff members in the school environment. Therefore, LEAs should expect all staff members to recognize families as collaborative partners. This can be done in a variety of ways. </a:t>
            </a:r>
          </a:p>
          <a:p>
            <a:endParaRPr lang="en-US" sz="800" dirty="0"/>
          </a:p>
          <a:p>
            <a:r>
              <a:rPr lang="en-US" dirty="0"/>
              <a:t>First, the LEA should express the educational entity’s commitment to family engagement, incorporate this commitment within policies and procedures, and make family engagement an everyday experience, rather than a luxury. Staff members should be expected to speak positively about families and interact with families with the utmost respect and professionalism. </a:t>
            </a:r>
          </a:p>
          <a:p>
            <a:endParaRPr lang="en-US" sz="900" dirty="0"/>
          </a:p>
          <a:p>
            <a:r>
              <a:rPr lang="en-US" dirty="0"/>
              <a:t>‘Most teacher training programs mention the importance of family engagement at some point in time, but few teachers graduate feeling confident about how they can best engage family members’ (Bartels &amp; Eskow, 2010). Research shows that ‘trainings can increase effective engagement skills, particularly when that training is matched to the needs of the school community’ (Bartels &amp; Eskow, 2010). PaTTAN has resources on our webpage (</a:t>
            </a:r>
            <a:r>
              <a:rPr lang="en-US" dirty="0">
                <a:hlinkClick r:id="rId3"/>
              </a:rPr>
              <a:t>https://www.pattan.net/Supports/Family-Engagement</a:t>
            </a:r>
            <a:r>
              <a:rPr lang="en-US" dirty="0"/>
              <a:t>) and can provide other training on topics around family engagement, in addition to the six modules in this series. Trainings are available to individual groups, school teams, and large, statewide professional development sessions.</a:t>
            </a:r>
          </a:p>
          <a:p>
            <a:endParaRPr lang="en-US" sz="1050" dirty="0"/>
          </a:p>
          <a:p>
            <a:r>
              <a:rPr lang="en-US" dirty="0"/>
              <a:t>LEAs should, on a basic level, make family engagement activities an everyday expectation, not an infrequent activity. Encouraging teachers to communicate with their students’ families about academics on a frequent basis may create a culture of sharing throughout the school community. Such communication can be achieved by using such platforms as Class Dojo or Remind.</a:t>
            </a:r>
          </a:p>
        </p:txBody>
      </p:sp>
      <p:sp>
        <p:nvSpPr>
          <p:cNvPr id="4" name="Slide Number Placeholder 3"/>
          <p:cNvSpPr>
            <a:spLocks noGrp="1"/>
          </p:cNvSpPr>
          <p:nvPr>
            <p:ph type="sldNum" sz="quarter" idx="5"/>
          </p:nvPr>
        </p:nvSpPr>
        <p:spPr/>
        <p:txBody>
          <a:bodyPr/>
          <a:lstStyle/>
          <a:p>
            <a:fld id="{6A322B22-C7E4-4A7E-8F03-0FF09F6B1FAF}" type="slidenum">
              <a:rPr lang="en-US" smtClean="0"/>
              <a:t>17</a:t>
            </a:fld>
            <a:endParaRPr lang="en-US" dirty="0"/>
          </a:p>
        </p:txBody>
      </p:sp>
    </p:spTree>
    <p:extLst>
      <p:ext uri="{BB962C8B-B14F-4D97-AF65-F5344CB8AC3E}">
        <p14:creationId xmlns:p14="http://schemas.microsoft.com/office/powerpoint/2010/main" val="2778678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57701"/>
          </a:xfrm>
        </p:spPr>
        <p:txBody>
          <a:bodyPr/>
          <a:lstStyle/>
          <a:p>
            <a:r>
              <a:rPr lang="en-US" sz="1200" i="0" kern="1200" dirty="0">
                <a:solidFill>
                  <a:schemeClr val="tx1"/>
                </a:solidFill>
                <a:effectLst/>
                <a:latin typeface="+mn-lt"/>
                <a:ea typeface="+mn-ea"/>
                <a:cs typeface="+mn-cs"/>
              </a:rPr>
              <a:t>Mission and vision statements are common bedrocks for LEA’s educational programs. These statements help define the purpose of schools and set the direction of the LEA.</a:t>
            </a:r>
          </a:p>
          <a:p>
            <a:endParaRPr lang="en-US" dirty="0"/>
          </a:p>
          <a:p>
            <a:r>
              <a:rPr lang="en-US" sz="1200" i="0" kern="1200" dirty="0">
                <a:solidFill>
                  <a:schemeClr val="tx1"/>
                </a:solidFill>
                <a:effectLst/>
                <a:latin typeface="+mn-lt"/>
                <a:ea typeface="+mn-ea"/>
                <a:cs typeface="+mn-cs"/>
              </a:rPr>
              <a:t>Reflect on your own LEA’s mission and vision or belief statements. Is there reference to families? Do the statements convey that partnerships with families are needed and valued? Rather than creating a separate vision for family engagement, consider how families can be included in the LEA’s existing mission, vision, or belief statements, and how these statements reflect the LEA’s commitment to collaborative partnerships.</a:t>
            </a:r>
          </a:p>
          <a:p>
            <a:endParaRPr lang="en-US" dirty="0"/>
          </a:p>
          <a:p>
            <a:r>
              <a:rPr lang="en-US" sz="1200" i="0" kern="1200" dirty="0">
                <a:solidFill>
                  <a:schemeClr val="tx1"/>
                </a:solidFill>
                <a:effectLst/>
                <a:latin typeface="+mn-lt"/>
                <a:ea typeface="+mn-ea"/>
                <a:cs typeface="+mn-cs"/>
              </a:rPr>
              <a:t>To that end, consider how family members can be active participants in the writing of these statements to increase the empowerment of families (their role and their voice) in the academic life of an LEA. </a:t>
            </a:r>
          </a:p>
          <a:p>
            <a:endParaRPr lang="en-US" dirty="0"/>
          </a:p>
          <a:p>
            <a:r>
              <a:rPr lang="en-US" sz="1200" i="0" kern="1200" dirty="0">
                <a:solidFill>
                  <a:schemeClr val="tx1"/>
                </a:solidFill>
                <a:effectLst/>
                <a:latin typeface="+mn-lt"/>
                <a:ea typeface="+mn-ea"/>
                <a:cs typeface="+mn-cs"/>
              </a:rPr>
              <a:t>It’s not enough to just craft these statements, LEAs need to be strategic in how they inform families of the mission, vision, and belief statements </a:t>
            </a:r>
            <a:r>
              <a:rPr lang="en-US" dirty="0"/>
              <a:t>and </a:t>
            </a:r>
            <a:r>
              <a:rPr lang="en-US" sz="1200" i="0" kern="1200" dirty="0">
                <a:solidFill>
                  <a:schemeClr val="tx1"/>
                </a:solidFill>
                <a:effectLst/>
                <a:latin typeface="+mn-lt"/>
                <a:ea typeface="+mn-ea"/>
                <a:cs typeface="+mn-cs"/>
              </a:rPr>
              <a:t>goals, and share the progress that is being made towards those goals. Referencing these elements often in communications increases family awareness, and connecting family engagement activities to school goals allows families to be active partners in school progress.</a:t>
            </a:r>
          </a:p>
          <a:p>
            <a:endParaRPr lang="en-US" dirty="0"/>
          </a:p>
          <a:p>
            <a:r>
              <a:rPr lang="en-US" dirty="0"/>
              <a:t>Belief statements and goals that reflect the values of the schools’ families and community convey relationships between school, home, and community in a natural, yet purposeful, way.</a:t>
            </a:r>
          </a:p>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A322B22-C7E4-4A7E-8F03-0FF09F6B1FAF}" type="slidenum">
              <a:rPr lang="en-US" smtClean="0"/>
              <a:t>18</a:t>
            </a:fld>
            <a:endParaRPr lang="en-US" dirty="0"/>
          </a:p>
        </p:txBody>
      </p:sp>
    </p:spTree>
    <p:extLst>
      <p:ext uri="{BB962C8B-B14F-4D97-AF65-F5344CB8AC3E}">
        <p14:creationId xmlns:p14="http://schemas.microsoft.com/office/powerpoint/2010/main" val="3451674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p:cSld>
    <p:bg>
      <p:bgPr>
        <a:solidFill>
          <a:schemeClr val="bg1">
            <a:alpha val="0"/>
          </a:schemeClr>
        </a:solidFill>
        <a:effectLst/>
      </p:bgPr>
    </p:bg>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p>
      <p:sp>
        <p:nvSpPr>
          <p:cNvPr id="553" name="Shape 553"/>
          <p:cNvSpPr txBox="1">
            <a:spLocks noGrp="1"/>
          </p:cNvSpPr>
          <p:nvPr>
            <p:ph type="body" idx="1"/>
          </p:nvPr>
        </p:nvSpPr>
        <p:spPr>
          <a:xfrm>
            <a:off x="403720" y="4344247"/>
            <a:ext cx="6273305" cy="4964854"/>
          </a:xfrm>
          <a:prstGeom prst="rect">
            <a:avLst/>
          </a:prstGeom>
          <a:noFill/>
          <a:ln>
            <a:noFill/>
          </a:ln>
        </p:spPr>
        <p:txBody>
          <a:bodyPr lIns="94179" tIns="47077" rIns="94179" bIns="47077" anchor="t" anchorCtr="0">
            <a:noAutofit/>
          </a:bodyPr>
          <a:lstStyle/>
          <a:p>
            <a:r>
              <a:rPr lang="en-US" sz="1200" dirty="0"/>
              <a:t>Your</a:t>
            </a:r>
            <a:r>
              <a:rPr lang="en-US" sz="1200" baseline="0" dirty="0"/>
              <a:t> school’s vision or mission statement is a reflection of who you are as an educational community. In this activity, you will take a closer look at your LEA’s vision </a:t>
            </a:r>
            <a:r>
              <a:rPr lang="en-US" dirty="0"/>
              <a:t>and</a:t>
            </a:r>
            <a:r>
              <a:rPr lang="en-US" sz="1200" baseline="0" dirty="0"/>
              <a:t> mission statements</a:t>
            </a:r>
            <a:r>
              <a:rPr lang="en-US" dirty="0"/>
              <a:t> and go</a:t>
            </a:r>
            <a:r>
              <a:rPr lang="en-US" sz="1200" baseline="0" dirty="0"/>
              <a:t>als</a:t>
            </a:r>
            <a:r>
              <a:rPr lang="en-US" dirty="0"/>
              <a:t> </a:t>
            </a:r>
            <a:r>
              <a:rPr lang="en-US" sz="1200" baseline="0" dirty="0"/>
              <a:t>and identify how families are included in the ideas expressed within the statements. If </a:t>
            </a:r>
            <a:r>
              <a:rPr lang="en-US" dirty="0"/>
              <a:t>they</a:t>
            </a:r>
            <a:r>
              <a:rPr lang="en-US" sz="1200" baseline="0" dirty="0"/>
              <a:t> are not included, you will brainstorm ways in which families could be invited to participate in developing mission and vision statements. You will also develop some ideas about connecting families to learning activities based on academic goals. </a:t>
            </a:r>
          </a:p>
          <a:p>
            <a:endParaRPr lang="en-US" sz="1200" baseline="0" dirty="0"/>
          </a:p>
          <a:p>
            <a:pPr marL="171450" indent="-171450">
              <a:buFont typeface="Arial" panose="020B0604020202020204" pitchFamily="34" charset="0"/>
              <a:buChar char="•"/>
            </a:pPr>
            <a:r>
              <a:rPr lang="en-US" altLang="en-US" sz="1200" b="1" dirty="0"/>
              <a:t>Refer to Activity 3.2</a:t>
            </a:r>
            <a:r>
              <a:rPr lang="en-US" altLang="en-US" sz="1200" dirty="0"/>
              <a:t>. </a:t>
            </a:r>
            <a:r>
              <a:rPr lang="en-US" sz="1200" dirty="0"/>
              <a:t>The purpose of this activity is to develop a vision statement that reflects the importance of families</a:t>
            </a:r>
            <a:r>
              <a:rPr lang="en-US" sz="1200" baseline="0" dirty="0"/>
              <a:t> supporting student success and that solicits and welcomes family participation in all aspects of a child’s educational experience.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sz="1200" b="1" dirty="0"/>
              <a:t>Debrief Activity 3.2</a:t>
            </a:r>
            <a:r>
              <a:rPr lang="en-US" altLang="en-US" sz="1200" dirty="0"/>
              <a:t>. How can your school’s current data practices be enhanced</a:t>
            </a:r>
            <a:r>
              <a:rPr lang="en-US" altLang="en-US" sz="1200" baseline="0" dirty="0"/>
              <a:t> or improved?  Is there available data that might be more valuable to your families?  How can your school obtain feedback on families’ data needs and preferences?</a:t>
            </a:r>
            <a:endParaRPr lang="en-US" altLang="en-US" sz="1200" dirty="0">
              <a:latin typeface="Arial" panose="020B0604020202020204" pitchFamily="34" charset="0"/>
            </a:endParaRPr>
          </a:p>
          <a:p>
            <a:pPr>
              <a:buSzPct val="25000"/>
            </a:pPr>
            <a:endParaRPr lang="en-US" dirty="0"/>
          </a:p>
        </p:txBody>
      </p:sp>
    </p:spTree>
    <p:extLst>
      <p:ext uri="{BB962C8B-B14F-4D97-AF65-F5344CB8AC3E}">
        <p14:creationId xmlns:p14="http://schemas.microsoft.com/office/powerpoint/2010/main" val="3719419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PaTTAN’s mission to support the efforts and initiatives of the Bureau of Special Education. We strive to build the capacity of those who serve students who receive special education services. </a:t>
            </a:r>
          </a:p>
          <a:p>
            <a:endParaRPr lang="en-US" dirty="0"/>
          </a:p>
          <a:p>
            <a:r>
              <a:rPr lang="en-US" dirty="0"/>
              <a:t>Authentic family engagement is a cornerstone of successful school-home partnerships. PaTTAN assists in the efforts of educational professionals and families of children with diverse needs to build strong relationships that lead to student achievement.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32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5788" y="1016000"/>
            <a:ext cx="5383212" cy="3028950"/>
          </a:xfrm>
        </p:spPr>
      </p:sp>
      <p:sp>
        <p:nvSpPr>
          <p:cNvPr id="3" name="Notes Placeholder 2"/>
          <p:cNvSpPr>
            <a:spLocks noGrp="1"/>
          </p:cNvSpPr>
          <p:nvPr>
            <p:ph type="body" idx="1"/>
          </p:nvPr>
        </p:nvSpPr>
        <p:spPr>
          <a:xfrm>
            <a:off x="567466" y="4242771"/>
            <a:ext cx="5486400" cy="3960578"/>
          </a:xfrm>
        </p:spPr>
        <p:txBody>
          <a:bodyPr/>
          <a:lstStyle/>
          <a:p>
            <a:r>
              <a:rPr lang="en-US" dirty="0"/>
              <a:t>You’ve seen how LEA-level strategies can globally help families and students. It is important for families to be informed and participate in events, improvement efforts, and the culture of the overarching educational entity. </a:t>
            </a:r>
          </a:p>
          <a:p>
            <a:endParaRPr lang="en-US" dirty="0"/>
          </a:p>
          <a:p>
            <a:r>
              <a:rPr lang="en-US" dirty="0"/>
              <a:t>Although families may understand the mission, culture and rules of their LEA, they often have children in different buildings within that entity (e.g., school district.) Each school is under the same LEA umbrella but has a unique culture, rules, academic levels and, perhaps, curricula provider. Likewise, IUs, charter, cyber charter, and approved private schools may have numerous locations in which they operate. Family engagement in one site can look differently in another.</a:t>
            </a:r>
          </a:p>
          <a:p>
            <a:endParaRPr lang="en-US" dirty="0"/>
          </a:p>
          <a:p>
            <a:r>
              <a:rPr lang="en-US" dirty="0"/>
              <a:t>Families take interest in the success of their child’s school, especially if more than one of their children attend; if they, themselves, attended that school; and if their child(ren) will be attending for several years. Work as a partner with families to advocate for the very best for the students, teachers, administrators and staff, and for the school community. Don’t ask families to help </a:t>
            </a:r>
            <a:r>
              <a:rPr lang="en-US" i="1" dirty="0"/>
              <a:t>you</a:t>
            </a:r>
            <a:r>
              <a:rPr lang="en-US" dirty="0"/>
              <a:t>; collaborate on ways to ensure success of your school building as a team.</a:t>
            </a:r>
          </a:p>
          <a:p>
            <a:endParaRPr lang="en-US" dirty="0"/>
          </a:p>
          <a:p>
            <a:r>
              <a:rPr lang="en-US" dirty="0"/>
              <a:t>Let’s take a look at the individual building, or school-level, approach to family engagement and student success. </a:t>
            </a:r>
          </a:p>
        </p:txBody>
      </p:sp>
    </p:spTree>
    <p:extLst>
      <p:ext uri="{BB962C8B-B14F-4D97-AF65-F5344CB8AC3E}">
        <p14:creationId xmlns:p14="http://schemas.microsoft.com/office/powerpoint/2010/main" val="2270428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family engagement the same as family involvement in a school? Not really. Although the terms seem interchangeable, they are not. As is noted in an article by Waterford.org in 2018, </a:t>
            </a:r>
            <a:r>
              <a:rPr lang="en-US" b="1" dirty="0"/>
              <a:t>“it helps to think of parent involvement as the first step to parent engagement.” </a:t>
            </a:r>
            <a:r>
              <a:rPr lang="en-US" dirty="0"/>
              <a:t>Here you see a sampling of ways that the two differ.</a:t>
            </a:r>
          </a:p>
          <a:p>
            <a:endParaRPr lang="en-US" dirty="0"/>
          </a:p>
          <a:p>
            <a:r>
              <a:rPr lang="en-US" dirty="0"/>
              <a:t>According to research by Larry Ferlazzo, when families are </a:t>
            </a:r>
            <a:r>
              <a:rPr lang="en-US" u="sng" dirty="0"/>
              <a:t>involved </a:t>
            </a:r>
            <a:r>
              <a:rPr lang="en-US" dirty="0"/>
              <a:t>in their children’s school, they participate as a guest. They attend functions to which the school invites them; they are the recipients of information provided by their children’s teachers and administrators. When families are </a:t>
            </a:r>
            <a:r>
              <a:rPr lang="en-US" u="sng" dirty="0"/>
              <a:t>engaged</a:t>
            </a:r>
            <a:r>
              <a:rPr lang="en-US" dirty="0"/>
              <a:t>, become partners. Thus, involvement implies </a:t>
            </a:r>
            <a:r>
              <a:rPr lang="en-US" i="1" dirty="0"/>
              <a:t>doing to</a:t>
            </a:r>
            <a:r>
              <a:rPr lang="en-US" dirty="0"/>
              <a:t>; in contrast, engagement implies </a:t>
            </a:r>
            <a:r>
              <a:rPr lang="en-US" i="1" dirty="0"/>
              <a:t>doing with</a:t>
            </a:r>
            <a:r>
              <a:rPr lang="en-US" dirty="0"/>
              <a:t>.</a:t>
            </a:r>
          </a:p>
          <a:p>
            <a:endParaRPr lang="en-US" dirty="0"/>
          </a:p>
          <a:p>
            <a:r>
              <a:rPr lang="en-US" dirty="0"/>
              <a:t>How does your school interact with families? How do </a:t>
            </a:r>
            <a:r>
              <a:rPr lang="en-US" i="1" dirty="0"/>
              <a:t>you</a:t>
            </a:r>
            <a:r>
              <a:rPr lang="en-US" dirty="0"/>
              <a:t>, individually? Do you lead with your mouth or your ears? Do your students’ families give as much input as you provide, or is it one-sided? The next time you interact with a family member, take note of the percentage of talking versus listening you do.</a:t>
            </a:r>
          </a:p>
          <a:p>
            <a:endParaRPr lang="en-US" dirty="0"/>
          </a:p>
          <a:p>
            <a:r>
              <a:rPr lang="en-US" dirty="0"/>
              <a:t>Effective family engagement requires the school to develop a relationship-building process focused on listening.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22B22-C7E4-4A7E-8F03-0FF09F6B1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061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04658"/>
          </a:xfrm>
        </p:spPr>
        <p:txBody>
          <a:bodyPr/>
          <a:lstStyle/>
          <a:p>
            <a:r>
              <a:rPr lang="en-US" dirty="0"/>
              <a:t>Here is research from various studies on the positive effects of family engagement on students’ success. As is shown, students have much to gain by having family members what are active participants in their education. They have more confidence and self-esteem, have better social skills and  behaviors, and are more likely to graduate and further their education after high school.</a:t>
            </a:r>
          </a:p>
          <a:p>
            <a:endParaRPr lang="en-US" dirty="0"/>
          </a:p>
          <a:p>
            <a:r>
              <a:rPr lang="en-US" dirty="0"/>
              <a:t>If you are interested in reading more, here are the links to the studies provided in this article by Waterford.org:</a:t>
            </a:r>
          </a:p>
          <a:p>
            <a:endParaRPr lang="en-US" dirty="0"/>
          </a:p>
          <a:p>
            <a:r>
              <a:rPr lang="en-US" dirty="0"/>
              <a:t>American Psychological Association. </a:t>
            </a:r>
            <a:r>
              <a:rPr lang="en-US" i="1" dirty="0"/>
              <a:t>Parent Engagement in Schools. </a:t>
            </a:r>
            <a:r>
              <a:rPr lang="en-US" dirty="0"/>
              <a:t>Retrieved from apa.org: https://www.apa.org/pi/lgbt/programs/safe-supportive/parental-engagement/default.aspx</a:t>
            </a:r>
            <a:br>
              <a:rPr lang="en-US" dirty="0"/>
            </a:br>
            <a:endParaRPr lang="en-US" dirty="0"/>
          </a:p>
          <a:p>
            <a:r>
              <a:rPr lang="en-US" dirty="0"/>
              <a:t>Grand Rapids Public School District. </a:t>
            </a:r>
            <a:r>
              <a:rPr lang="en-US" i="1" dirty="0"/>
              <a:t>What Is Parental Engagement? </a:t>
            </a:r>
            <a:r>
              <a:rPr lang="en-US" dirty="0"/>
              <a:t>Retrieved from grps.org: https://www.grps.org/parents/parental-engagement.</a:t>
            </a:r>
            <a:br>
              <a:rPr lang="en-US" dirty="0"/>
            </a:br>
            <a:endParaRPr lang="en-US" dirty="0"/>
          </a:p>
          <a:p>
            <a:r>
              <a:rPr lang="en-US" dirty="0"/>
              <a:t>Wairimu, M.J., Macharia, S.M., </a:t>
            </a:r>
            <a:r>
              <a:rPr lang="en-US" dirty="0" err="1"/>
              <a:t>Muiru</a:t>
            </a:r>
            <a:r>
              <a:rPr lang="en-US" dirty="0"/>
              <a:t>, A. (2016, November 27). </a:t>
            </a:r>
            <a:r>
              <a:rPr lang="en-US" i="1" dirty="0"/>
              <a:t>Analysis of Parental Involvement and Self-Esteem on Secondary School Students in </a:t>
            </a:r>
            <a:r>
              <a:rPr lang="en-US" i="1" dirty="0" err="1"/>
              <a:t>Kieni</a:t>
            </a:r>
            <a:r>
              <a:rPr lang="en-US" i="1" dirty="0"/>
              <a:t> West Sub-County, Nyeri County, Kenya. </a:t>
            </a:r>
            <a:r>
              <a:rPr lang="en-US" dirty="0"/>
              <a:t>Journal of Education and Practice, Vol 7. (82-98)</a:t>
            </a:r>
            <a:br>
              <a:rPr lang="en-US" dirty="0"/>
            </a:br>
            <a:endParaRPr lang="en-US" dirty="0"/>
          </a:p>
          <a:p>
            <a:r>
              <a:rPr lang="en-US" dirty="0"/>
              <a:t>Sheldon, S. B., &amp; Jung, S. B. (2015). </a:t>
            </a:r>
            <a:r>
              <a:rPr lang="en-US" i="1" dirty="0"/>
              <a:t>Parent Involvement and Children’s Academic and Social Development in Elementary School.</a:t>
            </a:r>
            <a:r>
              <a:rPr lang="en-US" dirty="0"/>
              <a:t> Johns Hopkins University, School of Education.</a:t>
            </a:r>
          </a:p>
        </p:txBody>
      </p:sp>
      <p:sp>
        <p:nvSpPr>
          <p:cNvPr id="4" name="Slide Number Placeholder 3"/>
          <p:cNvSpPr>
            <a:spLocks noGrp="1"/>
          </p:cNvSpPr>
          <p:nvPr>
            <p:ph type="sldNum" sz="quarter" idx="5"/>
          </p:nvPr>
        </p:nvSpPr>
        <p:spPr/>
        <p:txBody>
          <a:bodyPr/>
          <a:lstStyle/>
          <a:p>
            <a:fld id="{6A322B22-C7E4-4A7E-8F03-0FF09F6B1FAF}" type="slidenum">
              <a:rPr lang="en-US" smtClean="0"/>
              <a:t>22</a:t>
            </a:fld>
            <a:endParaRPr lang="en-US" dirty="0"/>
          </a:p>
        </p:txBody>
      </p:sp>
    </p:spTree>
    <p:extLst>
      <p:ext uri="{BB962C8B-B14F-4D97-AF65-F5344CB8AC3E}">
        <p14:creationId xmlns:p14="http://schemas.microsoft.com/office/powerpoint/2010/main" val="203441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387861" y="4306645"/>
            <a:ext cx="6228091" cy="4719021"/>
          </a:xfrm>
          <a:prstGeom prst="rect">
            <a:avLst/>
          </a:prstGeom>
        </p:spPr>
        <p:txBody>
          <a:bodyPr/>
          <a:lstStyle/>
          <a:p>
            <a:pPr algn="just"/>
            <a:r>
              <a:rPr lang="en-US" sz="1100" i="0" dirty="0"/>
              <a:t>In the book</a:t>
            </a:r>
            <a:r>
              <a:rPr lang="en-US" sz="1100" i="1" dirty="0"/>
              <a:t>, </a:t>
            </a:r>
            <a:r>
              <a:rPr lang="en-US" sz="1100" u="sng" dirty="0"/>
              <a:t>Beyond the Bake Sale</a:t>
            </a:r>
            <a:r>
              <a:rPr lang="en-US" sz="1100" i="1" dirty="0"/>
              <a:t>, </a:t>
            </a:r>
            <a:r>
              <a:rPr lang="en-US" sz="1100" i="0" dirty="0"/>
              <a:t>the authors </a:t>
            </a:r>
            <a:r>
              <a:rPr lang="en-US" sz="1100" dirty="0"/>
              <a:t>describe four levels of achievement regarding family engagement at the school level. The description of each version of a family-school partnership, from the least to the most desirable, is as follows:</a:t>
            </a:r>
          </a:p>
          <a:p>
            <a:pPr algn="just"/>
            <a:endParaRPr lang="en-US" sz="1000" dirty="0"/>
          </a:p>
          <a:p>
            <a:pPr marL="171450" indent="-171450" algn="just">
              <a:buFont typeface="Arial" panose="020B0604020202020204" pitchFamily="34" charset="0"/>
              <a:buChar char="•"/>
            </a:pPr>
            <a:r>
              <a:rPr lang="en-US" sz="1100" b="1" dirty="0"/>
              <a:t>A Fortress School </a:t>
            </a:r>
            <a:r>
              <a:rPr lang="en-US" sz="1100" dirty="0"/>
              <a:t>is one that does not maximize parent energy as a strategy for improving student achievement. It is closed off from the community. Families are not welcome in these schools but are quick to be blamed if there is a problem. </a:t>
            </a:r>
            <a:endParaRPr lang="en-US" sz="1000" dirty="0"/>
          </a:p>
          <a:p>
            <a:pPr marL="171450" indent="-171450" algn="just">
              <a:buFont typeface="Arial" panose="020B0604020202020204" pitchFamily="34" charset="0"/>
              <a:buChar char="•"/>
            </a:pPr>
            <a:r>
              <a:rPr lang="en-US" sz="1100" b="1" dirty="0"/>
              <a:t>A Come-if-We-Call School </a:t>
            </a:r>
            <a:r>
              <a:rPr lang="en-US" sz="1100" dirty="0"/>
              <a:t>may value the idea of tapping parent energy for the purpose of improving student achievement but hasn’t implemented the idea into actions. It may offer workshops on parenting, but otherwise provides little opportunity for partnership or communication. In this model, it is believed that families can only contribute so much.</a:t>
            </a:r>
            <a:endParaRPr lang="en-US" sz="1000" dirty="0"/>
          </a:p>
          <a:p>
            <a:pPr marL="171450" indent="-171450" algn="just">
              <a:buFont typeface="Arial" panose="020B0604020202020204" pitchFamily="34" charset="0"/>
              <a:buChar char="•"/>
            </a:pPr>
            <a:r>
              <a:rPr lang="en-US" sz="1100" b="1" dirty="0"/>
              <a:t>An Open-Door School </a:t>
            </a:r>
            <a:r>
              <a:rPr lang="en-US" sz="1100" dirty="0"/>
              <a:t>is focused on tapping parent energy for improving student achievement. It tries to increase community ties, celebrates cultural differences, and sends home regular progress reports, but partnership may be limited and not necessarily equal.</a:t>
            </a:r>
            <a:endParaRPr lang="en-US" sz="1000" dirty="0"/>
          </a:p>
          <a:p>
            <a:pPr marL="171450" indent="-171450" algn="just">
              <a:buFont typeface="Arial" panose="020B0604020202020204" pitchFamily="34" charset="0"/>
              <a:buChar char="•"/>
            </a:pPr>
            <a:r>
              <a:rPr lang="en-US" sz="1100" b="1" dirty="0"/>
              <a:t>A Partnership School </a:t>
            </a:r>
            <a:r>
              <a:rPr lang="en-US" sz="1100" dirty="0"/>
              <a:t>is the ideal, as it consciously and conscientiously taps parent energy for improving student achievement. Families are included in every way possible and are celebrated for what they have to offer. </a:t>
            </a:r>
          </a:p>
          <a:p>
            <a:pPr algn="just"/>
            <a:endParaRPr lang="en-US" sz="1000" dirty="0"/>
          </a:p>
          <a:p>
            <a:pPr algn="just"/>
            <a:r>
              <a:rPr lang="en-US" sz="1100" dirty="0"/>
              <a:t>Handouts accompanying this module include a self-assessment of your building, plus a document containing examples of each school type, both derived from this body of research by Henderson and Mapp, et al. Read through both resources and ponder these questions:</a:t>
            </a:r>
          </a:p>
          <a:p>
            <a:pPr algn="just"/>
            <a:endParaRPr lang="en-US" sz="1100" dirty="0"/>
          </a:p>
          <a:p>
            <a:pPr marL="171450" indent="-171450" algn="just">
              <a:buFont typeface="Arial" panose="020B0604020202020204" pitchFamily="34" charset="0"/>
              <a:buChar char="•"/>
            </a:pPr>
            <a:r>
              <a:rPr lang="en-US" sz="1100" dirty="0"/>
              <a:t>Where does your school fall along this continuum?</a:t>
            </a:r>
          </a:p>
          <a:p>
            <a:pPr marL="171450" indent="-171450" algn="just">
              <a:buFont typeface="Arial" panose="020B0604020202020204" pitchFamily="34" charset="0"/>
              <a:buChar char="•"/>
            </a:pPr>
            <a:r>
              <a:rPr lang="en-US" sz="1100" dirty="0"/>
              <a:t>What are</a:t>
            </a:r>
            <a:r>
              <a:rPr lang="en-US" sz="1100" baseline="0" dirty="0"/>
              <a:t> you currently doing </a:t>
            </a:r>
            <a:r>
              <a:rPr lang="en-US" sz="1100" dirty="0"/>
              <a:t>to improve?</a:t>
            </a:r>
          </a:p>
          <a:p>
            <a:pPr marL="171450" indent="-171450" algn="just">
              <a:buFont typeface="Arial" panose="020B0604020202020204" pitchFamily="34" charset="0"/>
              <a:buChar char="•"/>
            </a:pPr>
            <a:r>
              <a:rPr lang="en-US" sz="1100" dirty="0"/>
              <a:t>How can you sustain this improvement?</a:t>
            </a:r>
          </a:p>
          <a:p>
            <a:pPr marL="171450" indent="-171450" algn="just">
              <a:buFont typeface="Arial" panose="020B0604020202020204" pitchFamily="34" charset="0"/>
              <a:buChar char="•"/>
            </a:pPr>
            <a:r>
              <a:rPr lang="en-US" sz="1100" dirty="0"/>
              <a:t>What level of trust exists between school personnel and family members?</a:t>
            </a:r>
          </a:p>
          <a:p>
            <a:pPr marL="171450" indent="-171450" algn="just">
              <a:buFont typeface="Arial" panose="020B0604020202020204" pitchFamily="34" charset="0"/>
              <a:buChar char="•"/>
            </a:pPr>
            <a:r>
              <a:rPr lang="en-US" sz="1100" dirty="0"/>
              <a:t>How can you capitalize on that trust, or what can you do to earn it?</a:t>
            </a:r>
          </a:p>
        </p:txBody>
      </p:sp>
    </p:spTree>
    <p:extLst>
      <p:ext uri="{BB962C8B-B14F-4D97-AF65-F5344CB8AC3E}">
        <p14:creationId xmlns:p14="http://schemas.microsoft.com/office/powerpoint/2010/main" val="1334953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8" name="Shape 368"/>
          <p:cNvSpPr txBox="1">
            <a:spLocks noGrp="1"/>
          </p:cNvSpPr>
          <p:nvPr>
            <p:ph type="body" idx="1"/>
          </p:nvPr>
        </p:nvSpPr>
        <p:spPr>
          <a:xfrm>
            <a:off x="413105" y="4421823"/>
            <a:ext cx="6066603" cy="4189095"/>
          </a:xfrm>
          <a:prstGeom prst="rect">
            <a:avLst/>
          </a:prstGeom>
        </p:spPr>
        <p:txBody>
          <a:bodyPr lIns="94179" tIns="94179" rIns="94179" bIns="94179" anchor="t" anchorCtr="0">
            <a:noAutofit/>
          </a:bodyPr>
          <a:lstStyle/>
          <a:p>
            <a:r>
              <a:rPr lang="en-US" dirty="0"/>
              <a:t>Research shows that family-school partnerships more successfully impact student</a:t>
            </a:r>
            <a:r>
              <a:rPr lang="en-US" baseline="0" dirty="0"/>
              <a:t> achievement when family engagement activities link to learning. </a:t>
            </a:r>
            <a:r>
              <a:rPr lang="en-US" dirty="0"/>
              <a:t>There are many strategies that can be utilized to link family engagement to learning activities. An example of this would be hosting a literacy night. Family members attend and have fun with their children, while simultaneously learning about the English Language Arts</a:t>
            </a:r>
            <a:r>
              <a:rPr lang="en-US" baseline="0" dirty="0"/>
              <a:t> expectations within the school curriculum and ways to use literacy strategies at home.</a:t>
            </a:r>
          </a:p>
          <a:p>
            <a:endParaRPr lang="en-US" dirty="0"/>
          </a:p>
          <a:p>
            <a:r>
              <a:rPr lang="en-US" baseline="0" dirty="0"/>
              <a:t>Additional ways of linking to learning include:</a:t>
            </a:r>
          </a:p>
          <a:p>
            <a:pPr marL="171450" indent="-171450">
              <a:buFont typeface="Arial" panose="020B0604020202020204" pitchFamily="34" charset="0"/>
              <a:buChar char="•"/>
            </a:pPr>
            <a:r>
              <a:rPr lang="en-US" dirty="0"/>
              <a:t>T</a:t>
            </a:r>
            <a:r>
              <a:rPr lang="en-US" baseline="0" dirty="0"/>
              <a:t>eachers' reviewing student work with families and </a:t>
            </a:r>
            <a:r>
              <a:rPr lang="en-US" dirty="0"/>
              <a:t>sending student work home every </a:t>
            </a:r>
            <a:r>
              <a:rPr lang="en-US" baseline="0" dirty="0"/>
              <a:t>week with a scoring guide.</a:t>
            </a:r>
          </a:p>
          <a:p>
            <a:pPr marL="171450" indent="-171450">
              <a:buFont typeface="Arial" panose="020B0604020202020204" pitchFamily="34" charset="0"/>
              <a:buChar char="•"/>
            </a:pPr>
            <a:r>
              <a:rPr lang="en-US" baseline="0" dirty="0"/>
              <a:t>Inviting </a:t>
            </a:r>
            <a:r>
              <a:rPr lang="en-US" dirty="0"/>
              <a:t>local community groups </a:t>
            </a:r>
            <a:r>
              <a:rPr lang="en-US" baseline="0" dirty="0"/>
              <a:t>to provide tutoring and homework programs at the school, thus creating a home-school-community partnership to increase student achievement. </a:t>
            </a:r>
          </a:p>
          <a:p>
            <a:endParaRPr lang="en-US" sz="900" baseline="0" dirty="0"/>
          </a:p>
          <a:p>
            <a:endParaRPr lang="en-US" sz="900" dirty="0"/>
          </a:p>
        </p:txBody>
      </p:sp>
      <p:sp>
        <p:nvSpPr>
          <p:cNvPr id="369" name="Shape 369"/>
          <p:cNvSpPr txBox="1">
            <a:spLocks noGrp="1"/>
          </p:cNvSpPr>
          <p:nvPr>
            <p:ph type="sldNum" idx="12"/>
          </p:nvPr>
        </p:nvSpPr>
        <p:spPr>
          <a:xfrm>
            <a:off x="3978132" y="8842027"/>
            <a:ext cx="3043342" cy="465455"/>
          </a:xfrm>
          <a:prstGeom prst="rect">
            <a:avLst/>
          </a:prstGeom>
        </p:spPr>
        <p:txBody>
          <a:bodyPr lIns="94179" tIns="47077" rIns="94179" bIns="47077"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762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7" name="Shape 437"/>
          <p:cNvSpPr txBox="1">
            <a:spLocks noGrp="1"/>
          </p:cNvSpPr>
          <p:nvPr>
            <p:ph type="body" idx="1"/>
          </p:nvPr>
        </p:nvSpPr>
        <p:spPr>
          <a:xfrm>
            <a:off x="444994" y="4307549"/>
            <a:ext cx="6180960" cy="4189095"/>
          </a:xfrm>
          <a:prstGeom prst="rect">
            <a:avLst/>
          </a:prstGeom>
        </p:spPr>
        <p:txBody>
          <a:bodyPr lIns="94179" tIns="94179" rIns="94179" bIns="94179" anchor="t" anchorCtr="0">
            <a:noAutofit/>
          </a:bodyPr>
          <a:lstStyle/>
          <a:p>
            <a:r>
              <a:rPr lang="en-US" baseline="0" dirty="0"/>
              <a:t>The strategies listed are just some that allow families to keep informed of the school curriculum</a:t>
            </a:r>
            <a:r>
              <a:rPr lang="en-US" dirty="0"/>
              <a:t> </a:t>
            </a:r>
            <a:r>
              <a:rPr lang="en-US" baseline="0" dirty="0"/>
              <a:t>and be active proponents of their children’s learning. All school staff, beginning at the top of the organizational chart, must create an environment that promotes and supports active engagement from all members of the school community; families being the primary goal.</a:t>
            </a:r>
          </a:p>
          <a:p>
            <a:endParaRPr lang="en-US" baseline="0" dirty="0"/>
          </a:p>
          <a:p>
            <a:r>
              <a:rPr lang="en-US" baseline="0" dirty="0"/>
              <a:t>A family resource center can build the capacity of family members to assist students in educational achievement. It could also serve as a safe space for families to meet and offer Internet connection to those families who cannot afford or even get it in their area.</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Workshops are another great way to the build capacity of families to be actively engaged and instrumental in students’ academic achievement. While the interaction and rapport-building is more effective in person, consider recorded webinars, videotaped demonstrations, and interactive online learning for family members who simply cannot attend an event at the school building. Suggested topics are</a:t>
            </a:r>
            <a:r>
              <a:rPr lang="en-US" dirty="0"/>
              <a:t> academic content, study skills, supporting your child at home, tasks and time frames for students to  successfully transition to post-secondary adult life.</a:t>
            </a:r>
            <a:endParaRPr lang="en-US" baseline="0"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Academic Parent-Teacher Teams (APTT), a project of WestEd, is a family engagement model, designed by Dr. Maria Paredes, that strengthens teacher-family relationships by focusing on student academic growth and achievement. </a:t>
            </a:r>
            <a:r>
              <a:rPr lang="en-US" dirty="0"/>
              <a:t>The format creates a systematic pathway for teachers to share grade-level information, tools, and strategies that families can apply at home and in the community to accelerate student learning. You can learn more about this model at </a:t>
            </a:r>
            <a:r>
              <a:rPr lang="en-US" dirty="0">
                <a:hlinkClick r:id="rId3"/>
              </a:rPr>
              <a:t>www.wested.org</a:t>
            </a:r>
            <a:r>
              <a:rPr lang="en-US" dirty="0"/>
              <a:t>.</a:t>
            </a:r>
            <a:endParaRPr dirty="0"/>
          </a:p>
        </p:txBody>
      </p:sp>
      <p:sp>
        <p:nvSpPr>
          <p:cNvPr id="438" name="Shape 438"/>
          <p:cNvSpPr txBox="1">
            <a:spLocks noGrp="1"/>
          </p:cNvSpPr>
          <p:nvPr>
            <p:ph type="sldNum" idx="12"/>
          </p:nvPr>
        </p:nvSpPr>
        <p:spPr>
          <a:xfrm>
            <a:off x="3978132" y="8842027"/>
            <a:ext cx="3043342" cy="465455"/>
          </a:xfrm>
          <a:prstGeom prst="rect">
            <a:avLst/>
          </a:prstGeom>
        </p:spPr>
        <p:txBody>
          <a:bodyPr lIns="94179" tIns="47077" rIns="94179" bIns="47077"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42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22B22-C7E4-4A7E-8F03-0FF09F6B1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24B46D1F-B87A-4918-8594-9B5ABDF5212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75516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Advocate </a:t>
            </a:r>
            <a:r>
              <a:rPr lang="en-US" i="1" dirty="0"/>
              <a:t>with</a:t>
            </a:r>
            <a:r>
              <a:rPr lang="en-US" dirty="0"/>
              <a:t> families for school and student achievement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22B22-C7E4-4A7E-8F03-0FF09F6B1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30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Children’s success is like a puzzle. Families posses some pieces—knowledge of personal attributes, background, home culture, and many others; educators possess different pieces--learning in the school environment, interaction with faculty and classmates, and levels of participation. Take</a:t>
            </a:r>
            <a:r>
              <a:rPr lang="en-US" baseline="0" dirty="0"/>
              <a:t> a few moments to reflect upon the ways that educators and family members can engage in completing the puzzle together. Are there ways in which families are already supporting students’ academic success?  Are there structures that need to be in place before authentic engagement can occur?  </a:t>
            </a:r>
            <a:endParaRPr lang="en-US" dirty="0"/>
          </a:p>
          <a:p>
            <a:endParaRPr lang="en-US" dirty="0"/>
          </a:p>
          <a:p>
            <a:r>
              <a:rPr lang="en-US" dirty="0"/>
              <a:t>To reflect further on this topic,</a:t>
            </a:r>
            <a:r>
              <a:rPr lang="en-US" baseline="0" dirty="0"/>
              <a:t> please access Activity 3.3 Connecting with Families within the “Activities” folder of this module. </a:t>
            </a:r>
          </a:p>
          <a:p>
            <a:endParaRPr lang="en-US" baseline="0" dirty="0"/>
          </a:p>
          <a:p>
            <a:pPr marL="171450" indent="-171450">
              <a:buFont typeface="Arial" panose="020B0604020202020204" pitchFamily="34" charset="0"/>
              <a:buChar char="•"/>
            </a:pPr>
            <a:r>
              <a:rPr lang="en-US" altLang="en-US" sz="1200" b="1" dirty="0"/>
              <a:t>Refer to Activity 3.3</a:t>
            </a:r>
            <a:r>
              <a:rPr lang="en-US" altLang="en-US" sz="1200" dirty="0"/>
              <a:t>. </a:t>
            </a:r>
            <a:r>
              <a:rPr lang="en-US" dirty="0"/>
              <a:t>The purpose of this activity is to </a:t>
            </a:r>
            <a:r>
              <a:rPr lang="en-US" kern="1200" dirty="0">
                <a:solidFill>
                  <a:schemeClr val="tx1"/>
                </a:solidFill>
                <a:effectLst/>
              </a:rPr>
              <a:t>investigate how connecting with families can support student success, both at home and in the school community. </a:t>
            </a:r>
          </a:p>
          <a:p>
            <a:pPr marL="171450" indent="-171450">
              <a:buFont typeface="Arial" panose="020B0604020202020204" pitchFamily="34" charset="0"/>
              <a:buChar char="•"/>
            </a:pPr>
            <a:endParaRPr lang="en-US" altLang="en-US" sz="1200" b="1" dirty="0"/>
          </a:p>
          <a:p>
            <a:pPr marL="171450" indent="-171450">
              <a:buFont typeface="Arial" panose="020B0604020202020204" pitchFamily="34" charset="0"/>
              <a:buChar char="•"/>
            </a:pPr>
            <a:r>
              <a:rPr lang="en-US" altLang="en-US" sz="1200" b="1" dirty="0"/>
              <a:t>Debrief Activity 3.3</a:t>
            </a:r>
            <a:r>
              <a:rPr lang="en-US" altLang="en-US" sz="1200" dirty="0"/>
              <a:t>. What are</a:t>
            </a:r>
            <a:r>
              <a:rPr lang="en-US" altLang="en-US" sz="1200" baseline="0" dirty="0"/>
              <a:t> ways in which families are meaningfully involved in your school community?  What are ways in which their engagement could be improved?  What structures are necessary to increase this engagement?</a:t>
            </a:r>
            <a:endParaRPr lang="en-US" altLang="en-US" sz="12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A322B22-C7E4-4A7E-8F03-0FF09F6B1FAF}" type="slidenum">
              <a:rPr lang="en-US" smtClean="0"/>
              <a:t>28</a:t>
            </a:fld>
            <a:endParaRPr lang="en-US" dirty="0"/>
          </a:p>
        </p:txBody>
      </p:sp>
    </p:spTree>
    <p:extLst>
      <p:ext uri="{BB962C8B-B14F-4D97-AF65-F5344CB8AC3E}">
        <p14:creationId xmlns:p14="http://schemas.microsoft.com/office/powerpoint/2010/main" val="2314034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394363" y="4421823"/>
            <a:ext cx="6123446" cy="4189095"/>
          </a:xfrm>
          <a:prstGeom prst="rect">
            <a:avLst/>
          </a:prstGeom>
        </p:spPr>
        <p:txBody>
          <a:bodyPr lIns="94179" tIns="94179" rIns="94179" bIns="94179" anchor="t" anchorCtr="0">
            <a:noAutofit/>
          </a:bodyPr>
          <a:lstStyle/>
          <a:p>
            <a:r>
              <a:rPr lang="en-US" dirty="0"/>
              <a:t>As we have been discussing throughout this module, families, regardless of background or circumstances, are interested in knowing how their children are doing and want them to do well in school. Some parents may not fully understand assessment, curriculum, instruction, or grading conventions, and they may not know what questions to ask (you don’t know what you don’t know.) This is where educators’ expertise comes in. </a:t>
            </a:r>
          </a:p>
          <a:p>
            <a:endParaRPr lang="en-US" dirty="0"/>
          </a:p>
          <a:p>
            <a:r>
              <a:rPr lang="en-US" dirty="0"/>
              <a:t>Data is powerful. It summarizes assessments and student learning levels, informs educators if what they are teaching is effective or if adjustments need to be made, and formulates a good basis for development and tracking of students’ goals. When presented in a clear, easy-to-comprehend manner, data provides families insight into their children’s educational success and helps them visualize their future trajectories. Using graphs, charts, comparisons to peers’ data, PA Core Standards, and children’s own historical data are strategies that will be appreciated by families and pave the way toward collaborative partnerships, which can have a positive impact on student learning. </a:t>
            </a:r>
          </a:p>
          <a:p>
            <a:endParaRPr lang="en-US" dirty="0"/>
          </a:p>
          <a:p>
            <a:r>
              <a:rPr lang="en-US" dirty="0"/>
              <a:t>Consider</a:t>
            </a:r>
            <a:r>
              <a:rPr lang="en-US" baseline="0" dirty="0"/>
              <a:t> the four questions posted on this slide. What data do the families at your school find most compelling?  What data can be used to “diagnose” areas of need that could be addressed through family and community engagement?  What kinds of data describe students’ progress and learning?</a:t>
            </a:r>
            <a:endParaRPr dirty="0"/>
          </a:p>
        </p:txBody>
      </p:sp>
      <p:sp>
        <p:nvSpPr>
          <p:cNvPr id="387" name="Shape 387"/>
          <p:cNvSpPr>
            <a:spLocks noGrp="1" noRot="1" noChangeAspect="1"/>
          </p:cNvSpPr>
          <p:nvPr>
            <p:ph type="sldImg" idx="2"/>
          </p:nvPr>
        </p:nvSpPr>
        <p:spPr>
          <a:xfrm>
            <a:off x="407988" y="706438"/>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5356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 Bureau of Special Education (BSE) supports the Pennsylvania Department of Education (PDE’s) commitment to ensuring the Least Restrictive Environment (LRE) for all students. Families are an integral part of the Individualized Education Program (IEP)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20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Teacher-family partnerships are a key variable to enhancing student achievement. A child’s teacher is the closest point of contact for families. Questions, concerns, sharing of information, and brainstorming should begin at this level—between a family and its child’s teacher.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22B22-C7E4-4A7E-8F03-0FF09F6B1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221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342900" y="728663"/>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7" name="Shape 437"/>
          <p:cNvSpPr txBox="1">
            <a:spLocks noGrp="1"/>
          </p:cNvSpPr>
          <p:nvPr>
            <p:ph type="body" idx="1"/>
          </p:nvPr>
        </p:nvSpPr>
        <p:spPr>
          <a:xfrm>
            <a:off x="428879" y="4421823"/>
            <a:ext cx="6093302" cy="4189095"/>
          </a:xfrm>
          <a:prstGeom prst="rect">
            <a:avLst/>
          </a:prstGeom>
        </p:spPr>
        <p:txBody>
          <a:bodyPr lIns="94179" tIns="94179" rIns="94179" bIns="94179" anchor="t" anchorCtr="0">
            <a:noAutofit/>
          </a:bodyPr>
          <a:lstStyle/>
          <a:p>
            <a:r>
              <a:rPr lang="en-US" dirty="0"/>
              <a:t>There</a:t>
            </a:r>
            <a:r>
              <a:rPr lang="en-US" baseline="0" dirty="0"/>
              <a:t> are many strategies that can be used to link family engagement to learning activities. These strategies allow families to keep informed of the school curriculum and be active proponents of their children’s learning. </a:t>
            </a:r>
          </a:p>
          <a:p>
            <a:endParaRPr lang="en-US" dirty="0"/>
          </a:p>
          <a:p>
            <a:r>
              <a:rPr lang="en-US" baseline="0" dirty="0"/>
              <a:t>Take some time to read through each of these strategies as they appear individually (animated slide.) Think about how these strategies could be employed within your school</a:t>
            </a:r>
            <a:r>
              <a:rPr lang="en-US" dirty="0"/>
              <a:t>.</a:t>
            </a:r>
          </a:p>
          <a:p>
            <a:endParaRPr lang="en-US" b="1" dirty="0">
              <a:highlight>
                <a:srgbClr val="FFFF00"/>
              </a:highlight>
            </a:endParaRPr>
          </a:p>
          <a:p>
            <a:r>
              <a:rPr lang="en-US" b="1" dirty="0">
                <a:highlight>
                  <a:srgbClr val="FFFF00"/>
                </a:highlight>
              </a:rPr>
              <a:t>To view each strategy: in ‘Slide Show’ mode, click the spacebar or hit ‘Enter’.</a:t>
            </a:r>
            <a:endParaRPr b="1" dirty="0"/>
          </a:p>
        </p:txBody>
      </p:sp>
      <p:sp>
        <p:nvSpPr>
          <p:cNvPr id="438" name="Shape 438"/>
          <p:cNvSpPr txBox="1">
            <a:spLocks noGrp="1"/>
          </p:cNvSpPr>
          <p:nvPr>
            <p:ph type="sldNum" idx="12"/>
          </p:nvPr>
        </p:nvSpPr>
        <p:spPr>
          <a:xfrm>
            <a:off x="3978132" y="8842027"/>
            <a:ext cx="3043342" cy="465455"/>
          </a:xfrm>
          <a:prstGeom prst="rect">
            <a:avLst/>
          </a:prstGeom>
        </p:spPr>
        <p:txBody>
          <a:bodyPr lIns="94179" tIns="47077" rIns="94179" bIns="47077"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253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0512" y="4338618"/>
            <a:ext cx="6422659" cy="3600450"/>
          </a:xfrm>
        </p:spPr>
        <p:txBody>
          <a:bodyPr/>
          <a:lstStyle/>
          <a:p>
            <a:r>
              <a:rPr lang="en-US" dirty="0"/>
              <a:t>How do you feel when someone takes a genuine interest in you, your work, or your family? Getting to know your students and their families is not just a matter of social etiquette, it is paramount to your students’ success. </a:t>
            </a:r>
          </a:p>
          <a:p>
            <a:endParaRPr lang="en-US" dirty="0"/>
          </a:p>
          <a:p>
            <a:r>
              <a:rPr lang="en-US" dirty="0"/>
              <a:t>Parents know their children best. They should be your ‘go to’ for information on your students. Meeting family members at typical events like open houses or even parent-teacher conferences does not afford you the opportunity to really get to know them or gain insight about your students that only their families possess. Family members can help you put ‘pieces of the puzzle’ together that depict the whole child—his likes, dislikes; familial history and customs; past educational successes and challenges that cannot be gleaned from reports or student files; and those little gems like what makes the student light up, what makes him frightened, retreat, or what topics can he speak to forever (a movie series? sports? a past vacation? a friend or family member?) Family perspective is particularly critical if your student can’t communicate in traditional ways.</a:t>
            </a:r>
          </a:p>
          <a:p>
            <a:endParaRPr lang="en-US" dirty="0"/>
          </a:p>
          <a:p>
            <a:r>
              <a:rPr lang="en-US" dirty="0"/>
              <a:t>Share happy news with families. It doesn’t always have to be about academics. Let them know a positive behavior your student exhibited, a new friendship that was formed, a success in physical education class that was a proud moment for the child.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22B22-C7E4-4A7E-8F03-0FF09F6B1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3054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p:cSld>
    <p:spTree>
      <p:nvGrpSpPr>
        <p:cNvPr id="1" name="Shape 452"/>
        <p:cNvGrpSpPr/>
        <p:nvPr/>
      </p:nvGrpSpPr>
      <p:grpSpPr>
        <a:xfrm>
          <a:off x="0" y="0"/>
          <a:ext cx="0" cy="0"/>
          <a:chOff x="0" y="0"/>
          <a:chExt cx="0" cy="0"/>
        </a:xfrm>
      </p:grpSpPr>
      <p:sp>
        <p:nvSpPr>
          <p:cNvPr id="453" name="Shape 453"/>
          <p:cNvSpPr>
            <a:spLocks noGrp="1" noRot="1" noChangeAspect="1"/>
          </p:cNvSpPr>
          <p:nvPr>
            <p:ph type="sldImg" idx="2"/>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4" name="Shape 454"/>
          <p:cNvSpPr txBox="1">
            <a:spLocks noGrp="1"/>
          </p:cNvSpPr>
          <p:nvPr>
            <p:ph type="body" idx="1"/>
          </p:nvPr>
        </p:nvSpPr>
        <p:spPr>
          <a:xfrm>
            <a:off x="309563" y="4417060"/>
            <a:ext cx="6262687" cy="4493577"/>
          </a:xfrm>
          <a:prstGeom prst="rect">
            <a:avLst/>
          </a:prstGeom>
        </p:spPr>
        <p:txBody>
          <a:bodyPr lIns="94179" tIns="94179" rIns="94179" bIns="94179" anchor="t" anchorCtr="0">
            <a:noAutofit/>
          </a:bodyPr>
          <a:lstStyle/>
          <a:p>
            <a:pPr defTabSz="941945">
              <a:defRPr/>
            </a:pPr>
            <a:r>
              <a:rPr lang="en-US" baseline="0" dirty="0"/>
              <a:t>Conversations regarding homework may be the first step towards increasing families’ understanding of how they can take an active role in supporting their children’s success. To further maximize achievement, consider the following questions:</a:t>
            </a:r>
          </a:p>
          <a:p>
            <a:pPr marL="171450" indent="-171450" defTabSz="941945">
              <a:buFont typeface="Arial" panose="020B0604020202020204" pitchFamily="34" charset="0"/>
              <a:buChar char="•"/>
              <a:defRPr/>
            </a:pPr>
            <a:r>
              <a:rPr lang="en-US" baseline="0" dirty="0"/>
              <a:t>Are families informed of their children’s progress on a regular basis or simply presented with a grade at the end of the semester?</a:t>
            </a:r>
          </a:p>
          <a:p>
            <a:pPr marL="171450" indent="-171450" defTabSz="941945">
              <a:buFont typeface="Arial" panose="020B0604020202020204" pitchFamily="34" charset="0"/>
              <a:buChar char="•"/>
              <a:defRPr/>
            </a:pPr>
            <a:r>
              <a:rPr lang="en-US" baseline="0" dirty="0"/>
              <a:t>Do they understand the skills that are requisite for academic success?  Are families educated to increase their understanding of standardized tests?</a:t>
            </a:r>
          </a:p>
          <a:p>
            <a:pPr marL="171450" indent="-171450" defTabSz="941945">
              <a:buFont typeface="Arial" panose="020B0604020202020204" pitchFamily="34" charset="0"/>
              <a:buChar char="•"/>
              <a:defRPr/>
            </a:pPr>
            <a:r>
              <a:rPr lang="en-US" baseline="0" dirty="0"/>
              <a:t>Do they have appropriate expectations for their children and understand the necessary process for pursuing post-high school education, whether it be college, trade school, apprenticeship?  </a:t>
            </a:r>
          </a:p>
          <a:p>
            <a:pPr marL="171450" indent="-171450" defTabSz="941945">
              <a:buFont typeface="Arial" panose="020B0604020202020204" pitchFamily="34" charset="0"/>
              <a:buChar char="•"/>
              <a:defRPr/>
            </a:pPr>
            <a:r>
              <a:rPr lang="en-US" baseline="0" dirty="0"/>
              <a:t>Are families encouraged to ask questions and contribute to the academic discussion?</a:t>
            </a:r>
          </a:p>
          <a:p>
            <a:pPr marL="171450" indent="-171450" defTabSz="941945">
              <a:buFont typeface="Arial" panose="020B0604020202020204" pitchFamily="34" charset="0"/>
              <a:buChar char="•"/>
              <a:defRPr/>
            </a:pPr>
            <a:r>
              <a:rPr lang="en-US" baseline="0" dirty="0"/>
              <a:t>Have they been taught strategies for teaching and learning? </a:t>
            </a:r>
          </a:p>
          <a:p>
            <a:pPr defTabSz="941945">
              <a:defRPr/>
            </a:pPr>
            <a:r>
              <a:rPr lang="en-US" baseline="0" dirty="0"/>
              <a:t>If so, families are truly active participants in the educational process. If not, what can be done to improve this relationship?</a:t>
            </a:r>
          </a:p>
          <a:p>
            <a:pPr defTabSz="941945">
              <a:defRPr/>
            </a:pPr>
            <a:endParaRPr lang="en-US" dirty="0"/>
          </a:p>
          <a:p>
            <a:pPr defTabSz="941945">
              <a:defRPr/>
            </a:pPr>
            <a:r>
              <a:rPr lang="en-US" dirty="0"/>
              <a:t>One way to improve the relationship and families’ support of successful learning is to share resources. Parents are experts on their children, but most are not trained educators. Sharing strategies on how to help their children achieve will benefit the student, the family, and educators, as well as strengthen your collaborative relationship. </a:t>
            </a:r>
            <a:r>
              <a:rPr lang="en-US" dirty="0" err="1"/>
              <a:t>Understood.org’s</a:t>
            </a:r>
            <a:r>
              <a:rPr lang="en-US" dirty="0"/>
              <a:t> ‘Homework and Study Skills’ provides strategies and best practices to use and share.  You can find this under the ‘Resources’ section of the module page, along with other articles and strategies for families and educators to support student’s organizational and academic skills. </a:t>
            </a:r>
          </a:p>
        </p:txBody>
      </p:sp>
      <p:sp>
        <p:nvSpPr>
          <p:cNvPr id="455" name="Shape 455"/>
          <p:cNvSpPr txBox="1">
            <a:spLocks noGrp="1"/>
          </p:cNvSpPr>
          <p:nvPr>
            <p:ph type="sldNum" idx="12"/>
          </p:nvPr>
        </p:nvSpPr>
        <p:spPr>
          <a:xfrm>
            <a:off x="3978132" y="8842027"/>
            <a:ext cx="3043342" cy="465455"/>
          </a:xfrm>
          <a:prstGeom prst="rect">
            <a:avLst/>
          </a:prstGeom>
        </p:spPr>
        <p:txBody>
          <a:bodyPr lIns="94179" tIns="47077" rIns="94179" bIns="47077"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ct val="25000"/>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586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363135" y="4421823"/>
            <a:ext cx="5957657" cy="4189095"/>
          </a:xfrm>
          <a:prstGeom prst="rect">
            <a:avLst/>
          </a:prstGeom>
        </p:spPr>
        <p:txBody>
          <a:bodyPr lIns="94179" tIns="94179" rIns="94179" bIns="94179" anchor="t" anchorCtr="0">
            <a:noAutofit/>
          </a:bodyPr>
          <a:lstStyle/>
          <a:p>
            <a:r>
              <a:rPr lang="en-US" baseline="0" dirty="0"/>
              <a:t>Homework, itself, may serve as a means of increasing family engagement, particularly by utilizing “interactive homework assignments,” in which families and students work together to complete work. According to research, families who were provided with information on homework assignments, such as the skills necessary to complete the assignment, the purpose of the assignment, etc., tended to spend more time working with their children on assignments and increased their children’s achievement level. Families who were provided with training on how to complete assignments – in this case, several sessions over a four-week time span – were able to help their children reach even greater levels of achievement, even for academically at-risk students. </a:t>
            </a:r>
          </a:p>
          <a:p>
            <a:endParaRPr lang="en-US" baseline="0" dirty="0"/>
          </a:p>
          <a:p>
            <a:r>
              <a:rPr lang="en-US" baseline="0" dirty="0"/>
              <a:t>Take a moment to consider the question: What kind of resources are available to our families to inform or instruct them on the “how” and “why” of homework?  </a:t>
            </a:r>
            <a:endParaRPr dirty="0"/>
          </a:p>
        </p:txBody>
      </p:sp>
      <p:sp>
        <p:nvSpPr>
          <p:cNvPr id="471" name="Shape 471"/>
          <p:cNvSpPr>
            <a:spLocks noGrp="1" noRot="1" noChangeAspect="1"/>
          </p:cNvSpPr>
          <p:nvPr>
            <p:ph type="sldImg" idx="2"/>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35381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a:xfrm>
            <a:off x="6039058" y="8716945"/>
            <a:ext cx="405371" cy="32154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322B22-C7E4-4A7E-8F03-0FF09F6B1F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01CC04D4-5CD7-4F1C-96C1-7B6A54FA4AB0}"/>
              </a:ext>
            </a:extLst>
          </p:cNvPr>
          <p:cNvSpPr txBox="1">
            <a:spLocks/>
          </p:cNvSpPr>
          <p:nvPr/>
        </p:nvSpPr>
        <p:spPr>
          <a:xfrm>
            <a:off x="231166" y="4573711"/>
            <a:ext cx="6486228" cy="4023388"/>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900" dirty="0"/>
              <a:t>In order to collaborate effectively with families and optimize students’ academic success, teachers must ensure that families have ample opportunities to be involved in their children’s learning. Many schools provide opportunities for teachers to hold discussions with family members at Open Houses or Parent-Teacher Conferences. But to increase student success, classroom teachers would benefit from meeting more regularly with their families--as a group, at least three times per year; with individual families, a minimum of once per year for at least 30 minutes, depending on the needs of the students and families. And they do NOT need to occur at the school or even in person. Providing families flexible platforms, times, and modes in which they can participate can increase family participation in these events. Some discussions, such as those surrounding core content, class-wide academic goals, and learning strategies may be more appropriate for groups, while student-based strengths and needs are best discussed with individual families. </a:t>
            </a:r>
          </a:p>
          <a:p>
            <a:r>
              <a:rPr lang="en-US" sz="900" dirty="0"/>
              <a:t>Maintaining communication about academics is vital, especially between regularly-scheduled meetings. </a:t>
            </a:r>
          </a:p>
          <a:p>
            <a:endParaRPr lang="en-US" sz="900" dirty="0"/>
          </a:p>
          <a:p>
            <a:r>
              <a:rPr lang="en-US" sz="900" dirty="0"/>
              <a:t>In a collaborative model, teachers are partners with families, not advisors. They don’t merely pass along students’ grades and behavioral performances. Teachers should regularly update families on class-wide, aggregate data and individual student data. Some data, such as student grades, can be shared via remote means, such as academic portals. However, simply sharing data is not enough; it must also be explained. Most families, unless they are educators, are not necessarily familiar with how to interpret data in regard to class, grade-level, and PA core standards. Teachers must be prepared to provide their families with information that will help them make sense of the data that is provided.</a:t>
            </a:r>
          </a:p>
          <a:p>
            <a:endParaRPr lang="en-US" sz="900" dirty="0"/>
          </a:p>
          <a:p>
            <a:r>
              <a:rPr lang="en-US" sz="900" dirty="0"/>
              <a:t>When families understand academic data, they are better able to participate in activities such as goal setting. Families who collaborate in establishing goals for their children or the entire classroom are more invested in goal attainment and have a heightened awareness of academic expectations that helps them better support their children’s learning.</a:t>
            </a:r>
          </a:p>
          <a:p>
            <a:endParaRPr lang="en-US" sz="900" dirty="0"/>
          </a:p>
          <a:p>
            <a:r>
              <a:rPr lang="en-US" sz="900" dirty="0"/>
              <a:t>Families are also better able to support their children when they learn strategies to supporting their children’s learning at home. Classroom teachers should model strategies so families can duplicate and practice them at home. There are many ways that teachers can facilitate this learning, including digital means. Platforms like </a:t>
            </a:r>
            <a:r>
              <a:rPr lang="en-US" sz="900" dirty="0" err="1"/>
              <a:t>SeeSaw</a:t>
            </a:r>
            <a:r>
              <a:rPr lang="en-US" sz="900" dirty="0"/>
              <a:t>, Explain Everything, Loom and </a:t>
            </a:r>
            <a:r>
              <a:rPr lang="en-US" sz="900" dirty="0" err="1"/>
              <a:t>Screencastify</a:t>
            </a:r>
            <a:r>
              <a:rPr lang="en-US" sz="900" dirty="0"/>
              <a:t> allow teachers to produce video that families can view in order to learn academic strategies. Teachers should, of course, provide alternate ways for families to learn strategies in the event that they do not have Internet access. Formulas for math or sample essays for ELA may be helpful tools for families as they assist their children in learning at home.</a:t>
            </a:r>
          </a:p>
          <a:p>
            <a:endParaRPr lang="en-US" sz="900" dirty="0"/>
          </a:p>
        </p:txBody>
      </p:sp>
    </p:spTree>
    <p:extLst>
      <p:ext uri="{BB962C8B-B14F-4D97-AF65-F5344CB8AC3E}">
        <p14:creationId xmlns:p14="http://schemas.microsoft.com/office/powerpoint/2010/main" val="2050525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322B22-C7E4-4A7E-8F03-0FF09F6B1FAF}" type="slidenum">
              <a:rPr lang="en-US" smtClean="0"/>
              <a:t>36</a:t>
            </a:fld>
            <a:endParaRPr lang="en-US" dirty="0"/>
          </a:p>
        </p:txBody>
      </p:sp>
    </p:spTree>
    <p:extLst>
      <p:ext uri="{BB962C8B-B14F-4D97-AF65-F5344CB8AC3E}">
        <p14:creationId xmlns:p14="http://schemas.microsoft.com/office/powerpoint/2010/main" val="1186038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 name="Slide Number Placeholder 3"/>
          <p:cNvSpPr>
            <a:spLocks noGrp="1"/>
          </p:cNvSpPr>
          <p:nvPr>
            <p:ph type="sldNum" idx="10"/>
          </p:nvPr>
        </p:nvSpPr>
        <p:spPr/>
        <p:txBody>
          <a:bodyPr/>
          <a:lstStyle/>
          <a:p>
            <a:pPr>
              <a:buClr>
                <a:srgbClr val="000000"/>
              </a:buClr>
              <a:buSzPct val="25000"/>
            </a:pPr>
            <a:fld id="{00000000-1234-1234-1234-123412341234}" type="slidenum">
              <a:rPr lang="en-US" smtClean="0"/>
              <a:pPr>
                <a:buClr>
                  <a:srgbClr val="000000"/>
                </a:buClr>
                <a:buSzPct val="25000"/>
              </a:pPr>
              <a:t>37</a:t>
            </a:fld>
            <a:endParaRPr lang="en-US" dirty="0"/>
          </a:p>
        </p:txBody>
      </p:sp>
    </p:spTree>
    <p:extLst>
      <p:ext uri="{BB962C8B-B14F-4D97-AF65-F5344CB8AC3E}">
        <p14:creationId xmlns:p14="http://schemas.microsoft.com/office/powerpoint/2010/main" val="7658976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407988" y="696913"/>
            <a:ext cx="6207125" cy="3492500"/>
          </a:xfrm>
          <a:custGeom>
            <a:avLst/>
            <a:gdLst/>
            <a:ahLst/>
            <a:cxnLst/>
            <a:rect l="0" t="0" r="0" b="0"/>
            <a:pathLst>
              <a:path w="120000" h="120000" extrusionOk="0">
                <a:moveTo>
                  <a:pt x="0" y="0"/>
                </a:moveTo>
                <a:lnTo>
                  <a:pt x="120000" y="0"/>
                </a:lnTo>
                <a:lnTo>
                  <a:pt x="120000" y="120000"/>
                </a:lnTo>
                <a:lnTo>
                  <a:pt x="0" y="120000"/>
                </a:ln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p>
      <p:sp>
        <p:nvSpPr>
          <p:cNvPr id="571" name="Shape 571"/>
          <p:cNvSpPr txBox="1"/>
          <p:nvPr/>
        </p:nvSpPr>
        <p:spPr>
          <a:xfrm>
            <a:off x="3978132" y="8842027"/>
            <a:ext cx="3043342" cy="465455"/>
          </a:xfrm>
          <a:prstGeom prst="rect">
            <a:avLst/>
          </a:prstGeom>
          <a:noFill/>
          <a:ln>
            <a:noFill/>
          </a:ln>
        </p:spPr>
        <p:txBody>
          <a:bodyPr lIns="94179" tIns="47077" rIns="94179" bIns="47077" anchor="b" anchorCtr="0">
            <a:noAutofit/>
          </a:bodyPr>
          <a:lstStyle/>
          <a:p>
            <a:pPr algn="r">
              <a:buClr>
                <a:srgbClr val="000000"/>
              </a:buClr>
              <a:buSzPct val="25000"/>
            </a:pPr>
            <a:fld id="{00000000-1234-1234-1234-123412341234}" type="slidenum">
              <a:rPr lang="en-US" sz="1800"/>
              <a:pPr algn="r">
                <a:buClr>
                  <a:srgbClr val="000000"/>
                </a:buClr>
                <a:buSzPct val="25000"/>
              </a:pPr>
              <a:t>38</a:t>
            </a:fld>
            <a:endParaRPr lang="en-US" sz="1800" dirty="0"/>
          </a:p>
        </p:txBody>
      </p:sp>
    </p:spTree>
    <p:extLst>
      <p:ext uri="{BB962C8B-B14F-4D97-AF65-F5344CB8AC3E}">
        <p14:creationId xmlns:p14="http://schemas.microsoft.com/office/powerpoint/2010/main" val="2440767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0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p:txBody>
          <a:bodyPr/>
          <a:lstStyle/>
          <a:p>
            <a:r>
              <a:rPr lang="en-US" dirty="0"/>
              <a:t>In this module, we hope to achieve these goals.</a:t>
            </a:r>
          </a:p>
        </p:txBody>
      </p:sp>
      <p:sp>
        <p:nvSpPr>
          <p:cNvPr id="4" name="Slide Number Placeholder 3"/>
          <p:cNvSpPr>
            <a:spLocks noGrp="1"/>
          </p:cNvSpPr>
          <p:nvPr>
            <p:ph type="sldNum" sz="quarter" idx="5"/>
          </p:nvPr>
        </p:nvSpPr>
        <p:spPr/>
        <p:txBody>
          <a:bodyPr/>
          <a:lstStyle/>
          <a:p>
            <a:fld id="{6A322B22-C7E4-4A7E-8F03-0FF09F6B1FAF}" type="slidenum">
              <a:rPr lang="en-US" smtClean="0"/>
              <a:t>4</a:t>
            </a:fld>
            <a:endParaRPr lang="en-US" dirty="0"/>
          </a:p>
        </p:txBody>
      </p:sp>
    </p:spTree>
    <p:extLst>
      <p:ext uri="{BB962C8B-B14F-4D97-AF65-F5344CB8AC3E}">
        <p14:creationId xmlns:p14="http://schemas.microsoft.com/office/powerpoint/2010/main" val="2160555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A322B22-C7E4-4A7E-8F03-0FF09F6B1FAF}" type="slidenum">
              <a:rPr lang="en-US" smtClean="0"/>
              <a:t>40</a:t>
            </a:fld>
            <a:endParaRPr lang="en-US" dirty="0"/>
          </a:p>
        </p:txBody>
      </p:sp>
    </p:spTree>
    <p:extLst>
      <p:ext uri="{BB962C8B-B14F-4D97-AF65-F5344CB8AC3E}">
        <p14:creationId xmlns:p14="http://schemas.microsoft.com/office/powerpoint/2010/main" val="633713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9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813394"/>
          </a:xfrm>
        </p:spPr>
        <p:txBody>
          <a:bodyPr/>
          <a:lstStyle/>
          <a:p>
            <a:pPr rtl="0"/>
            <a:r>
              <a:rPr lang="en-US" dirty="0"/>
              <a:t>This is the definition of Family Engagement that we, at PaTTAN, use.</a:t>
            </a:r>
          </a:p>
          <a:p>
            <a:pPr rtl="0"/>
            <a:endParaRPr lang="en-US" dirty="0"/>
          </a:p>
          <a:p>
            <a:pPr rtl="0"/>
            <a:r>
              <a:rPr lang="en-US" dirty="0"/>
              <a:t>Also note that we have a Twitter hashtag, #PAFamilyEngagement. Please ‘like’ us!</a:t>
            </a:r>
          </a:p>
          <a:p>
            <a:pPr rtl="0"/>
            <a:endParaRPr lang="en-US" b="0" dirty="0">
              <a:effectLst/>
            </a:endParaRPr>
          </a:p>
          <a:p>
            <a:pPr rtl="0"/>
            <a:r>
              <a:rPr lang="en-US" dirty="0"/>
              <a:t>The PaTTAN Family Engagement Initiative believes in:</a:t>
            </a:r>
          </a:p>
          <a:p>
            <a:pPr rtl="0"/>
            <a:endParaRPr lang="en-US" b="1" dirty="0"/>
          </a:p>
          <a:p>
            <a:pPr rtl="0"/>
            <a:r>
              <a:rPr lang="en-US" b="1" dirty="0"/>
              <a:t>Families and schools working together, because our students are worth it.</a:t>
            </a:r>
          </a:p>
          <a:p>
            <a:pPr rtl="0"/>
            <a:r>
              <a:rPr lang="en-US" dirty="0"/>
              <a:t>And we are</a:t>
            </a:r>
            <a:endParaRPr lang="en-US" b="1" dirty="0"/>
          </a:p>
          <a:p>
            <a:pPr rtl="0"/>
            <a:r>
              <a:rPr lang="en-US" b="1" dirty="0"/>
              <a:t>Bringing families, schools, and communities together.</a:t>
            </a:r>
            <a:endParaRPr lang="en-US" b="1"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B0C1B-0D0A-4D6F-BFF8-850ED0AC5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82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6175"/>
            <a:ext cx="5486400" cy="3086100"/>
          </a:xfrm>
        </p:spPr>
      </p:sp>
      <p:sp>
        <p:nvSpPr>
          <p:cNvPr id="3" name="Notes Placeholder 2"/>
          <p:cNvSpPr>
            <a:spLocks noGrp="1"/>
          </p:cNvSpPr>
          <p:nvPr>
            <p:ph type="body" idx="1"/>
          </p:nvPr>
        </p:nvSpPr>
        <p:spPr>
          <a:xfrm>
            <a:off x="685800" y="4400550"/>
            <a:ext cx="5486400" cy="4250470"/>
          </a:xfrm>
        </p:spPr>
        <p:txBody>
          <a:bodyPr/>
          <a:lstStyle/>
          <a:p>
            <a:r>
              <a:rPr lang="en-US" sz="1000" baseline="0" dirty="0"/>
              <a:t>Here is an example of the necessity of family engagement within the law and standards for education.</a:t>
            </a:r>
          </a:p>
          <a:p>
            <a:pPr rtl="0"/>
            <a:endParaRPr lang="en-US" sz="1000" b="0" baseline="0" dirty="0">
              <a:effectLst/>
            </a:endParaRPr>
          </a:p>
          <a:p>
            <a:pPr defTabSz="924916">
              <a:defRPr/>
            </a:pPr>
            <a:r>
              <a:rPr lang="en-US" sz="1000" dirty="0"/>
              <a:t>The Individuals with Disabilities Education Act (IDEA) of 2004, PL 108-446, requires improving results for students with disabilities. IDEA also requires all states to develop a State Performance Plan, which includes 20 indicators that describe how the state will implement the Federal requirements and improve results for students with disabilities. Indicator 8 measures the percentage of parents, who have a child receiving special education services, who ‘report that schools facilitated parent involvement as a means of improving services and results for children with disabilities.’</a:t>
            </a:r>
          </a:p>
          <a:p>
            <a:pPr rtl="0"/>
            <a:endParaRPr lang="en-US" sz="1000" b="0" dirty="0">
              <a:effectLst/>
            </a:endParaRPr>
          </a:p>
          <a:p>
            <a:pPr defTabSz="924916">
              <a:defRPr/>
            </a:pPr>
            <a:r>
              <a:rPr lang="en-US" sz="1000" dirty="0"/>
              <a:t>The Every Student Succeeds Act (ESSA) is a US law that governs K-12 public education policy. Pennsylvania designed its plan for Annual Meaningful Differentiation through a nationally-recognized stakeholder engagement effort that included educators, parents and families, and policy and community leaders. Pennsylvania’s accountability systems and school progress reporting will provide educators, parents and families, and other stakeholders with clear and meaningful reporting on both school and student group performance, as well as the ability to identify and act on opportunity gaps.</a:t>
            </a:r>
          </a:p>
          <a:p>
            <a:pPr defTabSz="924916">
              <a:defRPr/>
            </a:pPr>
            <a:br>
              <a:rPr lang="en-US" sz="1000" b="0" dirty="0">
                <a:effectLst/>
              </a:rPr>
            </a:br>
            <a:r>
              <a:rPr lang="en-US" sz="1000" b="0" dirty="0">
                <a:effectLst/>
              </a:rPr>
              <a:t>T</a:t>
            </a:r>
            <a:r>
              <a:rPr lang="en-US" sz="1000" dirty="0"/>
              <a:t>he Danielson Framework (Domain 4 – Professional Responsibilities, Component 4C) focuses on communication with families. For teachers to demonstrate competence in this area, proactive, frequent, appropriate, and two-way communication with families is paramount. Additionally, sharing information about instructional programs and student progress so that the families can engage in their children’s learning processes is vital. </a:t>
            </a:r>
          </a:p>
          <a:p>
            <a:pPr defTabSz="924916">
              <a:defRPr/>
            </a:pPr>
            <a:endParaRPr lang="en-US" sz="1000" dirty="0"/>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dirty="0"/>
              <a:t>Act 82 Principals/Assistant Principals (Domain 4 – Professional and Community Leadership, Component 4A) focuses on maximizing parent and community involvement and outreach. </a:t>
            </a:r>
            <a:r>
              <a:rPr lang="en-US" sz="1000" kern="1200" dirty="0">
                <a:solidFill>
                  <a:schemeClr val="tx1"/>
                </a:solidFill>
                <a:effectLst/>
                <a:latin typeface="+mn-lt"/>
                <a:ea typeface="+mn-ea"/>
                <a:cs typeface="+mn-cs"/>
              </a:rPr>
              <a:t>The school leader designs structures and processes, which result in parent and community engagement, support, and ownership for the school. </a:t>
            </a:r>
          </a:p>
          <a:p>
            <a:pPr defTabSz="924916">
              <a:defRPr/>
            </a:pPr>
            <a:endParaRPr lang="en-US" dirty="0"/>
          </a:p>
          <a:p>
            <a:pPr rtl="0"/>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B0C1B-0D0A-4D6F-BFF8-850ED0AC5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62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685800" y="4400550"/>
            <a:ext cx="5486400" cy="1757735"/>
          </a:xfrm>
        </p:spPr>
        <p:txBody>
          <a:bodyPr/>
          <a:lstStyle/>
          <a:p>
            <a:r>
              <a:rPr lang="en-US" sz="1000" b="0" i="0" u="none" strike="noStrike" kern="1200" baseline="0" dirty="0">
                <a:solidFill>
                  <a:schemeClr val="tx1"/>
                </a:solidFill>
                <a:latin typeface="+mn-lt"/>
                <a:ea typeface="+mn-ea"/>
                <a:cs typeface="+mn-cs"/>
              </a:rPr>
              <a:t>This guide, from the US Department of Education helps parents understand the Every Student Succeeds Act (ESSA), which amended the Elementary and Secondary Education Act, a landmark Federal education law. </a:t>
            </a:r>
            <a:endParaRPr lang="en-US" sz="1000" dirty="0"/>
          </a:p>
          <a:p>
            <a:endParaRPr lang="en-US" sz="1000" dirty="0"/>
          </a:p>
          <a:p>
            <a:r>
              <a:rPr lang="en-US" sz="1000" dirty="0"/>
              <a:t>This free resource can be found when you click on the picture, or at </a:t>
            </a:r>
            <a:r>
              <a:rPr lang="en-US" sz="1000" b="1" i="0" kern="1200" dirty="0">
                <a:effectLst/>
              </a:rPr>
              <a:t>https://tinyurl.com/essaparentguide</a:t>
            </a:r>
            <a:endParaRPr lang="en-US" sz="1000" dirty="0"/>
          </a:p>
          <a:p>
            <a:endParaRPr lang="en-US"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54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417693"/>
          </a:xfrm>
        </p:spPr>
        <p:txBody>
          <a:bodyPr/>
          <a:lstStyle/>
          <a:p>
            <a:r>
              <a:rPr lang="en-US" dirty="0"/>
              <a:t>Here are some research findings by Mapp, Carver &amp; Lander. What they found is that in order to collaboratively support student success, administrators and educators within the school community must embrace several core beliefs of family engagement. First, they must recognize that all families have dreams for their children and want the best for them, even if those dreams may not be what the educators themselves might identify as important. They must also presume competence in each family’s ability to support learning in the home with the right scaffolding. Administrators and educators must also think of families as stakeholders and equal collaborative partners who vitally contribute to their children’s education. </a:t>
            </a:r>
          </a:p>
          <a:p>
            <a:endParaRPr lang="en-US" dirty="0"/>
          </a:p>
          <a:p>
            <a:r>
              <a:rPr lang="en-US" dirty="0"/>
              <a:t>Additionally, school staff must be willing to take on the onus of cultivating and sustaining relationships between home, school, and community. These partnerships support and fuel student achievement and long-term success.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690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23950"/>
            <a:ext cx="5486400" cy="3086100"/>
          </a:xfrm>
        </p:spPr>
      </p:sp>
      <p:sp>
        <p:nvSpPr>
          <p:cNvPr id="3" name="Notes Placeholder 2"/>
          <p:cNvSpPr>
            <a:spLocks noGrp="1"/>
          </p:cNvSpPr>
          <p:nvPr>
            <p:ph type="body" idx="1"/>
          </p:nvPr>
        </p:nvSpPr>
        <p:spPr/>
        <p:txBody>
          <a:bodyPr/>
          <a:lstStyle/>
          <a:p>
            <a:r>
              <a:rPr lang="en-US" dirty="0"/>
              <a:t>The first section of our module will explain the relationship between family engagement and increased student achievement. </a:t>
            </a:r>
          </a:p>
          <a:p>
            <a:endParaRPr lang="en-US" dirty="0"/>
          </a:p>
        </p:txBody>
      </p:sp>
      <p:sp>
        <p:nvSpPr>
          <p:cNvPr id="4" name="Slide Number Placeholder 3"/>
          <p:cNvSpPr>
            <a:spLocks noGrp="1"/>
          </p:cNvSpPr>
          <p:nvPr>
            <p:ph type="sldNum" sz="quarter" idx="5"/>
          </p:nvPr>
        </p:nvSpPr>
        <p:spPr/>
        <p:txBody>
          <a:bodyPr/>
          <a:lstStyle/>
          <a:p>
            <a:fld id="{6A322B22-C7E4-4A7E-8F03-0FF09F6B1FAF}" type="slidenum">
              <a:rPr lang="en-US" smtClean="0"/>
              <a:t>9</a:t>
            </a:fld>
            <a:endParaRPr lang="en-US" dirty="0"/>
          </a:p>
        </p:txBody>
      </p:sp>
    </p:spTree>
    <p:extLst>
      <p:ext uri="{BB962C8B-B14F-4D97-AF65-F5344CB8AC3E}">
        <p14:creationId xmlns:p14="http://schemas.microsoft.com/office/powerpoint/2010/main" val="179257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extLst>
      <p:ext uri="{BB962C8B-B14F-4D97-AF65-F5344CB8AC3E}">
        <p14:creationId xmlns:p14="http://schemas.microsoft.com/office/powerpoint/2010/main" val="214582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66798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8/20/2020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244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dirty="0">
                <a:ln>
                  <a:noFill/>
                </a:ln>
                <a:solidFill>
                  <a:srgbClr val="FFFFFF"/>
                </a:solidFill>
                <a:effectLst/>
                <a:uLnTx/>
                <a:uFillTx/>
                <a:latin typeface="+mn-lt"/>
                <a:ea typeface="+mj-ea"/>
                <a:cs typeface="+mj-cs"/>
              </a:rPr>
              <a:t>PaTTAN’s</a:t>
            </a:r>
            <a:br>
              <a:rPr kumimoji="0" lang="en-US" sz="3200" b="0" i="0" u="none" strike="noStrike" kern="1200" cap="none" spc="-60" normalizeH="0" baseline="0" noProof="0" dirty="0">
                <a:ln>
                  <a:noFill/>
                </a:ln>
                <a:solidFill>
                  <a:srgbClr val="FFFFFF"/>
                </a:solidFill>
                <a:effectLst/>
                <a:uLnTx/>
                <a:uFillTx/>
                <a:latin typeface="+mn-lt"/>
                <a:ea typeface="+mj-ea"/>
                <a:cs typeface="+mj-cs"/>
              </a:rPr>
            </a:br>
            <a:r>
              <a:rPr kumimoji="0" lang="en-US" sz="3200" b="0" i="0" u="none" strike="noStrike" kern="1200" cap="none" spc="-60" normalizeH="0" baseline="0" noProof="0" dirty="0">
                <a:ln>
                  <a:noFill/>
                </a:ln>
                <a:solidFill>
                  <a:srgbClr val="FFFFFF"/>
                </a:solidFill>
                <a:effectLst/>
                <a:uLnTx/>
                <a:uFillTx/>
                <a:latin typeface="+mn-lt"/>
                <a:ea typeface="+mj-ea"/>
                <a:cs typeface="+mj-cs"/>
              </a:rPr>
              <a:t>Mission</a:t>
            </a:r>
            <a:endParaRPr lang="en-US" b="0" dirty="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dirty="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241625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dirty="0">
                <a:ln>
                  <a:noFill/>
                </a:ln>
                <a:solidFill>
                  <a:srgbClr val="FFFFFF"/>
                </a:solidFill>
                <a:effectLst/>
                <a:uLnTx/>
                <a:uFillTx/>
                <a:latin typeface="+mn-lt"/>
                <a:ea typeface="+mj-ea"/>
                <a:cs typeface="+mj-cs"/>
              </a:rPr>
              <a:t>PDE’s Commitment to Least Restrictive Environment (LRE)</a:t>
            </a:r>
            <a:endParaRPr lang="en-US" b="0" dirty="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27705" y="1210453"/>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65108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p:txBody>
          <a:bodyPr/>
          <a:lstStyle>
            <a:lvl1pPr>
              <a:defRPr sz="1100" b="0"/>
            </a:lvl1pPr>
          </a:lstStyle>
          <a:p>
            <a:fld id="{4FAB73BC-B049-4115-A692-8D63A059BFB8}" type="slidenum">
              <a:rPr lang="en-US" smtClean="0"/>
              <a:pPr/>
              <a:t>‹#›</a:t>
            </a:fld>
            <a:endParaRPr lang="en-US" dirty="0"/>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dirty="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280388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89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7536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230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80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286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38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405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86B75A-687E-405C-8A0B-8D00578BA2C3}" type="datetimeFigureOut">
              <a:rPr lang="en-US" dirty="0"/>
              <a:pPr/>
              <a:t>8/20/2020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248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8/20/2020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73835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jpeg"/><Relationship Id="rId7" Type="http://schemas.openxmlformats.org/officeDocument/2006/relationships/diagramColors" Target="../diagrams/colors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pa.org/pi/lgbt/programs/safe-supportive/parental-engagement/default.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ascd.org/publications/educational-leadership/may11/vol68/num08/Involvement-or-Engagement%C2%A2.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grps.org/parents/parental-engagement"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hyperlink" Target="https://www.waterford.org/education/how-parent-involvment-leads-to-student-succes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understood.org/en/school-learning/for-educators/partnering-with-families/family-engagement-and-student-success?_ul=1*1mv0hdh*domain_userid*YW1wLU9qT3FFYmFXeU85WkU5TEdRaDV6bU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www.partnershipschools.or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relpacific.mcrel.org/resources/~/media/RELPacific/Files/Part4_Mar2015.ash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educationworld.com/a_curr/curr200.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sl.org/research/education/family-engagement.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schoolcommunitynetwork.org/downloads/FACEHandbook.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kjenkins@pattan.net"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hyperlink" Target="mailto:jgeibel@pattan.net" TargetMode="External"/><Relationship Id="rId4" Type="http://schemas.openxmlformats.org/officeDocument/2006/relationships/hyperlink" Target="mailto:ecampion@pattan.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file:///C:\Users\lcartwright\OneDrive%20-%20PaTTAN\Desktop\Family%20Engagement\Modules\Module%20Reviews%202019-20\ESSA%20Parent%20Guide%20%20%2011.8.18.pdf"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E03B16-F97E-46D2-B07D-5DB55806CC36}"/>
              </a:ext>
            </a:extLst>
          </p:cNvPr>
          <p:cNvSpPr>
            <a:spLocks noGrp="1"/>
          </p:cNvSpPr>
          <p:nvPr>
            <p:ph type="ctrTitle"/>
          </p:nvPr>
        </p:nvSpPr>
        <p:spPr>
          <a:xfrm>
            <a:off x="613519" y="4363108"/>
            <a:ext cx="7752659" cy="1541254"/>
          </a:xfrm>
        </p:spPr>
        <p:txBody>
          <a:bodyPr>
            <a:normAutofit fontScale="90000"/>
          </a:bodyPr>
          <a:lstStyle/>
          <a:p>
            <a:r>
              <a:rPr lang="en-US" sz="4000" dirty="0">
                <a:solidFill>
                  <a:schemeClr val="accent1">
                    <a:lumMod val="20000"/>
                    <a:lumOff val="80000"/>
                  </a:schemeClr>
                </a:solidFill>
              </a:rPr>
              <a:t>Enhancing Family Engagement Module 3</a:t>
            </a:r>
            <a:br>
              <a:rPr lang="en-US" sz="4000" dirty="0">
                <a:solidFill>
                  <a:schemeClr val="accent1">
                    <a:lumMod val="20000"/>
                    <a:lumOff val="80000"/>
                  </a:schemeClr>
                </a:solidFill>
              </a:rPr>
            </a:br>
            <a:endParaRPr lang="en-US" sz="4000" dirty="0">
              <a:solidFill>
                <a:schemeClr val="accent1">
                  <a:lumMod val="20000"/>
                  <a:lumOff val="80000"/>
                </a:schemeClr>
              </a:solidFill>
            </a:endParaRPr>
          </a:p>
        </p:txBody>
      </p:sp>
      <p:sp>
        <p:nvSpPr>
          <p:cNvPr id="6" name="Subtitle 5">
            <a:extLst>
              <a:ext uri="{FF2B5EF4-FFF2-40B4-BE49-F238E27FC236}">
                <a16:creationId xmlns:a16="http://schemas.microsoft.com/office/drawing/2014/main" id="{F185C62E-75A0-420F-9189-A0CA12F9E022}"/>
              </a:ext>
            </a:extLst>
          </p:cNvPr>
          <p:cNvSpPr>
            <a:spLocks noGrp="1"/>
          </p:cNvSpPr>
          <p:nvPr>
            <p:ph type="subTitle" idx="1"/>
          </p:nvPr>
        </p:nvSpPr>
        <p:spPr>
          <a:xfrm>
            <a:off x="666894" y="1696527"/>
            <a:ext cx="7782826" cy="2518914"/>
          </a:xfrm>
          <a:ln w="38100">
            <a:solidFill>
              <a:schemeClr val="accent4">
                <a:lumMod val="40000"/>
                <a:lumOff val="60000"/>
              </a:schemeClr>
            </a:solidFill>
          </a:ln>
        </p:spPr>
        <p:txBody>
          <a:bodyPr>
            <a:noAutofit/>
          </a:bodyPr>
          <a:lstStyle/>
          <a:p>
            <a:endParaRPr lang="en-US" sz="4000" b="1" dirty="0">
              <a:solidFill>
                <a:schemeClr val="bg1"/>
              </a:solidFill>
            </a:endParaRPr>
          </a:p>
          <a:p>
            <a:endParaRPr lang="en-US" sz="2000" b="1" dirty="0">
              <a:solidFill>
                <a:schemeClr val="bg1"/>
              </a:solidFill>
            </a:endParaRPr>
          </a:p>
          <a:p>
            <a:r>
              <a:rPr lang="en-US" sz="4000" b="1" dirty="0">
                <a:solidFill>
                  <a:schemeClr val="bg1"/>
                </a:solidFill>
              </a:rPr>
              <a:t>Supporting Student Success</a:t>
            </a:r>
          </a:p>
          <a:p>
            <a:pPr algn="ctr"/>
            <a:endParaRPr lang="en-US" sz="4000" b="1" dirty="0">
              <a:solidFill>
                <a:schemeClr val="bg1"/>
              </a:solidFill>
            </a:endParaRPr>
          </a:p>
          <a:p>
            <a:endParaRPr lang="en-US" sz="4400" b="1" dirty="0">
              <a:solidFill>
                <a:schemeClr val="bg1"/>
              </a:solidFill>
            </a:endParaRPr>
          </a:p>
        </p:txBody>
      </p:sp>
      <p:pic>
        <p:nvPicPr>
          <p:cNvPr id="4" name="Picture 3" descr="Family Engagement logo">
            <a:extLst>
              <a:ext uri="{FF2B5EF4-FFF2-40B4-BE49-F238E27FC236}">
                <a16:creationId xmlns:a16="http://schemas.microsoft.com/office/drawing/2014/main" id="{F41E8E69-AF36-4B18-B0FF-13B80812DB95}"/>
              </a:ext>
            </a:extLst>
          </p:cNvPr>
          <p:cNvPicPr>
            <a:picLocks noChangeAspect="1"/>
          </p:cNvPicPr>
          <p:nvPr/>
        </p:nvPicPr>
        <p:blipFill>
          <a:blip r:embed="rId3"/>
          <a:stretch>
            <a:fillRect/>
          </a:stretch>
        </p:blipFill>
        <p:spPr>
          <a:xfrm>
            <a:off x="10049298" y="2405962"/>
            <a:ext cx="1526895" cy="1779912"/>
          </a:xfrm>
          <a:prstGeom prst="rect">
            <a:avLst/>
          </a:prstGeom>
        </p:spPr>
      </p:pic>
    </p:spTree>
    <p:extLst>
      <p:ext uri="{BB962C8B-B14F-4D97-AF65-F5344CB8AC3E}">
        <p14:creationId xmlns:p14="http://schemas.microsoft.com/office/powerpoint/2010/main" val="250118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4">
            <a:extLst>
              <a:ext uri="{FF2B5EF4-FFF2-40B4-BE49-F238E27FC236}">
                <a16:creationId xmlns:a16="http://schemas.microsoft.com/office/drawing/2014/main" id="{BFCEA062-1FBB-431E-915E-4CFE60CF9C8B}"/>
              </a:ext>
            </a:extLst>
          </p:cNvPr>
          <p:cNvSpPr>
            <a:spLocks noGrp="1" noChangeArrowheads="1"/>
          </p:cNvSpPr>
          <p:nvPr>
            <p:ph type="title"/>
          </p:nvPr>
        </p:nvSpPr>
        <p:spPr>
          <a:xfrm>
            <a:off x="225011" y="2196946"/>
            <a:ext cx="3030023" cy="2304288"/>
          </a:xfrm>
        </p:spPr>
        <p:txBody>
          <a:bodyPr>
            <a:noAutofit/>
          </a:bodyPr>
          <a:lstStyle/>
          <a:p>
            <a:r>
              <a:rPr lang="en-US" altLang="en-US" sz="3600" dirty="0">
                <a:solidFill>
                  <a:schemeClr val="bg1"/>
                </a:solidFill>
                <a:ea typeface="ＭＳ Ｐゴシック" panose="020B0600070205080204" pitchFamily="34" charset="-128"/>
                <a:cs typeface="Calibri" panose="020F0502020204030204" pitchFamily="34" charset="0"/>
              </a:rPr>
              <a:t>Student Benefits of Family Engagement</a:t>
            </a:r>
          </a:p>
        </p:txBody>
      </p:sp>
      <p:graphicFrame>
        <p:nvGraphicFramePr>
          <p:cNvPr id="9" name="Diagram 8" descr="Benefits itemized:&#10;">
            <a:extLst>
              <a:ext uri="{FF2B5EF4-FFF2-40B4-BE49-F238E27FC236}">
                <a16:creationId xmlns:a16="http://schemas.microsoft.com/office/drawing/2014/main" id="{FF0EB0DB-6822-466F-9683-EBF735C20BF6}"/>
              </a:ext>
            </a:extLst>
          </p:cNvPr>
          <p:cNvGraphicFramePr/>
          <p:nvPr>
            <p:extLst>
              <p:ext uri="{D42A27DB-BD31-4B8C-83A1-F6EECF244321}">
                <p14:modId xmlns:p14="http://schemas.microsoft.com/office/powerpoint/2010/main" val="1655477315"/>
              </p:ext>
            </p:extLst>
          </p:nvPr>
        </p:nvGraphicFramePr>
        <p:xfrm>
          <a:off x="3694176" y="1034473"/>
          <a:ext cx="7937530" cy="480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 name="Title 2">
            <a:extLst>
              <a:ext uri="{FF2B5EF4-FFF2-40B4-BE49-F238E27FC236}">
                <a16:creationId xmlns:a16="http://schemas.microsoft.com/office/drawing/2014/main" id="{D3E79CA2-8677-4006-8A24-DDE84A372491}"/>
              </a:ext>
            </a:extLst>
          </p:cNvPr>
          <p:cNvSpPr>
            <a:spLocks noGrp="1"/>
          </p:cNvSpPr>
          <p:nvPr>
            <p:ph type="title"/>
          </p:nvPr>
        </p:nvSpPr>
        <p:spPr>
          <a:xfrm>
            <a:off x="252918" y="1123837"/>
            <a:ext cx="3061781" cy="4601183"/>
          </a:xfrm>
        </p:spPr>
        <p:txBody>
          <a:bodyPr>
            <a:normAutofit/>
          </a:bodyPr>
          <a:lstStyle/>
          <a:p>
            <a:r>
              <a:rPr lang="en-US" sz="3600" dirty="0">
                <a:solidFill>
                  <a:schemeClr val="bg1"/>
                </a:solidFill>
                <a:sym typeface="Cabin"/>
              </a:rPr>
              <a:t>Influences on Family Engagement</a:t>
            </a:r>
            <a:endParaRPr lang="en-US" sz="3600" dirty="0">
              <a:solidFill>
                <a:schemeClr val="bg1"/>
              </a:solidFill>
            </a:endParaRPr>
          </a:p>
        </p:txBody>
      </p:sp>
      <p:graphicFrame>
        <p:nvGraphicFramePr>
          <p:cNvPr id="5" name="Diagram 4" descr="Familes' involvement in their children's education is impacted by:&#10;Their own educational experiences&#10;Their own parents' involvement in their school experience&#10;Beliefs shaped by culture and values&#10;Family responsibilities and time commitments"/>
          <p:cNvGraphicFramePr/>
          <p:nvPr>
            <p:extLst>
              <p:ext uri="{D42A27DB-BD31-4B8C-83A1-F6EECF244321}">
                <p14:modId xmlns:p14="http://schemas.microsoft.com/office/powerpoint/2010/main" val="3902904496"/>
              </p:ext>
            </p:extLst>
          </p:nvPr>
        </p:nvGraphicFramePr>
        <p:xfrm>
          <a:off x="3075803" y="1025305"/>
          <a:ext cx="9221285" cy="476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503924" y="6115794"/>
            <a:ext cx="2083626" cy="338554"/>
          </a:xfrm>
          <a:prstGeom prst="rect">
            <a:avLst/>
          </a:prstGeom>
          <a:noFill/>
        </p:spPr>
        <p:txBody>
          <a:bodyPr wrap="square" rtlCol="0">
            <a:spAutoFit/>
          </a:bodyPr>
          <a:lstStyle/>
          <a:p>
            <a:pPr algn="r"/>
            <a:r>
              <a:rPr lang="en-US" sz="1600" dirty="0"/>
              <a:t>Mapp, 2002</a:t>
            </a:r>
          </a:p>
        </p:txBody>
      </p:sp>
    </p:spTree>
  </p:cSld>
  <p:clrMapOvr>
    <a:masterClrMapping/>
  </p:clrMapOvr>
  <p:transition spd="slow" advTm="83209">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6BE-97A8-4B57-B1EB-2BF16785688A}"/>
              </a:ext>
            </a:extLst>
          </p:cNvPr>
          <p:cNvSpPr>
            <a:spLocks noGrp="1"/>
          </p:cNvSpPr>
          <p:nvPr>
            <p:ph type="title"/>
          </p:nvPr>
        </p:nvSpPr>
        <p:spPr/>
        <p:txBody>
          <a:bodyPr>
            <a:normAutofit/>
          </a:bodyPr>
          <a:lstStyle/>
          <a:p>
            <a:r>
              <a:rPr lang="en-US" sz="3600" dirty="0"/>
              <a:t>Activities Supporting Academic Success</a:t>
            </a:r>
          </a:p>
        </p:txBody>
      </p:sp>
      <p:sp>
        <p:nvSpPr>
          <p:cNvPr id="3" name="Content Placeholder 2">
            <a:extLst>
              <a:ext uri="{FF2B5EF4-FFF2-40B4-BE49-F238E27FC236}">
                <a16:creationId xmlns:a16="http://schemas.microsoft.com/office/drawing/2014/main" id="{3CEA8DAC-4F74-4E53-8905-F60578528735}"/>
              </a:ext>
            </a:extLst>
          </p:cNvPr>
          <p:cNvSpPr>
            <a:spLocks noGrp="1"/>
          </p:cNvSpPr>
          <p:nvPr>
            <p:ph idx="1"/>
          </p:nvPr>
        </p:nvSpPr>
        <p:spPr>
          <a:xfrm>
            <a:off x="3869267" y="864108"/>
            <a:ext cx="7580903" cy="5120640"/>
          </a:xfrm>
        </p:spPr>
        <p:txBody>
          <a:bodyPr>
            <a:normAutofit/>
          </a:bodyPr>
          <a:lstStyle/>
          <a:p>
            <a:r>
              <a:rPr lang="en-US" sz="3600" dirty="0"/>
              <a:t>Communicate expectations for achievement</a:t>
            </a:r>
          </a:p>
          <a:p>
            <a:r>
              <a:rPr lang="en-US" sz="3600" dirty="0"/>
              <a:t>Discuss learning strategies</a:t>
            </a:r>
          </a:p>
          <a:p>
            <a:r>
              <a:rPr lang="en-US" sz="3600" dirty="0"/>
              <a:t>Prepare and plan for the future</a:t>
            </a:r>
          </a:p>
          <a:p>
            <a:r>
              <a:rPr lang="en-US" sz="3600" dirty="0"/>
              <a:t>Foster educational and vocational aspirations</a:t>
            </a:r>
          </a:p>
        </p:txBody>
      </p:sp>
      <p:sp>
        <p:nvSpPr>
          <p:cNvPr id="4" name="TextBox 3">
            <a:extLst>
              <a:ext uri="{FF2B5EF4-FFF2-40B4-BE49-F238E27FC236}">
                <a16:creationId xmlns:a16="http://schemas.microsoft.com/office/drawing/2014/main" id="{2B393AB1-FCCF-4F46-B629-C4A72FE5761D}"/>
              </a:ext>
            </a:extLst>
          </p:cNvPr>
          <p:cNvSpPr txBox="1"/>
          <p:nvPr/>
        </p:nvSpPr>
        <p:spPr>
          <a:xfrm>
            <a:off x="9587175" y="6047382"/>
            <a:ext cx="1912948" cy="338554"/>
          </a:xfrm>
          <a:prstGeom prst="rect">
            <a:avLst/>
          </a:prstGeom>
          <a:noFill/>
        </p:spPr>
        <p:txBody>
          <a:bodyPr wrap="square" rtlCol="0">
            <a:spAutoFit/>
          </a:bodyPr>
          <a:lstStyle/>
          <a:p>
            <a:r>
              <a:rPr lang="en-US" sz="1600" dirty="0"/>
              <a:t>Hill  &amp; Tyson, 2009</a:t>
            </a:r>
          </a:p>
        </p:txBody>
      </p:sp>
    </p:spTree>
    <p:extLst>
      <p:ext uri="{BB962C8B-B14F-4D97-AF65-F5344CB8AC3E}">
        <p14:creationId xmlns:p14="http://schemas.microsoft.com/office/powerpoint/2010/main" val="3647727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6BE-97A8-4B57-B1EB-2BF16785688A}"/>
              </a:ext>
            </a:extLst>
          </p:cNvPr>
          <p:cNvSpPr>
            <a:spLocks noGrp="1"/>
          </p:cNvSpPr>
          <p:nvPr>
            <p:ph type="title"/>
          </p:nvPr>
        </p:nvSpPr>
        <p:spPr/>
        <p:txBody>
          <a:bodyPr>
            <a:normAutofit/>
          </a:bodyPr>
          <a:lstStyle/>
          <a:p>
            <a:r>
              <a:rPr lang="en-US" sz="3600" dirty="0"/>
              <a:t>Activities Supporting Academic Success </a:t>
            </a:r>
            <a:r>
              <a:rPr lang="en-US" sz="2400" dirty="0"/>
              <a:t>(cont’d)</a:t>
            </a:r>
            <a:endParaRPr lang="en-US" sz="3600" dirty="0"/>
          </a:p>
        </p:txBody>
      </p:sp>
      <p:sp>
        <p:nvSpPr>
          <p:cNvPr id="3" name="Content Placeholder 2">
            <a:extLst>
              <a:ext uri="{FF2B5EF4-FFF2-40B4-BE49-F238E27FC236}">
                <a16:creationId xmlns:a16="http://schemas.microsoft.com/office/drawing/2014/main" id="{3CEA8DAC-4F74-4E53-8905-F60578528735}"/>
              </a:ext>
            </a:extLst>
          </p:cNvPr>
          <p:cNvSpPr>
            <a:spLocks noGrp="1"/>
          </p:cNvSpPr>
          <p:nvPr>
            <p:ph idx="1"/>
          </p:nvPr>
        </p:nvSpPr>
        <p:spPr>
          <a:xfrm>
            <a:off x="3869267" y="864108"/>
            <a:ext cx="7580903" cy="5120640"/>
          </a:xfrm>
        </p:spPr>
        <p:txBody>
          <a:bodyPr>
            <a:normAutofit/>
          </a:bodyPr>
          <a:lstStyle/>
          <a:p>
            <a:r>
              <a:rPr lang="en-US" sz="3600" dirty="0"/>
              <a:t>Engage in homework completion</a:t>
            </a:r>
          </a:p>
          <a:p>
            <a:r>
              <a:rPr lang="en-US" sz="3600" dirty="0"/>
              <a:t>Set subject-specific educational goals</a:t>
            </a:r>
          </a:p>
          <a:p>
            <a:r>
              <a:rPr lang="en-US" sz="3600" dirty="0"/>
              <a:t>Attend academic meetings </a:t>
            </a:r>
          </a:p>
        </p:txBody>
      </p:sp>
      <p:sp>
        <p:nvSpPr>
          <p:cNvPr id="4" name="TextBox 3">
            <a:extLst>
              <a:ext uri="{FF2B5EF4-FFF2-40B4-BE49-F238E27FC236}">
                <a16:creationId xmlns:a16="http://schemas.microsoft.com/office/drawing/2014/main" id="{03E41B68-F9A3-4109-B367-2B9E4F6A0419}"/>
              </a:ext>
            </a:extLst>
          </p:cNvPr>
          <p:cNvSpPr txBox="1"/>
          <p:nvPr/>
        </p:nvSpPr>
        <p:spPr>
          <a:xfrm>
            <a:off x="8463819" y="6112930"/>
            <a:ext cx="3124667" cy="523220"/>
          </a:xfrm>
          <a:prstGeom prst="rect">
            <a:avLst/>
          </a:prstGeom>
          <a:noFill/>
        </p:spPr>
        <p:txBody>
          <a:bodyPr wrap="square" rtlCol="0">
            <a:spAutoFit/>
          </a:bodyPr>
          <a:lstStyle/>
          <a:p>
            <a:r>
              <a:rPr lang="en-US" sz="1400" dirty="0"/>
              <a:t>Van Voorhis, 2001; Sheldon &amp; Epstein, 2005; Baker, 2018</a:t>
            </a:r>
          </a:p>
        </p:txBody>
      </p:sp>
    </p:spTree>
    <p:extLst>
      <p:ext uri="{BB962C8B-B14F-4D97-AF65-F5344CB8AC3E}">
        <p14:creationId xmlns:p14="http://schemas.microsoft.com/office/powerpoint/2010/main" val="286518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 name="Title 3">
            <a:extLst>
              <a:ext uri="{FF2B5EF4-FFF2-40B4-BE49-F238E27FC236}">
                <a16:creationId xmlns:a16="http://schemas.microsoft.com/office/drawing/2014/main" id="{12E17EEF-F9B7-406C-A7B0-885973BC042F}"/>
              </a:ext>
            </a:extLst>
          </p:cNvPr>
          <p:cNvSpPr>
            <a:spLocks noGrp="1"/>
          </p:cNvSpPr>
          <p:nvPr>
            <p:ph type="title"/>
          </p:nvPr>
        </p:nvSpPr>
        <p:spPr>
          <a:xfrm>
            <a:off x="226793" y="3056709"/>
            <a:ext cx="2947482" cy="813386"/>
          </a:xfrm>
        </p:spPr>
        <p:txBody>
          <a:bodyPr>
            <a:normAutofit/>
          </a:bodyPr>
          <a:lstStyle/>
          <a:p>
            <a:r>
              <a:rPr lang="en-US" sz="1050" dirty="0">
                <a:solidFill>
                  <a:schemeClr val="accent2"/>
                </a:solidFill>
              </a:rPr>
              <a:t>.Activity 3.1 Closer Look</a:t>
            </a:r>
          </a:p>
        </p:txBody>
      </p:sp>
      <p:sp>
        <p:nvSpPr>
          <p:cNvPr id="496" name="Shape 496"/>
          <p:cNvSpPr txBox="1"/>
          <p:nvPr/>
        </p:nvSpPr>
        <p:spPr>
          <a:xfrm>
            <a:off x="5325035" y="256354"/>
            <a:ext cx="4127028" cy="460374"/>
          </a:xfrm>
          <a:prstGeom prst="rect">
            <a:avLst/>
          </a:prstGeom>
          <a:noFill/>
          <a:ln>
            <a:noFill/>
          </a:ln>
        </p:spPr>
        <p:txBody>
          <a:bodyPr lIns="91425" tIns="45700" rIns="91425" bIns="45700" anchor="ctr" anchorCtr="0">
            <a:noAutofit/>
          </a:bodyPr>
          <a:lstStyle/>
          <a:p>
            <a:pPr algn="ctr">
              <a:buClr>
                <a:schemeClr val="dk1"/>
              </a:buClr>
              <a:buSzPct val="25000"/>
            </a:pPr>
            <a:r>
              <a:rPr lang="en-US" sz="3200" b="1" dirty="0">
                <a:solidFill>
                  <a:schemeClr val="accent1"/>
                </a:solidFill>
                <a:latin typeface="+mj-lt"/>
                <a:ea typeface="Georgia"/>
                <a:cs typeface="Georgia"/>
                <a:sym typeface="Georgia"/>
              </a:rPr>
              <a:t>Take a Closer Look</a:t>
            </a:r>
          </a:p>
        </p:txBody>
      </p:sp>
      <p:pic>
        <p:nvPicPr>
          <p:cNvPr id="2" name="Picture 1" descr="Screenshot of part of the activity--a scoring rubric on academic statements">
            <a:extLst>
              <a:ext uri="{FF2B5EF4-FFF2-40B4-BE49-F238E27FC236}">
                <a16:creationId xmlns:a16="http://schemas.microsoft.com/office/drawing/2014/main" id="{06E22754-217A-4261-83A8-5618F95D03B8}"/>
              </a:ext>
            </a:extLst>
          </p:cNvPr>
          <p:cNvPicPr>
            <a:picLocks noChangeAspect="1"/>
          </p:cNvPicPr>
          <p:nvPr/>
        </p:nvPicPr>
        <p:blipFill rotWithShape="1">
          <a:blip r:embed="rId3"/>
          <a:srcRect t="561" r="13286" b="2246"/>
          <a:stretch/>
        </p:blipFill>
        <p:spPr>
          <a:xfrm>
            <a:off x="3755504" y="1859638"/>
            <a:ext cx="7762240" cy="3201890"/>
          </a:xfrm>
          <a:prstGeom prst="rect">
            <a:avLst/>
          </a:prstGeom>
          <a:ln w="19050">
            <a:solidFill>
              <a:schemeClr val="accent1"/>
            </a:solidFill>
          </a:ln>
        </p:spPr>
      </p:pic>
      <p:pic>
        <p:nvPicPr>
          <p:cNvPr id="495" name="Shape 49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69584" y="2244233"/>
            <a:ext cx="2881765" cy="2551540"/>
          </a:xfrm>
          <a:prstGeom prst="rect">
            <a:avLst/>
          </a:prstGeom>
          <a:noFill/>
          <a:ln>
            <a:noFill/>
          </a:ln>
        </p:spPr>
      </p:pic>
      <p:sp>
        <p:nvSpPr>
          <p:cNvPr id="492" name="Shape 492">
            <a:extLst>
              <a:ext uri="{C183D7F6-B498-43B3-948B-1728B52AA6E4}">
                <adec:decorative xmlns:adec="http://schemas.microsoft.com/office/drawing/2017/decorative" val="1"/>
              </a:ext>
            </a:extLst>
          </p:cNvPr>
          <p:cNvSpPr/>
          <p:nvPr/>
        </p:nvSpPr>
        <p:spPr>
          <a:xfrm>
            <a:off x="0" y="0"/>
            <a:ext cx="2957648" cy="1471749"/>
          </a:xfrm>
          <a:prstGeom prst="wave">
            <a:avLst>
              <a:gd name="adj1" fmla="val 12500"/>
              <a:gd name="adj2" fmla="val 0"/>
            </a:avLst>
          </a:prstGeom>
          <a:solidFill>
            <a:srgbClr val="DAEEF3"/>
          </a:solidFill>
          <a:ln w="9525" cap="flat">
            <a:solidFill>
              <a:srgbClr val="000000"/>
            </a:solidFill>
            <a:prstDash val="solid"/>
            <a:miter/>
            <a:headEnd type="none" w="med" len="med"/>
            <a:tailEnd type="none" w="med" len="med"/>
          </a:ln>
        </p:spPr>
        <p:txBody>
          <a:bodyPr lIns="91425" tIns="45700" rIns="91425" bIns="45700" anchor="t" anchorCtr="0">
            <a:noAutofit/>
          </a:bodyPr>
          <a:lstStyle/>
          <a:p>
            <a:pPr algn="ctr">
              <a:buClr>
                <a:srgbClr val="548DD4"/>
              </a:buClr>
              <a:buSzPct val="25000"/>
            </a:pPr>
            <a:r>
              <a:rPr lang="en-US" sz="2200" b="1" dirty="0">
                <a:solidFill>
                  <a:srgbClr val="0033CC"/>
                </a:solidFill>
                <a:latin typeface="+mj-lt"/>
                <a:ea typeface="Calibri"/>
                <a:cs typeface="Calibri"/>
                <a:sym typeface="Calibri"/>
              </a:rPr>
              <a:t>Activity  3.1</a:t>
            </a:r>
          </a:p>
          <a:p>
            <a:pPr algn="ctr">
              <a:buClr>
                <a:srgbClr val="0033CC"/>
              </a:buClr>
              <a:buSzPct val="25000"/>
            </a:pPr>
            <a:r>
              <a:rPr lang="en-US" sz="2200" b="1" dirty="0">
                <a:solidFill>
                  <a:srgbClr val="0033CC"/>
                </a:solidFill>
                <a:latin typeface="+mj-lt"/>
                <a:ea typeface="Calibri"/>
                <a:cs typeface="Calibri"/>
                <a:sym typeface="Calibri"/>
              </a:rPr>
              <a:t>Closer Look</a:t>
            </a:r>
          </a:p>
          <a:p>
            <a:pPr>
              <a:buClr>
                <a:srgbClr val="0033CC"/>
              </a:buClr>
              <a:buSzPct val="25000"/>
            </a:pPr>
            <a:r>
              <a:rPr lang="en-US" sz="2200" b="1" dirty="0">
                <a:solidFill>
                  <a:srgbClr val="0033CC"/>
                </a:solidFill>
                <a:latin typeface="+mj-lt"/>
                <a:ea typeface="Calibri"/>
                <a:cs typeface="Calibri"/>
                <a:sym typeface="Calibri"/>
              </a:rPr>
              <a:t>                          </a:t>
            </a:r>
          </a:p>
        </p:txBody>
      </p:sp>
    </p:spTree>
    <p:extLst>
      <p:ext uri="{BB962C8B-B14F-4D97-AF65-F5344CB8AC3E}">
        <p14:creationId xmlns:p14="http://schemas.microsoft.com/office/powerpoint/2010/main" val="2087083713"/>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4EFF7-A291-4851-A069-F32E1365384A}"/>
              </a:ext>
            </a:extLst>
          </p:cNvPr>
          <p:cNvSpPr>
            <a:spLocks noGrp="1"/>
          </p:cNvSpPr>
          <p:nvPr>
            <p:ph type="title"/>
          </p:nvPr>
        </p:nvSpPr>
        <p:spPr>
          <a:xfrm>
            <a:off x="3783002" y="1728380"/>
            <a:ext cx="7315200" cy="3255264"/>
          </a:xfrm>
        </p:spPr>
        <p:txBody>
          <a:bodyPr>
            <a:normAutofit/>
          </a:bodyPr>
          <a:lstStyle/>
          <a:p>
            <a:r>
              <a:rPr lang="en-US" sz="3600" b="1" dirty="0"/>
              <a:t>LEA-Level Strategies for Enhancing Student Achievement by Engaging Families</a:t>
            </a:r>
          </a:p>
        </p:txBody>
      </p:sp>
      <p:sp>
        <p:nvSpPr>
          <p:cNvPr id="3" name="TextBox 2">
            <a:extLst>
              <a:ext uri="{FF2B5EF4-FFF2-40B4-BE49-F238E27FC236}">
                <a16:creationId xmlns:a16="http://schemas.microsoft.com/office/drawing/2014/main" id="{DB9C6482-BF23-41DD-A0A0-2FCD0FE46677}"/>
              </a:ext>
            </a:extLst>
          </p:cNvPr>
          <p:cNvSpPr txBox="1"/>
          <p:nvPr/>
        </p:nvSpPr>
        <p:spPr>
          <a:xfrm>
            <a:off x="0" y="3541784"/>
            <a:ext cx="3347358" cy="707886"/>
          </a:xfrm>
          <a:prstGeom prst="rect">
            <a:avLst/>
          </a:prstGeom>
          <a:noFill/>
          <a:ln w="38100">
            <a:solidFill>
              <a:schemeClr val="accent3">
                <a:lumMod val="20000"/>
                <a:lumOff val="80000"/>
              </a:schemeClr>
            </a:solidFill>
          </a:ln>
        </p:spPr>
        <p:txBody>
          <a:bodyPr wrap="square" rtlCol="0">
            <a:spAutoFit/>
          </a:bodyPr>
          <a:lstStyle/>
          <a:p>
            <a:pPr algn="ctr"/>
            <a:r>
              <a:rPr lang="en-US" sz="4000" dirty="0">
                <a:solidFill>
                  <a:schemeClr val="bg1"/>
                </a:solidFill>
              </a:rPr>
              <a:t>SECTION 2</a:t>
            </a:r>
          </a:p>
        </p:txBody>
      </p:sp>
    </p:spTree>
    <p:extLst>
      <p:ext uri="{BB962C8B-B14F-4D97-AF65-F5344CB8AC3E}">
        <p14:creationId xmlns:p14="http://schemas.microsoft.com/office/powerpoint/2010/main" val="21772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495-539E-4E47-912A-318F008E8350}"/>
              </a:ext>
            </a:extLst>
          </p:cNvPr>
          <p:cNvSpPr>
            <a:spLocks noGrp="1"/>
          </p:cNvSpPr>
          <p:nvPr>
            <p:ph type="title"/>
          </p:nvPr>
        </p:nvSpPr>
        <p:spPr/>
        <p:txBody>
          <a:bodyPr>
            <a:normAutofit/>
          </a:bodyPr>
          <a:lstStyle/>
          <a:p>
            <a:r>
              <a:rPr lang="en-US" sz="3600" dirty="0"/>
              <a:t>Prioritizing Partnerships</a:t>
            </a:r>
          </a:p>
        </p:txBody>
      </p:sp>
      <p:sp>
        <p:nvSpPr>
          <p:cNvPr id="3" name="Content Placeholder 2">
            <a:extLst>
              <a:ext uri="{FF2B5EF4-FFF2-40B4-BE49-F238E27FC236}">
                <a16:creationId xmlns:a16="http://schemas.microsoft.com/office/drawing/2014/main" id="{8948A811-5DCC-45BB-98F8-8FC74505F6DD}"/>
              </a:ext>
            </a:extLst>
          </p:cNvPr>
          <p:cNvSpPr>
            <a:spLocks noGrp="1"/>
          </p:cNvSpPr>
          <p:nvPr>
            <p:ph idx="1"/>
          </p:nvPr>
        </p:nvSpPr>
        <p:spPr>
          <a:xfrm>
            <a:off x="3898640" y="949234"/>
            <a:ext cx="7535714" cy="4828895"/>
          </a:xfrm>
        </p:spPr>
        <p:txBody>
          <a:bodyPr>
            <a:normAutofit/>
          </a:bodyPr>
          <a:lstStyle/>
          <a:p>
            <a:r>
              <a:rPr lang="en-US" sz="3000" dirty="0"/>
              <a:t>Family members on academic committees and councils</a:t>
            </a:r>
          </a:p>
          <a:p>
            <a:pPr marL="0" indent="0">
              <a:buNone/>
            </a:pPr>
            <a:endParaRPr lang="en-US" sz="500" dirty="0"/>
          </a:p>
          <a:p>
            <a:r>
              <a:rPr lang="en-US" sz="3000" dirty="0"/>
              <a:t>Academic information in all languages of your LEA</a:t>
            </a:r>
          </a:p>
          <a:p>
            <a:pPr marL="0" indent="0">
              <a:buNone/>
            </a:pPr>
            <a:endParaRPr lang="en-US" sz="500" dirty="0"/>
          </a:p>
          <a:p>
            <a:r>
              <a:rPr lang="en-US" sz="3000" dirty="0"/>
              <a:t>Families are shown how to access academic information</a:t>
            </a:r>
          </a:p>
          <a:p>
            <a:pPr marL="0" indent="0">
              <a:buNone/>
            </a:pPr>
            <a:endParaRPr lang="en-US" sz="500" dirty="0"/>
          </a:p>
          <a:p>
            <a:r>
              <a:rPr lang="en-US" sz="3000" dirty="0"/>
              <a:t>Family trainings on participation in academic activities </a:t>
            </a:r>
          </a:p>
        </p:txBody>
      </p:sp>
      <p:sp>
        <p:nvSpPr>
          <p:cNvPr id="4" name="TextBox 3">
            <a:extLst>
              <a:ext uri="{FF2B5EF4-FFF2-40B4-BE49-F238E27FC236}">
                <a16:creationId xmlns:a16="http://schemas.microsoft.com/office/drawing/2014/main" id="{8F732897-E056-4A2E-B8A7-01E9B38CFB3C}"/>
              </a:ext>
            </a:extLst>
          </p:cNvPr>
          <p:cNvSpPr txBox="1"/>
          <p:nvPr/>
        </p:nvSpPr>
        <p:spPr>
          <a:xfrm>
            <a:off x="4822628" y="102069"/>
            <a:ext cx="5069541" cy="615553"/>
          </a:xfrm>
          <a:prstGeom prst="rect">
            <a:avLst/>
          </a:prstGeom>
          <a:noFill/>
        </p:spPr>
        <p:txBody>
          <a:bodyPr wrap="square" rtlCol="0">
            <a:spAutoFit/>
          </a:bodyPr>
          <a:lstStyle/>
          <a:p>
            <a:pPr algn="ctr"/>
            <a:r>
              <a:rPr lang="en-US" sz="3400" b="1" dirty="0">
                <a:solidFill>
                  <a:schemeClr val="accent1"/>
                </a:solidFill>
                <a:latin typeface="+mj-lt"/>
              </a:rPr>
              <a:t>Best Practices</a:t>
            </a:r>
          </a:p>
        </p:txBody>
      </p:sp>
    </p:spTree>
    <p:extLst>
      <p:ext uri="{BB962C8B-B14F-4D97-AF65-F5344CB8AC3E}">
        <p14:creationId xmlns:p14="http://schemas.microsoft.com/office/powerpoint/2010/main" val="380615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495-539E-4E47-912A-318F008E8350}"/>
              </a:ext>
            </a:extLst>
          </p:cNvPr>
          <p:cNvSpPr>
            <a:spLocks noGrp="1"/>
          </p:cNvSpPr>
          <p:nvPr>
            <p:ph type="title"/>
          </p:nvPr>
        </p:nvSpPr>
        <p:spPr/>
        <p:txBody>
          <a:bodyPr>
            <a:normAutofit/>
          </a:bodyPr>
          <a:lstStyle/>
          <a:p>
            <a:r>
              <a:rPr lang="en-US" sz="3600" dirty="0"/>
              <a:t>Establishing Expectations for Staff Members</a:t>
            </a:r>
          </a:p>
        </p:txBody>
      </p:sp>
      <p:sp>
        <p:nvSpPr>
          <p:cNvPr id="3" name="Content Placeholder 2">
            <a:extLst>
              <a:ext uri="{FF2B5EF4-FFF2-40B4-BE49-F238E27FC236}">
                <a16:creationId xmlns:a16="http://schemas.microsoft.com/office/drawing/2014/main" id="{8948A811-5DCC-45BB-98F8-8FC74505F6DD}"/>
              </a:ext>
            </a:extLst>
          </p:cNvPr>
          <p:cNvSpPr>
            <a:spLocks noGrp="1"/>
          </p:cNvSpPr>
          <p:nvPr>
            <p:ph idx="1"/>
          </p:nvPr>
        </p:nvSpPr>
        <p:spPr>
          <a:xfrm>
            <a:off x="3846407" y="853440"/>
            <a:ext cx="7660881" cy="5143500"/>
          </a:xfrm>
        </p:spPr>
        <p:txBody>
          <a:bodyPr>
            <a:normAutofit/>
          </a:bodyPr>
          <a:lstStyle/>
          <a:p>
            <a:r>
              <a:rPr lang="en-US" sz="3200" dirty="0"/>
              <a:t>A shared commitment to collaborative family-school partnerships</a:t>
            </a:r>
            <a:endParaRPr lang="en-US" sz="1050" dirty="0"/>
          </a:p>
          <a:p>
            <a:r>
              <a:rPr lang="en-US" sz="3200" dirty="0"/>
              <a:t>Positive language is used with and about families</a:t>
            </a:r>
            <a:endParaRPr lang="en-US" sz="1050" dirty="0"/>
          </a:p>
          <a:p>
            <a:r>
              <a:rPr lang="en-US" sz="3200" dirty="0"/>
              <a:t>Attendance at trainings on effective family engagement</a:t>
            </a:r>
            <a:endParaRPr lang="en-US" sz="1050" dirty="0"/>
          </a:p>
          <a:p>
            <a:r>
              <a:rPr lang="en-US" sz="3200" dirty="0"/>
              <a:t>Family engagement in academics is an everyday activity</a:t>
            </a:r>
          </a:p>
        </p:txBody>
      </p:sp>
    </p:spTree>
    <p:extLst>
      <p:ext uri="{BB962C8B-B14F-4D97-AF65-F5344CB8AC3E}">
        <p14:creationId xmlns:p14="http://schemas.microsoft.com/office/powerpoint/2010/main" val="384802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BF495-539E-4E47-912A-318F008E8350}"/>
              </a:ext>
            </a:extLst>
          </p:cNvPr>
          <p:cNvSpPr>
            <a:spLocks noGrp="1"/>
          </p:cNvSpPr>
          <p:nvPr>
            <p:ph type="title"/>
          </p:nvPr>
        </p:nvSpPr>
        <p:spPr>
          <a:xfrm>
            <a:off x="252919" y="1123837"/>
            <a:ext cx="3030212" cy="4601183"/>
          </a:xfrm>
        </p:spPr>
        <p:txBody>
          <a:bodyPr>
            <a:normAutofit/>
          </a:bodyPr>
          <a:lstStyle/>
          <a:p>
            <a:r>
              <a:rPr lang="en-US" sz="3600" dirty="0"/>
              <a:t>Family Engagement in Missions, Visions, and Goals</a:t>
            </a:r>
          </a:p>
        </p:txBody>
      </p:sp>
      <p:sp>
        <p:nvSpPr>
          <p:cNvPr id="3" name="Content Placeholder 2">
            <a:extLst>
              <a:ext uri="{FF2B5EF4-FFF2-40B4-BE49-F238E27FC236}">
                <a16:creationId xmlns:a16="http://schemas.microsoft.com/office/drawing/2014/main" id="{8948A811-5DCC-45BB-98F8-8FC74505F6DD}"/>
              </a:ext>
            </a:extLst>
          </p:cNvPr>
          <p:cNvSpPr>
            <a:spLocks noGrp="1"/>
          </p:cNvSpPr>
          <p:nvPr>
            <p:ph idx="1"/>
          </p:nvPr>
        </p:nvSpPr>
        <p:spPr>
          <a:xfrm>
            <a:off x="3799599" y="890233"/>
            <a:ext cx="7713132" cy="5120640"/>
          </a:xfrm>
        </p:spPr>
        <p:txBody>
          <a:bodyPr>
            <a:normAutofit/>
          </a:bodyPr>
          <a:lstStyle/>
          <a:p>
            <a:pPr lvl="0"/>
            <a:r>
              <a:rPr lang="en-US" sz="3200" dirty="0"/>
              <a:t>Family engagement is written into LEA’s mission and vision statements</a:t>
            </a:r>
          </a:p>
          <a:p>
            <a:pPr marL="0" lvl="0" indent="0">
              <a:buNone/>
            </a:pPr>
            <a:endParaRPr lang="en-US" sz="500" dirty="0"/>
          </a:p>
          <a:p>
            <a:r>
              <a:rPr lang="en-US" sz="3200" dirty="0"/>
              <a:t>LEA’s mission, vision, goals, and progress are shared with families often</a:t>
            </a:r>
          </a:p>
          <a:p>
            <a:pPr lvl="0"/>
            <a:r>
              <a:rPr lang="en-US" sz="3200" dirty="0"/>
              <a:t>Families contribute towards LEA-wide academic goals</a:t>
            </a:r>
          </a:p>
          <a:p>
            <a:pPr marL="0" indent="0">
              <a:buNone/>
            </a:pPr>
            <a:endParaRPr lang="en-US" sz="500" dirty="0"/>
          </a:p>
          <a:p>
            <a:r>
              <a:rPr lang="en-US" sz="3200" dirty="0"/>
              <a:t>Family engagement activities are connected to LEA’s academic goals</a:t>
            </a:r>
          </a:p>
        </p:txBody>
      </p:sp>
      <p:sp>
        <p:nvSpPr>
          <p:cNvPr id="5" name="TextBox 4">
            <a:extLst>
              <a:ext uri="{FF2B5EF4-FFF2-40B4-BE49-F238E27FC236}">
                <a16:creationId xmlns:a16="http://schemas.microsoft.com/office/drawing/2014/main" id="{24341068-04DD-4529-B768-B832445AA6B1}"/>
              </a:ext>
            </a:extLst>
          </p:cNvPr>
          <p:cNvSpPr txBox="1"/>
          <p:nvPr/>
        </p:nvSpPr>
        <p:spPr>
          <a:xfrm>
            <a:off x="5886998" y="87085"/>
            <a:ext cx="4580709" cy="646331"/>
          </a:xfrm>
          <a:prstGeom prst="rect">
            <a:avLst/>
          </a:prstGeom>
          <a:noFill/>
        </p:spPr>
        <p:txBody>
          <a:bodyPr wrap="square" rtlCol="0">
            <a:spAutoFit/>
          </a:bodyPr>
          <a:lstStyle/>
          <a:p>
            <a:r>
              <a:rPr lang="en-US" sz="3600" b="1" dirty="0">
                <a:solidFill>
                  <a:schemeClr val="accent1"/>
                </a:solidFill>
              </a:rPr>
              <a:t>Best Practices</a:t>
            </a:r>
          </a:p>
        </p:txBody>
      </p:sp>
    </p:spTree>
    <p:extLst>
      <p:ext uri="{BB962C8B-B14F-4D97-AF65-F5344CB8AC3E}">
        <p14:creationId xmlns:p14="http://schemas.microsoft.com/office/powerpoint/2010/main" val="421525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Shape 546"/>
          <p:cNvSpPr txBox="1">
            <a:spLocks noGrp="1"/>
          </p:cNvSpPr>
          <p:nvPr>
            <p:ph type="title"/>
          </p:nvPr>
        </p:nvSpPr>
        <p:spPr>
          <a:xfrm>
            <a:off x="4413292" y="101268"/>
            <a:ext cx="6297290" cy="6397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accent2"/>
              </a:buClr>
              <a:buSzPct val="25000"/>
            </a:pPr>
            <a:r>
              <a:rPr lang="en-US" b="1" dirty="0">
                <a:solidFill>
                  <a:schemeClr val="accent1"/>
                </a:solidFill>
                <a:latin typeface="+mn-lt"/>
                <a:ea typeface="Cabin"/>
                <a:cs typeface="Cabin"/>
                <a:sym typeface="Cabin"/>
              </a:rPr>
              <a:t>Envisioning Family Engagement</a:t>
            </a:r>
          </a:p>
        </p:txBody>
      </p:sp>
      <p:pic>
        <p:nvPicPr>
          <p:cNvPr id="1026" name="Picture 2" descr="Vision - Handwriting image">
            <a:extLst>
              <a:ext uri="{FF2B5EF4-FFF2-40B4-BE49-F238E27FC236}">
                <a16:creationId xmlns:a16="http://schemas.microsoft.com/office/drawing/2014/main" id="{DC9BCCAD-7828-4314-B335-B53F7C3BB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74" y="2747687"/>
            <a:ext cx="2580922" cy="172061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descr="Activity 3.2 Envisioning Family Engagem3ent">
            <a:extLst>
              <a:ext uri="{FF2B5EF4-FFF2-40B4-BE49-F238E27FC236}">
                <a16:creationId xmlns:a16="http://schemas.microsoft.com/office/drawing/2014/main" id="{9952DD9C-A912-4D15-8360-72CD5CF9CC9A}"/>
              </a:ext>
            </a:extLst>
          </p:cNvPr>
          <p:cNvGrpSpPr/>
          <p:nvPr/>
        </p:nvGrpSpPr>
        <p:grpSpPr>
          <a:xfrm>
            <a:off x="0" y="0"/>
            <a:ext cx="3400299" cy="1701338"/>
            <a:chOff x="0" y="-43545"/>
            <a:chExt cx="3400299" cy="1701338"/>
          </a:xfrm>
        </p:grpSpPr>
        <p:sp>
          <p:nvSpPr>
            <p:cNvPr id="547" name="Shape 547" descr="Activity 3.2 Envisioning Family Engagement"/>
            <p:cNvSpPr/>
            <p:nvPr/>
          </p:nvSpPr>
          <p:spPr>
            <a:xfrm>
              <a:off x="0" y="-43545"/>
              <a:ext cx="3400299" cy="1701338"/>
            </a:xfrm>
            <a:prstGeom prst="wave">
              <a:avLst>
                <a:gd name="adj1" fmla="val 12500"/>
                <a:gd name="adj2" fmla="val 0"/>
              </a:avLst>
            </a:prstGeom>
            <a:solidFill>
              <a:srgbClr val="DAEEF3"/>
            </a:solidFill>
            <a:ln w="9525" cap="flat">
              <a:solidFill>
                <a:srgbClr val="000000"/>
              </a:solidFill>
              <a:prstDash val="solid"/>
              <a:miter/>
              <a:headEnd type="none" w="med" len="med"/>
              <a:tailEnd type="none" w="med" len="med"/>
            </a:ln>
          </p:spPr>
          <p:txBody>
            <a:bodyPr lIns="91425" tIns="45700" rIns="91425" bIns="45700" anchor="t" anchorCtr="0">
              <a:noAutofit/>
            </a:bodyPr>
            <a:lstStyle/>
            <a:p>
              <a:pPr algn="ctr">
                <a:buClr>
                  <a:srgbClr val="548DD4"/>
                </a:buClr>
                <a:buSzPct val="25000"/>
              </a:pPr>
              <a:endParaRPr lang="en-US" sz="2200" b="1" dirty="0">
                <a:solidFill>
                  <a:srgbClr val="0033CC"/>
                </a:solidFill>
                <a:latin typeface="+mj-lt"/>
                <a:ea typeface="Calibri"/>
                <a:cs typeface="Calibri"/>
                <a:sym typeface="Calibri"/>
              </a:endParaRPr>
            </a:p>
          </p:txBody>
        </p:sp>
        <p:sp>
          <p:nvSpPr>
            <p:cNvPr id="3" name="TextBox 2">
              <a:extLst>
                <a:ext uri="{FF2B5EF4-FFF2-40B4-BE49-F238E27FC236}">
                  <a16:creationId xmlns:a16="http://schemas.microsoft.com/office/drawing/2014/main" id="{4ADDFFE4-EE72-440A-9EEF-962B4D8158FB}"/>
                </a:ext>
                <a:ext uri="{C183D7F6-B498-43B3-948B-1728B52AA6E4}">
                  <adec:decorative xmlns:adec="http://schemas.microsoft.com/office/drawing/2017/decorative" val="1"/>
                </a:ext>
              </a:extLst>
            </p:cNvPr>
            <p:cNvSpPr txBox="1"/>
            <p:nvPr/>
          </p:nvSpPr>
          <p:spPr>
            <a:xfrm>
              <a:off x="60960" y="226423"/>
              <a:ext cx="3126377" cy="1107996"/>
            </a:xfrm>
            <a:prstGeom prst="rect">
              <a:avLst/>
            </a:prstGeom>
            <a:noFill/>
          </p:spPr>
          <p:txBody>
            <a:bodyPr wrap="square" rtlCol="0">
              <a:spAutoFit/>
            </a:bodyPr>
            <a:lstStyle/>
            <a:p>
              <a:pPr algn="ctr">
                <a:buClr>
                  <a:srgbClr val="548DD4"/>
                </a:buClr>
                <a:buSzPct val="25000"/>
              </a:pPr>
              <a:r>
                <a:rPr lang="en-US" sz="2200" b="1" dirty="0">
                  <a:solidFill>
                    <a:srgbClr val="0033CC"/>
                  </a:solidFill>
                  <a:ea typeface="Calibri"/>
                  <a:cs typeface="Calibri"/>
                  <a:sym typeface="Calibri"/>
                </a:rPr>
                <a:t>Activity  3.2</a:t>
              </a:r>
            </a:p>
            <a:p>
              <a:pPr algn="ctr">
                <a:buClr>
                  <a:srgbClr val="548DD4"/>
                </a:buClr>
                <a:buSzPct val="25000"/>
              </a:pPr>
              <a:r>
                <a:rPr lang="en-US" sz="2200" b="1" dirty="0">
                  <a:solidFill>
                    <a:srgbClr val="0033CC"/>
                  </a:solidFill>
                  <a:ea typeface="Calibri"/>
                  <a:cs typeface="Calibri"/>
                  <a:sym typeface="Calibri"/>
                </a:rPr>
                <a:t>Envisioning Family Engagement</a:t>
              </a:r>
              <a:endParaRPr lang="en-US" sz="2200" dirty="0"/>
            </a:p>
          </p:txBody>
        </p:sp>
      </p:grpSp>
      <p:pic>
        <p:nvPicPr>
          <p:cNvPr id="11" name="Content Placeholder 10" descr="Screenshot of part of the activity--writing a mission and vision statement for your LEA">
            <a:extLst>
              <a:ext uri="{FF2B5EF4-FFF2-40B4-BE49-F238E27FC236}">
                <a16:creationId xmlns:a16="http://schemas.microsoft.com/office/drawing/2014/main" id="{F761E7DF-58B9-4507-A7F8-AC010E21EB19}"/>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70350" y="1544293"/>
            <a:ext cx="7315200" cy="3620188"/>
          </a:xfrm>
        </p:spPr>
      </p:pic>
    </p:spTree>
  </p:cSld>
  <p:clrMapOvr>
    <a:masterClrMapping/>
  </p:clrMapOvr>
  <p:transition spd="slow" advTm="38204">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307791" y="2396706"/>
            <a:ext cx="2834640" cy="2377440"/>
          </a:xfrm>
        </p:spPr>
        <p:txBody>
          <a:bodyPr anchor="t">
            <a:normAutofit/>
          </a:bodyPr>
          <a:lstStyle/>
          <a:p>
            <a:br>
              <a:rPr lang="en-US" sz="3600" b="1" dirty="0"/>
            </a:br>
            <a:r>
              <a:rPr lang="en-US" sz="3600" b="1" dirty="0"/>
              <a:t>PaTTAN’s</a:t>
            </a:r>
            <a:br>
              <a:rPr lang="en-US" sz="3600" b="1" dirty="0"/>
            </a:br>
            <a:r>
              <a:rPr lang="en-US" sz="3600" b="1" dirty="0"/>
              <a:t>Mission</a:t>
            </a:r>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778370" y="1044167"/>
            <a:ext cx="7781026" cy="5120640"/>
          </a:xfrm>
        </p:spPr>
        <p:txBody>
          <a:bodyPr anchor="t" anchorCtr="0">
            <a:noAutofit/>
          </a:bodyPr>
          <a:lstStyle/>
          <a:p>
            <a:pPr marL="4763" indent="-4763">
              <a:lnSpc>
                <a:spcPct val="150000"/>
              </a:lnSpc>
              <a:spcBef>
                <a:spcPts val="0"/>
              </a:spcBef>
              <a:buFontTx/>
              <a:buNone/>
            </a:pPr>
            <a:r>
              <a:rPr lang="en-US" altLang="en-US" sz="2800" b="1" dirty="0">
                <a:solidFill>
                  <a:schemeClr val="bg1"/>
                </a:solidFill>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314457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5D42-ECDE-48B4-95C5-BB7074D87F98}"/>
              </a:ext>
            </a:extLst>
          </p:cNvPr>
          <p:cNvSpPr>
            <a:spLocks noGrp="1"/>
          </p:cNvSpPr>
          <p:nvPr>
            <p:ph type="title"/>
          </p:nvPr>
        </p:nvSpPr>
        <p:spPr>
          <a:xfrm>
            <a:off x="3862051" y="1867017"/>
            <a:ext cx="7315200" cy="3255264"/>
          </a:xfrm>
        </p:spPr>
        <p:txBody>
          <a:bodyPr>
            <a:normAutofit/>
          </a:bodyPr>
          <a:lstStyle/>
          <a:p>
            <a:r>
              <a:rPr lang="en-US" sz="3600" b="1" dirty="0">
                <a:ea typeface="+mj-lt"/>
                <a:cs typeface="+mj-lt"/>
              </a:rPr>
              <a:t>BUILDING/SCHOOL LEVEL STRATEGIES FOR ENHANCING STUDENT ACHIEVEMENT</a:t>
            </a:r>
            <a:endParaRPr lang="en-US" sz="3600" dirty="0"/>
          </a:p>
        </p:txBody>
      </p:sp>
      <p:sp>
        <p:nvSpPr>
          <p:cNvPr id="3" name="TextBox 2">
            <a:extLst>
              <a:ext uri="{FF2B5EF4-FFF2-40B4-BE49-F238E27FC236}">
                <a16:creationId xmlns:a16="http://schemas.microsoft.com/office/drawing/2014/main" id="{269A340B-2E15-45B2-BC83-541B095F0508}"/>
              </a:ext>
            </a:extLst>
          </p:cNvPr>
          <p:cNvSpPr txBox="1"/>
          <p:nvPr/>
        </p:nvSpPr>
        <p:spPr>
          <a:xfrm>
            <a:off x="76567" y="3613957"/>
            <a:ext cx="3347358" cy="707886"/>
          </a:xfrm>
          <a:prstGeom prst="rect">
            <a:avLst/>
          </a:prstGeom>
          <a:noFill/>
          <a:ln w="38100">
            <a:solidFill>
              <a:schemeClr val="accent3">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entury Gothic"/>
                <a:ea typeface="+mn-ea"/>
                <a:cs typeface="+mn-cs"/>
              </a:rPr>
              <a:t>SECTION 3</a:t>
            </a:r>
          </a:p>
        </p:txBody>
      </p:sp>
    </p:spTree>
    <p:extLst>
      <p:ext uri="{BB962C8B-B14F-4D97-AF65-F5344CB8AC3E}">
        <p14:creationId xmlns:p14="http://schemas.microsoft.com/office/powerpoint/2010/main" val="209213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A80A-3B24-4B38-B259-1A2837AC975D}"/>
              </a:ext>
            </a:extLst>
          </p:cNvPr>
          <p:cNvSpPr>
            <a:spLocks noGrp="1"/>
          </p:cNvSpPr>
          <p:nvPr>
            <p:ph type="title"/>
          </p:nvPr>
        </p:nvSpPr>
        <p:spPr/>
        <p:txBody>
          <a:bodyPr/>
          <a:lstStyle/>
          <a:p>
            <a:r>
              <a:rPr lang="en-US" dirty="0"/>
              <a:t>Are They the Same</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9" name="Picture 8" descr="Picture of apples">
            <a:extLst>
              <a:ext uri="{FF2B5EF4-FFF2-40B4-BE49-F238E27FC236}">
                <a16:creationId xmlns:a16="http://schemas.microsoft.com/office/drawing/2014/main" id="{FBD81274-DEB6-477B-B128-FABAE24166E5}"/>
              </a:ext>
            </a:extLst>
          </p:cNvPr>
          <p:cNvPicPr>
            <a:picLocks noChangeAspect="1"/>
          </p:cNvPicPr>
          <p:nvPr/>
        </p:nvPicPr>
        <p:blipFill>
          <a:blip r:embed="rId3"/>
          <a:stretch>
            <a:fillRect/>
          </a:stretch>
        </p:blipFill>
        <p:spPr>
          <a:xfrm>
            <a:off x="433418" y="3268516"/>
            <a:ext cx="1697670" cy="1132346"/>
          </a:xfrm>
          <a:prstGeom prst="rect">
            <a:avLst/>
          </a:prstGeom>
          <a:effectLst>
            <a:softEdge rad="63500"/>
          </a:effectLst>
        </p:spPr>
      </p:pic>
      <p:pic>
        <p:nvPicPr>
          <p:cNvPr id="10" name="Picture 9" descr="Picture of oranges">
            <a:extLst>
              <a:ext uri="{FF2B5EF4-FFF2-40B4-BE49-F238E27FC236}">
                <a16:creationId xmlns:a16="http://schemas.microsoft.com/office/drawing/2014/main" id="{F3B60DB0-93D6-475F-A00C-0F8E8F449439}"/>
              </a:ext>
            </a:extLst>
          </p:cNvPr>
          <p:cNvPicPr>
            <a:picLocks noChangeAspect="1"/>
          </p:cNvPicPr>
          <p:nvPr/>
        </p:nvPicPr>
        <p:blipFill>
          <a:blip r:embed="rId4"/>
          <a:stretch>
            <a:fillRect/>
          </a:stretch>
        </p:blipFill>
        <p:spPr>
          <a:xfrm>
            <a:off x="1531478" y="4370046"/>
            <a:ext cx="1587579" cy="1228783"/>
          </a:xfrm>
          <a:prstGeom prst="rect">
            <a:avLst/>
          </a:prstGeom>
          <a:effectLst>
            <a:softEdge rad="31750"/>
          </a:effectLst>
        </p:spPr>
      </p:pic>
      <p:sp>
        <p:nvSpPr>
          <p:cNvPr id="4" name="Text Placeholder 3">
            <a:extLst>
              <a:ext uri="{FF2B5EF4-FFF2-40B4-BE49-F238E27FC236}">
                <a16:creationId xmlns:a16="http://schemas.microsoft.com/office/drawing/2014/main" id="{17CC0230-31BB-4115-985F-436945115E6E}"/>
              </a:ext>
            </a:extLst>
          </p:cNvPr>
          <p:cNvSpPr>
            <a:spLocks noGrp="1"/>
          </p:cNvSpPr>
          <p:nvPr>
            <p:ph type="body" idx="1"/>
          </p:nvPr>
        </p:nvSpPr>
        <p:spPr>
          <a:xfrm>
            <a:off x="3867912" y="1023586"/>
            <a:ext cx="3218688" cy="807720"/>
          </a:xfrm>
          <a:solidFill>
            <a:schemeClr val="accent2"/>
          </a:solidFill>
          <a:ln w="28575">
            <a:solidFill>
              <a:schemeClr val="accent2"/>
            </a:solidFill>
          </a:ln>
        </p:spPr>
        <p:txBody>
          <a:bodyPr>
            <a:normAutofit lnSpcReduction="10000"/>
          </a:bodyPr>
          <a:lstStyle/>
          <a:p>
            <a:r>
              <a:rPr lang="en-US" sz="2800" dirty="0"/>
              <a:t>Family Involvement</a:t>
            </a:r>
          </a:p>
        </p:txBody>
      </p:sp>
      <p:sp>
        <p:nvSpPr>
          <p:cNvPr id="5" name="Content Placeholder 4">
            <a:extLst>
              <a:ext uri="{FF2B5EF4-FFF2-40B4-BE49-F238E27FC236}">
                <a16:creationId xmlns:a16="http://schemas.microsoft.com/office/drawing/2014/main" id="{577A422D-02EA-49D7-BC0C-DCACA7831CC5}"/>
              </a:ext>
            </a:extLst>
          </p:cNvPr>
          <p:cNvSpPr>
            <a:spLocks noGrp="1"/>
          </p:cNvSpPr>
          <p:nvPr>
            <p:ph sz="half" idx="2"/>
          </p:nvPr>
        </p:nvSpPr>
        <p:spPr>
          <a:xfrm>
            <a:off x="3822192" y="2005288"/>
            <a:ext cx="3474720" cy="4027306"/>
          </a:xfrm>
        </p:spPr>
        <p:txBody>
          <a:bodyPr>
            <a:normAutofit/>
          </a:bodyPr>
          <a:lstStyle/>
          <a:p>
            <a:r>
              <a:rPr lang="en-US" sz="2500" dirty="0"/>
              <a:t>Families Participate in School Events &amp; Activities</a:t>
            </a:r>
          </a:p>
          <a:p>
            <a:r>
              <a:rPr lang="en-US" sz="2500" dirty="0"/>
              <a:t>School Leads with its Mouth*</a:t>
            </a:r>
          </a:p>
          <a:p>
            <a:endParaRPr lang="en-US" sz="2500" dirty="0"/>
          </a:p>
          <a:p>
            <a:r>
              <a:rPr lang="en-US" sz="2500" dirty="0"/>
              <a:t>Schools respond to families’ concerns with a narrow focus</a:t>
            </a:r>
          </a:p>
          <a:p>
            <a:endParaRPr lang="en-US" sz="2500" dirty="0"/>
          </a:p>
        </p:txBody>
      </p:sp>
      <p:sp>
        <p:nvSpPr>
          <p:cNvPr id="6" name="Text Placeholder 5">
            <a:extLst>
              <a:ext uri="{FF2B5EF4-FFF2-40B4-BE49-F238E27FC236}">
                <a16:creationId xmlns:a16="http://schemas.microsoft.com/office/drawing/2014/main" id="{A23D1816-ADFC-4D19-AC4C-17E64A14881F}"/>
              </a:ext>
            </a:extLst>
          </p:cNvPr>
          <p:cNvSpPr>
            <a:spLocks noGrp="1"/>
          </p:cNvSpPr>
          <p:nvPr>
            <p:ph type="body" sz="quarter" idx="3"/>
          </p:nvPr>
        </p:nvSpPr>
        <p:spPr>
          <a:xfrm>
            <a:off x="7948003" y="1023586"/>
            <a:ext cx="3276257" cy="813171"/>
          </a:xfrm>
          <a:solidFill>
            <a:schemeClr val="accent2"/>
          </a:solidFill>
          <a:ln w="28575">
            <a:solidFill>
              <a:schemeClr val="accent2"/>
            </a:solidFill>
            <a:prstDash val="solid"/>
            <a:extLst>
              <a:ext uri="{C807C97D-BFC1-408E-A445-0C87EB9F89A2}">
                <ask:lineSketchStyleProps xmlns:ask="http://schemas.microsoft.com/office/drawing/2018/sketchyshapes">
                  <ask:type>
                    <ask:lineSketchNone/>
                  </ask:type>
                </ask:lineSketchStyleProps>
              </a:ext>
            </a:extLst>
          </a:ln>
        </p:spPr>
        <p:txBody>
          <a:bodyPr>
            <a:normAutofit lnSpcReduction="10000"/>
          </a:bodyPr>
          <a:lstStyle/>
          <a:p>
            <a:r>
              <a:rPr lang="en-US" sz="2800" dirty="0"/>
              <a:t>Family Engagement</a:t>
            </a:r>
          </a:p>
        </p:txBody>
      </p:sp>
      <p:sp>
        <p:nvSpPr>
          <p:cNvPr id="7" name="Content Placeholder 6">
            <a:extLst>
              <a:ext uri="{FF2B5EF4-FFF2-40B4-BE49-F238E27FC236}">
                <a16:creationId xmlns:a16="http://schemas.microsoft.com/office/drawing/2014/main" id="{483C2F0B-15B5-437A-9A5A-B5633D2E199A}"/>
              </a:ext>
            </a:extLst>
          </p:cNvPr>
          <p:cNvSpPr>
            <a:spLocks noGrp="1"/>
          </p:cNvSpPr>
          <p:nvPr>
            <p:ph sz="quarter" idx="4"/>
          </p:nvPr>
        </p:nvSpPr>
        <p:spPr/>
        <p:txBody>
          <a:bodyPr>
            <a:normAutofit/>
          </a:bodyPr>
          <a:lstStyle/>
          <a:p>
            <a:r>
              <a:rPr lang="en-US" sz="2400" dirty="0"/>
              <a:t>Families Help Create and Oversee School Events &amp; Activities</a:t>
            </a:r>
          </a:p>
          <a:p>
            <a:r>
              <a:rPr lang="en-US" sz="2400" dirty="0"/>
              <a:t>School Leads with its Ears*</a:t>
            </a:r>
          </a:p>
          <a:p>
            <a:r>
              <a:rPr lang="en-US" sz="2400" dirty="0"/>
              <a:t>Schools respond to families’ concerns by encouraging connections to move toward broader action.</a:t>
            </a:r>
          </a:p>
        </p:txBody>
      </p:sp>
      <p:sp>
        <p:nvSpPr>
          <p:cNvPr id="8" name="TextBox 7">
            <a:extLst>
              <a:ext uri="{FF2B5EF4-FFF2-40B4-BE49-F238E27FC236}">
                <a16:creationId xmlns:a16="http://schemas.microsoft.com/office/drawing/2014/main" id="{2CC8C626-6F68-48F1-B534-1B12345283A3}"/>
              </a:ext>
            </a:extLst>
          </p:cNvPr>
          <p:cNvSpPr txBox="1"/>
          <p:nvPr/>
        </p:nvSpPr>
        <p:spPr>
          <a:xfrm>
            <a:off x="9115135" y="6120012"/>
            <a:ext cx="24458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Waterford.org,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entury Gothic"/>
              </a:rPr>
              <a:t>*Larry Ferlazzo, 2011</a:t>
            </a: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13534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C7FF58-7C5E-4F3A-AC4E-1A7A28F874A1}"/>
              </a:ext>
            </a:extLst>
          </p:cNvPr>
          <p:cNvSpPr>
            <a:spLocks noGrp="1"/>
          </p:cNvSpPr>
          <p:nvPr>
            <p:ph type="title"/>
          </p:nvPr>
        </p:nvSpPr>
        <p:spPr/>
        <p:txBody>
          <a:bodyPr/>
          <a:lstStyle/>
          <a:p>
            <a:r>
              <a:rPr lang="en-US" dirty="0">
                <a:solidFill>
                  <a:schemeClr val="accent3">
                    <a:lumMod val="20000"/>
                    <a:lumOff val="80000"/>
                  </a:schemeClr>
                </a:solidFill>
              </a:rPr>
              <a:t>Children with Engaged Parents are…</a:t>
            </a:r>
            <a:br>
              <a:rPr lang="en-US" dirty="0">
                <a:solidFill>
                  <a:schemeClr val="accent3">
                    <a:lumMod val="20000"/>
                    <a:lumOff val="80000"/>
                  </a:schemeClr>
                </a:solidFill>
              </a:rPr>
            </a:br>
            <a:endParaRPr lang="en-US" dirty="0"/>
          </a:p>
        </p:txBody>
      </p:sp>
      <p:sp>
        <p:nvSpPr>
          <p:cNvPr id="3" name="Content Placeholder 2">
            <a:extLst>
              <a:ext uri="{FF2B5EF4-FFF2-40B4-BE49-F238E27FC236}">
                <a16:creationId xmlns:a16="http://schemas.microsoft.com/office/drawing/2014/main" id="{0D86AE87-EB56-4F88-9DEF-3CB38315EC0C}"/>
              </a:ext>
            </a:extLst>
          </p:cNvPr>
          <p:cNvSpPr>
            <a:spLocks noGrp="1"/>
          </p:cNvSpPr>
          <p:nvPr>
            <p:ph sz="half" idx="2"/>
          </p:nvPr>
        </p:nvSpPr>
        <p:spPr>
          <a:xfrm>
            <a:off x="3759154" y="807720"/>
            <a:ext cx="7846106" cy="5143500"/>
          </a:xfrm>
        </p:spPr>
        <p:txBody>
          <a:bodyPr>
            <a:normAutofit lnSpcReduction="10000"/>
          </a:bodyPr>
          <a:lstStyle/>
          <a:p>
            <a:pPr marL="0" indent="0">
              <a:buNone/>
            </a:pPr>
            <a:r>
              <a:rPr lang="en-US" sz="2800" b="1" dirty="0">
                <a:solidFill>
                  <a:schemeClr val="accent3">
                    <a:lumMod val="20000"/>
                    <a:lumOff val="80000"/>
                  </a:schemeClr>
                </a:solidFill>
              </a:rPr>
              <a:t>More likely to:</a:t>
            </a:r>
          </a:p>
          <a:p>
            <a:r>
              <a:rPr lang="en-US" sz="2400" dirty="0"/>
              <a:t>Earn higher grades or test scores</a:t>
            </a:r>
          </a:p>
          <a:p>
            <a:r>
              <a:rPr lang="en-US" sz="2400" dirty="0"/>
              <a:t>Graduate from high school and attend post-secondary education</a:t>
            </a:r>
          </a:p>
          <a:p>
            <a:r>
              <a:rPr lang="en-US" sz="2400" dirty="0"/>
              <a:t>Develop self-confidence and motivation in the classroom</a:t>
            </a:r>
          </a:p>
          <a:p>
            <a:r>
              <a:rPr lang="en-US" sz="2400" dirty="0"/>
              <a:t>Have better social skills and classroom behavior</a:t>
            </a:r>
          </a:p>
          <a:p>
            <a:pPr marL="0" indent="0">
              <a:buNone/>
            </a:pPr>
            <a:endParaRPr lang="en-US" sz="100" dirty="0"/>
          </a:p>
          <a:p>
            <a:pPr marL="0" indent="0">
              <a:buNone/>
            </a:pPr>
            <a:r>
              <a:rPr lang="en-US" sz="2800" b="1" dirty="0">
                <a:solidFill>
                  <a:schemeClr val="accent3">
                    <a:lumMod val="20000"/>
                    <a:lumOff val="80000"/>
                  </a:schemeClr>
                </a:solidFill>
              </a:rPr>
              <a:t>Less likely to:</a:t>
            </a:r>
          </a:p>
          <a:p>
            <a:pPr marL="0" indent="0">
              <a:buNone/>
            </a:pPr>
            <a:r>
              <a:rPr lang="en-US" sz="2400" dirty="0"/>
              <a:t>Have low self-esteem</a:t>
            </a:r>
          </a:p>
          <a:p>
            <a:pPr marL="0" indent="0">
              <a:buNone/>
            </a:pPr>
            <a:r>
              <a:rPr lang="en-US" sz="2400" dirty="0"/>
              <a:t>Need redirection in the classroom</a:t>
            </a:r>
          </a:p>
          <a:p>
            <a:pPr marL="0" indent="0">
              <a:buNone/>
            </a:pPr>
            <a:r>
              <a:rPr lang="en-US" sz="2400" dirty="0"/>
              <a:t>Develop behavioral issues</a:t>
            </a:r>
          </a:p>
        </p:txBody>
      </p:sp>
      <p:sp>
        <p:nvSpPr>
          <p:cNvPr id="10" name="TextBox 9">
            <a:extLst>
              <a:ext uri="{FF2B5EF4-FFF2-40B4-BE49-F238E27FC236}">
                <a16:creationId xmlns:a16="http://schemas.microsoft.com/office/drawing/2014/main" id="{C1D98CA3-6192-4F06-BC03-22E2643B7E70}"/>
              </a:ext>
            </a:extLst>
          </p:cNvPr>
          <p:cNvSpPr txBox="1"/>
          <p:nvPr/>
        </p:nvSpPr>
        <p:spPr>
          <a:xfrm>
            <a:off x="9485052" y="6147721"/>
            <a:ext cx="244588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mn-ea"/>
                <a:cs typeface="+mn-cs"/>
              </a:rPr>
              <a:t>Waterford.org, 2018</a:t>
            </a:r>
          </a:p>
        </p:txBody>
      </p:sp>
    </p:spTree>
    <p:extLst>
      <p:ext uri="{BB962C8B-B14F-4D97-AF65-F5344CB8AC3E}">
        <p14:creationId xmlns:p14="http://schemas.microsoft.com/office/powerpoint/2010/main" val="22561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E75858-844D-4B86-A31B-F36842CF67DA}"/>
              </a:ext>
              <a:ext uri="{C183D7F6-B498-43B3-948B-1728B52AA6E4}">
                <adec:decorative xmlns:adec="http://schemas.microsoft.com/office/drawing/2017/decorative" val="0"/>
              </a:ext>
            </a:extLst>
          </p:cNvPr>
          <p:cNvSpPr txBox="1">
            <a:spLocks noGrp="1"/>
          </p:cNvSpPr>
          <p:nvPr>
            <p:ph type="title" idx="4294967295"/>
          </p:nvPr>
        </p:nvSpPr>
        <p:spPr>
          <a:xfrm>
            <a:off x="1782618" y="86698"/>
            <a:ext cx="8636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j-lt"/>
                <a:ea typeface="+mn-ea"/>
                <a:cs typeface="+mn-cs"/>
              </a:rPr>
              <a:t>Versions of Family-School Partnerships</a:t>
            </a:r>
          </a:p>
        </p:txBody>
      </p:sp>
      <p:graphicFrame>
        <p:nvGraphicFramePr>
          <p:cNvPr id="7" name="Diagram 6" descr="Diagram of the progression of levels of family engagement achievement in schools, beginning with Fortress School, then Come-if-We-Call school, Open-Door School, and the highest level, Partnership School."/>
          <p:cNvGraphicFramePr/>
          <p:nvPr>
            <p:extLst>
              <p:ext uri="{D42A27DB-BD31-4B8C-83A1-F6EECF244321}">
                <p14:modId xmlns:p14="http://schemas.microsoft.com/office/powerpoint/2010/main" val="4097594729"/>
              </p:ext>
            </p:extLst>
          </p:nvPr>
        </p:nvGraphicFramePr>
        <p:xfrm>
          <a:off x="0" y="1048354"/>
          <a:ext cx="11794350" cy="470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6553696" y="6219740"/>
            <a:ext cx="5069015" cy="33855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Cabin"/>
                <a:cs typeface="Cabin"/>
                <a:sym typeface="Cabin"/>
              </a:rPr>
              <a:t>Henderson, Mapp, Johnson and Davies, 2007</a:t>
            </a:r>
          </a:p>
        </p:txBody>
      </p:sp>
    </p:spTree>
    <p:extLst>
      <p:ext uri="{BB962C8B-B14F-4D97-AF65-F5344CB8AC3E}">
        <p14:creationId xmlns:p14="http://schemas.microsoft.com/office/powerpoint/2010/main" val="1901778722"/>
      </p:ext>
    </p:extLst>
  </p:cSld>
  <p:clrMapOvr>
    <a:masterClrMapping/>
  </p:clrMapOvr>
  <mc:AlternateContent xmlns:mc="http://schemas.openxmlformats.org/markup-compatibility/2006" xmlns:p14="http://schemas.microsoft.com/office/powerpoint/2010/main">
    <mc:Choice Requires="p14">
      <p:transition spd="slow" p14:dur="2000" advTm="112928"/>
    </mc:Choice>
    <mc:Fallback xmlns="">
      <p:transition spd="slow" advTm="11292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231179" y="1303775"/>
            <a:ext cx="2959290" cy="2283704"/>
          </a:xfrm>
          <a:prstGeom prst="rect">
            <a:avLst/>
          </a:prstGeom>
        </p:spPr>
        <p:txBody>
          <a:bodyPr vert="horz" lIns="91425" tIns="91425" rIns="91425" bIns="91425" rtlCol="0" anchor="ctr" anchorCtr="0">
            <a:noAutofit/>
          </a:bodyPr>
          <a:lstStyle/>
          <a:p>
            <a:pPr>
              <a:spcBef>
                <a:spcPts val="0"/>
              </a:spcBef>
            </a:pPr>
            <a:r>
              <a:rPr lang="en-US" sz="3600" dirty="0">
                <a:solidFill>
                  <a:schemeClr val="bg1"/>
                </a:solidFill>
                <a:ea typeface="Cabin"/>
                <a:cs typeface="Cabin"/>
                <a:sym typeface="Cabin"/>
              </a:rPr>
              <a:t>Linking to Learning in a Partnership School</a:t>
            </a:r>
          </a:p>
        </p:txBody>
      </p:sp>
      <p:sp>
        <p:nvSpPr>
          <p:cNvPr id="364" name="Shape 364"/>
          <p:cNvSpPr txBox="1">
            <a:spLocks noGrp="1"/>
          </p:cNvSpPr>
          <p:nvPr>
            <p:ph type="body" idx="1"/>
          </p:nvPr>
        </p:nvSpPr>
        <p:spPr>
          <a:xfrm>
            <a:off x="3881152" y="1041984"/>
            <a:ext cx="7474225" cy="4742596"/>
          </a:xfrm>
          <a:prstGeom prst="rect">
            <a:avLst/>
          </a:prstGeom>
        </p:spPr>
        <p:txBody>
          <a:bodyPr vert="horz" lIns="91425" tIns="91425" rIns="91425" bIns="91425" rtlCol="0" anchor="t" anchorCtr="0">
            <a:noAutofit/>
          </a:bodyPr>
          <a:lstStyle/>
          <a:p>
            <a:pPr marL="457200" indent="-381000">
              <a:spcBef>
                <a:spcPts val="0"/>
              </a:spcBef>
              <a:buSzPct val="100000"/>
              <a:buFont typeface="Cabin"/>
              <a:buChar char="•"/>
            </a:pPr>
            <a:r>
              <a:rPr lang="en-US" dirty="0">
                <a:ea typeface="Cabin"/>
                <a:cs typeface="Cabin"/>
                <a:sym typeface="Cabin"/>
              </a:rPr>
              <a:t>Connect all family-based activities to what the students are learning</a:t>
            </a:r>
          </a:p>
          <a:p>
            <a:pPr marL="76200" indent="0">
              <a:spcBef>
                <a:spcPts val="0"/>
              </a:spcBef>
              <a:buSzPct val="100000"/>
              <a:buNone/>
            </a:pPr>
            <a:endParaRPr lang="en-US" sz="1600" dirty="0">
              <a:ea typeface="Cabin"/>
              <a:cs typeface="Cabin"/>
              <a:sym typeface="Cabin"/>
            </a:endParaRPr>
          </a:p>
          <a:p>
            <a:pPr marL="457200" indent="-381000">
              <a:spcBef>
                <a:spcPts val="0"/>
              </a:spcBef>
              <a:buSzPct val="100000"/>
              <a:buFont typeface="Cabin"/>
              <a:buChar char="•"/>
            </a:pPr>
            <a:r>
              <a:rPr lang="en-US" dirty="0">
                <a:ea typeface="Cabin"/>
                <a:cs typeface="Cabin"/>
                <a:sym typeface="Cabin"/>
              </a:rPr>
              <a:t>Encourage families and teachers to look at student work and test results together</a:t>
            </a:r>
          </a:p>
          <a:p>
            <a:pPr marL="76200" indent="0">
              <a:spcBef>
                <a:spcPts val="0"/>
              </a:spcBef>
              <a:buSzPct val="100000"/>
              <a:buNone/>
            </a:pPr>
            <a:endParaRPr lang="en-US" sz="1600" dirty="0">
              <a:ea typeface="Cabin"/>
              <a:cs typeface="Cabin"/>
              <a:sym typeface="Cabin"/>
            </a:endParaRPr>
          </a:p>
          <a:p>
            <a:pPr marL="457200" indent="-381000">
              <a:spcBef>
                <a:spcPts val="0"/>
              </a:spcBef>
              <a:buSzPct val="100000"/>
              <a:buFont typeface="Cabin"/>
              <a:buChar char="•"/>
            </a:pPr>
            <a:r>
              <a:rPr lang="en-US" dirty="0">
                <a:ea typeface="Cabin"/>
                <a:cs typeface="Cabin"/>
                <a:sym typeface="Cabin"/>
              </a:rPr>
              <a:t>Send home student work every week with a scoring guide</a:t>
            </a:r>
          </a:p>
          <a:p>
            <a:pPr marL="76200" indent="0">
              <a:spcBef>
                <a:spcPts val="0"/>
              </a:spcBef>
              <a:buSzPct val="100000"/>
              <a:buNone/>
            </a:pPr>
            <a:endParaRPr lang="en-US" sz="1600" dirty="0">
              <a:ea typeface="Cabin"/>
              <a:cs typeface="Cabin"/>
              <a:sym typeface="Cabin"/>
            </a:endParaRPr>
          </a:p>
          <a:p>
            <a:pPr marL="457200" indent="-381000">
              <a:spcBef>
                <a:spcPts val="0"/>
              </a:spcBef>
              <a:buSzPct val="100000"/>
              <a:buFont typeface="Cabin"/>
              <a:buChar char="•"/>
            </a:pPr>
            <a:r>
              <a:rPr lang="en-US" dirty="0">
                <a:ea typeface="Cabin"/>
                <a:cs typeface="Cabin"/>
                <a:sym typeface="Cabin"/>
              </a:rPr>
              <a:t>Invite community groups to provide tutoring and homework programs at the school</a:t>
            </a:r>
          </a:p>
          <a:p>
            <a:pPr marL="457200" indent="-381000">
              <a:spcBef>
                <a:spcPts val="0"/>
              </a:spcBef>
              <a:buClr>
                <a:schemeClr val="accent2"/>
              </a:buClr>
              <a:buSzPct val="100000"/>
              <a:buFont typeface="Cabin"/>
              <a:buChar char="•"/>
            </a:pPr>
            <a:endParaRPr dirty="0">
              <a:ea typeface="Cabin"/>
              <a:cs typeface="Cabin"/>
              <a:sym typeface="Cabin"/>
            </a:endParaRPr>
          </a:p>
          <a:p>
            <a:pPr marL="0" indent="0" algn="r">
              <a:spcBef>
                <a:spcPts val="0"/>
              </a:spcBef>
              <a:buNone/>
            </a:pPr>
            <a:endParaRPr lang="en-US" dirty="0">
              <a:ea typeface="Cabin"/>
              <a:cs typeface="Cabin"/>
              <a:sym typeface="Cabin"/>
            </a:endParaRPr>
          </a:p>
        </p:txBody>
      </p:sp>
      <p:sp>
        <p:nvSpPr>
          <p:cNvPr id="2" name="Rectangle 1">
            <a:extLst>
              <a:ext uri="{FF2B5EF4-FFF2-40B4-BE49-F238E27FC236}">
                <a16:creationId xmlns:a16="http://schemas.microsoft.com/office/drawing/2014/main" id="{0D51E82F-31F9-4A1D-8159-6BD6E2BF5238}"/>
              </a:ext>
            </a:extLst>
          </p:cNvPr>
          <p:cNvSpPr/>
          <p:nvPr/>
        </p:nvSpPr>
        <p:spPr>
          <a:xfrm>
            <a:off x="7045236" y="6211431"/>
            <a:ext cx="466025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Cabin"/>
                <a:cs typeface="Cabin"/>
                <a:sym typeface="Cabin"/>
              </a:rPr>
              <a:t>Henderson, Mapp, Johnson and Davies, 2007</a:t>
            </a: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p:txBody>
      </p:sp>
      <p:pic>
        <p:nvPicPr>
          <p:cNvPr id="1026" name="Picture 2">
            <a:extLst>
              <a:ext uri="{FF2B5EF4-FFF2-40B4-BE49-F238E27FC236}">
                <a16:creationId xmlns:a16="http://schemas.microsoft.com/office/drawing/2014/main" id="{B4E9B97C-45D7-407A-9906-E24547A6FB5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67" y="3924102"/>
            <a:ext cx="2937655" cy="2098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57694">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prstGeom prst="rect">
            <a:avLst/>
          </a:prstGeom>
        </p:spPr>
        <p:txBody>
          <a:bodyPr vert="horz" lIns="91425" tIns="91425" rIns="91425" bIns="91425" rtlCol="0" anchor="ctr" anchorCtr="0">
            <a:noAutofit/>
          </a:bodyPr>
          <a:lstStyle/>
          <a:p>
            <a:pPr>
              <a:spcBef>
                <a:spcPts val="0"/>
              </a:spcBef>
            </a:pPr>
            <a:r>
              <a:rPr lang="en-US" sz="3600" dirty="0">
                <a:solidFill>
                  <a:schemeClr val="bg1"/>
                </a:solidFill>
                <a:ea typeface="Cabin"/>
                <a:cs typeface="Cabin"/>
                <a:sym typeface="Cabin"/>
              </a:rPr>
              <a:t>Strategies to Promote Student Success</a:t>
            </a:r>
          </a:p>
        </p:txBody>
      </p:sp>
      <p:sp>
        <p:nvSpPr>
          <p:cNvPr id="2" name="Content Placeholder 1">
            <a:extLst>
              <a:ext uri="{FF2B5EF4-FFF2-40B4-BE49-F238E27FC236}">
                <a16:creationId xmlns:a16="http://schemas.microsoft.com/office/drawing/2014/main" id="{7AF5E39C-BAE2-4F9E-AE22-DE8F875E0727}"/>
              </a:ext>
            </a:extLst>
          </p:cNvPr>
          <p:cNvSpPr>
            <a:spLocks noGrp="1"/>
          </p:cNvSpPr>
          <p:nvPr>
            <p:ph idx="1"/>
          </p:nvPr>
        </p:nvSpPr>
        <p:spPr>
          <a:xfrm>
            <a:off x="3831431" y="775663"/>
            <a:ext cx="7315200" cy="5196316"/>
          </a:xfrm>
        </p:spPr>
        <p:txBody>
          <a:bodyPr>
            <a:normAutofit/>
          </a:bodyPr>
          <a:lstStyle/>
          <a:p>
            <a:r>
              <a:rPr lang="en-US" dirty="0"/>
              <a:t>Create a school climate and structures that support student success</a:t>
            </a:r>
          </a:p>
          <a:p>
            <a:r>
              <a:rPr lang="en-US" dirty="0"/>
              <a:t>Create a family resource center</a:t>
            </a:r>
          </a:p>
          <a:p>
            <a:r>
              <a:rPr lang="en-US" dirty="0"/>
              <a:t>Designate a Parent Representative (family) and a Family Liaison (staff)</a:t>
            </a:r>
          </a:p>
          <a:p>
            <a:r>
              <a:rPr lang="en-US" dirty="0"/>
              <a:t>Set up a homework helpline</a:t>
            </a:r>
          </a:p>
          <a:p>
            <a:r>
              <a:rPr lang="en-US" dirty="0"/>
              <a:t>Utilize the Academic Parent-Teacher Teams (APTT) model</a:t>
            </a:r>
          </a:p>
        </p:txBody>
      </p:sp>
    </p:spTree>
    <p:custDataLst>
      <p:tags r:id="rId1"/>
    </p:custDataLst>
    <p:extLst>
      <p:ext uri="{BB962C8B-B14F-4D97-AF65-F5344CB8AC3E}">
        <p14:creationId xmlns:p14="http://schemas.microsoft.com/office/powerpoint/2010/main" val="861067328"/>
      </p:ext>
    </p:extLst>
  </p:cSld>
  <p:clrMapOvr>
    <a:masterClrMapping/>
  </p:clrMapOvr>
  <p:transition spd="slow" advTm="49785">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anim calcmode="lin" valueType="num">
                                      <p:cBhvr>
                                        <p:cTn id="8" dur="1000" fill="hold"/>
                                        <p:tgtEl>
                                          <p:spTgt spid="432"/>
                                        </p:tgtEl>
                                        <p:attrNameLst>
                                          <p:attrName>ppt_x</p:attrName>
                                        </p:attrNameLst>
                                      </p:cBhvr>
                                      <p:tavLst>
                                        <p:tav tm="0">
                                          <p:val>
                                            <p:strVal val="#ppt_x"/>
                                          </p:val>
                                        </p:tav>
                                        <p:tav tm="100000">
                                          <p:val>
                                            <p:strVal val="#ppt_x"/>
                                          </p:val>
                                        </p:tav>
                                      </p:tavLst>
                                    </p:anim>
                                    <p:anim calcmode="lin" valueType="num">
                                      <p:cBhvr>
                                        <p:cTn id="9" dur="1000" fill="hold"/>
                                        <p:tgtEl>
                                          <p:spTgt spid="4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21F42-B008-4A01-9C5C-123A1805E5BD}"/>
              </a:ext>
            </a:extLst>
          </p:cNvPr>
          <p:cNvSpPr>
            <a:spLocks noGrp="1"/>
          </p:cNvSpPr>
          <p:nvPr>
            <p:ph type="title"/>
          </p:nvPr>
        </p:nvSpPr>
        <p:spPr/>
        <p:txBody>
          <a:bodyPr>
            <a:normAutofit/>
          </a:bodyPr>
          <a:lstStyle/>
          <a:p>
            <a:r>
              <a:rPr lang="en-US" sz="3600" dirty="0"/>
              <a:t>More Building-Level Strategies</a:t>
            </a:r>
          </a:p>
        </p:txBody>
      </p:sp>
      <p:sp>
        <p:nvSpPr>
          <p:cNvPr id="4" name="Content Placeholder 3">
            <a:extLst>
              <a:ext uri="{FF2B5EF4-FFF2-40B4-BE49-F238E27FC236}">
                <a16:creationId xmlns:a16="http://schemas.microsoft.com/office/drawing/2014/main" id="{4FD72289-E0A7-43BF-91D9-2FCAEB16A836}"/>
              </a:ext>
            </a:extLst>
          </p:cNvPr>
          <p:cNvSpPr>
            <a:spLocks noGrp="1"/>
          </p:cNvSpPr>
          <p:nvPr>
            <p:ph idx="1"/>
          </p:nvPr>
        </p:nvSpPr>
        <p:spPr/>
        <p:txBody>
          <a:bodyPr>
            <a:normAutofit/>
          </a:bodyPr>
          <a:lstStyle/>
          <a:p>
            <a:r>
              <a:rPr lang="en-US" sz="3200" dirty="0"/>
              <a:t>Provide Access to Families</a:t>
            </a:r>
          </a:p>
          <a:p>
            <a:r>
              <a:rPr lang="en-US" sz="3200" dirty="0"/>
              <a:t>Home Visits</a:t>
            </a:r>
          </a:p>
          <a:p>
            <a:r>
              <a:rPr lang="en-US" sz="3200" dirty="0"/>
              <a:t>Comprehensive Services and Centers</a:t>
            </a:r>
          </a:p>
          <a:p>
            <a:r>
              <a:rPr lang="en-US" sz="3200" dirty="0"/>
              <a:t>Two-Generation Strategies</a:t>
            </a:r>
          </a:p>
          <a:p>
            <a:r>
              <a:rPr lang="en-US" sz="3200" dirty="0"/>
              <a:t>Oversight and Accountability</a:t>
            </a:r>
          </a:p>
        </p:txBody>
      </p:sp>
      <p:sp>
        <p:nvSpPr>
          <p:cNvPr id="7" name="TextBox 6">
            <a:extLst>
              <a:ext uri="{FF2B5EF4-FFF2-40B4-BE49-F238E27FC236}">
                <a16:creationId xmlns:a16="http://schemas.microsoft.com/office/drawing/2014/main" id="{4E2D63D1-BB76-45E7-81D0-DFB63EE671F2}"/>
              </a:ext>
            </a:extLst>
          </p:cNvPr>
          <p:cNvSpPr txBox="1"/>
          <p:nvPr/>
        </p:nvSpPr>
        <p:spPr>
          <a:xfrm>
            <a:off x="10269416" y="6154616"/>
            <a:ext cx="205153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a:ea typeface="+mn-ea"/>
                <a:cs typeface="+mn-cs"/>
              </a:rPr>
              <a:t>NCLS 2018</a:t>
            </a:r>
          </a:p>
        </p:txBody>
      </p:sp>
    </p:spTree>
    <p:extLst>
      <p:ext uri="{BB962C8B-B14F-4D97-AF65-F5344CB8AC3E}">
        <p14:creationId xmlns:p14="http://schemas.microsoft.com/office/powerpoint/2010/main" val="220876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4902-235A-428C-98E6-306110FA4300}"/>
              </a:ext>
            </a:extLst>
          </p:cNvPr>
          <p:cNvSpPr>
            <a:spLocks noGrp="1"/>
          </p:cNvSpPr>
          <p:nvPr>
            <p:ph type="title"/>
          </p:nvPr>
        </p:nvSpPr>
        <p:spPr/>
        <p:txBody>
          <a:bodyPr/>
          <a:lstStyle/>
          <a:p>
            <a:r>
              <a:rPr lang="en-US" sz="3600" dirty="0"/>
              <a:t>Building-Level Strategies </a:t>
            </a:r>
            <a:r>
              <a:rPr lang="en-US" sz="2400" dirty="0"/>
              <a:t>(cont’d)</a:t>
            </a:r>
            <a:endParaRPr lang="en-US" dirty="0"/>
          </a:p>
        </p:txBody>
      </p:sp>
      <p:sp>
        <p:nvSpPr>
          <p:cNvPr id="3" name="Content Placeholder 2">
            <a:extLst>
              <a:ext uri="{FF2B5EF4-FFF2-40B4-BE49-F238E27FC236}">
                <a16:creationId xmlns:a16="http://schemas.microsoft.com/office/drawing/2014/main" id="{CD1F20D5-A75F-419A-8FA0-E9272E52DE6C}"/>
              </a:ext>
            </a:extLst>
          </p:cNvPr>
          <p:cNvSpPr>
            <a:spLocks noGrp="1"/>
          </p:cNvSpPr>
          <p:nvPr>
            <p:ph idx="1"/>
          </p:nvPr>
        </p:nvSpPr>
        <p:spPr/>
        <p:txBody>
          <a:bodyPr/>
          <a:lstStyle/>
          <a:p>
            <a:r>
              <a:rPr lang="en-US" dirty="0"/>
              <a:t>Communicate with families often and with a professional approach</a:t>
            </a:r>
          </a:p>
          <a:p>
            <a:pPr marL="0" indent="0">
              <a:buNone/>
            </a:pPr>
            <a:endParaRPr lang="en-US" sz="300" dirty="0"/>
          </a:p>
          <a:p>
            <a:r>
              <a:rPr lang="en-US" dirty="0"/>
              <a:t>Offer family workshops and trainings</a:t>
            </a:r>
          </a:p>
          <a:p>
            <a:pPr marL="0" indent="0">
              <a:buNone/>
            </a:pPr>
            <a:endParaRPr lang="en-US" sz="400" dirty="0"/>
          </a:p>
          <a:p>
            <a:r>
              <a:rPr lang="en-US" dirty="0"/>
              <a:t>Family report card</a:t>
            </a:r>
          </a:p>
          <a:p>
            <a:pPr marL="0" indent="0">
              <a:buNone/>
            </a:pPr>
            <a:endParaRPr lang="en-US" sz="400" dirty="0"/>
          </a:p>
          <a:p>
            <a:r>
              <a:rPr lang="en-US" dirty="0"/>
              <a:t>Create opportunities for families, teachers, students, and community members to share ideas on:</a:t>
            </a:r>
          </a:p>
          <a:p>
            <a:pPr lvl="1"/>
            <a:r>
              <a:rPr lang="en-US" dirty="0"/>
              <a:t> improving student success</a:t>
            </a:r>
          </a:p>
          <a:p>
            <a:pPr lvl="1"/>
            <a:r>
              <a:rPr lang="en-US" dirty="0"/>
              <a:t>addressing barriers to family engagement</a:t>
            </a:r>
          </a:p>
          <a:p>
            <a:pPr lvl="1"/>
            <a:r>
              <a:rPr lang="en-US" dirty="0"/>
              <a:t>school improvement</a:t>
            </a:r>
          </a:p>
        </p:txBody>
      </p:sp>
    </p:spTree>
    <p:extLst>
      <p:ext uri="{BB962C8B-B14F-4D97-AF65-F5344CB8AC3E}">
        <p14:creationId xmlns:p14="http://schemas.microsoft.com/office/powerpoint/2010/main" val="2967219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F085-F9AF-4C77-A0CC-879B1C869F06}"/>
              </a:ext>
            </a:extLst>
          </p:cNvPr>
          <p:cNvSpPr>
            <a:spLocks noGrp="1"/>
          </p:cNvSpPr>
          <p:nvPr>
            <p:ph type="title"/>
          </p:nvPr>
        </p:nvSpPr>
        <p:spPr/>
        <p:txBody>
          <a:bodyPr>
            <a:normAutofit/>
          </a:bodyPr>
          <a:lstStyle/>
          <a:p>
            <a:r>
              <a:rPr lang="en-US" sz="3600" dirty="0">
                <a:solidFill>
                  <a:schemeClr val="bg1"/>
                </a:solidFill>
              </a:rPr>
              <a:t>The</a:t>
            </a:r>
            <a:br>
              <a:rPr lang="en-US" sz="3600" dirty="0">
                <a:solidFill>
                  <a:schemeClr val="bg1"/>
                </a:solidFill>
              </a:rPr>
            </a:br>
            <a:r>
              <a:rPr lang="en-US" sz="3600" dirty="0">
                <a:solidFill>
                  <a:schemeClr val="bg1"/>
                </a:solidFill>
              </a:rPr>
              <a:t>Perfect Fit</a:t>
            </a:r>
          </a:p>
        </p:txBody>
      </p:sp>
      <p:sp>
        <p:nvSpPr>
          <p:cNvPr id="6" name="Shape 373" descr="Activity 3.3 Connecting with Families ">
            <a:extLst>
              <a:ext uri="{FF2B5EF4-FFF2-40B4-BE49-F238E27FC236}">
                <a16:creationId xmlns:a16="http://schemas.microsoft.com/office/drawing/2014/main" id="{367FFEC9-19EB-489E-98B4-BEE8B1C121CF}"/>
              </a:ext>
            </a:extLst>
          </p:cNvPr>
          <p:cNvSpPr/>
          <p:nvPr/>
        </p:nvSpPr>
        <p:spPr>
          <a:xfrm>
            <a:off x="887" y="-692"/>
            <a:ext cx="3501571" cy="1562099"/>
          </a:xfrm>
          <a:prstGeom prst="wave">
            <a:avLst>
              <a:gd name="adj1" fmla="val 12500"/>
              <a:gd name="adj2" fmla="val 0"/>
            </a:avLst>
          </a:prstGeom>
          <a:solidFill>
            <a:srgbClr val="DAEEF3"/>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33CC"/>
              </a:buClr>
              <a:buSzPct val="25000"/>
              <a:buFontTx/>
              <a:buNone/>
              <a:tabLst/>
              <a:defRPr/>
            </a:pPr>
            <a:r>
              <a:rPr kumimoji="0" lang="en-US" sz="1800" b="0" i="0" u="none" strike="noStrike" kern="1200" cap="none" spc="0" normalizeH="0" baseline="0" noProof="0" dirty="0">
                <a:ln>
                  <a:noFill/>
                </a:ln>
                <a:solidFill>
                  <a:srgbClr val="0033CC"/>
                </a:solidFill>
                <a:effectLst/>
                <a:uLnTx/>
                <a:uFillTx/>
                <a:latin typeface="Gill Sans MT" panose="020B0502020104020203" pitchFamily="34" charset="0"/>
                <a:ea typeface="Calibri"/>
                <a:cs typeface="Calibri"/>
                <a:sym typeface="Calibri"/>
              </a:rPr>
              <a:t>Activity 3.3 </a:t>
            </a:r>
          </a:p>
          <a:p>
            <a:pPr marL="0" marR="0" lvl="0" indent="0" algn="l" defTabSz="914400" rtl="0" eaLnBrk="1" fontAlgn="auto" latinLnBrk="0" hangingPunct="1">
              <a:lnSpc>
                <a:spcPct val="100000"/>
              </a:lnSpc>
              <a:spcBef>
                <a:spcPts val="0"/>
              </a:spcBef>
              <a:spcAft>
                <a:spcPts val="0"/>
              </a:spcAft>
              <a:buClr>
                <a:srgbClr val="0033CC"/>
              </a:buClr>
              <a:buSzPct val="25000"/>
              <a:buFontTx/>
              <a:buNone/>
              <a:tabLst/>
              <a:defRPr/>
            </a:pPr>
            <a:r>
              <a:rPr kumimoji="0" lang="en-US" sz="1800" b="0" i="0" u="none" strike="noStrike" kern="1200" cap="none" spc="0" normalizeH="0" baseline="0" noProof="0" dirty="0">
                <a:ln>
                  <a:noFill/>
                </a:ln>
                <a:solidFill>
                  <a:srgbClr val="0033CC"/>
                </a:solidFill>
                <a:effectLst/>
                <a:uLnTx/>
                <a:uFillTx/>
                <a:latin typeface="Gill Sans MT" panose="020B0502020104020203" pitchFamily="34" charset="0"/>
                <a:ea typeface="Calibri"/>
                <a:cs typeface="Calibri"/>
                <a:sym typeface="Calibri"/>
              </a:rPr>
              <a:t>Connecting with Families</a:t>
            </a:r>
          </a:p>
        </p:txBody>
      </p:sp>
      <p:pic>
        <p:nvPicPr>
          <p:cNvPr id="15" name="Content Placeholder 14" descr="Drawing of a hand holding an outline of a head with a puzzle-shaped piece missing; another hand holding the puzzle piece.">
            <a:extLst>
              <a:ext uri="{FF2B5EF4-FFF2-40B4-BE49-F238E27FC236}">
                <a16:creationId xmlns:a16="http://schemas.microsoft.com/office/drawing/2014/main" id="{3DFF7F2E-ACD2-4E56-A450-C36388F6F21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96143" y="1501326"/>
            <a:ext cx="6667229" cy="3717245"/>
          </a:xfrm>
        </p:spPr>
      </p:pic>
    </p:spTree>
    <p:extLst>
      <p:ext uri="{BB962C8B-B14F-4D97-AF65-F5344CB8AC3E}">
        <p14:creationId xmlns:p14="http://schemas.microsoft.com/office/powerpoint/2010/main" val="692964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211017" y="2082018"/>
            <a:ext cx="2982350" cy="2046319"/>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rgbClr val="FF0000"/>
              </a:buClr>
              <a:buSzPct val="25000"/>
            </a:pPr>
            <a:r>
              <a:rPr lang="en-US" sz="3600" dirty="0">
                <a:solidFill>
                  <a:schemeClr val="bg1"/>
                </a:solidFill>
                <a:ea typeface="Cabin"/>
                <a:cs typeface="Cabin"/>
                <a:sym typeface="Cabin"/>
              </a:rPr>
              <a:t>Engaging Families in Data Discussions</a:t>
            </a:r>
            <a:r>
              <a:rPr lang="en-US" sz="3600" dirty="0">
                <a:solidFill>
                  <a:schemeClr val="bg1"/>
                </a:solidFill>
              </a:rPr>
              <a:t> </a:t>
            </a:r>
            <a:endParaRPr lang="en-US" sz="3600" dirty="0">
              <a:solidFill>
                <a:schemeClr val="accent2"/>
              </a:solidFill>
              <a:latin typeface="+mn-lt"/>
              <a:ea typeface="Cabin"/>
              <a:cs typeface="Cabin"/>
              <a:sym typeface="Cabin"/>
            </a:endParaRPr>
          </a:p>
        </p:txBody>
      </p:sp>
      <p:sp>
        <p:nvSpPr>
          <p:cNvPr id="6" name="TextBox 5">
            <a:extLst>
              <a:ext uri="{FF2B5EF4-FFF2-40B4-BE49-F238E27FC236}">
                <a16:creationId xmlns:a16="http://schemas.microsoft.com/office/drawing/2014/main" id="{6564B540-56A5-4544-B8C6-3AA6328CE08C}"/>
              </a:ext>
            </a:extLst>
          </p:cNvPr>
          <p:cNvSpPr txBox="1"/>
          <p:nvPr/>
        </p:nvSpPr>
        <p:spPr>
          <a:xfrm>
            <a:off x="3805311" y="1048043"/>
            <a:ext cx="761062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entury Gothic"/>
                <a:ea typeface="+mn-ea"/>
                <a:cs typeface="+mn-cs"/>
              </a:rPr>
              <a:t>To better serve families, educators need to share data about students’ attendance, behavior, and academic progress at the individual and school levels.</a:t>
            </a:r>
            <a:endParaRPr kumimoji="0" lang="en-US" sz="2800" b="0" i="0" u="none" strike="noStrike" kern="1200" cap="none" spc="0" normalizeH="0" baseline="0" noProof="0" dirty="0">
              <a:ln>
                <a:noFill/>
              </a:ln>
              <a:solidFill>
                <a:srgbClr val="000000"/>
              </a:solidFill>
              <a:effectLst/>
              <a:uLnTx/>
              <a:uFillTx/>
              <a:latin typeface="Century Gothic"/>
              <a:ea typeface="+mn-ea"/>
              <a:cs typeface="+mn-cs"/>
            </a:endParaRPr>
          </a:p>
        </p:txBody>
      </p:sp>
      <p:graphicFrame>
        <p:nvGraphicFramePr>
          <p:cNvPr id="3" name="Diagram 2" descr="Diagram of four interlocking circles with the following questions:&#10;What data is most meaningful for families?&#10;What data indicates why we need to partner?&#10;What data conveys student progress?&#10;What data provides a snapshot of learning?"/>
          <p:cNvGraphicFramePr/>
          <p:nvPr/>
        </p:nvGraphicFramePr>
        <p:xfrm>
          <a:off x="3789225" y="2787011"/>
          <a:ext cx="7615623" cy="3266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649200" y="6119499"/>
            <a:ext cx="2542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REL Pacific, 2005</a:t>
            </a:r>
            <a:endParaRPr kumimoji="0" lang="en-US" sz="1800" b="0" i="0" u="none" strike="noStrike" kern="1200" cap="none" spc="0" normalizeH="0" baseline="0" noProof="0" dirty="0">
              <a:ln>
                <a:noFill/>
              </a:ln>
              <a:solidFill>
                <a:srgbClr val="007681"/>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674409559"/>
      </p:ext>
    </p:extLst>
  </p:cSld>
  <p:clrMapOvr>
    <a:masterClrMapping/>
  </p:clrMapOvr>
  <p:transition spd="slow" advTm="92381">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158266" y="1850365"/>
            <a:ext cx="3022006" cy="3454880"/>
          </a:xfrm>
        </p:spPr>
        <p:txBody>
          <a:bodyPr anchor="t">
            <a:normAutofit/>
          </a:bodyPr>
          <a:lstStyle/>
          <a:p>
            <a:r>
              <a:rPr lang="en-US" altLang="en-US" sz="3600" b="1" dirty="0"/>
              <a:t>PDE’s Commitment to Least Restrictive Environment (LRE)</a:t>
            </a:r>
            <a:endParaRPr lang="en-US" sz="3600" b="1" dirty="0"/>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896667" y="1275423"/>
            <a:ext cx="7315200" cy="4386811"/>
          </a:xfrm>
        </p:spPr>
        <p:txBody>
          <a:bodyPr anchor="t" anchorCtr="0">
            <a:noAutofit/>
          </a:bodyPr>
          <a:lstStyle/>
          <a:p>
            <a:pPr marL="0" indent="0">
              <a:lnSpc>
                <a:spcPct val="150000"/>
              </a:lnSpc>
              <a:spcBef>
                <a:spcPts val="0"/>
              </a:spcBef>
              <a:buNone/>
            </a:pPr>
            <a:r>
              <a:rPr lang="en-US" altLang="en-US" sz="2800" b="1" dirty="0">
                <a:solidFill>
                  <a:schemeClr val="bg1"/>
                </a:solidFill>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261813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5D42-ECDE-48B4-95C5-BB7074D87F98}"/>
              </a:ext>
            </a:extLst>
          </p:cNvPr>
          <p:cNvSpPr>
            <a:spLocks noGrp="1"/>
          </p:cNvSpPr>
          <p:nvPr>
            <p:ph type="title"/>
          </p:nvPr>
        </p:nvSpPr>
        <p:spPr>
          <a:xfrm>
            <a:off x="3862051" y="1867017"/>
            <a:ext cx="7315200" cy="3255264"/>
          </a:xfrm>
        </p:spPr>
        <p:txBody>
          <a:bodyPr>
            <a:normAutofit/>
          </a:bodyPr>
          <a:lstStyle/>
          <a:p>
            <a:r>
              <a:rPr lang="en-US" sz="3600" b="1" dirty="0">
                <a:ea typeface="+mj-lt"/>
                <a:cs typeface="+mj-lt"/>
              </a:rPr>
              <a:t>CLASSROOM-LEVEL STRATEGIES FOR ENHANCING STUDENT ACHIEVEMENT</a:t>
            </a:r>
            <a:endParaRPr lang="en-US" sz="3600" dirty="0">
              <a:ea typeface="+mj-lt"/>
              <a:cs typeface="+mj-lt"/>
            </a:endParaRPr>
          </a:p>
        </p:txBody>
      </p:sp>
      <p:sp>
        <p:nvSpPr>
          <p:cNvPr id="3" name="TextBox 2">
            <a:extLst>
              <a:ext uri="{FF2B5EF4-FFF2-40B4-BE49-F238E27FC236}">
                <a16:creationId xmlns:a16="http://schemas.microsoft.com/office/drawing/2014/main" id="{269A340B-2E15-45B2-BC83-541B095F0508}"/>
              </a:ext>
            </a:extLst>
          </p:cNvPr>
          <p:cNvSpPr txBox="1"/>
          <p:nvPr/>
        </p:nvSpPr>
        <p:spPr>
          <a:xfrm>
            <a:off x="52839" y="3735829"/>
            <a:ext cx="3347358" cy="707886"/>
          </a:xfrm>
          <a:prstGeom prst="rect">
            <a:avLst/>
          </a:prstGeom>
          <a:noFill/>
          <a:ln w="38100">
            <a:solidFill>
              <a:schemeClr val="accent3">
                <a:lumMod val="20000"/>
                <a:lumOff val="8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Century Gothic"/>
                <a:ea typeface="+mn-ea"/>
                <a:cs typeface="+mn-cs"/>
              </a:rPr>
              <a:t>SECTION 4</a:t>
            </a:r>
          </a:p>
        </p:txBody>
      </p:sp>
    </p:spTree>
    <p:extLst>
      <p:ext uri="{BB962C8B-B14F-4D97-AF65-F5344CB8AC3E}">
        <p14:creationId xmlns:p14="http://schemas.microsoft.com/office/powerpoint/2010/main" val="330123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194140" y="2172981"/>
            <a:ext cx="3066368" cy="2103145"/>
          </a:xfrm>
          <a:prstGeom prst="rect">
            <a:avLst/>
          </a:prstGeom>
        </p:spPr>
        <p:txBody>
          <a:bodyPr vert="horz" lIns="91425" tIns="91425" rIns="91425" bIns="91425" rtlCol="0" anchor="ctr" anchorCtr="0">
            <a:noAutofit/>
          </a:bodyPr>
          <a:lstStyle/>
          <a:p>
            <a:pPr>
              <a:spcBef>
                <a:spcPts val="0"/>
              </a:spcBef>
            </a:pPr>
            <a:r>
              <a:rPr lang="en-US" sz="3600" dirty="0">
                <a:solidFill>
                  <a:schemeClr val="bg1"/>
                </a:solidFill>
                <a:ea typeface="Cabin"/>
                <a:cs typeface="Cabin"/>
                <a:sym typeface="Cabin"/>
              </a:rPr>
              <a:t>Classroom Strategies</a:t>
            </a:r>
            <a:br>
              <a:rPr lang="en-US" sz="3600" dirty="0">
                <a:solidFill>
                  <a:schemeClr val="bg1"/>
                </a:solidFill>
                <a:ea typeface="Cabin"/>
                <a:cs typeface="Cabin"/>
                <a:sym typeface="Cabin"/>
              </a:rPr>
            </a:br>
            <a:r>
              <a:rPr lang="en-US" sz="3600" dirty="0">
                <a:solidFill>
                  <a:schemeClr val="bg1"/>
                </a:solidFill>
                <a:ea typeface="Cabin"/>
                <a:cs typeface="Cabin"/>
                <a:sym typeface="Cabin"/>
              </a:rPr>
              <a:t>to Promote Student Success</a:t>
            </a:r>
          </a:p>
        </p:txBody>
      </p:sp>
      <p:sp>
        <p:nvSpPr>
          <p:cNvPr id="6" name="Oval Callout 5"/>
          <p:cNvSpPr/>
          <p:nvPr/>
        </p:nvSpPr>
        <p:spPr>
          <a:xfrm rot="691047">
            <a:off x="8740765" y="931019"/>
            <a:ext cx="2556477" cy="1645102"/>
          </a:xfrm>
          <a:prstGeom prst="wedgeEllipseCallout">
            <a:avLst>
              <a:gd name="adj1" fmla="val 49236"/>
              <a:gd name="adj2" fmla="val 53286"/>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Invite families to share hopes and concerns regarding student goals</a:t>
            </a:r>
          </a:p>
        </p:txBody>
      </p:sp>
      <p:sp>
        <p:nvSpPr>
          <p:cNvPr id="8" name="Rounded Rectangular Callout 7"/>
          <p:cNvSpPr/>
          <p:nvPr/>
        </p:nvSpPr>
        <p:spPr>
          <a:xfrm rot="822125">
            <a:off x="9549298" y="3820261"/>
            <a:ext cx="1836069" cy="1617515"/>
          </a:xfrm>
          <a:prstGeom prst="wedgeRoundRectCallout">
            <a:avLst>
              <a:gd name="adj1" fmla="val -25041"/>
              <a:gd name="adj2" fmla="val 62193"/>
              <a:gd name="adj3" fmla="val 16667"/>
            </a:avLst>
          </a:prstGeom>
          <a:solidFill>
            <a:srgbClr val="C5FFFF"/>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Compile a wish list of goods and services that families can provide</a:t>
            </a:r>
          </a:p>
        </p:txBody>
      </p:sp>
      <p:sp>
        <p:nvSpPr>
          <p:cNvPr id="11" name="Oval Callout 10"/>
          <p:cNvSpPr/>
          <p:nvPr/>
        </p:nvSpPr>
        <p:spPr>
          <a:xfrm rot="21204171">
            <a:off x="6753028" y="4213105"/>
            <a:ext cx="2347342" cy="1823135"/>
          </a:xfrm>
          <a:prstGeom prst="wedgeEllipseCallout">
            <a:avLst>
              <a:gd name="adj1" fmla="val 46480"/>
              <a:gd name="adj2" fmla="val 44979"/>
            </a:avLst>
          </a:prstGeom>
          <a:solidFill>
            <a:srgbClr val="F9F7EB"/>
          </a:solid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Create a classroom website and include a family page</a:t>
            </a:r>
          </a:p>
        </p:txBody>
      </p:sp>
      <p:sp>
        <p:nvSpPr>
          <p:cNvPr id="12" name="Rounded Rectangular Callout 11"/>
          <p:cNvSpPr/>
          <p:nvPr/>
        </p:nvSpPr>
        <p:spPr>
          <a:xfrm rot="583691">
            <a:off x="3959331" y="1012580"/>
            <a:ext cx="1863245" cy="1497964"/>
          </a:xfrm>
          <a:prstGeom prst="wedgeRoundRectCallout">
            <a:avLst>
              <a:gd name="adj1" fmla="val 23934"/>
              <a:gd name="adj2" fmla="val 75799"/>
              <a:gd name="adj3" fmla="val 16667"/>
            </a:avLst>
          </a:prstGeom>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Invite families to present talks/ demonstrations in their own skill areas</a:t>
            </a:r>
          </a:p>
        </p:txBody>
      </p:sp>
      <p:sp>
        <p:nvSpPr>
          <p:cNvPr id="15" name="Rounded Rectangular Callout 14"/>
          <p:cNvSpPr/>
          <p:nvPr/>
        </p:nvSpPr>
        <p:spPr>
          <a:xfrm rot="21324849">
            <a:off x="3919983" y="3114078"/>
            <a:ext cx="2708869" cy="1927553"/>
          </a:xfrm>
          <a:prstGeom prst="wedgeRoundRectCallout">
            <a:avLst/>
          </a:prstGeom>
          <a:solidFill>
            <a:srgbClr val="D9E2E3"/>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Maintain regular communication through: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weekly work folders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monthly calendars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class newsletters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weekly activities to do with families</a:t>
            </a:r>
          </a:p>
        </p:txBody>
      </p:sp>
      <p:sp>
        <p:nvSpPr>
          <p:cNvPr id="16" name="Oval Callout 15"/>
          <p:cNvSpPr/>
          <p:nvPr/>
        </p:nvSpPr>
        <p:spPr>
          <a:xfrm rot="21033267">
            <a:off x="6516432" y="894950"/>
            <a:ext cx="1913024" cy="1219245"/>
          </a:xfrm>
          <a:prstGeom prst="wedgeEllipseCallout">
            <a:avLst>
              <a:gd name="adj1" fmla="val -29966"/>
              <a:gd name="adj2" fmla="val 60495"/>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panose="020B0502020104020203" pitchFamily="34" charset="0"/>
                <a:ea typeface="+mn-ea"/>
                <a:cs typeface="+mn-cs"/>
              </a:rPr>
              <a:t>Initiate a classroom volunteer program</a:t>
            </a:r>
          </a:p>
        </p:txBody>
      </p:sp>
      <p:sp>
        <p:nvSpPr>
          <p:cNvPr id="17" name="Oval Callout 16"/>
          <p:cNvSpPr/>
          <p:nvPr/>
        </p:nvSpPr>
        <p:spPr>
          <a:xfrm>
            <a:off x="6782363" y="2334803"/>
            <a:ext cx="2963535" cy="1655751"/>
          </a:xfrm>
          <a:prstGeom prst="wedgeEllipseCallout">
            <a:avLst/>
          </a:prstGeom>
          <a:solidFill>
            <a:schemeClr val="accent1"/>
          </a:solidFill>
          <a:ln>
            <a:solidFill>
              <a:schemeClr val="bg1"/>
            </a:solidFill>
          </a:ln>
          <a:effectLst>
            <a:glow rad="63500">
              <a:schemeClr val="accent2">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Gill Sans MT" panose="020B0502020104020203" pitchFamily="34" charset="0"/>
                <a:ea typeface="+mn-ea"/>
                <a:cs typeface="+mn-cs"/>
              </a:rPr>
              <a:t>Provide families with a list of grade-level mastery skills in all subjects</a:t>
            </a:r>
          </a:p>
        </p:txBody>
      </p:sp>
      <p:sp>
        <p:nvSpPr>
          <p:cNvPr id="4" name="TextBox 3"/>
          <p:cNvSpPr txBox="1"/>
          <p:nvPr/>
        </p:nvSpPr>
        <p:spPr>
          <a:xfrm>
            <a:off x="10380801" y="6174301"/>
            <a:ext cx="14768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ea typeface="+mn-ea"/>
                <a:cs typeface="+mn-cs"/>
              </a:rPr>
              <a:t>Starr, 2011</a:t>
            </a:r>
          </a:p>
        </p:txBody>
      </p:sp>
    </p:spTree>
    <p:custDataLst>
      <p:tags r:id="rId1"/>
    </p:custDataLst>
    <p:extLst>
      <p:ext uri="{BB962C8B-B14F-4D97-AF65-F5344CB8AC3E}">
        <p14:creationId xmlns:p14="http://schemas.microsoft.com/office/powerpoint/2010/main" val="3530386710"/>
      </p:ext>
    </p:extLst>
  </p:cSld>
  <p:clrMapOvr>
    <a:masterClrMapping/>
  </p:clrMapOvr>
  <p:transition spd="slow" advTm="49785">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anim calcmode="lin" valueType="num">
                                      <p:cBhvr>
                                        <p:cTn id="8" dur="1000" fill="hold"/>
                                        <p:tgtEl>
                                          <p:spTgt spid="432"/>
                                        </p:tgtEl>
                                        <p:attrNameLst>
                                          <p:attrName>ppt_x</p:attrName>
                                        </p:attrNameLst>
                                      </p:cBhvr>
                                      <p:tavLst>
                                        <p:tav tm="0">
                                          <p:val>
                                            <p:strVal val="#ppt_x"/>
                                          </p:val>
                                        </p:tav>
                                        <p:tav tm="100000">
                                          <p:val>
                                            <p:strVal val="#ppt_x"/>
                                          </p:val>
                                        </p:tav>
                                      </p:tavLst>
                                    </p:anim>
                                    <p:anim calcmode="lin" valueType="num">
                                      <p:cBhvr>
                                        <p:cTn id="9" dur="1000" fill="hold"/>
                                        <p:tgtEl>
                                          <p:spTgt spid="4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750"/>
                                        <p:tgtEl>
                                          <p:spTgt spid="15"/>
                                        </p:tgtEl>
                                      </p:cBhvr>
                                    </p:animEffect>
                                    <p:anim calcmode="lin" valueType="num">
                                      <p:cBhvr>
                                        <p:cTn id="15" dur="1750" fill="hold"/>
                                        <p:tgtEl>
                                          <p:spTgt spid="15"/>
                                        </p:tgtEl>
                                        <p:attrNameLst>
                                          <p:attrName>ppt_x</p:attrName>
                                        </p:attrNameLst>
                                      </p:cBhvr>
                                      <p:tavLst>
                                        <p:tav tm="0">
                                          <p:val>
                                            <p:strVal val="#ppt_x"/>
                                          </p:val>
                                        </p:tav>
                                        <p:tav tm="100000">
                                          <p:val>
                                            <p:strVal val="#ppt_x"/>
                                          </p:val>
                                        </p:tav>
                                      </p:tavLst>
                                    </p:anim>
                                    <p:anim calcmode="lin" valueType="num">
                                      <p:cBhvr>
                                        <p:cTn id="16" dur="1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500"/>
                                        <p:tgtEl>
                                          <p:spTgt spid="6"/>
                                        </p:tgtEl>
                                      </p:cBhvr>
                                    </p:animEffect>
                                    <p:anim calcmode="lin" valueType="num">
                                      <p:cBhvr>
                                        <p:cTn id="57" dur="1500" fill="hold"/>
                                        <p:tgtEl>
                                          <p:spTgt spid="6"/>
                                        </p:tgtEl>
                                        <p:attrNameLst>
                                          <p:attrName>ppt_x</p:attrName>
                                        </p:attrNameLst>
                                      </p:cBhvr>
                                      <p:tavLst>
                                        <p:tav tm="0">
                                          <p:val>
                                            <p:strVal val="#ppt_x"/>
                                          </p:val>
                                        </p:tav>
                                        <p:tav tm="100000">
                                          <p:val>
                                            <p:strVal val="#ppt_x"/>
                                          </p:val>
                                        </p:tav>
                                      </p:tavLst>
                                    </p:anim>
                                    <p:anim calcmode="lin" valueType="num">
                                      <p:cBhvr>
                                        <p:cTn id="5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0"/>
      <p:bldP spid="6" grpId="0" animBg="1"/>
      <p:bldP spid="8" grpId="0" animBg="1"/>
      <p:bldP spid="11" grpId="0" animBg="1"/>
      <p:bldP spid="12"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7C05-8077-4C55-B9E5-6BF07FDBC081}"/>
              </a:ext>
            </a:extLst>
          </p:cNvPr>
          <p:cNvSpPr>
            <a:spLocks noGrp="1"/>
          </p:cNvSpPr>
          <p:nvPr>
            <p:ph type="title"/>
          </p:nvPr>
        </p:nvSpPr>
        <p:spPr/>
        <p:txBody>
          <a:bodyPr>
            <a:normAutofit/>
          </a:bodyPr>
          <a:lstStyle/>
          <a:p>
            <a:r>
              <a:rPr lang="en-US" sz="3600" dirty="0"/>
              <a:t>More Classroom Strategies</a:t>
            </a:r>
            <a:endParaRPr lang="en-US" sz="3600" dirty="0">
              <a:latin typeface="Arial"/>
              <a:cs typeface="Arial"/>
            </a:endParaRPr>
          </a:p>
        </p:txBody>
      </p:sp>
      <p:sp>
        <p:nvSpPr>
          <p:cNvPr id="3" name="Content Placeholder 2">
            <a:extLst>
              <a:ext uri="{FF2B5EF4-FFF2-40B4-BE49-F238E27FC236}">
                <a16:creationId xmlns:a16="http://schemas.microsoft.com/office/drawing/2014/main" id="{66A16A2D-5ADB-4B54-9C08-B480D2EAA2D6}"/>
              </a:ext>
            </a:extLst>
          </p:cNvPr>
          <p:cNvSpPr>
            <a:spLocks noGrp="1"/>
          </p:cNvSpPr>
          <p:nvPr>
            <p:ph idx="1"/>
          </p:nvPr>
        </p:nvSpPr>
        <p:spPr/>
        <p:txBody>
          <a:bodyPr/>
          <a:lstStyle/>
          <a:p>
            <a:r>
              <a:rPr lang="en-US" dirty="0"/>
              <a:t>Share students’ non-academic accomplishments with families </a:t>
            </a:r>
          </a:p>
          <a:p>
            <a:r>
              <a:rPr lang="en-US" dirty="0"/>
              <a:t>Consult with families on:</a:t>
            </a:r>
          </a:p>
          <a:p>
            <a:pPr lvl="1"/>
            <a:r>
              <a:rPr lang="en-US" dirty="0"/>
              <a:t>gaps in students’ background knowledge</a:t>
            </a:r>
          </a:p>
          <a:p>
            <a:pPr lvl="1"/>
            <a:r>
              <a:rPr lang="en-US" dirty="0"/>
              <a:t>cultural norms and practices</a:t>
            </a:r>
          </a:p>
          <a:p>
            <a:pPr lvl="1"/>
            <a:r>
              <a:rPr lang="en-US" dirty="0"/>
              <a:t>how students learn best</a:t>
            </a:r>
          </a:p>
          <a:p>
            <a:pPr lvl="1"/>
            <a:r>
              <a:rPr lang="en-US" dirty="0"/>
              <a:t>students’ histories (e.g., traumas, athletics)</a:t>
            </a:r>
          </a:p>
          <a:p>
            <a:pPr lvl="1"/>
            <a:r>
              <a:rPr lang="en-US" dirty="0"/>
              <a:t>family culture</a:t>
            </a:r>
          </a:p>
        </p:txBody>
      </p:sp>
    </p:spTree>
    <p:extLst>
      <p:ext uri="{BB962C8B-B14F-4D97-AF65-F5344CB8AC3E}">
        <p14:creationId xmlns:p14="http://schemas.microsoft.com/office/powerpoint/2010/main" val="1898439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1524000" y="135361"/>
            <a:ext cx="9144000" cy="587892"/>
          </a:xfrm>
          <a:prstGeom prst="rect">
            <a:avLst/>
          </a:prstGeom>
          <a:solidFill>
            <a:srgbClr val="FFFFFF"/>
          </a:solidFill>
        </p:spPr>
        <p:txBody>
          <a:bodyPr vert="horz" lIns="91425" tIns="91425" rIns="91425" bIns="91425" rtlCol="0" anchor="ctr" anchorCtr="0">
            <a:noAutofit/>
          </a:bodyPr>
          <a:lstStyle/>
          <a:p>
            <a:pPr algn="ctr">
              <a:spcBef>
                <a:spcPts val="0"/>
              </a:spcBef>
            </a:pPr>
            <a:r>
              <a:rPr lang="en-US" sz="3600" dirty="0">
                <a:solidFill>
                  <a:schemeClr val="accent2"/>
                </a:solidFill>
                <a:ea typeface="Cabin"/>
                <a:cs typeface="Cabin"/>
                <a:sym typeface="Cabin"/>
              </a:rPr>
              <a:t>Helping Families Understand Homework</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946" r="4566"/>
          <a:stretch/>
        </p:blipFill>
        <p:spPr>
          <a:xfrm>
            <a:off x="170481" y="2391371"/>
            <a:ext cx="3114675" cy="2294732"/>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8D9FA175-FB20-4EFB-9C6E-40F8CBB3A301}"/>
              </a:ext>
            </a:extLst>
          </p:cNvPr>
          <p:cNvSpPr txBox="1"/>
          <p:nvPr/>
        </p:nvSpPr>
        <p:spPr>
          <a:xfrm>
            <a:off x="7044034" y="6148551"/>
            <a:ext cx="48116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Gothic"/>
                <a:ea typeface="Cabin"/>
                <a:cs typeface="Cabin"/>
                <a:sym typeface="Cabin"/>
              </a:rPr>
              <a:t>Henderson, Mapp, Johnson and Davies, 2007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entury Gothic"/>
              <a:ea typeface="+mn-ea"/>
              <a:cs typeface="+mn-cs"/>
            </a:endParaRPr>
          </a:p>
        </p:txBody>
      </p:sp>
      <p:graphicFrame>
        <p:nvGraphicFramePr>
          <p:cNvPr id="4" name="Diagram 3" descr="Ensure that families understand what their children are learning and doing in class.&#10;Encourage families to promote high standards for student work.&#10;Teach families skills to help their children at home.&#10;Discuss how to improve student progress with families.">
            <a:extLst>
              <a:ext uri="{FF2B5EF4-FFF2-40B4-BE49-F238E27FC236}">
                <a16:creationId xmlns:a16="http://schemas.microsoft.com/office/drawing/2014/main" id="{07507D9E-52B2-48D9-8A79-713796E85A29}"/>
              </a:ext>
            </a:extLst>
          </p:cNvPr>
          <p:cNvGraphicFramePr/>
          <p:nvPr/>
        </p:nvGraphicFramePr>
        <p:xfrm>
          <a:off x="3872010" y="945934"/>
          <a:ext cx="7271757" cy="4946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Content Placeholder 10">
            <a:extLst>
              <a:ext uri="{FF2B5EF4-FFF2-40B4-BE49-F238E27FC236}">
                <a16:creationId xmlns:a16="http://schemas.microsoft.com/office/drawing/2014/main" id="{ABD5F73E-F80B-489A-87A7-DFE8658A9C33}"/>
              </a:ext>
            </a:extLst>
          </p:cNvPr>
          <p:cNvSpPr>
            <a:spLocks noGrp="1"/>
          </p:cNvSpPr>
          <p:nvPr>
            <p:ph idx="1"/>
          </p:nvPr>
        </p:nvSpPr>
        <p:spPr/>
        <p:txBody>
          <a:bodyPr/>
          <a:lstStyle/>
          <a:p>
            <a:pPr marL="0" indent="0">
              <a:buNone/>
            </a:pPr>
            <a:r>
              <a:rPr lang="en-US" dirty="0">
                <a:solidFill>
                  <a:schemeClr val="accent1"/>
                </a:solidFill>
              </a:rPr>
              <a:t>. </a:t>
            </a:r>
          </a:p>
        </p:txBody>
      </p:sp>
    </p:spTree>
  </p:cSld>
  <p:clrMapOvr>
    <a:masterClrMapping/>
  </p:clrMapOvr>
  <p:transition spd="slow" advTm="102527">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title"/>
          </p:nvPr>
        </p:nvSpPr>
        <p:spPr>
          <a:xfrm>
            <a:off x="1719493" y="84042"/>
            <a:ext cx="9144000" cy="602809"/>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rgbClr val="FF0000"/>
              </a:buClr>
              <a:buSzPct val="25000"/>
            </a:pPr>
            <a:r>
              <a:rPr lang="en-US" sz="3600" dirty="0">
                <a:solidFill>
                  <a:schemeClr val="accent2"/>
                </a:solidFill>
                <a:ea typeface="Cabin"/>
                <a:cs typeface="Cabin"/>
                <a:sym typeface="Cabin"/>
              </a:rPr>
              <a:t>Interactive Homework Assignments</a:t>
            </a:r>
          </a:p>
        </p:txBody>
      </p:sp>
      <p:sp>
        <p:nvSpPr>
          <p:cNvPr id="466" name="Shape 466"/>
          <p:cNvSpPr txBox="1">
            <a:spLocks noGrp="1"/>
          </p:cNvSpPr>
          <p:nvPr>
            <p:ph type="body" idx="1"/>
          </p:nvPr>
        </p:nvSpPr>
        <p:spPr>
          <a:xfrm>
            <a:off x="3919018" y="1128931"/>
            <a:ext cx="7391399" cy="4733985"/>
          </a:xfrm>
          <a:prstGeom prst="rect">
            <a:avLst/>
          </a:prstGeom>
          <a:noFill/>
          <a:ln>
            <a:noFill/>
          </a:ln>
        </p:spPr>
        <p:txBody>
          <a:bodyPr vert="horz" lIns="91425" tIns="45700" rIns="91425" bIns="45700" rtlCol="0" anchor="t" anchorCtr="0">
            <a:noAutofit/>
          </a:bodyPr>
          <a:lstStyle/>
          <a:p>
            <a:pPr marL="50800" indent="0">
              <a:spcBef>
                <a:spcPts val="560"/>
              </a:spcBef>
              <a:buSzPct val="100000"/>
              <a:buNone/>
            </a:pPr>
            <a:r>
              <a:rPr lang="en-US" sz="3600" dirty="0">
                <a:ea typeface="Cabin"/>
                <a:cs typeface="Cabin"/>
                <a:sym typeface="Cabin"/>
              </a:rPr>
              <a:t>Provide parents with:</a:t>
            </a:r>
          </a:p>
          <a:p>
            <a:pPr marL="896620" lvl="1" indent="-342900">
              <a:spcBef>
                <a:spcPts val="560"/>
              </a:spcBef>
              <a:buSzPct val="100000"/>
            </a:pPr>
            <a:r>
              <a:rPr lang="en-US" sz="3200" dirty="0">
                <a:solidFill>
                  <a:schemeClr val="accent3">
                    <a:lumMod val="20000"/>
                    <a:lumOff val="80000"/>
                  </a:schemeClr>
                </a:solidFill>
                <a:ea typeface="Cabin"/>
                <a:cs typeface="Cabin"/>
                <a:sym typeface="Cabin"/>
              </a:rPr>
              <a:t>Information on assignments</a:t>
            </a:r>
          </a:p>
          <a:p>
            <a:pPr marL="1353820" lvl="2" indent="-342900">
              <a:spcBef>
                <a:spcPts val="560"/>
              </a:spcBef>
              <a:buSzPct val="100000"/>
            </a:pPr>
            <a:r>
              <a:rPr lang="en-US" sz="2800" dirty="0">
                <a:ea typeface="Cabin"/>
                <a:cs typeface="Cabin"/>
                <a:sym typeface="Cabin"/>
              </a:rPr>
              <a:t>increases time students spend on homework</a:t>
            </a:r>
          </a:p>
          <a:p>
            <a:pPr marL="1353820" lvl="2" indent="-342900">
              <a:spcBef>
                <a:spcPts val="560"/>
              </a:spcBef>
              <a:buSzPct val="100000"/>
            </a:pPr>
            <a:r>
              <a:rPr lang="en-US" sz="2800" dirty="0">
                <a:ea typeface="Cabin"/>
                <a:cs typeface="Cabin"/>
                <a:sym typeface="Cabin"/>
              </a:rPr>
              <a:t>increases level of student achievement</a:t>
            </a:r>
          </a:p>
          <a:p>
            <a:pPr marL="1010920" lvl="2" indent="0">
              <a:spcBef>
                <a:spcPts val="560"/>
              </a:spcBef>
              <a:buSzPct val="100000"/>
              <a:buNone/>
            </a:pPr>
            <a:endParaRPr lang="en-US" sz="1200" dirty="0">
              <a:ea typeface="Cabin"/>
              <a:cs typeface="Cabin"/>
              <a:sym typeface="Cabin"/>
            </a:endParaRPr>
          </a:p>
          <a:p>
            <a:pPr marL="896620" lvl="1" indent="-342900">
              <a:spcBef>
                <a:spcPts val="560"/>
              </a:spcBef>
              <a:buSzPct val="100000"/>
            </a:pPr>
            <a:r>
              <a:rPr lang="en-US" sz="3200" dirty="0">
                <a:solidFill>
                  <a:schemeClr val="accent3">
                    <a:lumMod val="20000"/>
                    <a:lumOff val="80000"/>
                  </a:schemeClr>
                </a:solidFill>
                <a:ea typeface="Cabin"/>
                <a:cs typeface="Cabin"/>
                <a:sym typeface="Cabin"/>
              </a:rPr>
              <a:t>Specialized training</a:t>
            </a:r>
          </a:p>
          <a:p>
            <a:pPr marL="1353820" lvl="2" indent="-342900">
              <a:spcBef>
                <a:spcPts val="560"/>
              </a:spcBef>
              <a:buSzPct val="100000"/>
            </a:pPr>
            <a:r>
              <a:rPr lang="en-US" sz="2800" dirty="0">
                <a:ea typeface="Cabin"/>
                <a:cs typeface="Cabin"/>
                <a:sym typeface="Cabin"/>
              </a:rPr>
              <a:t>elicits even greater levels of achievement</a:t>
            </a:r>
            <a:endParaRPr sz="2800" dirty="0">
              <a:ea typeface="Cabin"/>
              <a:cs typeface="Cabin"/>
              <a:sym typeface="Cabin"/>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32499"/>
          <a:stretch/>
        </p:blipFill>
        <p:spPr>
          <a:xfrm>
            <a:off x="239330" y="1601480"/>
            <a:ext cx="2980140" cy="3532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447FFE33-E322-411A-A0C3-0F0C867F7C83}"/>
              </a:ext>
            </a:extLst>
          </p:cNvPr>
          <p:cNvSpPr/>
          <p:nvPr/>
        </p:nvSpPr>
        <p:spPr>
          <a:xfrm>
            <a:off x="9479980" y="6121352"/>
            <a:ext cx="1944763" cy="369332"/>
          </a:xfrm>
          <a:prstGeom prst="rect">
            <a:avLst/>
          </a:prstGeom>
        </p:spPr>
        <p:txBody>
          <a:bodyPr wrap="none">
            <a:spAutoFit/>
          </a:bodyPr>
          <a:lstStyle/>
          <a:p>
            <a:pPr marL="457200" marR="0" lvl="0" indent="0" algn="r" defTabSz="914400" rtl="0" eaLnBrk="1" fontAlgn="auto" latinLnBrk="0" hangingPunct="1">
              <a:lnSpc>
                <a:spcPct val="100000"/>
              </a:lnSpc>
              <a:spcBef>
                <a:spcPts val="56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entury Gothic"/>
                <a:ea typeface="Cabin"/>
                <a:cs typeface="Cabin"/>
                <a:sym typeface="Cabin"/>
              </a:rPr>
              <a:t>Bailey, 2006</a:t>
            </a:r>
          </a:p>
        </p:txBody>
      </p:sp>
    </p:spTree>
  </p:cSld>
  <p:clrMapOvr>
    <a:masterClrMapping/>
  </p:clrMapOvr>
  <p:transition spd="slow" advTm="93636">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19F9-F29E-40A2-8B48-4C73FBF204FA}"/>
              </a:ext>
            </a:extLst>
          </p:cNvPr>
          <p:cNvSpPr>
            <a:spLocks noGrp="1"/>
          </p:cNvSpPr>
          <p:nvPr>
            <p:ph type="title"/>
          </p:nvPr>
        </p:nvSpPr>
        <p:spPr>
          <a:xfrm>
            <a:off x="176574" y="1149062"/>
            <a:ext cx="3172022" cy="4601183"/>
          </a:xfrm>
        </p:spPr>
        <p:txBody>
          <a:bodyPr>
            <a:normAutofit/>
          </a:bodyPr>
          <a:lstStyle/>
          <a:p>
            <a:r>
              <a:rPr lang="en-US" sz="3600" dirty="0"/>
              <a:t>Building Capacity for Academic Collaboration</a:t>
            </a:r>
          </a:p>
        </p:txBody>
      </p:sp>
      <p:sp>
        <p:nvSpPr>
          <p:cNvPr id="3" name="Content Placeholder 2">
            <a:extLst>
              <a:ext uri="{FF2B5EF4-FFF2-40B4-BE49-F238E27FC236}">
                <a16:creationId xmlns:a16="http://schemas.microsoft.com/office/drawing/2014/main" id="{FEEC17CB-26E4-4E36-B70E-251762B77B5E}"/>
              </a:ext>
            </a:extLst>
          </p:cNvPr>
          <p:cNvSpPr>
            <a:spLocks noGrp="1"/>
          </p:cNvSpPr>
          <p:nvPr>
            <p:ph idx="1"/>
          </p:nvPr>
        </p:nvSpPr>
        <p:spPr>
          <a:xfrm>
            <a:off x="3869268" y="767855"/>
            <a:ext cx="7315200" cy="5120640"/>
          </a:xfrm>
        </p:spPr>
        <p:txBody>
          <a:bodyPr/>
          <a:lstStyle/>
          <a:p>
            <a:r>
              <a:rPr lang="en-US" dirty="0"/>
              <a:t>Meet with families more than annually</a:t>
            </a:r>
          </a:p>
          <a:p>
            <a:r>
              <a:rPr lang="en-US" dirty="0"/>
              <a:t>Become a partner with families</a:t>
            </a:r>
          </a:p>
          <a:p>
            <a:r>
              <a:rPr lang="en-US" dirty="0"/>
              <a:t>Share data on aggregate classroom performance &amp; individual students’</a:t>
            </a:r>
          </a:p>
          <a:p>
            <a:r>
              <a:rPr lang="en-US" dirty="0"/>
              <a:t>Set educational goals together with families</a:t>
            </a:r>
          </a:p>
          <a:p>
            <a:r>
              <a:rPr lang="en-US" dirty="0"/>
              <a:t>Model strategies to support learning at home</a:t>
            </a:r>
          </a:p>
        </p:txBody>
      </p:sp>
      <p:sp>
        <p:nvSpPr>
          <p:cNvPr id="4" name="TextBox 3">
            <a:extLst>
              <a:ext uri="{FF2B5EF4-FFF2-40B4-BE49-F238E27FC236}">
                <a16:creationId xmlns:a16="http://schemas.microsoft.com/office/drawing/2014/main" id="{58FF2A80-A27B-424A-8DF6-A918C071F648}"/>
              </a:ext>
            </a:extLst>
          </p:cNvPr>
          <p:cNvSpPr txBox="1"/>
          <p:nvPr/>
        </p:nvSpPr>
        <p:spPr>
          <a:xfrm>
            <a:off x="5786098" y="119819"/>
            <a:ext cx="45807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4976"/>
                </a:solidFill>
                <a:effectLst/>
                <a:uLnTx/>
                <a:uFillTx/>
                <a:latin typeface="Century Gothic"/>
                <a:ea typeface="+mn-ea"/>
                <a:cs typeface="+mn-cs"/>
              </a:rPr>
              <a:t>Best Practices</a:t>
            </a:r>
          </a:p>
        </p:txBody>
      </p:sp>
    </p:spTree>
    <p:extLst>
      <p:ext uri="{BB962C8B-B14F-4D97-AF65-F5344CB8AC3E}">
        <p14:creationId xmlns:p14="http://schemas.microsoft.com/office/powerpoint/2010/main" val="536435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55">
            <a:extLst>
              <a:ext uri="{FF2B5EF4-FFF2-40B4-BE49-F238E27FC236}">
                <a16:creationId xmlns:a16="http://schemas.microsoft.com/office/drawing/2014/main" id="{D15B12D1-A0AA-478A-822F-B40624C6243A}"/>
              </a:ext>
            </a:extLst>
          </p:cNvPr>
          <p:cNvSpPr txBox="1">
            <a:spLocks noGrp="1"/>
          </p:cNvSpPr>
          <p:nvPr>
            <p:ph type="title"/>
          </p:nvPr>
        </p:nvSpPr>
        <p:spPr>
          <a:xfrm>
            <a:off x="252413" y="1123950"/>
            <a:ext cx="2947987" cy="4600575"/>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accent2"/>
              </a:buClr>
              <a:buSzPct val="25000"/>
            </a:pPr>
            <a:r>
              <a:rPr lang="en-US" dirty="0">
                <a:solidFill>
                  <a:schemeClr val="bg1"/>
                </a:solidFill>
                <a:ea typeface="Cabin"/>
                <a:cs typeface="Cabin"/>
                <a:sym typeface="Cabin"/>
              </a:rPr>
              <a:t>References</a:t>
            </a:r>
            <a:r>
              <a:rPr lang="en-US" sz="4000" dirty="0">
                <a:solidFill>
                  <a:schemeClr val="bg1"/>
                </a:solidFill>
                <a:ea typeface="Cabin"/>
                <a:cs typeface="Cabin"/>
                <a:sym typeface="Cabin"/>
              </a:rPr>
              <a:t> </a:t>
            </a:r>
            <a:r>
              <a:rPr lang="en-US" sz="2400" dirty="0">
                <a:solidFill>
                  <a:schemeClr val="bg1"/>
                </a:solidFill>
                <a:ea typeface="Cabin"/>
                <a:cs typeface="Cabin"/>
                <a:sym typeface="Cabin"/>
              </a:rPr>
              <a:t>(1)</a:t>
            </a:r>
            <a:endParaRPr lang="en-US" sz="1400" dirty="0">
              <a:solidFill>
                <a:schemeClr val="bg1"/>
              </a:solidFill>
              <a:ea typeface="Cabin"/>
              <a:cs typeface="Cabin"/>
              <a:sym typeface="Cabin"/>
            </a:endParaRPr>
          </a:p>
        </p:txBody>
      </p:sp>
      <p:sp>
        <p:nvSpPr>
          <p:cNvPr id="3" name="Content Placeholder 2">
            <a:extLst>
              <a:ext uri="{FF2B5EF4-FFF2-40B4-BE49-F238E27FC236}">
                <a16:creationId xmlns:a16="http://schemas.microsoft.com/office/drawing/2014/main" id="{B061E95C-01C5-4FDA-ACC2-3DB5D043C577}"/>
              </a:ext>
            </a:extLst>
          </p:cNvPr>
          <p:cNvSpPr>
            <a:spLocks noGrp="1"/>
          </p:cNvSpPr>
          <p:nvPr>
            <p:ph idx="1"/>
          </p:nvPr>
        </p:nvSpPr>
        <p:spPr>
          <a:xfrm>
            <a:off x="3754968" y="930783"/>
            <a:ext cx="7315200" cy="5120640"/>
          </a:xfrm>
        </p:spPr>
        <p:txBody>
          <a:bodyPr>
            <a:normAutofit/>
          </a:bodyPr>
          <a:lstStyle/>
          <a:p>
            <a:r>
              <a:rPr lang="en-US" sz="1400" dirty="0"/>
              <a:t>American Psychological Association. </a:t>
            </a:r>
            <a:r>
              <a:rPr lang="en-US" sz="1400" i="1" dirty="0"/>
              <a:t>Parent Engagement in Schools. </a:t>
            </a:r>
            <a:r>
              <a:rPr lang="en-US" sz="1400" dirty="0"/>
              <a:t>Retrieved from apa.org: </a:t>
            </a:r>
            <a:r>
              <a:rPr lang="en-US" sz="1400" u="sng" dirty="0">
                <a:hlinkClick r:id="rId3"/>
              </a:rPr>
              <a:t>https://www.apa.org/pi/lgbt/programs/safe-supportive/parental-engagement/default.aspx</a:t>
            </a:r>
            <a:endParaRPr lang="en-US" sz="1400" u="sng" dirty="0"/>
          </a:p>
          <a:p>
            <a:r>
              <a:rPr lang="en-US" sz="1400" dirty="0"/>
              <a:t>Bailey, Lora B,. (2006). </a:t>
            </a:r>
            <a:r>
              <a:rPr lang="en-US" sz="1400" i="1" dirty="0"/>
              <a:t>Interactive Homework: A Tool for Fostering Parent-Child Interactions and Improving Learning Outcomes for At-risk Young Children.  </a:t>
            </a:r>
            <a:r>
              <a:rPr lang="en-US" sz="1400" dirty="0"/>
              <a:t>Early Childhood Education Journal, 34(2), 155-167. 10.10007/s10643-006-0114-y.</a:t>
            </a:r>
          </a:p>
          <a:p>
            <a:pPr lvl="0"/>
            <a:r>
              <a:rPr lang="en-US" sz="1400" dirty="0" err="1"/>
              <a:t>Barnyak</a:t>
            </a:r>
            <a:r>
              <a:rPr lang="en-US" sz="1400" dirty="0"/>
              <a:t>, N. C., &amp; McNelly, T.A., (2009). An urban school district’s parent involvement: A study of teachers’ and administrators’ beliefs and practices. </a:t>
            </a:r>
            <a:r>
              <a:rPr lang="en-US" sz="1400" i="1" dirty="0"/>
              <a:t>The School Community Journal, </a:t>
            </a:r>
            <a:r>
              <a:rPr lang="en-US" sz="1400" dirty="0"/>
              <a:t>19(1), 33-58.</a:t>
            </a:r>
          </a:p>
          <a:p>
            <a:pPr lvl="0"/>
            <a:r>
              <a:rPr lang="en-US" sz="1400" dirty="0"/>
              <a:t>Bryk, A., Sebring, P., </a:t>
            </a:r>
            <a:r>
              <a:rPr lang="en-US" sz="1400" dirty="0" err="1"/>
              <a:t>Allensworth</a:t>
            </a:r>
            <a:r>
              <a:rPr lang="en-US" sz="1400" dirty="0"/>
              <a:t>, E., </a:t>
            </a:r>
            <a:r>
              <a:rPr lang="en-US" sz="1400" dirty="0" err="1"/>
              <a:t>Luppescu</a:t>
            </a:r>
            <a:r>
              <a:rPr lang="en-US" sz="1400" dirty="0"/>
              <a:t>, S., &amp; Easton, J. (2010). </a:t>
            </a:r>
            <a:r>
              <a:rPr lang="en-US" sz="1400" i="1" dirty="0"/>
              <a:t>Organizing Schools for Improvement: Lessons from Chicago</a:t>
            </a:r>
            <a:r>
              <a:rPr lang="en-US" sz="1400" dirty="0"/>
              <a:t>. University of Chicago Press. Cox, D. D. (2005). Evidence-based interventions using home–school collaboration. </a:t>
            </a:r>
            <a:r>
              <a:rPr lang="en-US" sz="1400" i="1" dirty="0"/>
              <a:t>School Psychology Quarterly</a:t>
            </a:r>
            <a:r>
              <a:rPr lang="en-US" sz="1400" dirty="0"/>
              <a:t>, </a:t>
            </a:r>
            <a:r>
              <a:rPr lang="en-US" sz="1400" i="1" dirty="0"/>
              <a:t>20</a:t>
            </a:r>
            <a:r>
              <a:rPr lang="en-US" sz="1400" dirty="0"/>
              <a:t>(4), 473–497.</a:t>
            </a:r>
          </a:p>
          <a:p>
            <a:pPr lvl="0"/>
            <a:r>
              <a:rPr lang="en-US" sz="1400" dirty="0"/>
              <a:t>Epstein, J.L., Coates, L., Salinas, K.C., Sanders, M.G., &amp; Simon, B.S. (2008). </a:t>
            </a:r>
            <a:r>
              <a:rPr lang="en-US" sz="1400" i="1" dirty="0"/>
              <a:t>School,</a:t>
            </a:r>
            <a:r>
              <a:rPr lang="en-US" sz="1400" i="1" u="sng" dirty="0"/>
              <a:t> </a:t>
            </a:r>
            <a:r>
              <a:rPr lang="en-US" sz="1400" i="1" dirty="0"/>
              <a:t>Family, and Community Partnerships: Your Handbook for Action.</a:t>
            </a:r>
            <a:r>
              <a:rPr lang="en-US" sz="1400" dirty="0"/>
              <a:t> (3</a:t>
            </a:r>
            <a:r>
              <a:rPr lang="en-US" sz="1400" baseline="30000" dirty="0"/>
              <a:t>rd</a:t>
            </a:r>
            <a:r>
              <a:rPr lang="en-US" sz="1400" dirty="0"/>
              <a:t> ed.) Thousand Oaks, CA: Corwin Press.</a:t>
            </a:r>
          </a:p>
          <a:p>
            <a:pPr lvl="0"/>
            <a:r>
              <a:rPr lang="en-US" sz="1400" dirty="0" err="1">
                <a:latin typeface="Century Gothic" panose="020B0502020202020204" pitchFamily="34" charset="0"/>
                <a:ea typeface="Calibri" panose="020F0502020204030204" pitchFamily="34" charset="0"/>
                <a:cs typeface="Calibri" panose="020F0502020204030204" pitchFamily="34" charset="0"/>
              </a:rPr>
              <a:t>Ferlazzo</a:t>
            </a:r>
            <a:r>
              <a:rPr lang="en-US" sz="1400" dirty="0">
                <a:latin typeface="Century Gothic" panose="020B0502020202020204" pitchFamily="34" charset="0"/>
                <a:ea typeface="Calibri" panose="020F0502020204030204" pitchFamily="34" charset="0"/>
                <a:cs typeface="Calibri" panose="020F0502020204030204" pitchFamily="34" charset="0"/>
              </a:rPr>
              <a:t>, L.  (2011, May). Involvement or Engagement? Retrieved  July 02, 2020, from </a:t>
            </a:r>
            <a:r>
              <a:rPr lang="en-US" sz="1400" u="sng" dirty="0">
                <a:latin typeface="Century Gothic" panose="020B050202020202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http://www.ascd.org/publications/educational-leadership/may11/vol68/num08/Involvement-or-Engagement%C2%A2.aspx</a:t>
            </a:r>
            <a:r>
              <a:rPr lang="en-US" sz="1400" dirty="0">
                <a:latin typeface="Century Gothic" panose="020B0502020202020204" pitchFamily="34" charset="0"/>
                <a:ea typeface="Calibri" panose="020F0502020204030204" pitchFamily="34" charset="0"/>
                <a:cs typeface="Calibri" panose="020F0502020204030204" pitchFamily="34" charset="0"/>
              </a:rPr>
              <a:t>, pp 10-14</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p>
        </p:txBody>
      </p:sp>
    </p:spTree>
    <p:extLst>
      <p:ext uri="{BB962C8B-B14F-4D97-AF65-F5344CB8AC3E}">
        <p14:creationId xmlns:p14="http://schemas.microsoft.com/office/powerpoint/2010/main" val="1337504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2"/>
                </a:solidFill>
                <a:latin typeface="Gill Sans MT" panose="020B0502020104020203" pitchFamily="34" charset="0"/>
              </a:rPr>
              <a:t>Resources</a:t>
            </a:r>
          </a:p>
        </p:txBody>
      </p:sp>
      <p:sp>
        <p:nvSpPr>
          <p:cNvPr id="4" name="Rectangle 3">
            <a:extLst>
              <a:ext uri="{C183D7F6-B498-43B3-948B-1728B52AA6E4}">
                <adec:decorative xmlns:adec="http://schemas.microsoft.com/office/drawing/2017/decorative" val="1"/>
              </a:ext>
            </a:extLst>
          </p:cNvPr>
          <p:cNvSpPr/>
          <p:nvPr/>
        </p:nvSpPr>
        <p:spPr>
          <a:xfrm>
            <a:off x="3868981" y="1266737"/>
            <a:ext cx="7889631" cy="307777"/>
          </a:xfrm>
          <a:prstGeom prst="rect">
            <a:avLst/>
          </a:prstGeom>
        </p:spPr>
        <p:txBody>
          <a:bodyPr wrap="square">
            <a:spAutoFit/>
          </a:bodyPr>
          <a:lstStyle/>
          <a:p>
            <a:pPr marL="342900" indent="-342900">
              <a:spcBef>
                <a:spcPts val="360"/>
              </a:spcBef>
              <a:buClr>
                <a:schemeClr val="accent2"/>
              </a:buClr>
              <a:buSzPct val="25000"/>
            </a:pPr>
            <a:endParaRPr lang="en-US" sz="1400" dirty="0">
              <a:solidFill>
                <a:schemeClr val="bg1"/>
              </a:solidFill>
              <a:latin typeface="Gill Sans MT" panose="020B0502020104020203" pitchFamily="34" charset="0"/>
              <a:ea typeface="Cabin"/>
              <a:cs typeface="Cabin"/>
              <a:sym typeface="Cabin"/>
            </a:endParaRPr>
          </a:p>
        </p:txBody>
      </p:sp>
      <p:sp>
        <p:nvSpPr>
          <p:cNvPr id="7" name="Shape 555">
            <a:extLst>
              <a:ext uri="{FF2B5EF4-FFF2-40B4-BE49-F238E27FC236}">
                <a16:creationId xmlns:a16="http://schemas.microsoft.com/office/drawing/2014/main" id="{0403469E-4390-4BA5-8879-6946841632D1}"/>
              </a:ext>
            </a:extLst>
          </p:cNvPr>
          <p:cNvSpPr txBox="1">
            <a:spLocks/>
          </p:cNvSpPr>
          <p:nvPr/>
        </p:nvSpPr>
        <p:spPr>
          <a:xfrm>
            <a:off x="107017" y="3254841"/>
            <a:ext cx="3021105" cy="578971"/>
          </a:xfrm>
          <a:prstGeom prst="rect">
            <a:avLst/>
          </a:prstGeom>
          <a:noFill/>
          <a:ln>
            <a:noFill/>
          </a:ln>
        </p:spPr>
        <p:txBody>
          <a:bodyPr vert="horz" lIns="91425" tIns="45700" rIns="91425" bIns="45700" rtlCol="0" anchor="ctr" anchorCtr="0">
            <a:noAutofit/>
          </a:bodyPr>
          <a:lst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a:lstStyle>
          <a:p>
            <a:pPr algn="ctr">
              <a:lnSpc>
                <a:spcPct val="100000"/>
              </a:lnSpc>
              <a:spcBef>
                <a:spcPts val="0"/>
              </a:spcBef>
              <a:buClr>
                <a:schemeClr val="accent2"/>
              </a:buClr>
              <a:buSzPct val="25000"/>
            </a:pPr>
            <a:r>
              <a:rPr lang="en-US" dirty="0">
                <a:solidFill>
                  <a:schemeClr val="bg1"/>
                </a:solidFill>
                <a:ea typeface="Cabin"/>
                <a:cs typeface="Cabin"/>
                <a:sym typeface="Cabin"/>
              </a:rPr>
              <a:t>References </a:t>
            </a:r>
            <a:r>
              <a:rPr lang="en-US" sz="2400" dirty="0">
                <a:solidFill>
                  <a:schemeClr val="bg1"/>
                </a:solidFill>
                <a:ea typeface="Cabin"/>
                <a:cs typeface="Cabin"/>
                <a:sym typeface="Cabin"/>
              </a:rPr>
              <a:t>(2)</a:t>
            </a:r>
            <a:endParaRPr lang="en-US" dirty="0">
              <a:solidFill>
                <a:schemeClr val="bg1"/>
              </a:solidFill>
              <a:ea typeface="Cabin"/>
              <a:cs typeface="Cabin"/>
              <a:sym typeface="Cabin"/>
            </a:endParaRPr>
          </a:p>
        </p:txBody>
      </p:sp>
      <p:sp>
        <p:nvSpPr>
          <p:cNvPr id="3" name="Rectangle 2">
            <a:extLst>
              <a:ext uri="{FF2B5EF4-FFF2-40B4-BE49-F238E27FC236}">
                <a16:creationId xmlns:a16="http://schemas.microsoft.com/office/drawing/2014/main" id="{EE7B850A-73F5-4CC8-BEE3-2DE56DED7FC8}"/>
              </a:ext>
            </a:extLst>
          </p:cNvPr>
          <p:cNvSpPr/>
          <p:nvPr/>
        </p:nvSpPr>
        <p:spPr>
          <a:xfrm>
            <a:off x="3843338" y="1207162"/>
            <a:ext cx="6943725" cy="4466607"/>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Grand Rapids Public School District. </a:t>
            </a:r>
            <a:r>
              <a:rPr lang="en-US" sz="1400" i="1" dirty="0">
                <a:solidFill>
                  <a:schemeClr val="bg1"/>
                </a:solidFill>
                <a:latin typeface="Century Gothic" panose="020B0502020202020204" pitchFamily="34" charset="0"/>
                <a:ea typeface="Calibri" panose="020F0502020204030204" pitchFamily="34" charset="0"/>
                <a:cs typeface="Calibri" panose="020F0502020204030204" pitchFamily="34" charset="0"/>
              </a:rPr>
              <a:t>What Is Parental Engagement? </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Retrieved from grps.org: </a:t>
            </a:r>
            <a:r>
              <a:rPr lang="en-US" sz="1400" u="sng" dirty="0">
                <a:solidFill>
                  <a:schemeClr val="bg1"/>
                </a:solidFill>
                <a:latin typeface="Century Gothic" panose="020B0502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https://www.grps.org/parents/parental-engagement</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Henderson, A. T., &amp; Mapp, K. L., (2002). A new wave of evidence: The impact of school, family, and community connections on student achievement</a:t>
            </a:r>
            <a:r>
              <a:rPr lang="en-US" sz="1400" i="1" dirty="0">
                <a:solidFill>
                  <a:schemeClr val="bg1"/>
                </a:solidFill>
                <a:latin typeface="Century Gothic" panose="020B0502020202020204" pitchFamily="34" charset="0"/>
                <a:ea typeface="Calibri" panose="020F0502020204030204" pitchFamily="34" charset="0"/>
                <a:cs typeface="Calibri" panose="020F0502020204030204" pitchFamily="34" charset="0"/>
              </a:rPr>
              <a:t>. </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Austin, TX: </a:t>
            </a:r>
            <a:r>
              <a:rPr lang="en-US" sz="1400" i="1" dirty="0">
                <a:solidFill>
                  <a:schemeClr val="bg1"/>
                </a:solidFill>
                <a:latin typeface="Century Gothic" panose="020B0502020202020204" pitchFamily="34" charset="0"/>
                <a:ea typeface="Calibri" panose="020F0502020204030204" pitchFamily="34" charset="0"/>
                <a:cs typeface="Calibri" panose="020F0502020204030204" pitchFamily="34" charset="0"/>
              </a:rPr>
              <a:t>National Center for Family and Community Schools, Southwest Educational Development Laboratory</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 </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2" panose="05020102010507070707" pitchFamily="18" charset="2"/>
              <a:buChar char=""/>
              <a:tabLst>
                <a:tab pos="457200" algn="l"/>
              </a:tabLst>
            </a:pP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Hill, N., &amp; Tyson, D. (2009). Parental Involvement in Middle School: A Meta-Analytic Assessment of the Strategies That Promote Achievement. </a:t>
            </a:r>
            <a:r>
              <a:rPr lang="en-US" sz="1400" i="1" dirty="0">
                <a:solidFill>
                  <a:schemeClr val="bg1"/>
                </a:solidFill>
                <a:latin typeface="Century Gothic" panose="020B0502020202020204" pitchFamily="34" charset="0"/>
                <a:ea typeface="Calibri" panose="020F0502020204030204" pitchFamily="34" charset="0"/>
                <a:cs typeface="Calibri" panose="020F0502020204030204" pitchFamily="34" charset="0"/>
              </a:rPr>
              <a:t>Developmental Psychology,</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 </a:t>
            </a:r>
            <a:r>
              <a:rPr lang="en-US" sz="1400" i="1" dirty="0">
                <a:solidFill>
                  <a:schemeClr val="bg1"/>
                </a:solidFill>
                <a:latin typeface="Century Gothic" panose="020B0502020202020204" pitchFamily="34" charset="0"/>
                <a:ea typeface="Calibri" panose="020F0502020204030204" pitchFamily="34" charset="0"/>
                <a:cs typeface="Calibri" panose="020F0502020204030204" pitchFamily="34" charset="0"/>
              </a:rPr>
              <a:t>45</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(3), 740-763.</a:t>
            </a: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2" panose="05020102010507070707" pitchFamily="18" charset="2"/>
              <a:buChar char=""/>
              <a:tabLst>
                <a:tab pos="457200" algn="l"/>
              </a:tabLst>
            </a:pP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Hoover-Dempsey, K., Walker, J., Sandler, H., </a:t>
            </a:r>
            <a:r>
              <a:rPr lang="en-US" sz="1400" dirty="0" err="1">
                <a:solidFill>
                  <a:schemeClr val="bg1"/>
                </a:solidFill>
                <a:latin typeface="Century Gothic" panose="020B0502020202020204" pitchFamily="34" charset="0"/>
                <a:ea typeface="Calibri" panose="020F0502020204030204" pitchFamily="34" charset="0"/>
                <a:cs typeface="Calibri" panose="020F0502020204030204" pitchFamily="34" charset="0"/>
              </a:rPr>
              <a:t>Whetsel</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 D., Green, C., Wilkins, A., &amp; </a:t>
            </a:r>
            <a:r>
              <a:rPr lang="en-US" sz="1400" dirty="0" err="1">
                <a:solidFill>
                  <a:schemeClr val="bg1"/>
                </a:solidFill>
                <a:latin typeface="Century Gothic" panose="020B0502020202020204" pitchFamily="34" charset="0"/>
                <a:ea typeface="Calibri" panose="020F0502020204030204" pitchFamily="34" charset="0"/>
                <a:cs typeface="Calibri" panose="020F0502020204030204" pitchFamily="34" charset="0"/>
              </a:rPr>
              <a:t>Closson</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 K. (2005). Why do parents become involved? Research findings and implications. </a:t>
            </a:r>
            <a:r>
              <a:rPr lang="en-US" sz="1400" i="1" dirty="0">
                <a:solidFill>
                  <a:schemeClr val="bg1"/>
                </a:solidFill>
                <a:latin typeface="Century Gothic" panose="020B0502020202020204" pitchFamily="34" charset="0"/>
                <a:ea typeface="Calibri" panose="020F0502020204030204" pitchFamily="34" charset="0"/>
                <a:cs typeface="Calibri" panose="020F0502020204030204" pitchFamily="34" charset="0"/>
              </a:rPr>
              <a:t>The Elementary School Journal, 106</a:t>
            </a:r>
            <a:r>
              <a:rPr lang="en-US" sz="1400" dirty="0">
                <a:solidFill>
                  <a:schemeClr val="bg1"/>
                </a:solidFill>
                <a:latin typeface="Century Gothic" panose="020B0502020202020204" pitchFamily="34" charset="0"/>
                <a:ea typeface="Calibri" panose="020F0502020204030204" pitchFamily="34" charset="0"/>
                <a:cs typeface="Calibri" panose="020F0502020204030204" pitchFamily="34" charset="0"/>
              </a:rPr>
              <a:t>(2), 105–130. </a:t>
            </a:r>
          </a:p>
          <a:p>
            <a:pPr marL="342900" marR="0" lvl="0" indent="-342900">
              <a:lnSpc>
                <a:spcPct val="107000"/>
              </a:lnSpc>
              <a:spcBef>
                <a:spcPts val="0"/>
              </a:spcBef>
              <a:spcAft>
                <a:spcPts val="800"/>
              </a:spcAft>
              <a:buFont typeface="Wingdings 2" panose="05020102010507070707" pitchFamily="18" charset="2"/>
              <a:buChar char=""/>
              <a:tabLst>
                <a:tab pos="457200" algn="l"/>
              </a:tabLst>
            </a:pPr>
            <a:r>
              <a:rPr lang="en-US" sz="1400" dirty="0">
                <a:solidFill>
                  <a:schemeClr val="bg1"/>
                </a:solidFill>
                <a:ea typeface="Calibri" panose="020F0502020204030204" pitchFamily="34" charset="0"/>
                <a:cs typeface="Calibri" panose="020F0502020204030204" pitchFamily="34" charset="0"/>
              </a:rPr>
              <a:t>How Parent Involvement Leads to Student Success. (2018, November 1). Retrieved July 02, 2020, from </a:t>
            </a:r>
            <a:r>
              <a:rPr lang="en-US" sz="1400" u="sng" dirty="0">
                <a:solidFill>
                  <a:schemeClr val="bg1"/>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https://www.waterford.org/education/how-parent-involvment-leads-to-student-success/</a:t>
            </a:r>
            <a:endParaRPr lang="en-US" sz="1400" dirty="0">
              <a:solidFill>
                <a:schemeClr val="bg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2" panose="05020102010507070707" pitchFamily="18" charset="2"/>
              <a:buChar char=""/>
              <a:tabLst>
                <a:tab pos="457200" algn="l"/>
              </a:tabLst>
            </a:pPr>
            <a:endParaRPr lang="en-US" sz="1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469296"/>
      </p:ext>
    </p:extLst>
  </p:cSld>
  <p:clrMapOvr>
    <a:masterClrMapping/>
  </p:clrMapOvr>
  <mc:AlternateContent xmlns:mc="http://schemas.openxmlformats.org/markup-compatibility/2006" xmlns:p14="http://schemas.microsoft.com/office/powerpoint/2010/main">
    <mc:Choice Requires="p14">
      <p:transition spd="slow" p14:dur="2000" advTm="13002"/>
    </mc:Choice>
    <mc:Fallback xmlns="">
      <p:transition spd="slow" advTm="1300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9" name="Shape 555">
            <a:extLst>
              <a:ext uri="{FF2B5EF4-FFF2-40B4-BE49-F238E27FC236}">
                <a16:creationId xmlns:a16="http://schemas.microsoft.com/office/drawing/2014/main" id="{57F80F35-2764-4549-9F12-459D55A193FB}"/>
              </a:ext>
            </a:extLst>
          </p:cNvPr>
          <p:cNvSpPr txBox="1">
            <a:spLocks noGrp="1"/>
          </p:cNvSpPr>
          <p:nvPr>
            <p:ph type="title"/>
          </p:nvPr>
        </p:nvSpPr>
        <p:spPr>
          <a:xfrm>
            <a:off x="252413" y="1123950"/>
            <a:ext cx="2947987" cy="4600575"/>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accent2"/>
              </a:buClr>
              <a:buSzPct val="25000"/>
            </a:pPr>
            <a:r>
              <a:rPr lang="en-US" dirty="0">
                <a:solidFill>
                  <a:schemeClr val="bg1"/>
                </a:solidFill>
                <a:ea typeface="Cabin"/>
                <a:cs typeface="Cabin"/>
                <a:sym typeface="Cabin"/>
              </a:rPr>
              <a:t>References </a:t>
            </a:r>
            <a:r>
              <a:rPr lang="en-US" sz="2400" dirty="0">
                <a:solidFill>
                  <a:schemeClr val="bg1"/>
                </a:solidFill>
                <a:ea typeface="Cabin"/>
                <a:cs typeface="Cabin"/>
                <a:sym typeface="Cabin"/>
              </a:rPr>
              <a:t>(3)</a:t>
            </a:r>
            <a:br>
              <a:rPr lang="en-US" dirty="0">
                <a:solidFill>
                  <a:schemeClr val="bg1"/>
                </a:solidFill>
                <a:ea typeface="Cabin"/>
                <a:cs typeface="Cabin"/>
                <a:sym typeface="Cabin"/>
              </a:rPr>
            </a:br>
            <a:endParaRPr lang="en-US" sz="4000" dirty="0">
              <a:solidFill>
                <a:schemeClr val="bg1"/>
              </a:solidFill>
              <a:ea typeface="Cabin"/>
              <a:cs typeface="Cabin"/>
              <a:sym typeface="Cabin"/>
            </a:endParaRPr>
          </a:p>
        </p:txBody>
      </p:sp>
      <p:sp>
        <p:nvSpPr>
          <p:cNvPr id="565" name="Shape 565"/>
          <p:cNvSpPr txBox="1">
            <a:spLocks noGrp="1"/>
          </p:cNvSpPr>
          <p:nvPr>
            <p:ph type="body" idx="1"/>
          </p:nvPr>
        </p:nvSpPr>
        <p:spPr>
          <a:xfrm>
            <a:off x="3949215" y="1167576"/>
            <a:ext cx="7397261" cy="4442649"/>
          </a:xfrm>
          <a:prstGeom prst="rect">
            <a:avLst/>
          </a:prstGeom>
          <a:noFill/>
          <a:ln>
            <a:noFill/>
          </a:ln>
        </p:spPr>
        <p:txBody>
          <a:bodyPr vert="horz" lIns="91425" tIns="45700" rIns="91425" bIns="45700" rtlCol="0" anchor="t" anchorCtr="0">
            <a:noAutofit/>
          </a:bodyPr>
          <a:lstStyle/>
          <a:p>
            <a:pPr marL="342900" lvl="0" indent="-342900">
              <a:lnSpc>
                <a:spcPct val="107000"/>
              </a:lnSpc>
              <a:spcBef>
                <a:spcPts val="0"/>
              </a:spcBef>
              <a:spcAft>
                <a:spcPts val="800"/>
              </a:spcAft>
              <a:tabLst>
                <a:tab pos="457200" algn="l"/>
              </a:tabLst>
            </a:pPr>
            <a:r>
              <a:rPr lang="en-US" sz="1400" dirty="0">
                <a:latin typeface="Century Gothic" panose="020B0502020202020204" pitchFamily="34" charset="0"/>
                <a:ea typeface="Calibri" panose="020F0502020204030204" pitchFamily="34" charset="0"/>
                <a:cs typeface="Calibri" panose="020F0502020204030204" pitchFamily="34" charset="0"/>
              </a:rPr>
              <a:t>Kaufman, T. Family Engagement and Student Success: What the Research Says. Retrieved July 02, 2020, from </a:t>
            </a:r>
            <a:r>
              <a:rPr lang="en-US" sz="1400" u="sng" dirty="0">
                <a:latin typeface="Century Gothic" panose="020B0502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https://www.understood.org/en/school-learning/for-educators/partnering-with-families/family-engagement-and-student-success?_ul=1*1mv0hdh*domain_userid*YW1wLU9qT3FFYmFXeU85WkU5TEdRaDV6bUE.</a:t>
            </a:r>
            <a:endParaRPr lang="en-US" sz="1400" u="sng" dirty="0">
              <a:latin typeface="Century Gothic" panose="020B0502020202020204" pitchFamily="34" charset="0"/>
              <a:ea typeface="Calibri" panose="020F0502020204030204" pitchFamily="34" charset="0"/>
              <a:cs typeface="Calibri" panose="020F0502020204030204" pitchFamily="34"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Mapp, K. L., Carver, I., &amp; Lander, J. (2017). </a:t>
            </a:r>
            <a:r>
              <a:rPr lang="en-US" sz="1400" i="1" dirty="0">
                <a:ea typeface="Calibri" panose="020F0502020204030204" pitchFamily="34" charset="0"/>
                <a:cs typeface="Calibri" panose="020F0502020204030204" pitchFamily="34" charset="0"/>
              </a:rPr>
              <a:t>Powerful partnerships: a teachers guide to engaging families for student success</a:t>
            </a:r>
            <a:r>
              <a:rPr lang="en-US" sz="1400" dirty="0">
                <a:ea typeface="Calibri" panose="020F0502020204030204" pitchFamily="34" charset="0"/>
                <a:cs typeface="Calibri" panose="020F0502020204030204" pitchFamily="34" charset="0"/>
              </a:rPr>
              <a:t>. New York, NY: Scholastic. </a:t>
            </a:r>
            <a:endParaRPr lang="en-US" sz="1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Mapp, K. L., (2002). </a:t>
            </a:r>
            <a:r>
              <a:rPr lang="en-US" sz="1400" i="1" dirty="0">
                <a:ea typeface="Calibri" panose="020F0502020204030204" pitchFamily="34" charset="0"/>
                <a:cs typeface="Calibri" panose="020F0502020204030204" pitchFamily="34" charset="0"/>
              </a:rPr>
              <a:t>Having their say: Parents describe how and why they are involved in their children’s education. </a:t>
            </a:r>
            <a:r>
              <a:rPr lang="en-US" sz="1400" dirty="0">
                <a:ea typeface="Calibri" panose="020F0502020204030204" pitchFamily="34" charset="0"/>
                <a:cs typeface="Calibri" panose="020F0502020204030204" pitchFamily="34" charset="0"/>
              </a:rPr>
              <a:t>Paper presented at the Annual Meeting of the American Educational Research Association, New Orleans, LA. </a:t>
            </a:r>
            <a:endParaRPr lang="en-US" sz="1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McDonald, C. (2016, June 3, personal communication); Dawson, K., &amp; Berry, M. (2002). Engaging families in child welfare services: An evidence-based approach to best practice. </a:t>
            </a:r>
            <a:r>
              <a:rPr lang="en-US" sz="1400" i="1" dirty="0">
                <a:ea typeface="Calibri" panose="020F0502020204030204" pitchFamily="34" charset="0"/>
                <a:cs typeface="Calibri" panose="020F0502020204030204" pitchFamily="34" charset="0"/>
              </a:rPr>
              <a:t>Child Welfare, 81</a:t>
            </a:r>
            <a:r>
              <a:rPr lang="en-US" sz="1400" dirty="0">
                <a:ea typeface="Calibri" panose="020F0502020204030204" pitchFamily="34" charset="0"/>
                <a:cs typeface="Calibri" panose="020F0502020204030204" pitchFamily="34" charset="0"/>
              </a:rPr>
              <a:t>, 293-317.</a:t>
            </a:r>
            <a:endParaRPr lang="en-US" sz="1400" dirty="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tabLst>
                <a:tab pos="457200" algn="l"/>
              </a:tabLst>
            </a:pPr>
            <a:r>
              <a:rPr lang="en-US" sz="1400" dirty="0" err="1">
                <a:ea typeface="Calibri" panose="020F0502020204030204" pitchFamily="34" charset="0"/>
                <a:cs typeface="Calibri" panose="020F0502020204030204" pitchFamily="34" charset="0"/>
              </a:rPr>
              <a:t>Parallelus</a:t>
            </a:r>
            <a:r>
              <a:rPr lang="en-US" sz="1400" dirty="0">
                <a:ea typeface="Calibri" panose="020F0502020204030204" pitchFamily="34" charset="0"/>
                <a:cs typeface="Calibri" panose="020F0502020204030204" pitchFamily="34" charset="0"/>
              </a:rPr>
              <a:t>. (n.d.). National Network of Partnership Schools: Johns Hopkins University School of Education. Retrieved from </a:t>
            </a:r>
            <a:r>
              <a:rPr lang="en-US" sz="1400" u="sng" dirty="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https://www.partnershipschools.org</a:t>
            </a:r>
            <a:r>
              <a:rPr lang="en-US" sz="1400" dirty="0">
                <a:ea typeface="Calibri" panose="020F0502020204030204" pitchFamily="34" charset="0"/>
                <a:cs typeface="Calibri" panose="020F0502020204030204" pitchFamily="34" charset="0"/>
              </a:rPr>
              <a:t> </a:t>
            </a:r>
          </a:p>
          <a:p>
            <a:pPr marL="0" lvl="0" indent="0">
              <a:lnSpc>
                <a:spcPct val="107000"/>
              </a:lnSpc>
              <a:spcBef>
                <a:spcPts val="0"/>
              </a:spcBef>
              <a:spcAft>
                <a:spcPts val="800"/>
              </a:spcAft>
              <a:buNone/>
              <a:tabLst>
                <a:tab pos="457200" algn="l"/>
              </a:tabLs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advTm="11347">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D41F-74D9-48FB-A05B-4A7E99FEFC85}"/>
              </a:ext>
            </a:extLst>
          </p:cNvPr>
          <p:cNvSpPr>
            <a:spLocks noGrp="1"/>
          </p:cNvSpPr>
          <p:nvPr>
            <p:ph type="title"/>
          </p:nvPr>
        </p:nvSpPr>
        <p:spPr/>
        <p:txBody>
          <a:bodyPr/>
          <a:lstStyle/>
          <a:p>
            <a:r>
              <a:rPr lang="en-US" dirty="0"/>
              <a:t>References </a:t>
            </a:r>
            <a:r>
              <a:rPr lang="en-US" sz="2400" dirty="0"/>
              <a:t>(4)</a:t>
            </a:r>
            <a:br>
              <a:rPr lang="en-US" dirty="0"/>
            </a:br>
            <a:endParaRPr lang="en-US" dirty="0"/>
          </a:p>
        </p:txBody>
      </p:sp>
      <p:sp>
        <p:nvSpPr>
          <p:cNvPr id="3" name="Content Placeholder 2">
            <a:extLst>
              <a:ext uri="{FF2B5EF4-FFF2-40B4-BE49-F238E27FC236}">
                <a16:creationId xmlns:a16="http://schemas.microsoft.com/office/drawing/2014/main" id="{2DD97974-F050-4C4F-9F1A-D8BB64D24514}"/>
              </a:ext>
            </a:extLst>
          </p:cNvPr>
          <p:cNvSpPr>
            <a:spLocks noGrp="1"/>
          </p:cNvSpPr>
          <p:nvPr>
            <p:ph idx="1"/>
          </p:nvPr>
        </p:nvSpPr>
        <p:spPr>
          <a:xfrm>
            <a:off x="3814224" y="837274"/>
            <a:ext cx="7653363" cy="5187644"/>
          </a:xfrm>
        </p:spPr>
        <p:txBody>
          <a:bodyPr>
            <a:noAutofit/>
          </a:bodyPr>
          <a:lstStyle/>
          <a:p>
            <a:pPr marL="34290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Pena, D. C., (2000). Parent Involvement: Influencing factors and implications. </a:t>
            </a:r>
            <a:r>
              <a:rPr lang="en-US" sz="1400" i="1" dirty="0">
                <a:ea typeface="Calibri" panose="020F0502020204030204" pitchFamily="34" charset="0"/>
                <a:cs typeface="Calibri" panose="020F0502020204030204" pitchFamily="34" charset="0"/>
              </a:rPr>
              <a:t>The Journal of Educational Research. </a:t>
            </a:r>
            <a:r>
              <a:rPr lang="en-US" sz="1400" dirty="0">
                <a:ea typeface="Calibri" panose="020F0502020204030204" pitchFamily="34" charset="0"/>
                <a:cs typeface="Calibri" panose="020F0502020204030204" pitchFamily="34" charset="0"/>
              </a:rPr>
              <a:t>94(1), 42-54.</a:t>
            </a: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REL PACIFIC, (2015). Toolkit of Resources for Engaging Parents and Community as Partners in Education Part 4: Engaging All in Data Conversations. Retrieved October 16, 2015, from </a:t>
            </a:r>
            <a:r>
              <a:rPr lang="en-US" sz="1400" u="sng" dirty="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http://relpacific.mcrel.org/resources/~/media/RELPacific/Files/Part4_Mar2015.ashx</a:t>
            </a:r>
            <a:r>
              <a:rPr lang="en-US" sz="1400" dirty="0">
                <a:ea typeface="Calibri" panose="020F0502020204030204" pitchFamily="34" charset="0"/>
                <a:cs typeface="Calibri" panose="020F0502020204030204" pitchFamily="34" charset="0"/>
              </a:rPr>
              <a:t>  </a:t>
            </a:r>
            <a:endParaRPr lang="en-US" sz="1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Sheldon, S. B., &amp; Jung, S. B. (2015). </a:t>
            </a:r>
            <a:r>
              <a:rPr lang="en-US" sz="1400" i="1" dirty="0">
                <a:ea typeface="Calibri" panose="020F0502020204030204" pitchFamily="34" charset="0"/>
                <a:cs typeface="Calibri" panose="020F0502020204030204" pitchFamily="34" charset="0"/>
              </a:rPr>
              <a:t>Parent Involvement and Children’s Academic and Social Development in Elementary School.</a:t>
            </a:r>
            <a:r>
              <a:rPr lang="en-US" sz="1400" dirty="0">
                <a:ea typeface="Calibri" panose="020F0502020204030204" pitchFamily="34" charset="0"/>
                <a:cs typeface="Calibri" panose="020F0502020204030204" pitchFamily="34" charset="0"/>
              </a:rPr>
              <a:t> Johns Hopkins University, School of Education.</a:t>
            </a:r>
            <a:endParaRPr lang="en-US" sz="1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Sheldon, Steven B., and J. L. Epstein. “Involvement Counts: Family and Community Partnerships and Mathematics Achievement.”  </a:t>
            </a:r>
            <a:r>
              <a:rPr lang="en-US" sz="1400" i="1" dirty="0">
                <a:ea typeface="Calibri" panose="020F0502020204030204" pitchFamily="34" charset="0"/>
                <a:cs typeface="Calibri" panose="020F0502020204030204" pitchFamily="34" charset="0"/>
              </a:rPr>
              <a:t>The Journal of Longitudinal Research</a:t>
            </a:r>
            <a:r>
              <a:rPr lang="en-US" sz="1400" dirty="0">
                <a:ea typeface="Calibri" panose="020F0502020204030204" pitchFamily="34" charset="0"/>
                <a:cs typeface="Calibri" panose="020F0502020204030204" pitchFamily="34" charset="0"/>
              </a:rPr>
              <a:t>. 98(4), 196-206</a:t>
            </a:r>
            <a:endParaRPr lang="en-US" sz="1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Starr, L. (2011, January 1). A Dozen Activities to Promote Parent Involvement. Retrieved February 27, 2015, from </a:t>
            </a:r>
            <a:r>
              <a:rPr lang="en-US" sz="1400" u="sng" dirty="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http://www.educationworld.com/a_curr/curr200.shtml</a:t>
            </a:r>
            <a:endParaRPr lang="en-US" sz="1400" dirty="0">
              <a:ea typeface="Calibri" panose="020F0502020204030204" pitchFamily="34" charset="0"/>
              <a:cs typeface="Times New Roman" panose="02020603050405020304" pitchFamily="18" charset="0"/>
            </a:endParaRPr>
          </a:p>
          <a:p>
            <a:pPr marL="342900" lvl="0" indent="-342900">
              <a:lnSpc>
                <a:spcPct val="107000"/>
              </a:lnSpc>
              <a:spcBef>
                <a:spcPts val="0"/>
              </a:spcBef>
              <a:spcAft>
                <a:spcPts val="800"/>
              </a:spcAft>
              <a:tabLst>
                <a:tab pos="457200" algn="l"/>
              </a:tabLst>
            </a:pPr>
            <a:r>
              <a:rPr lang="en-US" sz="1400" dirty="0">
                <a:ea typeface="Calibri" panose="020F0502020204030204" pitchFamily="34" charset="0"/>
                <a:cs typeface="Calibri" panose="020F0502020204030204" pitchFamily="34" charset="0"/>
              </a:rPr>
              <a:t>Wairimu, M.J., Macharia, S.M., </a:t>
            </a:r>
            <a:r>
              <a:rPr lang="en-US" sz="1400" dirty="0" err="1">
                <a:ea typeface="Calibri" panose="020F0502020204030204" pitchFamily="34" charset="0"/>
                <a:cs typeface="Calibri" panose="020F0502020204030204" pitchFamily="34" charset="0"/>
              </a:rPr>
              <a:t>Muiru</a:t>
            </a:r>
            <a:r>
              <a:rPr lang="en-US" sz="1400" dirty="0">
                <a:ea typeface="Calibri" panose="020F0502020204030204" pitchFamily="34" charset="0"/>
                <a:cs typeface="Calibri" panose="020F0502020204030204" pitchFamily="34" charset="0"/>
              </a:rPr>
              <a:t>, A. (2016, November 27). </a:t>
            </a:r>
            <a:r>
              <a:rPr lang="en-US" sz="1400" i="1" dirty="0">
                <a:ea typeface="Calibri" panose="020F0502020204030204" pitchFamily="34" charset="0"/>
                <a:cs typeface="Calibri" panose="020F0502020204030204" pitchFamily="34" charset="0"/>
              </a:rPr>
              <a:t>Analysis of Parental Involvement and Self-Esteem on Secondary School Students in </a:t>
            </a:r>
            <a:r>
              <a:rPr lang="en-US" sz="1400" i="1" dirty="0" err="1">
                <a:ea typeface="Calibri" panose="020F0502020204030204" pitchFamily="34" charset="0"/>
                <a:cs typeface="Calibri" panose="020F0502020204030204" pitchFamily="34" charset="0"/>
              </a:rPr>
              <a:t>Kieni</a:t>
            </a:r>
            <a:r>
              <a:rPr lang="en-US" sz="1400" i="1" dirty="0">
                <a:ea typeface="Calibri" panose="020F0502020204030204" pitchFamily="34" charset="0"/>
                <a:cs typeface="Calibri" panose="020F0502020204030204" pitchFamily="34" charset="0"/>
              </a:rPr>
              <a:t> West Sub-County, Nyeri County, Kenya. </a:t>
            </a:r>
            <a:r>
              <a:rPr lang="en-US" sz="1400" dirty="0">
                <a:ea typeface="Calibri" panose="020F0502020204030204" pitchFamily="34" charset="0"/>
                <a:cs typeface="Calibri" panose="020F0502020204030204" pitchFamily="34" charset="0"/>
              </a:rPr>
              <a:t>Journal of Education and Practice, Vol 7. (82-98)</a:t>
            </a:r>
            <a:endParaRPr lang="en-US"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2341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A1BE-9890-4793-BE25-B28DA5D82E40}"/>
              </a:ext>
            </a:extLst>
          </p:cNvPr>
          <p:cNvSpPr>
            <a:spLocks noGrp="1"/>
          </p:cNvSpPr>
          <p:nvPr>
            <p:ph type="title"/>
          </p:nvPr>
        </p:nvSpPr>
        <p:spPr/>
        <p:txBody>
          <a:bodyPr>
            <a:normAutofit/>
          </a:bodyPr>
          <a:lstStyle/>
          <a:p>
            <a:r>
              <a:rPr lang="en-US" sz="3600" dirty="0">
                <a:solidFill>
                  <a:schemeClr val="bg1"/>
                </a:solidFill>
                <a:ea typeface="Cabin"/>
                <a:cs typeface="Cabin"/>
                <a:sym typeface="Cabin"/>
              </a:rPr>
              <a:t>Module 3 Goals</a:t>
            </a:r>
            <a:endParaRPr lang="en-US" sz="3600" dirty="0">
              <a:solidFill>
                <a:schemeClr val="bg1"/>
              </a:solidFill>
            </a:endParaRPr>
          </a:p>
        </p:txBody>
      </p:sp>
      <p:sp>
        <p:nvSpPr>
          <p:cNvPr id="3" name="Content Placeholder 2">
            <a:extLst>
              <a:ext uri="{FF2B5EF4-FFF2-40B4-BE49-F238E27FC236}">
                <a16:creationId xmlns:a16="http://schemas.microsoft.com/office/drawing/2014/main" id="{687ADC3A-9B92-4A79-8750-5ACF91EAF12C}"/>
              </a:ext>
            </a:extLst>
          </p:cNvPr>
          <p:cNvSpPr>
            <a:spLocks noGrp="1"/>
          </p:cNvSpPr>
          <p:nvPr>
            <p:ph idx="1"/>
          </p:nvPr>
        </p:nvSpPr>
        <p:spPr>
          <a:xfrm>
            <a:off x="4074422" y="805493"/>
            <a:ext cx="7315200" cy="5120640"/>
          </a:xfrm>
        </p:spPr>
        <p:txBody>
          <a:bodyPr>
            <a:normAutofit/>
          </a:bodyPr>
          <a:lstStyle/>
          <a:p>
            <a:pPr marL="0" indent="0">
              <a:lnSpc>
                <a:spcPct val="100000"/>
              </a:lnSpc>
              <a:spcBef>
                <a:spcPts val="0"/>
              </a:spcBef>
              <a:buSzPct val="100000"/>
              <a:buNone/>
            </a:pPr>
            <a:endParaRPr lang="en-US" sz="3200" dirty="0">
              <a:ea typeface="Cabin"/>
              <a:cs typeface="Cabin"/>
              <a:sym typeface="Cabin"/>
            </a:endParaRPr>
          </a:p>
          <a:p>
            <a:pPr marL="457200" indent="-457200">
              <a:lnSpc>
                <a:spcPct val="100000"/>
              </a:lnSpc>
              <a:spcBef>
                <a:spcPts val="0"/>
              </a:spcBef>
              <a:buSzPct val="100000"/>
            </a:pPr>
            <a:r>
              <a:rPr lang="en-US" sz="3200" dirty="0">
                <a:ea typeface="Cabin"/>
                <a:cs typeface="Cabin"/>
                <a:sym typeface="Cabin"/>
              </a:rPr>
              <a:t>Discuss research on family-school relationships and students’ success</a:t>
            </a:r>
          </a:p>
          <a:p>
            <a:pPr marL="457200" indent="-457200">
              <a:lnSpc>
                <a:spcPct val="100000"/>
              </a:lnSpc>
              <a:spcBef>
                <a:spcPts val="0"/>
              </a:spcBef>
              <a:buSzPct val="100000"/>
            </a:pPr>
            <a:r>
              <a:rPr lang="en-US" sz="3200" dirty="0">
                <a:ea typeface="Cabin"/>
                <a:cs typeface="Cabin"/>
                <a:sym typeface="Cabin"/>
              </a:rPr>
              <a:t>Examine key elements of engaging families</a:t>
            </a:r>
          </a:p>
          <a:p>
            <a:pPr marL="457200" indent="-457200">
              <a:lnSpc>
                <a:spcPct val="100000"/>
              </a:lnSpc>
              <a:spcBef>
                <a:spcPts val="0"/>
              </a:spcBef>
              <a:buSzPct val="100000"/>
            </a:pPr>
            <a:r>
              <a:rPr lang="en-US" sz="3200" dirty="0">
                <a:ea typeface="Cabin"/>
                <a:cs typeface="Cabin"/>
                <a:sym typeface="Cabin"/>
              </a:rPr>
              <a:t>Explore strategies at various levels to enhance family engagement and increase student achievement</a:t>
            </a:r>
          </a:p>
          <a:p>
            <a:pPr marL="0" indent="0">
              <a:spcBef>
                <a:spcPts val="0"/>
              </a:spcBef>
              <a:buSzPct val="100000"/>
              <a:buNone/>
            </a:pPr>
            <a:endParaRPr lang="en-US" sz="1600" dirty="0">
              <a:ea typeface="Cabin"/>
              <a:cs typeface="Cabin"/>
              <a:sym typeface="Cabin"/>
            </a:endParaRPr>
          </a:p>
        </p:txBody>
      </p:sp>
    </p:spTree>
    <p:extLst>
      <p:ext uri="{BB962C8B-B14F-4D97-AF65-F5344CB8AC3E}">
        <p14:creationId xmlns:p14="http://schemas.microsoft.com/office/powerpoint/2010/main" val="322060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52F5B-9457-4972-A5C4-D0039C60B621}"/>
              </a:ext>
            </a:extLst>
          </p:cNvPr>
          <p:cNvSpPr>
            <a:spLocks noGrp="1"/>
          </p:cNvSpPr>
          <p:nvPr>
            <p:ph type="title"/>
          </p:nvPr>
        </p:nvSpPr>
        <p:spPr/>
        <p:txBody>
          <a:bodyPr/>
          <a:lstStyle/>
          <a:p>
            <a:r>
              <a:rPr lang="en-US" dirty="0"/>
              <a:t>References </a:t>
            </a:r>
            <a:r>
              <a:rPr lang="en-US" sz="2400" dirty="0"/>
              <a:t>(5)</a:t>
            </a:r>
            <a:endParaRPr lang="en-US" dirty="0"/>
          </a:p>
        </p:txBody>
      </p:sp>
      <p:sp>
        <p:nvSpPr>
          <p:cNvPr id="4" name="Rectangle 3">
            <a:extLst>
              <a:ext uri="{FF2B5EF4-FFF2-40B4-BE49-F238E27FC236}">
                <a16:creationId xmlns:a16="http://schemas.microsoft.com/office/drawing/2014/main" id="{5EFE7BDE-23D0-4734-A907-3BD91A051D9C}"/>
              </a:ext>
            </a:extLst>
          </p:cNvPr>
          <p:cNvSpPr/>
          <p:nvPr/>
        </p:nvSpPr>
        <p:spPr>
          <a:xfrm>
            <a:off x="4005263" y="1288412"/>
            <a:ext cx="6096000" cy="3840026"/>
          </a:xfrm>
          <a:prstGeom prst="rect">
            <a:avLst/>
          </a:prstGeom>
        </p:spPr>
        <p:txBody>
          <a:bodyPr>
            <a:spAutoFit/>
          </a:bodyPr>
          <a:lstStyle/>
          <a:p>
            <a:pPr marL="342900" marR="0" lvl="0" indent="-342900">
              <a:lnSpc>
                <a:spcPct val="107000"/>
              </a:lnSpc>
              <a:spcBef>
                <a:spcPts val="0"/>
              </a:spcBef>
              <a:spcAft>
                <a:spcPts val="800"/>
              </a:spcAft>
              <a:buFont typeface="Wingdings 2" panose="05020102010507070707" pitchFamily="18" charset="2"/>
              <a:buChar char=""/>
              <a:tabLst>
                <a:tab pos="457200" algn="l"/>
              </a:tabLst>
            </a:pPr>
            <a:r>
              <a:rPr lang="en-US" sz="1400" dirty="0" err="1">
                <a:solidFill>
                  <a:schemeClr val="bg1"/>
                </a:solidFill>
                <a:ea typeface="Calibri" panose="020F0502020204030204" pitchFamily="34" charset="0"/>
                <a:cs typeface="Calibri" panose="020F0502020204030204" pitchFamily="34" charset="0"/>
              </a:rPr>
              <a:t>Weyer</a:t>
            </a:r>
            <a:r>
              <a:rPr lang="en-US" sz="1400" dirty="0">
                <a:solidFill>
                  <a:schemeClr val="bg1"/>
                </a:solidFill>
                <a:ea typeface="Calibri" panose="020F0502020204030204" pitchFamily="34" charset="0"/>
                <a:cs typeface="Calibri" panose="020F0502020204030204" pitchFamily="34" charset="0"/>
              </a:rPr>
              <a:t>, M. (2018, September 24). Family Engagement in Education, Retrieved July 02, 2020, from </a:t>
            </a:r>
            <a:r>
              <a:rPr lang="en-US" sz="1400" u="sng" dirty="0">
                <a:solidFill>
                  <a:schemeClr val="bg1"/>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https://www.ncsl.org/research/education/family-engagement.aspx</a:t>
            </a:r>
            <a:endParaRPr lang="en-US" sz="1400" dirty="0">
              <a:solidFill>
                <a:schemeClr val="bg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2" panose="05020102010507070707" pitchFamily="18" charset="2"/>
              <a:buChar char=""/>
              <a:tabLst>
                <a:tab pos="457200" algn="l"/>
              </a:tabLst>
            </a:pPr>
            <a:r>
              <a:rPr lang="en-US" sz="1400" dirty="0">
                <a:solidFill>
                  <a:schemeClr val="bg1"/>
                </a:solidFill>
                <a:ea typeface="Calibri" panose="020F0502020204030204" pitchFamily="34" charset="0"/>
                <a:cs typeface="Calibri" panose="020F0502020204030204" pitchFamily="34" charset="0"/>
              </a:rPr>
              <a:t>Weiss, H. B., &amp; Lopez, M. E. (2011). Making data matter in family engagement</a:t>
            </a:r>
            <a:r>
              <a:rPr lang="en-US" sz="1400" i="1" dirty="0">
                <a:solidFill>
                  <a:schemeClr val="bg1"/>
                </a:solidFill>
                <a:ea typeface="Calibri" panose="020F0502020204030204" pitchFamily="34" charset="0"/>
                <a:cs typeface="Calibri" panose="020F0502020204030204" pitchFamily="34" charset="0"/>
              </a:rPr>
              <a:t>. </a:t>
            </a:r>
            <a:r>
              <a:rPr lang="en-US" sz="1400" dirty="0">
                <a:solidFill>
                  <a:schemeClr val="bg1"/>
                </a:solidFill>
                <a:ea typeface="Calibri" panose="020F0502020204030204" pitchFamily="34" charset="0"/>
                <a:cs typeface="Calibri" panose="020F0502020204030204" pitchFamily="34" charset="0"/>
              </a:rPr>
              <a:t>In, Sam Redding, Marilyn Murphy, &amp; Pam </a:t>
            </a:r>
            <a:r>
              <a:rPr lang="en-US" sz="1400" dirty="0" err="1">
                <a:solidFill>
                  <a:schemeClr val="bg1"/>
                </a:solidFill>
                <a:ea typeface="Calibri" panose="020F0502020204030204" pitchFamily="34" charset="0"/>
                <a:cs typeface="Calibri" panose="020F0502020204030204" pitchFamily="34" charset="0"/>
              </a:rPr>
              <a:t>Sheley</a:t>
            </a:r>
            <a:r>
              <a:rPr lang="en-US" sz="1400" dirty="0">
                <a:solidFill>
                  <a:schemeClr val="bg1"/>
                </a:solidFill>
                <a:ea typeface="Calibri" panose="020F0502020204030204" pitchFamily="34" charset="0"/>
                <a:cs typeface="Calibri" panose="020F0502020204030204" pitchFamily="34" charset="0"/>
              </a:rPr>
              <a:t> (Eds.), </a:t>
            </a:r>
            <a:r>
              <a:rPr lang="en-US" sz="1400" i="1" dirty="0">
                <a:solidFill>
                  <a:schemeClr val="bg1"/>
                </a:solidFill>
                <a:ea typeface="Calibri" panose="020F0502020204030204" pitchFamily="34" charset="0"/>
                <a:cs typeface="Calibri" panose="020F0502020204030204" pitchFamily="34" charset="0"/>
              </a:rPr>
              <a:t>The handbook on family and community engagement, </a:t>
            </a:r>
            <a:r>
              <a:rPr lang="en-US" sz="1400" dirty="0">
                <a:solidFill>
                  <a:schemeClr val="bg1"/>
                </a:solidFill>
                <a:ea typeface="Calibri" panose="020F0502020204030204" pitchFamily="34" charset="0"/>
                <a:cs typeface="Calibri" panose="020F0502020204030204" pitchFamily="34" charset="0"/>
              </a:rPr>
              <a:t>pp. 21-28. Retrieved from </a:t>
            </a:r>
            <a:r>
              <a:rPr lang="en-US" sz="1400" u="sng" dirty="0">
                <a:solidFill>
                  <a:schemeClr val="bg1"/>
                </a:solidFill>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http://www.schoolcommunitynetwork.org/downloads/FACEHandbook.pdf</a:t>
            </a:r>
            <a:r>
              <a:rPr lang="en-US" sz="1400" dirty="0">
                <a:solidFill>
                  <a:schemeClr val="bg1"/>
                </a:solidFill>
                <a:ea typeface="Calibri" panose="020F0502020204030204" pitchFamily="34" charset="0"/>
                <a:cs typeface="Calibri" panose="020F0502020204030204" pitchFamily="34" charset="0"/>
              </a:rPr>
              <a:t>  </a:t>
            </a:r>
            <a:endParaRPr lang="en-US" sz="1400" dirty="0">
              <a:solidFill>
                <a:schemeClr val="bg1"/>
              </a:solidFill>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2" panose="05020102010507070707" pitchFamily="18" charset="2"/>
              <a:buChar char=""/>
              <a:tabLst>
                <a:tab pos="457200" algn="l"/>
              </a:tabLst>
            </a:pPr>
            <a:r>
              <a:rPr lang="en-US" sz="1400" dirty="0">
                <a:solidFill>
                  <a:schemeClr val="bg1"/>
                </a:solidFill>
                <a:ea typeface="Calibri" panose="020F0502020204030204" pitchFamily="34" charset="0"/>
                <a:cs typeface="Calibri" panose="020F0502020204030204" pitchFamily="34" charset="0"/>
              </a:rPr>
              <a:t>Xu, Z., &amp; </a:t>
            </a:r>
            <a:r>
              <a:rPr lang="en-US" sz="1400" dirty="0" err="1">
                <a:solidFill>
                  <a:schemeClr val="bg1"/>
                </a:solidFill>
                <a:ea typeface="Calibri" panose="020F0502020204030204" pitchFamily="34" charset="0"/>
                <a:cs typeface="Calibri" panose="020F0502020204030204" pitchFamily="34" charset="0"/>
              </a:rPr>
              <a:t>Gulosino</a:t>
            </a:r>
            <a:r>
              <a:rPr lang="en-US" sz="1400" dirty="0">
                <a:solidFill>
                  <a:schemeClr val="bg1"/>
                </a:solidFill>
                <a:ea typeface="Calibri" panose="020F0502020204030204" pitchFamily="34" charset="0"/>
                <a:cs typeface="Calibri" panose="020F0502020204030204" pitchFamily="34" charset="0"/>
              </a:rPr>
              <a:t>, C. A., (2006). How does teacher quality matter? The effect of teacher-parent partnership on early childhood performance in public and private schools. </a:t>
            </a:r>
            <a:r>
              <a:rPr lang="en-US" sz="1400" i="1" dirty="0">
                <a:solidFill>
                  <a:schemeClr val="bg1"/>
                </a:solidFill>
                <a:ea typeface="Calibri" panose="020F0502020204030204" pitchFamily="34" charset="0"/>
                <a:cs typeface="Calibri" panose="020F0502020204030204" pitchFamily="34" charset="0"/>
              </a:rPr>
              <a:t>Education Economics, </a:t>
            </a:r>
            <a:r>
              <a:rPr lang="en-US" sz="1400" dirty="0">
                <a:solidFill>
                  <a:schemeClr val="bg1"/>
                </a:solidFill>
                <a:ea typeface="Calibri" panose="020F0502020204030204" pitchFamily="34" charset="0"/>
                <a:cs typeface="Calibri" panose="020F0502020204030204" pitchFamily="34" charset="0"/>
              </a:rPr>
              <a:t>14(3), 345-367. </a:t>
            </a:r>
            <a:endParaRPr lang="en-US" sz="1400" dirty="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chemeClr val="bg1"/>
                </a:solidFill>
                <a:ea typeface="Calibri" panose="020F0502020204030204" pitchFamily="34" charset="0"/>
                <a:cs typeface="Calibri" panose="020F0502020204030204" pitchFamily="34" charset="0"/>
              </a:rPr>
              <a:t> </a:t>
            </a:r>
            <a:endParaRPr lang="en-US" sz="14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7333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D96AE-8A9B-4991-BAB0-631B500FB00C}"/>
              </a:ext>
            </a:extLst>
          </p:cNvPr>
          <p:cNvSpPr>
            <a:spLocks noGrp="1"/>
          </p:cNvSpPr>
          <p:nvPr>
            <p:ph type="ctrTitle"/>
          </p:nvPr>
        </p:nvSpPr>
        <p:spPr>
          <a:xfrm>
            <a:off x="517286" y="985839"/>
            <a:ext cx="7315200" cy="5276850"/>
          </a:xfrm>
        </p:spPr>
        <p:txBody>
          <a:bodyPr>
            <a:normAutofit/>
          </a:bodyPr>
          <a:lstStyle/>
          <a:p>
            <a:pPr algn="ctr"/>
            <a:br>
              <a:rPr lang="en-US" sz="2400" dirty="0"/>
            </a:br>
            <a:br>
              <a:rPr lang="en-US" sz="2400" dirty="0"/>
            </a:br>
            <a:r>
              <a:rPr lang="en-US" sz="1800" b="0" dirty="0"/>
              <a:t>PaTTAN – East</a:t>
            </a:r>
            <a:br>
              <a:rPr lang="en-US" sz="1800" b="0" dirty="0"/>
            </a:br>
            <a:r>
              <a:rPr lang="en-US" sz="1800" b="0" dirty="0"/>
              <a:t>1-800-441-3215</a:t>
            </a:r>
            <a:br>
              <a:rPr lang="en-US" sz="1800" b="0" dirty="0"/>
            </a:br>
            <a:r>
              <a:rPr lang="en-US" sz="1800" b="0" dirty="0"/>
              <a:t>Kimberly Jenkins</a:t>
            </a:r>
            <a:br>
              <a:rPr lang="en-US" sz="1800" b="0" dirty="0"/>
            </a:br>
            <a:r>
              <a:rPr lang="en-US" sz="1800" b="0" dirty="0">
                <a:hlinkClick r:id="rId3"/>
              </a:rPr>
              <a:t>kjenkins@pattan.net</a:t>
            </a:r>
            <a:br>
              <a:rPr lang="en-US" sz="1800" b="0" dirty="0"/>
            </a:br>
            <a:br>
              <a:rPr lang="en-US" sz="1800" b="0" dirty="0"/>
            </a:br>
            <a:r>
              <a:rPr lang="en-US" sz="1800" b="0" dirty="0"/>
              <a:t>PaTTAN – Harrisburg</a:t>
            </a:r>
            <a:br>
              <a:rPr lang="en-US" sz="1800" b="0" dirty="0"/>
            </a:br>
            <a:r>
              <a:rPr lang="en-US" sz="1800" b="0" dirty="0"/>
              <a:t>1-800-360-7282</a:t>
            </a:r>
            <a:br>
              <a:rPr lang="en-US" sz="1800" b="0" dirty="0"/>
            </a:br>
            <a:r>
              <a:rPr lang="en-US" sz="1800" b="0" dirty="0"/>
              <a:t>Erin Campion</a:t>
            </a:r>
            <a:br>
              <a:rPr lang="en-US" sz="1800" b="0" dirty="0"/>
            </a:br>
            <a:r>
              <a:rPr lang="en-US" sz="1800" b="0" dirty="0">
                <a:hlinkClick r:id="rId4"/>
              </a:rPr>
              <a:t>ecampion@pattan.net</a:t>
            </a:r>
            <a:br>
              <a:rPr lang="en-US" sz="1800" b="0" dirty="0"/>
            </a:br>
            <a:br>
              <a:rPr lang="en-US" sz="1800" b="0" dirty="0"/>
            </a:br>
            <a:r>
              <a:rPr lang="en-US" sz="1800" b="0" dirty="0"/>
              <a:t>PaTTAN – Pittsburgh</a:t>
            </a:r>
            <a:br>
              <a:rPr lang="en-US" sz="1800" b="0" dirty="0"/>
            </a:br>
            <a:r>
              <a:rPr lang="en-US" sz="1800" b="0" dirty="0"/>
              <a:t>1-800-446-5607</a:t>
            </a:r>
            <a:br>
              <a:rPr lang="en-US" sz="1800" b="0" dirty="0"/>
            </a:br>
            <a:r>
              <a:rPr lang="en-US" sz="1800" b="0" dirty="0"/>
              <a:t>Jennifer Geibel</a:t>
            </a:r>
            <a:br>
              <a:rPr lang="en-US" sz="1800" b="0" dirty="0"/>
            </a:br>
            <a:r>
              <a:rPr lang="en-US" sz="1800" b="0" dirty="0">
                <a:hlinkClick r:id="rId5"/>
              </a:rPr>
              <a:t>jgeibel@pattan.net</a:t>
            </a:r>
            <a:br>
              <a:rPr lang="en-US" sz="1800" b="0" dirty="0"/>
            </a:br>
            <a:br>
              <a:rPr lang="en-US" sz="1800" b="0" dirty="0"/>
            </a:br>
            <a:endParaRPr lang="en-US" sz="2200" b="0" dirty="0"/>
          </a:p>
        </p:txBody>
      </p:sp>
    </p:spTree>
    <p:extLst>
      <p:ext uri="{BB962C8B-B14F-4D97-AF65-F5344CB8AC3E}">
        <p14:creationId xmlns:p14="http://schemas.microsoft.com/office/powerpoint/2010/main" val="121207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653-77CE-4099-8C3D-D8F41384A3A1}"/>
              </a:ext>
            </a:extLst>
          </p:cNvPr>
          <p:cNvSpPr>
            <a:spLocks noGrp="1"/>
          </p:cNvSpPr>
          <p:nvPr>
            <p:ph type="title"/>
          </p:nvPr>
        </p:nvSpPr>
        <p:spPr>
          <a:xfrm>
            <a:off x="252918" y="1123837"/>
            <a:ext cx="3088379" cy="4601183"/>
          </a:xfrm>
        </p:spPr>
        <p:txBody>
          <a:bodyPr/>
          <a:lstStyle/>
          <a:p>
            <a:r>
              <a:rPr lang="en-US" sz="3600" b="1" dirty="0"/>
              <a:t>Family</a:t>
            </a:r>
            <a:br>
              <a:rPr lang="en-US" sz="3600" b="1" dirty="0"/>
            </a:br>
            <a:r>
              <a:rPr lang="en-US" sz="3600" b="1" dirty="0"/>
              <a:t>Engagement</a:t>
            </a:r>
            <a:br>
              <a:rPr lang="en-US" b="1" dirty="0"/>
            </a:br>
            <a:br>
              <a:rPr lang="en-US" b="1" dirty="0"/>
            </a:br>
            <a:br>
              <a:rPr lang="en-US" b="1" dirty="0"/>
            </a:br>
            <a:br>
              <a:rPr lang="en-US" b="1" dirty="0"/>
            </a:br>
            <a:br>
              <a:rPr lang="en-US" b="1" dirty="0"/>
            </a:br>
            <a:endParaRPr lang="en-US" dirty="0"/>
          </a:p>
        </p:txBody>
      </p:sp>
      <p:sp>
        <p:nvSpPr>
          <p:cNvPr id="3" name="Content Placeholder 2">
            <a:extLst>
              <a:ext uri="{FF2B5EF4-FFF2-40B4-BE49-F238E27FC236}">
                <a16:creationId xmlns:a16="http://schemas.microsoft.com/office/drawing/2014/main" id="{0CA4AFB9-3BA9-4E2A-89BC-206F6A94DCA8}"/>
              </a:ext>
            </a:extLst>
          </p:cNvPr>
          <p:cNvSpPr>
            <a:spLocks noGrp="1"/>
          </p:cNvSpPr>
          <p:nvPr>
            <p:ph idx="1"/>
          </p:nvPr>
        </p:nvSpPr>
        <p:spPr>
          <a:xfrm>
            <a:off x="3871468" y="796033"/>
            <a:ext cx="7315200" cy="5120640"/>
          </a:xfrm>
        </p:spPr>
        <p:txBody>
          <a:bodyPr/>
          <a:lstStyle/>
          <a:p>
            <a:pPr marL="0" indent="0" algn="ctr">
              <a:buClr>
                <a:schemeClr val="accent4">
                  <a:lumMod val="20000"/>
                  <a:lumOff val="80000"/>
                </a:schemeClr>
              </a:buClr>
              <a:buNone/>
            </a:pPr>
            <a:r>
              <a:rPr lang="en-US" sz="3200" dirty="0"/>
              <a:t>Family Engagement promotes equitable partnerships among schools, families and communities to actively promote student achievement through shared commitment, decision-making and responsibility.</a:t>
            </a:r>
          </a:p>
          <a:p>
            <a:pPr marL="0" indent="0" algn="ctr">
              <a:buClr>
                <a:schemeClr val="accent4">
                  <a:lumMod val="20000"/>
                  <a:lumOff val="80000"/>
                </a:schemeClr>
              </a:buClr>
              <a:buNone/>
            </a:pPr>
            <a:endParaRPr lang="en-US" dirty="0"/>
          </a:p>
          <a:p>
            <a:pPr marL="0" indent="0" algn="ctr">
              <a:buClr>
                <a:schemeClr val="accent4">
                  <a:lumMod val="20000"/>
                  <a:lumOff val="80000"/>
                </a:schemeClr>
              </a:buClr>
              <a:buNone/>
            </a:pPr>
            <a:r>
              <a:rPr lang="en-US" b="1" dirty="0"/>
              <a:t>#PAFamilyEngagement</a:t>
            </a:r>
            <a:endParaRPr lang="en-US" dirty="0"/>
          </a:p>
        </p:txBody>
      </p:sp>
      <p:pic>
        <p:nvPicPr>
          <p:cNvPr id="6" name="Picture 5">
            <a:extLst>
              <a:ext uri="{FF2B5EF4-FFF2-40B4-BE49-F238E27FC236}">
                <a16:creationId xmlns:a16="http://schemas.microsoft.com/office/drawing/2014/main" id="{6E586DC0-ED76-47AF-8C22-44BA5AC0B7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0534" y="3331864"/>
            <a:ext cx="1526895" cy="1779912"/>
          </a:xfrm>
          <a:prstGeom prst="rect">
            <a:avLst/>
          </a:prstGeom>
        </p:spPr>
      </p:pic>
    </p:spTree>
    <p:extLst>
      <p:ext uri="{BB962C8B-B14F-4D97-AF65-F5344CB8AC3E}">
        <p14:creationId xmlns:p14="http://schemas.microsoft.com/office/powerpoint/2010/main" val="253542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B352-0A1D-4FA9-9A84-195BD6B79C13}"/>
              </a:ext>
            </a:extLst>
          </p:cNvPr>
          <p:cNvSpPr>
            <a:spLocks noGrp="1"/>
          </p:cNvSpPr>
          <p:nvPr>
            <p:ph type="title"/>
          </p:nvPr>
        </p:nvSpPr>
        <p:spPr>
          <a:xfrm>
            <a:off x="309339" y="1423182"/>
            <a:ext cx="2834640" cy="2979420"/>
          </a:xfrm>
          <a:prstGeom prst="rect">
            <a:avLst/>
          </a:prstGeom>
        </p:spPr>
        <p:txBody>
          <a:bodyPr anchor="b">
            <a:normAutofit fontScale="90000"/>
          </a:bodyPr>
          <a:lstStyle/>
          <a:p>
            <a:br>
              <a:rPr lang="en-US" sz="2500" dirty="0"/>
            </a:br>
            <a:br>
              <a:rPr lang="en-US" sz="2500" dirty="0"/>
            </a:br>
            <a:br>
              <a:rPr lang="en-US" sz="2500" dirty="0"/>
            </a:br>
            <a:r>
              <a:rPr lang="en-US" sz="2700" dirty="0"/>
              <a:t>Regulations and Implications for Practice</a:t>
            </a:r>
            <a:br>
              <a:rPr lang="en-US" sz="2700" dirty="0"/>
            </a:br>
            <a:br>
              <a:rPr lang="en-US" sz="2500" dirty="0"/>
            </a:br>
            <a:br>
              <a:rPr lang="en-US" sz="2500" dirty="0"/>
            </a:br>
            <a:br>
              <a:rPr lang="en-US" sz="2500" dirty="0"/>
            </a:br>
            <a:endParaRPr lang="en-US" sz="2500" dirty="0"/>
          </a:p>
        </p:txBody>
      </p:sp>
      <p:graphicFrame>
        <p:nvGraphicFramePr>
          <p:cNvPr id="9" name="Content Placeholder 2" descr="IDEA, ESSA, PA State Performance Plan (SSP Indicator 8;) Danielson Framework, Component 4C-Communicating with Families; PA System for Principal Effectiveness, Component 4A-Maximizes Parent and Community Involvement and Outreach">
            <a:extLst>
              <a:ext uri="{FF2B5EF4-FFF2-40B4-BE49-F238E27FC236}">
                <a16:creationId xmlns:a16="http://schemas.microsoft.com/office/drawing/2014/main" id="{5F48D382-83B3-4EB2-A562-D19A35C3D21B}"/>
              </a:ext>
            </a:extLst>
          </p:cNvPr>
          <p:cNvGraphicFramePr>
            <a:graphicFrameLocks noGrp="1"/>
          </p:cNvGraphicFramePr>
          <p:nvPr>
            <p:ph idx="1"/>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8824FB3D-D350-4B2B-97FE-33DA2E903DB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2960" y="3888464"/>
            <a:ext cx="1526895" cy="1779912"/>
          </a:xfrm>
          <a:prstGeom prst="rect">
            <a:avLst/>
          </a:prstGeom>
        </p:spPr>
      </p:pic>
    </p:spTree>
    <p:extLst>
      <p:ext uri="{BB962C8B-B14F-4D97-AF65-F5344CB8AC3E}">
        <p14:creationId xmlns:p14="http://schemas.microsoft.com/office/powerpoint/2010/main" val="346760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A69E-4468-4380-B674-999AE018713B}"/>
              </a:ext>
            </a:extLst>
          </p:cNvPr>
          <p:cNvSpPr>
            <a:spLocks noGrp="1"/>
          </p:cNvSpPr>
          <p:nvPr>
            <p:ph type="title"/>
          </p:nvPr>
        </p:nvSpPr>
        <p:spPr>
          <a:xfrm>
            <a:off x="238779" y="1528314"/>
            <a:ext cx="2834640" cy="2979420"/>
          </a:xfrm>
        </p:spPr>
        <p:txBody>
          <a:bodyPr anchor="b">
            <a:normAutofit/>
          </a:bodyPr>
          <a:lstStyle/>
          <a:p>
            <a:r>
              <a:rPr lang="en-US" sz="3600" dirty="0"/>
              <a:t>ESSA Parent Guide</a:t>
            </a:r>
          </a:p>
        </p:txBody>
      </p:sp>
      <p:sp>
        <p:nvSpPr>
          <p:cNvPr id="12" name="Text Placeholder 3">
            <a:extLst>
              <a:ext uri="{FF2B5EF4-FFF2-40B4-BE49-F238E27FC236}">
                <a16:creationId xmlns:a16="http://schemas.microsoft.com/office/drawing/2014/main" id="{39240E89-9721-44D2-8A72-F5D60153B5DB}"/>
              </a:ext>
            </a:extLst>
          </p:cNvPr>
          <p:cNvSpPr>
            <a:spLocks noGrp="1"/>
          </p:cNvSpPr>
          <p:nvPr>
            <p:ph type="body" sz="half" idx="2"/>
          </p:nvPr>
        </p:nvSpPr>
        <p:spPr>
          <a:xfrm>
            <a:off x="215775" y="4352458"/>
            <a:ext cx="3160028" cy="1693746"/>
          </a:xfrm>
        </p:spPr>
        <p:txBody>
          <a:bodyPr>
            <a:normAutofit/>
          </a:bodyPr>
          <a:lstStyle/>
          <a:p>
            <a:endParaRPr lang="en-US" sz="2400" dirty="0"/>
          </a:p>
          <a:p>
            <a:r>
              <a:rPr lang="en-US" sz="2400" i="1" dirty="0"/>
              <a:t>Share with Your School Community!</a:t>
            </a:r>
          </a:p>
        </p:txBody>
      </p:sp>
      <p:pic>
        <p:nvPicPr>
          <p:cNvPr id="7" name="Content Placeholder 6" descr="Image of Understanding the Every Student Succeeds Act &#10;A Parents' Guide to the Nation's Landmark Education Law">
            <a:hlinkClick r:id="rId3" action="ppaction://hlinkfile"/>
            <a:extLst>
              <a:ext uri="{FF2B5EF4-FFF2-40B4-BE49-F238E27FC236}">
                <a16:creationId xmlns:a16="http://schemas.microsoft.com/office/drawing/2014/main" id="{B2911B62-223F-4481-A4CD-251AEB6DEF63}"/>
              </a:ext>
            </a:extLst>
          </p:cNvPr>
          <p:cNvPicPr>
            <a:picLocks noGrp="1" noChangeAspect="1"/>
          </p:cNvPicPr>
          <p:nvPr>
            <p:ph idx="1"/>
          </p:nvPr>
        </p:nvPicPr>
        <p:blipFill rotWithShape="1">
          <a:blip r:embed="rId4"/>
          <a:srcRect r="1" b="11632"/>
          <a:stretch/>
        </p:blipFill>
        <p:spPr>
          <a:xfrm>
            <a:off x="3867912" y="868680"/>
            <a:ext cx="7501128" cy="5120640"/>
          </a:xfrm>
          <a:noFill/>
        </p:spPr>
      </p:pic>
    </p:spTree>
    <p:extLst>
      <p:ext uri="{BB962C8B-B14F-4D97-AF65-F5344CB8AC3E}">
        <p14:creationId xmlns:p14="http://schemas.microsoft.com/office/powerpoint/2010/main" val="3880606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EC2D-414B-4C57-BC5C-DB42DC118567}"/>
              </a:ext>
            </a:extLst>
          </p:cNvPr>
          <p:cNvSpPr>
            <a:spLocks noGrp="1"/>
          </p:cNvSpPr>
          <p:nvPr>
            <p:ph type="title"/>
          </p:nvPr>
        </p:nvSpPr>
        <p:spPr>
          <a:xfrm>
            <a:off x="252919" y="1123837"/>
            <a:ext cx="3072172" cy="4601183"/>
          </a:xfrm>
        </p:spPr>
        <p:txBody>
          <a:bodyPr/>
          <a:lstStyle/>
          <a:p>
            <a:r>
              <a:rPr lang="en-US" sz="3600" b="1" dirty="0">
                <a:solidFill>
                  <a:schemeClr val="bg1"/>
                </a:solidFill>
                <a:cs typeface="Calibri" panose="020F0502020204030204" pitchFamily="34" charset="0"/>
              </a:rPr>
              <a:t>Core Beliefs of Family Engagement</a:t>
            </a:r>
            <a:br>
              <a:rPr lang="en-US" b="1" dirty="0">
                <a:solidFill>
                  <a:srgbClr val="004976"/>
                </a:solidFill>
                <a:cs typeface="Calibri" panose="020F0502020204030204" pitchFamily="34" charset="0"/>
              </a:rPr>
            </a:br>
            <a:endParaRPr lang="en-US" dirty="0"/>
          </a:p>
        </p:txBody>
      </p:sp>
      <p:graphicFrame>
        <p:nvGraphicFramePr>
          <p:cNvPr id="4" name="Content Placeholder 3" descr="All families have dreams for their children and want the best for them.&#10;All families have the capacity to support their children’s learning.&#10;Families and school staff are equal partners.&#10;The responsibility for cultivating and sustaining partnerships among school, home, and community rests primarily with school staff, especially school leaders.&#10;">
            <a:extLst>
              <a:ext uri="{FF2B5EF4-FFF2-40B4-BE49-F238E27FC236}">
                <a16:creationId xmlns:a16="http://schemas.microsoft.com/office/drawing/2014/main" id="{28699C66-6F61-474E-98CC-CB3E2E19445F}"/>
              </a:ext>
            </a:extLst>
          </p:cNvPr>
          <p:cNvGraphicFramePr>
            <a:graphicFrameLocks noGrp="1"/>
          </p:cNvGraphicFramePr>
          <p:nvPr>
            <p:ph idx="1"/>
          </p:nvPr>
        </p:nvGraphicFramePr>
        <p:xfrm>
          <a:off x="3868737" y="477672"/>
          <a:ext cx="7704563" cy="5759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9FE53CF-7171-4B7F-85B3-97011D0E3F67}"/>
              </a:ext>
            </a:extLst>
          </p:cNvPr>
          <p:cNvSpPr txBox="1"/>
          <p:nvPr/>
        </p:nvSpPr>
        <p:spPr>
          <a:xfrm>
            <a:off x="8437705" y="6244316"/>
            <a:ext cx="313859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a:ea typeface="+mn-ea"/>
                <a:cs typeface="+mn-cs"/>
              </a:rPr>
              <a:t> </a:t>
            </a:r>
            <a:r>
              <a:rPr kumimoji="0" lang="en-US" sz="1600" b="0" i="0" u="none" strike="noStrike" kern="1200" cap="none" spc="0" normalizeH="0" baseline="0" noProof="0" dirty="0">
                <a:ln>
                  <a:noFill/>
                </a:ln>
                <a:solidFill>
                  <a:srgbClr val="000000"/>
                </a:solidFill>
                <a:effectLst/>
                <a:uLnTx/>
                <a:uFillTx/>
                <a:latin typeface="Century Gothic"/>
                <a:ea typeface="+mn-ea"/>
                <a:cs typeface="+mn-cs"/>
              </a:rPr>
              <a:t>Mapp, Carver &amp; Lander, 2017</a:t>
            </a:r>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424229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5D42-ECDE-48B4-95C5-BB7074D87F98}"/>
              </a:ext>
            </a:extLst>
          </p:cNvPr>
          <p:cNvSpPr>
            <a:spLocks noGrp="1"/>
          </p:cNvSpPr>
          <p:nvPr>
            <p:ph type="title"/>
          </p:nvPr>
        </p:nvSpPr>
        <p:spPr>
          <a:xfrm>
            <a:off x="4015408" y="1091180"/>
            <a:ext cx="7537837" cy="4601183"/>
          </a:xfrm>
        </p:spPr>
        <p:txBody>
          <a:bodyPr>
            <a:normAutofit/>
          </a:bodyPr>
          <a:lstStyle/>
          <a:p>
            <a:br>
              <a:rPr lang="en-US" sz="4800" dirty="0"/>
            </a:br>
            <a:r>
              <a:rPr lang="en-US" sz="3600" b="1" dirty="0"/>
              <a:t>FAMILY ENGAGEMENT AND STUDENT ACHIEVEMENT</a:t>
            </a:r>
            <a:endParaRPr lang="en-US" sz="3600" dirty="0"/>
          </a:p>
        </p:txBody>
      </p:sp>
      <p:sp>
        <p:nvSpPr>
          <p:cNvPr id="4" name="TextBox 3">
            <a:extLst>
              <a:ext uri="{FF2B5EF4-FFF2-40B4-BE49-F238E27FC236}">
                <a16:creationId xmlns:a16="http://schemas.microsoft.com/office/drawing/2014/main" id="{92D897C3-08AA-4121-AD6B-4F7EADEA4E2A}"/>
              </a:ext>
            </a:extLst>
          </p:cNvPr>
          <p:cNvSpPr txBox="1"/>
          <p:nvPr/>
        </p:nvSpPr>
        <p:spPr>
          <a:xfrm>
            <a:off x="41832" y="3434762"/>
            <a:ext cx="3347358" cy="707886"/>
          </a:xfrm>
          <a:prstGeom prst="rect">
            <a:avLst/>
          </a:prstGeom>
          <a:noFill/>
          <a:ln w="38100">
            <a:solidFill>
              <a:schemeClr val="accent3">
                <a:lumMod val="20000"/>
                <a:lumOff val="80000"/>
              </a:schemeClr>
            </a:solidFill>
          </a:ln>
        </p:spPr>
        <p:txBody>
          <a:bodyPr wrap="square" rtlCol="0">
            <a:spAutoFit/>
          </a:bodyPr>
          <a:lstStyle/>
          <a:p>
            <a:pPr algn="ctr"/>
            <a:r>
              <a:rPr lang="en-US" sz="4000" dirty="0">
                <a:solidFill>
                  <a:schemeClr val="bg1"/>
                </a:solidFill>
              </a:rPr>
              <a:t>SECTION 1</a:t>
            </a:r>
          </a:p>
        </p:txBody>
      </p:sp>
    </p:spTree>
    <p:extLst>
      <p:ext uri="{BB962C8B-B14F-4D97-AF65-F5344CB8AC3E}">
        <p14:creationId xmlns:p14="http://schemas.microsoft.com/office/powerpoint/2010/main" val="42619416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3|10|4.5|3|2.9|2.6|2.3|2.1|1.9|1.8|2"/>
</p:tagLst>
</file>

<file path=ppt/tags/tag2.xml><?xml version="1.0" encoding="utf-8"?>
<p:tagLst xmlns:a="http://schemas.openxmlformats.org/drawingml/2006/main" xmlns:r="http://schemas.openxmlformats.org/officeDocument/2006/relationships" xmlns:p="http://schemas.openxmlformats.org/presentationml/2006/main">
  <p:tag name="TIMING" val="|12.3|10|4.5|3|2.9|2.6|2.3|2.1|1.9|1.8|2"/>
</p:tagLst>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E4AB075148434086621B3A36488AD8" ma:contentTypeVersion="10" ma:contentTypeDescription="Create a new document." ma:contentTypeScope="" ma:versionID="81c25029abbf5bd7be87c41a2e0fc84b">
  <xsd:schema xmlns:xsd="http://www.w3.org/2001/XMLSchema" xmlns:xs="http://www.w3.org/2001/XMLSchema" xmlns:p="http://schemas.microsoft.com/office/2006/metadata/properties" xmlns:ns2="a55fd221-d222-4047-a450-43c7a76d1534" xmlns:ns3="8568c8dc-2ca3-46f3-a801-373a7cb93c02" targetNamespace="http://schemas.microsoft.com/office/2006/metadata/properties" ma:root="true" ma:fieldsID="ecbf6f53c1c25081b470d1db6b186907" ns2:_="" ns3:_="">
    <xsd:import namespace="a55fd221-d222-4047-a450-43c7a76d1534"/>
    <xsd:import namespace="8568c8dc-2ca3-46f3-a801-373a7cb93c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5fd221-d222-4047-a450-43c7a76d15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68c8dc-2ca3-46f3-a801-373a7cb93c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BC169F-14A7-4EA8-A2AF-E069A48E885D}">
  <ds:schemaRefs>
    <ds:schemaRef ds:uri="http://schemas.microsoft.com/office/infopath/2007/PartnerControls"/>
    <ds:schemaRef ds:uri="http://purl.org/dc/dcmitype/"/>
    <ds:schemaRef ds:uri="http://purl.org/dc/terms/"/>
    <ds:schemaRef ds:uri="http://purl.org/dc/elements/1.1/"/>
    <ds:schemaRef ds:uri="a55fd221-d222-4047-a450-43c7a76d1534"/>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8568c8dc-2ca3-46f3-a801-373a7cb93c02"/>
  </ds:schemaRefs>
</ds:datastoreItem>
</file>

<file path=customXml/itemProps2.xml><?xml version="1.0" encoding="utf-8"?>
<ds:datastoreItem xmlns:ds="http://schemas.openxmlformats.org/officeDocument/2006/customXml" ds:itemID="{88BFF8B0-82B8-444F-9926-254A88BBAD45}">
  <ds:schemaRefs>
    <ds:schemaRef ds:uri="8568c8dc-2ca3-46f3-a801-373a7cb93c02"/>
    <ds:schemaRef ds:uri="a55fd221-d222-4047-a450-43c7a76d15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7F7E54-C45A-4356-951D-DEE43F03DC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1628</TotalTime>
  <Words>8175</Words>
  <Application>Microsoft Office PowerPoint</Application>
  <PresentationFormat>Widescreen</PresentationFormat>
  <Paragraphs>478</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Cabin</vt:lpstr>
      <vt:lpstr>Calibri</vt:lpstr>
      <vt:lpstr>Century Gothic</vt:lpstr>
      <vt:lpstr>Gill Sans MT</vt:lpstr>
      <vt:lpstr>Symbol</vt:lpstr>
      <vt:lpstr>Wingdings 2</vt:lpstr>
      <vt:lpstr>Frame</vt:lpstr>
      <vt:lpstr>Enhancing Family Engagement Module 3 </vt:lpstr>
      <vt:lpstr> PaTTAN’s Mission</vt:lpstr>
      <vt:lpstr>PDE’s Commitment to Least Restrictive Environment (LRE)</vt:lpstr>
      <vt:lpstr>Module 3 Goals</vt:lpstr>
      <vt:lpstr>Family Engagement     </vt:lpstr>
      <vt:lpstr>   Regulations and Implications for Practice    </vt:lpstr>
      <vt:lpstr>ESSA Parent Guide</vt:lpstr>
      <vt:lpstr>Core Beliefs of Family Engagement </vt:lpstr>
      <vt:lpstr> FAMILY ENGAGEMENT AND STUDENT ACHIEVEMENT</vt:lpstr>
      <vt:lpstr>Student Benefits of Family Engagement</vt:lpstr>
      <vt:lpstr>Influences on Family Engagement</vt:lpstr>
      <vt:lpstr>Activities Supporting Academic Success</vt:lpstr>
      <vt:lpstr>Activities Supporting Academic Success (cont’d)</vt:lpstr>
      <vt:lpstr>.Activity 3.1 Closer Look</vt:lpstr>
      <vt:lpstr>LEA-Level Strategies for Enhancing Student Achievement by Engaging Families</vt:lpstr>
      <vt:lpstr>Prioritizing Partnerships</vt:lpstr>
      <vt:lpstr>Establishing Expectations for Staff Members</vt:lpstr>
      <vt:lpstr>Family Engagement in Missions, Visions, and Goals</vt:lpstr>
      <vt:lpstr>Envisioning Family Engagement</vt:lpstr>
      <vt:lpstr>BUILDING/SCHOOL LEVEL STRATEGIES FOR ENHANCING STUDENT ACHIEVEMENT</vt:lpstr>
      <vt:lpstr>Are They the Same?    </vt:lpstr>
      <vt:lpstr>Children with Engaged Parents are… </vt:lpstr>
      <vt:lpstr>Versions of Family-School Partnerships</vt:lpstr>
      <vt:lpstr>Linking to Learning in a Partnership School</vt:lpstr>
      <vt:lpstr>Strategies to Promote Student Success</vt:lpstr>
      <vt:lpstr>More Building-Level Strategies</vt:lpstr>
      <vt:lpstr>Building-Level Strategies (cont’d)</vt:lpstr>
      <vt:lpstr>The Perfect Fit</vt:lpstr>
      <vt:lpstr>Engaging Families in Data Discussions </vt:lpstr>
      <vt:lpstr>CLASSROOM-LEVEL STRATEGIES FOR ENHANCING STUDENT ACHIEVEMENT</vt:lpstr>
      <vt:lpstr>Classroom Strategies to Promote Student Success</vt:lpstr>
      <vt:lpstr>More Classroom Strategies</vt:lpstr>
      <vt:lpstr>Helping Families Understand Homework</vt:lpstr>
      <vt:lpstr>Interactive Homework Assignments</vt:lpstr>
      <vt:lpstr>Building Capacity for Academic Collaboration</vt:lpstr>
      <vt:lpstr>References (1)</vt:lpstr>
      <vt:lpstr>Resources</vt:lpstr>
      <vt:lpstr>References (3) </vt:lpstr>
      <vt:lpstr>References (4) </vt:lpstr>
      <vt:lpstr>References (5)</vt:lpstr>
      <vt:lpstr>  PaTTAN – East 1-800-441-3215 Kimberly Jenkins kjenkins@pattan.net  PaTTAN – Harrisburg 1-800-360-7282 Erin Campion ecampion@pattan.net  PaTTAN – Pittsburgh 1-800-446-5607 Jennifer Geibel jgeibel@pattan.net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Family Engagement Module 1</dc:title>
  <dc:creator>Linda Cartwright</dc:creator>
  <cp:lastModifiedBy>Andy Rotondo</cp:lastModifiedBy>
  <cp:revision>2</cp:revision>
  <dcterms:created xsi:type="dcterms:W3CDTF">2020-03-26T14:41:05Z</dcterms:created>
  <dcterms:modified xsi:type="dcterms:W3CDTF">2020-08-20T14:37:04Z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0x010100F7E4AB075148434086621B3A36488AD8</vt:lpwstr>
  </property>
  <property fmtid="{D5CDD505-2E9C-101B-9397-08002B2CF9AE}" pid="3" name="_MarkAsFinal">
    <vt:bool>true</vt:bool>
  </property>
</Properties>
</file>