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omments/modernComment_10D_F155C785.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comments/modernComment_113_B616FFB6.xml" ContentType="application/vnd.ms-powerpoint.comments+xml"/>
  <Override PartName="/ppt/comments/modernComment_11A_AC8A4E6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 id="2147483710" r:id="rId5"/>
  </p:sldMasterIdLst>
  <p:notesMasterIdLst>
    <p:notesMasterId r:id="rId31"/>
  </p:notesMasterIdLst>
  <p:sldIdLst>
    <p:sldId id="269" r:id="rId6"/>
    <p:sldId id="1030" r:id="rId7"/>
    <p:sldId id="280" r:id="rId8"/>
    <p:sldId id="1076" r:id="rId9"/>
    <p:sldId id="1042" r:id="rId10"/>
    <p:sldId id="1043" r:id="rId11"/>
    <p:sldId id="1045" r:id="rId12"/>
    <p:sldId id="258" r:id="rId13"/>
    <p:sldId id="1044" r:id="rId14"/>
    <p:sldId id="257" r:id="rId15"/>
    <p:sldId id="264" r:id="rId16"/>
    <p:sldId id="259" r:id="rId17"/>
    <p:sldId id="261" r:id="rId18"/>
    <p:sldId id="608" r:id="rId19"/>
    <p:sldId id="265" r:id="rId20"/>
    <p:sldId id="1077" r:id="rId21"/>
    <p:sldId id="298" r:id="rId22"/>
    <p:sldId id="266" r:id="rId23"/>
    <p:sldId id="267" r:id="rId24"/>
    <p:sldId id="260" r:id="rId25"/>
    <p:sldId id="275" r:id="rId26"/>
    <p:sldId id="1079" r:id="rId27"/>
    <p:sldId id="282" r:id="rId28"/>
    <p:sldId id="281" r:id="rId29"/>
    <p:sldId id="10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A1CDF-41C2-BCAF-87FB-099951630825}" name="Frank, Barry J" initials="BF" userId="S::barfrank@pa.gov::4cc83a32-cbee-4dc3-982f-558bd59a04a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6FDCD-EC9F-441D-8FDA-596A1F47E771}" v="14" dt="2025-10-21T20:56:28.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9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omments/modernComment_10D_F155C785.xml><?xml version="1.0" encoding="utf-8"?>
<p188:cmLst xmlns:a="http://schemas.openxmlformats.org/drawingml/2006/main" xmlns:r="http://schemas.openxmlformats.org/officeDocument/2006/relationships" xmlns:p188="http://schemas.microsoft.com/office/powerpoint/2018/8/main">
  <p188:cm id="{DC188906-4739-43B6-A266-6190ECB80230}" authorId="{487A1CDF-41C2-BCAF-87FB-099951630825}" created="2025-03-21T22:30:02.190">
    <pc:sldMkLst xmlns:pc="http://schemas.microsoft.com/office/powerpoint/2013/main/command">
      <pc:docMk/>
      <pc:sldMk cId="4048930693" sldId="269"/>
    </pc:sldMkLst>
    <p188:txBody>
      <a:bodyPr/>
      <a:lstStyle/>
      <a:p>
        <a:r>
          <a:rPr lang="en-US"/>
          <a:t>Discipline data isn’t covered in great detail, though it is more complicated with 9A and Safe Schools it might get off track more easily than some of the other info driving indicators (Exits and Grad/Drop rate, Placement, Identification, Transition plans)</a:t>
        </a:r>
      </a:p>
    </p188:txBody>
  </p188:cm>
</p188:cmLst>
</file>

<file path=ppt/comments/modernComment_113_B616FFB6.xml><?xml version="1.0" encoding="utf-8"?>
<p188:cmLst xmlns:a="http://schemas.openxmlformats.org/drawingml/2006/main" xmlns:r="http://schemas.openxmlformats.org/officeDocument/2006/relationships" xmlns:p188="http://schemas.microsoft.com/office/powerpoint/2018/8/main">
  <p188:cm id="{79076A0F-14E7-4C51-97DF-99DBADFF21C5}" authorId="{487A1CDF-41C2-BCAF-87FB-099951630825}" created="2025-03-21T22:27:43.829">
    <pc:sldMkLst xmlns:pc="http://schemas.microsoft.com/office/powerpoint/2013/main/command">
      <pc:docMk/>
      <pc:sldMk cId="3054960566" sldId="275"/>
    </pc:sldMkLst>
    <p188:txBody>
      <a:bodyPr/>
      <a:lstStyle/>
      <a:p>
        <a:r>
          <a:rPr lang="en-US"/>
          <a:t>I would comment on data collection being not just something that happens at 12/1 and 6/30, it is an ongoing process and everything they do plays a part (IEP meetings, ER/RRs, etc.) flow of the information from documents to systems for reporting can help lessen the perceived burden.</a:t>
        </a:r>
      </a:p>
    </p188:txBody>
  </p188:cm>
</p188:cmLst>
</file>

<file path=ppt/comments/modernComment_11A_AC8A4E65.xml><?xml version="1.0" encoding="utf-8"?>
<p188:cmLst xmlns:a="http://schemas.openxmlformats.org/drawingml/2006/main" xmlns:r="http://schemas.openxmlformats.org/officeDocument/2006/relationships" xmlns:p188="http://schemas.microsoft.com/office/powerpoint/2018/8/main">
  <p188:cm id="{B6859A3C-8440-41E0-892E-8ACA817B75A1}" authorId="{487A1CDF-41C2-BCAF-87FB-099951630825}" created="2025-03-21T22:18:22.897">
    <pc:sldMkLst xmlns:pc="http://schemas.microsoft.com/office/powerpoint/2013/main/command">
      <pc:docMk/>
      <pc:sldMk cId="2894745189" sldId="282"/>
    </pc:sldMkLst>
    <p188:txBody>
      <a:bodyPr/>
      <a:lstStyle/>
      <a:p>
        <a:r>
          <a:rPr lang="en-US"/>
          <a:t>Added a link to Microsoft’s quick reference card for vlookup, added Xlookup as an option.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C9F13-AFD6-4511-8FB3-57D877EC031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8DE5ECF-C133-4B11-8F87-75DD2BC4B21D}">
      <dgm:prSet phldrT="[Text]" phldr="0"/>
      <dgm:spPr/>
      <dgm:t>
        <a:bodyPr/>
        <a:lstStyle/>
        <a:p>
          <a:pPr rtl="0"/>
          <a:r>
            <a:rPr lang="en-US">
              <a:latin typeface="Aptos Display" panose="02110004020202020204"/>
            </a:rPr>
            <a:t> Training &amp; TA</a:t>
          </a:r>
          <a:endParaRPr lang="en-US"/>
        </a:p>
      </dgm:t>
    </dgm:pt>
    <dgm:pt modelId="{CD8BB322-FFD1-43BE-8CAB-DC15D05FA59F}" type="parTrans" cxnId="{352387AB-088F-4BA8-8A8C-4FD8A709095C}">
      <dgm:prSet/>
      <dgm:spPr/>
      <dgm:t>
        <a:bodyPr/>
        <a:lstStyle/>
        <a:p>
          <a:endParaRPr lang="en-US"/>
        </a:p>
      </dgm:t>
    </dgm:pt>
    <dgm:pt modelId="{3D439311-8ACA-44E5-9782-E777ED93CEFD}" type="sibTrans" cxnId="{352387AB-088F-4BA8-8A8C-4FD8A709095C}">
      <dgm:prSet/>
      <dgm:spPr/>
      <dgm:t>
        <a:bodyPr/>
        <a:lstStyle/>
        <a:p>
          <a:endParaRPr lang="en-US"/>
        </a:p>
      </dgm:t>
    </dgm:pt>
    <dgm:pt modelId="{1EBEBEB3-4C4B-4CD0-AFE4-8BAA3F11B793}">
      <dgm:prSet phldrT="[Text]" phldr="0"/>
      <dgm:spPr/>
      <dgm:t>
        <a:bodyPr/>
        <a:lstStyle/>
        <a:p>
          <a:pPr rtl="0"/>
          <a:r>
            <a:rPr lang="en-US">
              <a:latin typeface="Aptos Display" panose="02110004020202020204"/>
            </a:rPr>
            <a:t>Annual Determinations</a:t>
          </a:r>
          <a:endParaRPr lang="en-US"/>
        </a:p>
      </dgm:t>
    </dgm:pt>
    <dgm:pt modelId="{DB932301-B83A-4ED4-920B-E4AA7C24D326}" type="parTrans" cxnId="{89330E9A-6657-4B7D-9191-54C62F651F50}">
      <dgm:prSet/>
      <dgm:spPr/>
      <dgm:t>
        <a:bodyPr/>
        <a:lstStyle/>
        <a:p>
          <a:endParaRPr lang="en-US"/>
        </a:p>
      </dgm:t>
    </dgm:pt>
    <dgm:pt modelId="{3E64D742-983F-4928-A197-60D7FCED0AC8}" type="sibTrans" cxnId="{89330E9A-6657-4B7D-9191-54C62F651F50}">
      <dgm:prSet/>
      <dgm:spPr/>
      <dgm:t>
        <a:bodyPr/>
        <a:lstStyle/>
        <a:p>
          <a:endParaRPr lang="en-US"/>
        </a:p>
      </dgm:t>
    </dgm:pt>
    <dgm:pt modelId="{6B72AF33-1A7E-4A0C-8EB8-4F6E89C778EB}">
      <dgm:prSet phldrT="[Text]" phldr="0"/>
      <dgm:spPr/>
      <dgm:t>
        <a:bodyPr/>
        <a:lstStyle/>
        <a:p>
          <a:pPr rtl="0"/>
          <a:r>
            <a:rPr lang="en-US">
              <a:latin typeface="Aptos Display" panose="02110004020202020204"/>
            </a:rPr>
            <a:t>Corrective Action Verification</a:t>
          </a:r>
          <a:endParaRPr lang="en-US"/>
        </a:p>
      </dgm:t>
    </dgm:pt>
    <dgm:pt modelId="{8995B5FB-FDB9-48F2-A0B4-A614F09FB652}" type="parTrans" cxnId="{5080C54D-93C0-489A-962D-487CEA67D69B}">
      <dgm:prSet/>
      <dgm:spPr/>
      <dgm:t>
        <a:bodyPr/>
        <a:lstStyle/>
        <a:p>
          <a:endParaRPr lang="en-US"/>
        </a:p>
      </dgm:t>
    </dgm:pt>
    <dgm:pt modelId="{A6F6716F-06BB-4034-BBFE-8800E643E2EB}" type="sibTrans" cxnId="{5080C54D-93C0-489A-962D-487CEA67D69B}">
      <dgm:prSet/>
      <dgm:spPr/>
      <dgm:t>
        <a:bodyPr/>
        <a:lstStyle/>
        <a:p>
          <a:endParaRPr lang="en-US"/>
        </a:p>
      </dgm:t>
    </dgm:pt>
    <dgm:pt modelId="{A8D8A14A-7964-49CA-9126-DB94838DCD03}">
      <dgm:prSet phldrT="[Text]" phldr="0"/>
      <dgm:spPr/>
      <dgm:t>
        <a:bodyPr/>
        <a:lstStyle/>
        <a:p>
          <a:pPr rtl="0"/>
          <a:r>
            <a:rPr lang="en-US">
              <a:latin typeface="Aptos Display" panose="02110004020202020204"/>
            </a:rPr>
            <a:t>Improvement Planning</a:t>
          </a:r>
          <a:endParaRPr lang="en-US"/>
        </a:p>
      </dgm:t>
    </dgm:pt>
    <dgm:pt modelId="{4CD1F9C9-6F87-4875-91FC-EEB3A6D07353}" type="parTrans" cxnId="{CB8B35FD-FE6D-49D3-9156-D1E6FE86DCE2}">
      <dgm:prSet/>
      <dgm:spPr/>
      <dgm:t>
        <a:bodyPr/>
        <a:lstStyle/>
        <a:p>
          <a:endParaRPr lang="en-US"/>
        </a:p>
      </dgm:t>
    </dgm:pt>
    <dgm:pt modelId="{077BDC64-ACDA-4D24-B394-D494905B0499}" type="sibTrans" cxnId="{CB8B35FD-FE6D-49D3-9156-D1E6FE86DCE2}">
      <dgm:prSet/>
      <dgm:spPr/>
      <dgm:t>
        <a:bodyPr/>
        <a:lstStyle/>
        <a:p>
          <a:endParaRPr lang="en-US"/>
        </a:p>
      </dgm:t>
    </dgm:pt>
    <dgm:pt modelId="{CC4B139F-918F-4EE3-8276-D29E61EF30FE}">
      <dgm:prSet phldr="0"/>
      <dgm:spPr/>
      <dgm:t>
        <a:bodyPr/>
        <a:lstStyle/>
        <a:p>
          <a:pPr rtl="0"/>
          <a:r>
            <a:rPr lang="en-US">
              <a:latin typeface="Aptos Display" panose="02110004020202020204"/>
            </a:rPr>
            <a:t>Public Reporting</a:t>
          </a:r>
        </a:p>
      </dgm:t>
    </dgm:pt>
    <dgm:pt modelId="{43ACC3EA-F199-411D-9D3C-D477B4577634}" type="parTrans" cxnId="{0D267BEA-8EBC-4834-AB0B-C59891F47B3C}">
      <dgm:prSet/>
      <dgm:spPr/>
      <dgm:t>
        <a:bodyPr/>
        <a:lstStyle/>
        <a:p>
          <a:endParaRPr lang="en-US"/>
        </a:p>
      </dgm:t>
    </dgm:pt>
    <dgm:pt modelId="{DB978486-151E-4D50-B051-6817085BEC4B}" type="sibTrans" cxnId="{0D267BEA-8EBC-4834-AB0B-C59891F47B3C}">
      <dgm:prSet/>
      <dgm:spPr/>
      <dgm:t>
        <a:bodyPr/>
        <a:lstStyle/>
        <a:p>
          <a:endParaRPr lang="en-US"/>
        </a:p>
      </dgm:t>
    </dgm:pt>
    <dgm:pt modelId="{C236C8A1-FF5C-4E1F-A25D-22851E783E58}" type="pres">
      <dgm:prSet presAssocID="{96EC9F13-AFD6-4511-8FB3-57D877EC0319}" presName="Name0" presStyleCnt="0">
        <dgm:presLayoutVars>
          <dgm:dir/>
          <dgm:resizeHandles val="exact"/>
        </dgm:presLayoutVars>
      </dgm:prSet>
      <dgm:spPr/>
    </dgm:pt>
    <dgm:pt modelId="{C428B7EC-5E60-47AA-B756-B52664BEA7D8}" type="pres">
      <dgm:prSet presAssocID="{96EC9F13-AFD6-4511-8FB3-57D877EC0319}" presName="cycle" presStyleCnt="0"/>
      <dgm:spPr/>
    </dgm:pt>
    <dgm:pt modelId="{636BC797-4E1E-4F56-9DB4-3775D022C76C}" type="pres">
      <dgm:prSet presAssocID="{08DE5ECF-C133-4B11-8F87-75DD2BC4B21D}" presName="nodeFirstNode" presStyleLbl="node1" presStyleIdx="0" presStyleCnt="5">
        <dgm:presLayoutVars>
          <dgm:bulletEnabled val="1"/>
        </dgm:presLayoutVars>
      </dgm:prSet>
      <dgm:spPr/>
    </dgm:pt>
    <dgm:pt modelId="{4356C910-972F-446A-BE79-EAB4218E4815}" type="pres">
      <dgm:prSet presAssocID="{3D439311-8ACA-44E5-9782-E777ED93CEFD}" presName="sibTransFirstNode" presStyleLbl="bgShp" presStyleIdx="0" presStyleCnt="1" custAng="1197409" custLinFactNeighborX="-6202" custLinFactNeighborY="2680"/>
      <dgm:spPr/>
    </dgm:pt>
    <dgm:pt modelId="{B5F60DF0-0440-4148-BA60-F0BAF952DDF9}" type="pres">
      <dgm:prSet presAssocID="{1EBEBEB3-4C4B-4CD0-AFE4-8BAA3F11B793}" presName="nodeFollowingNodes" presStyleLbl="node1" presStyleIdx="1" presStyleCnt="5">
        <dgm:presLayoutVars>
          <dgm:bulletEnabled val="1"/>
        </dgm:presLayoutVars>
      </dgm:prSet>
      <dgm:spPr/>
    </dgm:pt>
    <dgm:pt modelId="{EA2096FD-FED5-4DC0-9DCF-6FF49D36B980}" type="pres">
      <dgm:prSet presAssocID="{CC4B139F-918F-4EE3-8276-D29E61EF30FE}" presName="nodeFollowingNodes" presStyleLbl="node1" presStyleIdx="2" presStyleCnt="5">
        <dgm:presLayoutVars>
          <dgm:bulletEnabled val="1"/>
        </dgm:presLayoutVars>
      </dgm:prSet>
      <dgm:spPr/>
    </dgm:pt>
    <dgm:pt modelId="{C4B15CA1-BD10-4526-A026-FE935F553844}" type="pres">
      <dgm:prSet presAssocID="{6B72AF33-1A7E-4A0C-8EB8-4F6E89C778EB}" presName="nodeFollowingNodes" presStyleLbl="node1" presStyleIdx="3" presStyleCnt="5">
        <dgm:presLayoutVars>
          <dgm:bulletEnabled val="1"/>
        </dgm:presLayoutVars>
      </dgm:prSet>
      <dgm:spPr/>
    </dgm:pt>
    <dgm:pt modelId="{5458FD7D-4347-466E-A4F3-D5876FCCEA7E}" type="pres">
      <dgm:prSet presAssocID="{A8D8A14A-7964-49CA-9126-DB94838DCD03}" presName="nodeFollowingNodes" presStyleLbl="node1" presStyleIdx="4" presStyleCnt="5">
        <dgm:presLayoutVars>
          <dgm:bulletEnabled val="1"/>
        </dgm:presLayoutVars>
      </dgm:prSet>
      <dgm:spPr/>
    </dgm:pt>
  </dgm:ptLst>
  <dgm:cxnLst>
    <dgm:cxn modelId="{6AB7532E-D22A-41E6-8F8C-8FBCD5226DDB}" type="presOf" srcId="{A8D8A14A-7964-49CA-9126-DB94838DCD03}" destId="{5458FD7D-4347-466E-A4F3-D5876FCCEA7E}" srcOrd="0" destOrd="0" presId="urn:microsoft.com/office/officeart/2005/8/layout/cycle3"/>
    <dgm:cxn modelId="{635F3A3B-9B20-493A-A33F-7F8E2CAD06C3}" type="presOf" srcId="{6B72AF33-1A7E-4A0C-8EB8-4F6E89C778EB}" destId="{C4B15CA1-BD10-4526-A026-FE935F553844}" srcOrd="0" destOrd="0" presId="urn:microsoft.com/office/officeart/2005/8/layout/cycle3"/>
    <dgm:cxn modelId="{94B08D45-5059-4848-A285-7A9E74682189}" type="presOf" srcId="{CC4B139F-918F-4EE3-8276-D29E61EF30FE}" destId="{EA2096FD-FED5-4DC0-9DCF-6FF49D36B980}" srcOrd="0" destOrd="0" presId="urn:microsoft.com/office/officeart/2005/8/layout/cycle3"/>
    <dgm:cxn modelId="{7F51DC49-A875-4103-A467-B6C636DF3F84}" type="presOf" srcId="{96EC9F13-AFD6-4511-8FB3-57D877EC0319}" destId="{C236C8A1-FF5C-4E1F-A25D-22851E783E58}" srcOrd="0" destOrd="0" presId="urn:microsoft.com/office/officeart/2005/8/layout/cycle3"/>
    <dgm:cxn modelId="{5080C54D-93C0-489A-962D-487CEA67D69B}" srcId="{96EC9F13-AFD6-4511-8FB3-57D877EC0319}" destId="{6B72AF33-1A7E-4A0C-8EB8-4F6E89C778EB}" srcOrd="3" destOrd="0" parTransId="{8995B5FB-FDB9-48F2-A0B4-A614F09FB652}" sibTransId="{A6F6716F-06BB-4034-BBFE-8800E643E2EB}"/>
    <dgm:cxn modelId="{F7893370-21EF-474B-9692-8FFA420F6D1C}" type="presOf" srcId="{08DE5ECF-C133-4B11-8F87-75DD2BC4B21D}" destId="{636BC797-4E1E-4F56-9DB4-3775D022C76C}" srcOrd="0" destOrd="0" presId="urn:microsoft.com/office/officeart/2005/8/layout/cycle3"/>
    <dgm:cxn modelId="{EAA89357-34FE-435E-BE47-C43F09CB6CE5}" type="presOf" srcId="{3D439311-8ACA-44E5-9782-E777ED93CEFD}" destId="{4356C910-972F-446A-BE79-EAB4218E4815}" srcOrd="0" destOrd="0" presId="urn:microsoft.com/office/officeart/2005/8/layout/cycle3"/>
    <dgm:cxn modelId="{E9AACD86-60F6-4328-90B2-74F0BB924259}" type="presOf" srcId="{1EBEBEB3-4C4B-4CD0-AFE4-8BAA3F11B793}" destId="{B5F60DF0-0440-4148-BA60-F0BAF952DDF9}" srcOrd="0" destOrd="0" presId="urn:microsoft.com/office/officeart/2005/8/layout/cycle3"/>
    <dgm:cxn modelId="{89330E9A-6657-4B7D-9191-54C62F651F50}" srcId="{96EC9F13-AFD6-4511-8FB3-57D877EC0319}" destId="{1EBEBEB3-4C4B-4CD0-AFE4-8BAA3F11B793}" srcOrd="1" destOrd="0" parTransId="{DB932301-B83A-4ED4-920B-E4AA7C24D326}" sibTransId="{3E64D742-983F-4928-A197-60D7FCED0AC8}"/>
    <dgm:cxn modelId="{352387AB-088F-4BA8-8A8C-4FD8A709095C}" srcId="{96EC9F13-AFD6-4511-8FB3-57D877EC0319}" destId="{08DE5ECF-C133-4B11-8F87-75DD2BC4B21D}" srcOrd="0" destOrd="0" parTransId="{CD8BB322-FFD1-43BE-8CAB-DC15D05FA59F}" sibTransId="{3D439311-8ACA-44E5-9782-E777ED93CEFD}"/>
    <dgm:cxn modelId="{0D267BEA-8EBC-4834-AB0B-C59891F47B3C}" srcId="{96EC9F13-AFD6-4511-8FB3-57D877EC0319}" destId="{CC4B139F-918F-4EE3-8276-D29E61EF30FE}" srcOrd="2" destOrd="0" parTransId="{43ACC3EA-F199-411D-9D3C-D477B4577634}" sibTransId="{DB978486-151E-4D50-B051-6817085BEC4B}"/>
    <dgm:cxn modelId="{CB8B35FD-FE6D-49D3-9156-D1E6FE86DCE2}" srcId="{96EC9F13-AFD6-4511-8FB3-57D877EC0319}" destId="{A8D8A14A-7964-49CA-9126-DB94838DCD03}" srcOrd="4" destOrd="0" parTransId="{4CD1F9C9-6F87-4875-91FC-EEB3A6D07353}" sibTransId="{077BDC64-ACDA-4D24-B394-D494905B0499}"/>
    <dgm:cxn modelId="{06A83396-CD60-48BD-A6CF-42DF51F67D81}" type="presParOf" srcId="{C236C8A1-FF5C-4E1F-A25D-22851E783E58}" destId="{C428B7EC-5E60-47AA-B756-B52664BEA7D8}" srcOrd="0" destOrd="0" presId="urn:microsoft.com/office/officeart/2005/8/layout/cycle3"/>
    <dgm:cxn modelId="{A98B82E9-7B81-40A5-AA13-0484C7CDCDCD}" type="presParOf" srcId="{C428B7EC-5E60-47AA-B756-B52664BEA7D8}" destId="{636BC797-4E1E-4F56-9DB4-3775D022C76C}" srcOrd="0" destOrd="0" presId="urn:microsoft.com/office/officeart/2005/8/layout/cycle3"/>
    <dgm:cxn modelId="{83D929A1-095B-4F9F-BEBB-F1B2B088AC93}" type="presParOf" srcId="{C428B7EC-5E60-47AA-B756-B52664BEA7D8}" destId="{4356C910-972F-446A-BE79-EAB4218E4815}" srcOrd="1" destOrd="0" presId="urn:microsoft.com/office/officeart/2005/8/layout/cycle3"/>
    <dgm:cxn modelId="{3C8E96C1-0ECD-4BFF-876A-2D3BC60AC899}" type="presParOf" srcId="{C428B7EC-5E60-47AA-B756-B52664BEA7D8}" destId="{B5F60DF0-0440-4148-BA60-F0BAF952DDF9}" srcOrd="2" destOrd="0" presId="urn:microsoft.com/office/officeart/2005/8/layout/cycle3"/>
    <dgm:cxn modelId="{70445DDE-11C4-48D8-9FE6-33D4209E7C86}" type="presParOf" srcId="{C428B7EC-5E60-47AA-B756-B52664BEA7D8}" destId="{EA2096FD-FED5-4DC0-9DCF-6FF49D36B980}" srcOrd="3" destOrd="0" presId="urn:microsoft.com/office/officeart/2005/8/layout/cycle3"/>
    <dgm:cxn modelId="{89409BD2-0C9D-4E55-A590-5A2A5D0DB302}" type="presParOf" srcId="{C428B7EC-5E60-47AA-B756-B52664BEA7D8}" destId="{C4B15CA1-BD10-4526-A026-FE935F553844}" srcOrd="4" destOrd="0" presId="urn:microsoft.com/office/officeart/2005/8/layout/cycle3"/>
    <dgm:cxn modelId="{798E68E2-B7DE-4803-877C-4F23862A4DBB}" type="presParOf" srcId="{C428B7EC-5E60-47AA-B756-B52664BEA7D8}" destId="{5458FD7D-4347-466E-A4F3-D5876FCCEA7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6C910-972F-446A-BE79-EAB4218E4815}">
      <dsp:nvSpPr>
        <dsp:cNvPr id="0" name=""/>
        <dsp:cNvSpPr/>
      </dsp:nvSpPr>
      <dsp:spPr>
        <a:xfrm rot="1197409">
          <a:off x="445233" y="111384"/>
          <a:ext cx="5255201" cy="5255201"/>
        </a:xfrm>
        <a:prstGeom prst="circularArrow">
          <a:avLst>
            <a:gd name="adj1" fmla="val 5544"/>
            <a:gd name="adj2" fmla="val 330680"/>
            <a:gd name="adj3" fmla="val 13795940"/>
            <a:gd name="adj4" fmla="val 1737379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BC797-4E1E-4F56-9DB4-3775D022C76C}">
      <dsp:nvSpPr>
        <dsp:cNvPr id="0" name=""/>
        <dsp:cNvSpPr/>
      </dsp:nvSpPr>
      <dsp:spPr>
        <a:xfrm>
          <a:off x="2178991" y="2270"/>
          <a:ext cx="2439540" cy="1219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 Training &amp; TA</a:t>
          </a:r>
          <a:endParaRPr lang="en-US" sz="2400" kern="1200"/>
        </a:p>
      </dsp:txBody>
      <dsp:txXfrm>
        <a:off x="2238535" y="61814"/>
        <a:ext cx="2320452" cy="1100682"/>
      </dsp:txXfrm>
    </dsp:sp>
    <dsp:sp modelId="{B5F60DF0-0440-4148-BA60-F0BAF952DDF9}">
      <dsp:nvSpPr>
        <dsp:cNvPr id="0" name=""/>
        <dsp:cNvSpPr/>
      </dsp:nvSpPr>
      <dsp:spPr>
        <a:xfrm>
          <a:off x="4310331" y="1550779"/>
          <a:ext cx="2439540" cy="1219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Annual Determinations</a:t>
          </a:r>
          <a:endParaRPr lang="en-US" sz="2400" kern="1200"/>
        </a:p>
      </dsp:txBody>
      <dsp:txXfrm>
        <a:off x="4369875" y="1610323"/>
        <a:ext cx="2320452" cy="1100682"/>
      </dsp:txXfrm>
    </dsp:sp>
    <dsp:sp modelId="{EA2096FD-FED5-4DC0-9DCF-6FF49D36B980}">
      <dsp:nvSpPr>
        <dsp:cNvPr id="0" name=""/>
        <dsp:cNvSpPr/>
      </dsp:nvSpPr>
      <dsp:spPr>
        <a:xfrm>
          <a:off x="3496231" y="4056320"/>
          <a:ext cx="2439540" cy="1219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Public Reporting</a:t>
          </a:r>
        </a:p>
      </dsp:txBody>
      <dsp:txXfrm>
        <a:off x="3555775" y="4115864"/>
        <a:ext cx="2320452" cy="1100682"/>
      </dsp:txXfrm>
    </dsp:sp>
    <dsp:sp modelId="{C4B15CA1-BD10-4526-A026-FE935F553844}">
      <dsp:nvSpPr>
        <dsp:cNvPr id="0" name=""/>
        <dsp:cNvSpPr/>
      </dsp:nvSpPr>
      <dsp:spPr>
        <a:xfrm>
          <a:off x="861750" y="4056320"/>
          <a:ext cx="2439540" cy="1219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Corrective Action Verification</a:t>
          </a:r>
          <a:endParaRPr lang="en-US" sz="2400" kern="1200"/>
        </a:p>
      </dsp:txBody>
      <dsp:txXfrm>
        <a:off x="921294" y="4115864"/>
        <a:ext cx="2320452" cy="1100682"/>
      </dsp:txXfrm>
    </dsp:sp>
    <dsp:sp modelId="{5458FD7D-4347-466E-A4F3-D5876FCCEA7E}">
      <dsp:nvSpPr>
        <dsp:cNvPr id="0" name=""/>
        <dsp:cNvSpPr/>
      </dsp:nvSpPr>
      <dsp:spPr>
        <a:xfrm>
          <a:off x="47650" y="1550779"/>
          <a:ext cx="2439540" cy="1219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Improvement Planning</a:t>
          </a:r>
          <a:endParaRPr lang="en-US" sz="2400" kern="1200"/>
        </a:p>
      </dsp:txBody>
      <dsp:txXfrm>
        <a:off x="107194" y="1610323"/>
        <a:ext cx="2320452" cy="110068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8D440-10BD-47AC-9ACD-4B3BB2C38286}"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04511-2C7F-4438-B904-6736397D5931}" type="slidenum">
              <a:rPr lang="en-US" smtClean="0"/>
              <a:t>‹#›</a:t>
            </a:fld>
            <a:endParaRPr lang="en-US"/>
          </a:p>
        </p:txBody>
      </p:sp>
    </p:spTree>
    <p:extLst>
      <p:ext uri="{BB962C8B-B14F-4D97-AF65-F5344CB8AC3E}">
        <p14:creationId xmlns:p14="http://schemas.microsoft.com/office/powerpoint/2010/main" val="346105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still matter? </a:t>
            </a:r>
          </a:p>
        </p:txBody>
      </p:sp>
      <p:sp>
        <p:nvSpPr>
          <p:cNvPr id="4" name="Slide Number Placeholder 3"/>
          <p:cNvSpPr>
            <a:spLocks noGrp="1"/>
          </p:cNvSpPr>
          <p:nvPr>
            <p:ph type="sldNum" sz="quarter" idx="5"/>
          </p:nvPr>
        </p:nvSpPr>
        <p:spPr/>
        <p:txBody>
          <a:bodyPr/>
          <a:lstStyle/>
          <a:p>
            <a:fld id="{4DC04511-2C7F-4438-B904-6736397D5931}" type="slidenum">
              <a:rPr lang="en-US" smtClean="0"/>
              <a:t>2</a:t>
            </a:fld>
            <a:endParaRPr lang="en-US"/>
          </a:p>
        </p:txBody>
      </p:sp>
    </p:spTree>
    <p:extLst>
      <p:ext uri="{BB962C8B-B14F-4D97-AF65-F5344CB8AC3E}">
        <p14:creationId xmlns:p14="http://schemas.microsoft.com/office/powerpoint/2010/main" val="355855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BA31C-478B-4648-A358-C941CE214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514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 has different funding mechanisms for charter schools.  Do we want to bring to life?  </a:t>
            </a:r>
          </a:p>
          <a:p>
            <a:r>
              <a:rPr lang="en-US"/>
              <a:t>Funding is connected to data…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12C48-CBE3-4456-858D-2A38C9D9ED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98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04511-2C7F-4438-B904-6736397D5931}" type="slidenum">
              <a:rPr lang="en-US" smtClean="0"/>
              <a:t>8</a:t>
            </a:fld>
            <a:endParaRPr lang="en-US"/>
          </a:p>
        </p:txBody>
      </p:sp>
    </p:spTree>
    <p:extLst>
      <p:ext uri="{BB962C8B-B14F-4D97-AF65-F5344CB8AC3E}">
        <p14:creationId xmlns:p14="http://schemas.microsoft.com/office/powerpoint/2010/main" val="76738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Edit as needed. I used Cumberland Valley’s first section of the SEDR from 22-23 in the image.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12C48-CBE3-4456-858D-2A38C9D9ED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7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B551C-13FB-4CDD-B28B-1014638D4F7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052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Barry:</a:t>
            </a:r>
          </a:p>
          <a:p>
            <a:r>
              <a:rPr lang="en-US" dirty="0"/>
              <a:t>     --The category ranges for students are found in the PIMS Manual Volume 2, Appendix AJ.  There are currently five reporting categories from 1A through 3B.  For purposes of the funding formula and the category weights, students whose costs fall into categories 1A and 1B are combined, and students whose costs fall into category 3A and 3B are combined.</a:t>
            </a:r>
          </a:p>
          <a:p>
            <a:r>
              <a:rPr lang="en-US" dirty="0"/>
              <a:t>     --These ranges are updated annually based on the change special ed expenditures per adjusted weighted student.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36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data from a previous year that after initial reporting required correction, to note, any asterisk indicates that there were less than 11 students reported in that category.  These LEAs were contacted well after the C1 collection closed.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12C48-CBE3-4456-858D-2A38C9D9ED4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309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DB029-EC02-46AC-AC0A-0BEF4101D5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782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11/6/2025</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19A8CA6C-9F08-BCD4-731C-A3B94D64C2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59724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11/6/2025</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5" name="Picture 4" descr="A black and white logo with a graduation cap&#10;&#10;Description automatically generated">
            <a:extLst>
              <a:ext uri="{FF2B5EF4-FFF2-40B4-BE49-F238E27FC236}">
                <a16:creationId xmlns:a16="http://schemas.microsoft.com/office/drawing/2014/main" id="{ABE4A621-C5EF-F120-204F-E14FF3546E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0960" y="913857"/>
            <a:ext cx="1619691" cy="682819"/>
          </a:xfrm>
          <a:prstGeom prst="rect">
            <a:avLst/>
          </a:prstGeom>
        </p:spPr>
      </p:pic>
    </p:spTree>
    <p:extLst>
      <p:ext uri="{BB962C8B-B14F-4D97-AF65-F5344CB8AC3E}">
        <p14:creationId xmlns:p14="http://schemas.microsoft.com/office/powerpoint/2010/main" val="57813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11/6/2025</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C341FCB5-0407-2AE2-B5A5-AAB8FEE403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2053005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11/6/2025</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8" name="Picture 7" descr="A black and white logo with a graduation cap&#10;&#10;Description automatically generated">
            <a:extLst>
              <a:ext uri="{FF2B5EF4-FFF2-40B4-BE49-F238E27FC236}">
                <a16:creationId xmlns:a16="http://schemas.microsoft.com/office/drawing/2014/main" id="{1A3512F0-7236-492D-98DD-3848FC95B6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7028" y="1319032"/>
            <a:ext cx="1619691" cy="682819"/>
          </a:xfrm>
          <a:prstGeom prst="rect">
            <a:avLst/>
          </a:prstGeom>
        </p:spPr>
      </p:pic>
    </p:spTree>
    <p:extLst>
      <p:ext uri="{BB962C8B-B14F-4D97-AF65-F5344CB8AC3E}">
        <p14:creationId xmlns:p14="http://schemas.microsoft.com/office/powerpoint/2010/main" val="3941863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11/6/2025</a:t>
            </a:fld>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a:latin typeface="Arial" panose="020B0604020202020204" pitchFamily="34" charset="0"/>
              <a:cs typeface="Arial" panose="020B0604020202020204" pitchFamily="34" charset="0"/>
            </a:endParaRPr>
          </a:p>
          <a:p>
            <a:endParaRPr lang="en-US"/>
          </a:p>
        </p:txBody>
      </p:sp>
      <p:pic>
        <p:nvPicPr>
          <p:cNvPr id="5" name="Picture 4" descr="A close-up of a black background&#10;&#10;Description automatically generated">
            <a:extLst>
              <a:ext uri="{FF2B5EF4-FFF2-40B4-BE49-F238E27FC236}">
                <a16:creationId xmlns:a16="http://schemas.microsoft.com/office/drawing/2014/main" id="{DF73F6BE-725E-5F46-9C6B-F4613CC3CF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201919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3B9F11-67FC-48CA-AC64-F130CBFC731D}"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0364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2EE31-1359-47F8-A6D9-90AFF51E4DDC}"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87858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96D07-90D3-4A1E-98E4-0164787789E1}"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839713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E56603-7CE0-4AAE-9543-2D9E47F9659B}" type="datetime1">
              <a:rPr lang="en-US" smtClean="0"/>
              <a:t>11/6/2025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851463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428FBB-3CC2-4900-A535-32A3F99ADA96}" type="datetime1">
              <a:rPr lang="en-US" smtClean="0"/>
              <a:t>11/6/2025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294367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002398-17F9-4DBE-892E-011326636169}" type="datetime1">
              <a:rPr lang="en-US" smtClean="0"/>
              <a:t>11/6/2025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6063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FCEF0906-6B73-E265-67CC-1222F46BCF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284250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0CDF6-A59A-4D6D-ABF5-3C49DEE49369}" type="datetime1">
              <a:rPr lang="en-US" smtClean="0"/>
              <a:t>11/6/2025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204720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208927-F4A6-44DB-97D7-2E2D4D0DF089}" type="datetime1">
              <a:rPr lang="en-US" smtClean="0"/>
              <a:t>11/6/2025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609600" y="304800"/>
            <a:ext cx="10972800" cy="1143000"/>
          </a:xfrm>
        </p:spPr>
        <p:txBody>
          <a:bodyPr/>
          <a:lstStyle/>
          <a:p>
            <a:r>
              <a:rPr lang="en-US"/>
              <a:t>Click to edit title </a:t>
            </a:r>
          </a:p>
        </p:txBody>
      </p:sp>
    </p:spTree>
    <p:extLst>
      <p:ext uri="{BB962C8B-B14F-4D97-AF65-F5344CB8AC3E}">
        <p14:creationId xmlns:p14="http://schemas.microsoft.com/office/powerpoint/2010/main" val="38736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7A59A-77C9-4CDF-AB4F-C6F3DDFA0806}" type="datetime1">
              <a:rPr lang="en-US" smtClean="0"/>
              <a:t>11/6/2025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13033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2F1264-46F0-45DD-96BD-AAA8024F364D}"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90819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7512D0-46EB-4D4B-AFCE-5EE2149DE678}"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929767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11/6/2025</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2784269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227762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8620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11/6/2025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105242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11/6/2025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7711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11/6/2025</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C862E435-AA10-E027-0747-8303CB75EF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1977102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11/6/2025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20732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11/6/2025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645019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11/6/2025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609600" y="304800"/>
            <a:ext cx="10972800" cy="1143000"/>
          </a:xfrm>
        </p:spPr>
        <p:txBody>
          <a:bodyPr/>
          <a:lstStyle/>
          <a:p>
            <a:r>
              <a:rPr lang="en-US" dirty="0"/>
              <a:t>Click to edit title </a:t>
            </a:r>
          </a:p>
        </p:txBody>
      </p:sp>
    </p:spTree>
    <p:extLst>
      <p:ext uri="{BB962C8B-B14F-4D97-AF65-F5344CB8AC3E}">
        <p14:creationId xmlns:p14="http://schemas.microsoft.com/office/powerpoint/2010/main" val="3311530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11/6/2025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03400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91530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79548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10D407D-BB87-4201-8329-880F3723A086}"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3632991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D407D-BB87-4201-8329-880F3723A086}"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2077673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0D407D-BB87-4201-8329-880F3723A086}"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776362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0D407D-BB87-4201-8329-880F3723A086}"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155531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11/6/2025</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A close-up of a black background&#10;&#10;Description automatically generated">
            <a:extLst>
              <a:ext uri="{FF2B5EF4-FFF2-40B4-BE49-F238E27FC236}">
                <a16:creationId xmlns:a16="http://schemas.microsoft.com/office/drawing/2014/main" id="{0580675B-B3BC-8CA7-4E82-410286BFD7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087955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0D407D-BB87-4201-8329-880F3723A086}"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3339467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0D407D-BB87-4201-8329-880F3723A086}"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2489729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D407D-BB87-4201-8329-880F3723A086}"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1184039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10D407D-BB87-4201-8329-880F3723A086}"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3779258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10D407D-BB87-4201-8329-880F3723A086}"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3673228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D407D-BB87-4201-8329-880F3723A086}"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427408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D407D-BB87-4201-8329-880F3723A086}"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C1C5-AA32-4C2C-829B-9C43385DAF8B}" type="slidenum">
              <a:rPr lang="en-US" smtClean="0"/>
              <a:t>‹#›</a:t>
            </a:fld>
            <a:endParaRPr lang="en-US"/>
          </a:p>
        </p:txBody>
      </p:sp>
    </p:spTree>
    <p:extLst>
      <p:ext uri="{BB962C8B-B14F-4D97-AF65-F5344CB8AC3E}">
        <p14:creationId xmlns:p14="http://schemas.microsoft.com/office/powerpoint/2010/main" val="8012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11/6/2025</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824834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927469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58344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11/6/2025</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35F192BF-258E-20F7-A4FE-86E7ABF4F5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090747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11/6/2025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888798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11/6/2025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7322114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11/6/2025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37681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11/6/2025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873402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11/6/2025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609600" y="304800"/>
            <a:ext cx="10972800" cy="1143000"/>
          </a:xfrm>
        </p:spPr>
        <p:txBody>
          <a:bodyPr/>
          <a:lstStyle/>
          <a:p>
            <a:r>
              <a:rPr lang="en-US" dirty="0"/>
              <a:t>Click to edit title </a:t>
            </a:r>
          </a:p>
        </p:txBody>
      </p:sp>
    </p:spTree>
    <p:extLst>
      <p:ext uri="{BB962C8B-B14F-4D97-AF65-F5344CB8AC3E}">
        <p14:creationId xmlns:p14="http://schemas.microsoft.com/office/powerpoint/2010/main" val="3324581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11/6/2025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584942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539793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11/6/2025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244813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a:prstGeom prst="rect">
            <a:avLst/>
          </a:prstGeom>
        </p:spPr>
        <p:txBody>
          <a:bodyPr/>
          <a:lstStyle/>
          <a:p>
            <a:pPr lvl="0"/>
            <a:endParaRPr lang="en-US" noProof="0"/>
          </a:p>
        </p:txBody>
      </p:sp>
    </p:spTree>
    <p:extLst>
      <p:ext uri="{BB962C8B-B14F-4D97-AF65-F5344CB8AC3E}">
        <p14:creationId xmlns:p14="http://schemas.microsoft.com/office/powerpoint/2010/main" val="2095389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1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11/6/2025</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A close-up of a black background&#10;&#10;Description automatically generated">
            <a:extLst>
              <a:ext uri="{FF2B5EF4-FFF2-40B4-BE49-F238E27FC236}">
                <a16:creationId xmlns:a16="http://schemas.microsoft.com/office/drawing/2014/main" id="{042C348F-656E-A509-A3F4-C9BF0BEE96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5895798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1"/>
            <a:ext cx="5384800" cy="4525963"/>
          </a:xfrm>
          <a:prstGeom prst="rect">
            <a:avLst/>
          </a:prstGeom>
        </p:spPr>
        <p:txBody>
          <a:bodyPr/>
          <a:lstStyle/>
          <a:p>
            <a:pPr lvl="0"/>
            <a:endParaRPr lang="en-US" noProof="0"/>
          </a:p>
        </p:txBody>
      </p:sp>
    </p:spTree>
    <p:extLst>
      <p:ext uri="{BB962C8B-B14F-4D97-AF65-F5344CB8AC3E}">
        <p14:creationId xmlns:p14="http://schemas.microsoft.com/office/powerpoint/2010/main" val="3453673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n-US" noProof="0"/>
          </a:p>
        </p:txBody>
      </p:sp>
    </p:spTree>
    <p:extLst>
      <p:ext uri="{BB962C8B-B14F-4D97-AF65-F5344CB8AC3E}">
        <p14:creationId xmlns:p14="http://schemas.microsoft.com/office/powerpoint/2010/main" val="858005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0"/>
            <a:ext cx="103632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en-US" noProof="0"/>
          </a:p>
        </p:txBody>
      </p:sp>
    </p:spTree>
    <p:extLst>
      <p:ext uri="{BB962C8B-B14F-4D97-AF65-F5344CB8AC3E}">
        <p14:creationId xmlns:p14="http://schemas.microsoft.com/office/powerpoint/2010/main" val="622946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a:prstGeom prst="rect">
            <a:avLst/>
          </a:prstGeom>
        </p:spPr>
        <p:txBody>
          <a:bodyPr/>
          <a:lstStyle/>
          <a:p>
            <a:pPr lvl="0"/>
            <a:endParaRPr lang="en-US" noProof="0"/>
          </a:p>
        </p:txBody>
      </p:sp>
    </p:spTree>
    <p:extLst>
      <p:ext uri="{BB962C8B-B14F-4D97-AF65-F5344CB8AC3E}">
        <p14:creationId xmlns:p14="http://schemas.microsoft.com/office/powerpoint/2010/main" val="47517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11/6/2025</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A close-up of a black background&#10;&#10;Description automatically generated">
            <a:extLst>
              <a:ext uri="{FF2B5EF4-FFF2-40B4-BE49-F238E27FC236}">
                <a16:creationId xmlns:a16="http://schemas.microsoft.com/office/drawing/2014/main" id="{718AE777-06EB-70FE-4255-062F8A9CF2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311542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11/6/2025</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A close-up of a black background&#10;&#10;Description automatically generated">
            <a:extLst>
              <a:ext uri="{FF2B5EF4-FFF2-40B4-BE49-F238E27FC236}">
                <a16:creationId xmlns:a16="http://schemas.microsoft.com/office/drawing/2014/main" id="{BF81B16E-BDC0-1CE6-746A-3B85BFA0CD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26003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11/6/2025</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7" name="Picture 6" descr="A close-up of a black background&#10;&#10;Description automatically generated">
            <a:extLst>
              <a:ext uri="{FF2B5EF4-FFF2-40B4-BE49-F238E27FC236}">
                <a16:creationId xmlns:a16="http://schemas.microsoft.com/office/drawing/2014/main" id="{3970D4DD-2558-A489-2A93-523F829204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96279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7.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9.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11/6/2025</a:t>
            </a:fld>
            <a:endParaRPr lang="en-US"/>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a:p>
        </p:txBody>
      </p:sp>
    </p:spTree>
    <p:extLst>
      <p:ext uri="{BB962C8B-B14F-4D97-AF65-F5344CB8AC3E}">
        <p14:creationId xmlns:p14="http://schemas.microsoft.com/office/powerpoint/2010/main" val="2428831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5" descr="Blue Banner - decorative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609600"/>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9E828-7EB2-4955-B868-B648747E72E4}" type="datetime1">
              <a:rPr lang="en-US" smtClean="0"/>
              <a:t>11/6/2025</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pic>
        <p:nvPicPr>
          <p:cNvPr id="5" name="Picture 4" descr="Pennsylvania Department of Education Logo">
            <a:extLst>
              <a:ext uri="{FF2B5EF4-FFF2-40B4-BE49-F238E27FC236}">
                <a16:creationId xmlns:a16="http://schemas.microsoft.com/office/drawing/2014/main" id="{0CD1C4D6-D900-70A3-5D19-2FF0B0709CAE}"/>
              </a:ext>
            </a:extLst>
          </p:cNvPr>
          <p:cNvPicPr>
            <a:picLocks noChangeAspect="1"/>
          </p:cNvPicPr>
          <p:nvPr userDrawn="1"/>
        </p:nvPicPr>
        <p:blipFill>
          <a:blip r:embed="rId14"/>
          <a:srcRect/>
          <a:stretch/>
        </p:blipFill>
        <p:spPr>
          <a:xfrm>
            <a:off x="8397136" y="5849714"/>
            <a:ext cx="3202517" cy="386672"/>
          </a:xfrm>
          <a:prstGeom prst="rect">
            <a:avLst/>
          </a:prstGeom>
        </p:spPr>
      </p:pic>
    </p:spTree>
    <p:extLst>
      <p:ext uri="{BB962C8B-B14F-4D97-AF65-F5344CB8AC3E}">
        <p14:creationId xmlns:p14="http://schemas.microsoft.com/office/powerpoint/2010/main" val="31653148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5" descr="Blue Banner - decorative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609600"/>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11/6/2025</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pic>
        <p:nvPicPr>
          <p:cNvPr id="5" name="Picture 4" descr="Pennsylvania Department of Education Logo">
            <a:extLst>
              <a:ext uri="{FF2B5EF4-FFF2-40B4-BE49-F238E27FC236}">
                <a16:creationId xmlns:a16="http://schemas.microsoft.com/office/drawing/2014/main" id="{0CD1C4D6-D900-70A3-5D19-2FF0B0709CAE}"/>
              </a:ext>
            </a:extLst>
          </p:cNvPr>
          <p:cNvPicPr>
            <a:picLocks noChangeAspect="1"/>
          </p:cNvPicPr>
          <p:nvPr userDrawn="1"/>
        </p:nvPicPr>
        <p:blipFill>
          <a:blip r:embed="rId14"/>
          <a:srcRect/>
          <a:stretch/>
        </p:blipFill>
        <p:spPr>
          <a:xfrm>
            <a:off x="8397136" y="5849714"/>
            <a:ext cx="3202517" cy="386672"/>
          </a:xfrm>
          <a:prstGeom prst="rect">
            <a:avLst/>
          </a:prstGeom>
        </p:spPr>
      </p:pic>
    </p:spTree>
    <p:extLst>
      <p:ext uri="{BB962C8B-B14F-4D97-AF65-F5344CB8AC3E}">
        <p14:creationId xmlns:p14="http://schemas.microsoft.com/office/powerpoint/2010/main" val="22298882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10D407D-BB87-4201-8329-880F3723A086}" type="datetimeFigureOut">
              <a:rPr lang="en-US" smtClean="0"/>
              <a:t>11/6/2025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CAC1C5-AA32-4C2C-829B-9C43385DAF8B}" type="slidenum">
              <a:rPr lang="en-US" smtClean="0"/>
              <a:t>‹#›</a:t>
            </a:fld>
            <a:endParaRPr lang="en-US"/>
          </a:p>
        </p:txBody>
      </p:sp>
    </p:spTree>
    <p:extLst>
      <p:ext uri="{BB962C8B-B14F-4D97-AF65-F5344CB8AC3E}">
        <p14:creationId xmlns:p14="http://schemas.microsoft.com/office/powerpoint/2010/main" val="28722651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482263" y="5867401"/>
            <a:ext cx="307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09600" y="609600"/>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11/6/2025</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10670457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microsoft.com/office/2018/10/relationships/comments" Target="../comments/modernComment_10D_F155C785.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13_B616FFB6.xm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hyperlink" Target="../Data/PA%20Disability%20Trend%20Data.xlsx" TargetMode="External"/><Relationship Id="rId5" Type="http://schemas.openxmlformats.org/officeDocument/2006/relationships/image" Target="../media/image9.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1A_AC8A4E65.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6.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 Type="http://schemas.openxmlformats.org/officeDocument/2006/relationships/hyperlink" Target="http://www.education.pa.gov/"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penndata.hbg.ps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56E7-B6F8-46BB-B2E0-0F43B67039DF}"/>
              </a:ext>
            </a:extLst>
          </p:cNvPr>
          <p:cNvSpPr>
            <a:spLocks noGrp="1"/>
          </p:cNvSpPr>
          <p:nvPr>
            <p:ph type="ctrTitle"/>
          </p:nvPr>
        </p:nvSpPr>
        <p:spPr>
          <a:xfrm>
            <a:off x="6404401" y="1860116"/>
            <a:ext cx="3232574" cy="2915083"/>
          </a:xfrm>
        </p:spPr>
        <p:txBody>
          <a:bodyPr>
            <a:noAutofit/>
          </a:bodyPr>
          <a:lstStyle/>
          <a:p>
            <a:pPr>
              <a:lnSpc>
                <a:spcPct val="100000"/>
              </a:lnSpc>
            </a:pPr>
            <a:r>
              <a:rPr lang="en-US" sz="2400" b="1" dirty="0">
                <a:solidFill>
                  <a:schemeClr val="accent1">
                    <a:lumMod val="50000"/>
                  </a:schemeClr>
                </a:solidFill>
                <a:ea typeface="Verdana" panose="020B0604030504040204" pitchFamily="34" charset="0"/>
              </a:rPr>
              <a:t>What Special Education Administrators Need to Know about Data Collection</a:t>
            </a:r>
          </a:p>
        </p:txBody>
      </p:sp>
      <p:sp>
        <p:nvSpPr>
          <p:cNvPr id="6" name="Slide Number Placeholder 5">
            <a:extLst>
              <a:ext uri="{FF2B5EF4-FFF2-40B4-BE49-F238E27FC236}">
                <a16:creationId xmlns:a16="http://schemas.microsoft.com/office/drawing/2014/main" id="{F5FAAFDB-E0FA-467E-99BB-9A5C0C8C7327}"/>
              </a:ext>
            </a:extLst>
          </p:cNvPr>
          <p:cNvSpPr>
            <a:spLocks noGrp="1"/>
          </p:cNvSpPr>
          <p:nvPr>
            <p:ph type="sldNum" sz="quarter" idx="12"/>
          </p:nvPr>
        </p:nvSpPr>
        <p:spPr/>
        <p:txBody>
          <a:bodyPr/>
          <a:lstStyle/>
          <a:p>
            <a:pPr>
              <a:defRPr/>
            </a:pPr>
            <a:fld id="{80527CEA-5A1F-4174-B278-AFC0F7CCC9B3}" type="slidenum">
              <a:rPr lang="en-US">
                <a:solidFill>
                  <a:prstClr val="black">
                    <a:tint val="75000"/>
                  </a:prstClr>
                </a:solidFill>
                <a:latin typeface="Calibri"/>
              </a:rPr>
              <a:pPr>
                <a:defRPr/>
              </a:pPr>
              <a:t>1</a:t>
            </a:fld>
            <a:endParaRPr lang="en-US" dirty="0">
              <a:solidFill>
                <a:prstClr val="black">
                  <a:tint val="75000"/>
                </a:prstClr>
              </a:solidFill>
              <a:latin typeface="Calibri"/>
            </a:endParaRPr>
          </a:p>
        </p:txBody>
      </p:sp>
      <p:pic>
        <p:nvPicPr>
          <p:cNvPr id="5" name="Picture 4" descr="A group of people posing for a photo&#10;&#10;Description automatically generated with medium confidence">
            <a:extLst>
              <a:ext uri="{FF2B5EF4-FFF2-40B4-BE49-F238E27FC236}">
                <a16:creationId xmlns:a16="http://schemas.microsoft.com/office/drawing/2014/main" id="{F4E87556-57F3-47CD-B92B-52743BAA0C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556" r="11667" b="1991"/>
          <a:stretch/>
        </p:blipFill>
        <p:spPr>
          <a:xfrm>
            <a:off x="1981200" y="1403073"/>
            <a:ext cx="3777826" cy="5289550"/>
          </a:xfrm>
          <a:prstGeom prst="rect">
            <a:avLst/>
          </a:prstGeom>
        </p:spPr>
      </p:pic>
    </p:spTree>
    <p:extLst>
      <p:ext uri="{BB962C8B-B14F-4D97-AF65-F5344CB8AC3E}">
        <p14:creationId xmlns:p14="http://schemas.microsoft.com/office/powerpoint/2010/main" val="4048930693"/>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CE9B-848B-28CE-7390-1FF769A31091}"/>
              </a:ext>
            </a:extLst>
          </p:cNvPr>
          <p:cNvSpPr>
            <a:spLocks noGrp="1"/>
          </p:cNvSpPr>
          <p:nvPr>
            <p:ph type="title"/>
          </p:nvPr>
        </p:nvSpPr>
        <p:spPr/>
        <p:txBody>
          <a:bodyPr/>
          <a:lstStyle/>
          <a:p>
            <a:r>
              <a:rPr lang="en-US"/>
              <a:t>Data is an LEA-Wide Team Effort</a:t>
            </a:r>
          </a:p>
        </p:txBody>
      </p:sp>
      <p:pic>
        <p:nvPicPr>
          <p:cNvPr id="5" name="Content Placeholder 4" descr="Diagram&#10;&#10;AI-generated content may be incorrect.">
            <a:extLst>
              <a:ext uri="{FF2B5EF4-FFF2-40B4-BE49-F238E27FC236}">
                <a16:creationId xmlns:a16="http://schemas.microsoft.com/office/drawing/2014/main" id="{A29A0299-DB1C-596B-2FA1-321FCDF8A11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900" y="1534432"/>
            <a:ext cx="12103100" cy="5323568"/>
          </a:xfrm>
        </p:spPr>
      </p:pic>
    </p:spTree>
    <p:custDataLst>
      <p:tags r:id="rId1"/>
    </p:custDataLst>
    <p:extLst>
      <p:ext uri="{BB962C8B-B14F-4D97-AF65-F5344CB8AC3E}">
        <p14:creationId xmlns:p14="http://schemas.microsoft.com/office/powerpoint/2010/main" val="92817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Diagram&#10;&#10;AI-generated content may be incorrect.">
            <a:extLst>
              <a:ext uri="{FF2B5EF4-FFF2-40B4-BE49-F238E27FC236}">
                <a16:creationId xmlns:a16="http://schemas.microsoft.com/office/drawing/2014/main" id="{0452F1C0-396D-030C-4ED0-F9EEE88A36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80" y="1422400"/>
            <a:ext cx="11009376" cy="5115560"/>
          </a:xfrm>
          <a:prstGeom prst="rect">
            <a:avLst/>
          </a:prstGeom>
        </p:spPr>
      </p:pic>
      <p:sp>
        <p:nvSpPr>
          <p:cNvPr id="2" name="Title 1">
            <a:extLst>
              <a:ext uri="{FF2B5EF4-FFF2-40B4-BE49-F238E27FC236}">
                <a16:creationId xmlns:a16="http://schemas.microsoft.com/office/drawing/2014/main" id="{782B1118-863F-B5B2-6AC4-A8DF3220F199}"/>
              </a:ext>
            </a:extLst>
          </p:cNvPr>
          <p:cNvSpPr>
            <a:spLocks noGrp="1"/>
          </p:cNvSpPr>
          <p:nvPr>
            <p:ph type="title"/>
          </p:nvPr>
        </p:nvSpPr>
        <p:spPr>
          <a:xfrm>
            <a:off x="838200" y="171162"/>
            <a:ext cx="4245864" cy="1502190"/>
          </a:xfrm>
        </p:spPr>
        <p:txBody>
          <a:bodyPr vert="horz" lIns="91440" tIns="45720" rIns="91440" bIns="45720" rtlCol="0" anchor="ctr">
            <a:normAutofit/>
          </a:bodyPr>
          <a:lstStyle/>
          <a:p>
            <a:r>
              <a:rPr lang="en-US" sz="3200" kern="1200" dirty="0">
                <a:solidFill>
                  <a:srgbClr val="FFFFFF"/>
                </a:solidFill>
                <a:latin typeface="+mj-lt"/>
                <a:ea typeface="+mj-ea"/>
                <a:cs typeface="+mj-cs"/>
              </a:rPr>
              <a:t>Collection Process</a:t>
            </a:r>
          </a:p>
        </p:txBody>
      </p:sp>
    </p:spTree>
    <p:custDataLst>
      <p:tags r:id="rId1"/>
    </p:custDataLst>
    <p:extLst>
      <p:ext uri="{BB962C8B-B14F-4D97-AF65-F5344CB8AC3E}">
        <p14:creationId xmlns:p14="http://schemas.microsoft.com/office/powerpoint/2010/main" val="222308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E274-C2C1-1652-CC16-336B78692316}"/>
              </a:ext>
            </a:extLst>
          </p:cNvPr>
          <p:cNvSpPr>
            <a:spLocks noGrp="1"/>
          </p:cNvSpPr>
          <p:nvPr>
            <p:ph type="title"/>
          </p:nvPr>
        </p:nvSpPr>
        <p:spPr/>
        <p:txBody>
          <a:bodyPr/>
          <a:lstStyle/>
          <a:p>
            <a:r>
              <a:rPr lang="en-US"/>
              <a:t>Data Collections</a:t>
            </a:r>
          </a:p>
        </p:txBody>
      </p:sp>
      <p:sp>
        <p:nvSpPr>
          <p:cNvPr id="3" name="Content Placeholder 2">
            <a:extLst>
              <a:ext uri="{FF2B5EF4-FFF2-40B4-BE49-F238E27FC236}">
                <a16:creationId xmlns:a16="http://schemas.microsoft.com/office/drawing/2014/main" id="{86FCD3CD-E142-1245-B706-D4AC70C20272}"/>
              </a:ext>
            </a:extLst>
          </p:cNvPr>
          <p:cNvSpPr>
            <a:spLocks noGrp="1"/>
          </p:cNvSpPr>
          <p:nvPr>
            <p:ph sz="half" idx="1"/>
          </p:nvPr>
        </p:nvSpPr>
        <p:spPr/>
        <p:txBody>
          <a:bodyPr>
            <a:normAutofit/>
          </a:bodyPr>
          <a:lstStyle/>
          <a:p>
            <a:r>
              <a:rPr lang="en-US" dirty="0"/>
              <a:t>PIMS/</a:t>
            </a:r>
            <a:r>
              <a:rPr lang="en-US" dirty="0" err="1"/>
              <a:t>PennData</a:t>
            </a:r>
            <a:r>
              <a:rPr lang="en-US" dirty="0"/>
              <a:t> – December </a:t>
            </a:r>
          </a:p>
          <a:p>
            <a:pPr lvl="1"/>
            <a:r>
              <a:rPr lang="en-US" dirty="0"/>
              <a:t>Child Count</a:t>
            </a:r>
          </a:p>
          <a:p>
            <a:pPr lvl="1"/>
            <a:r>
              <a:rPr lang="en-US" dirty="0"/>
              <a:t>Personnel, Fully Certified</a:t>
            </a:r>
          </a:p>
          <a:p>
            <a:pPr lvl="1"/>
            <a:r>
              <a:rPr lang="en-US" i="1" dirty="0"/>
              <a:t>Parentally Placed Private School Students-Intermediate Unit</a:t>
            </a:r>
          </a:p>
          <a:p>
            <a:r>
              <a:rPr lang="en-US" dirty="0"/>
              <a:t>PIMS/</a:t>
            </a:r>
            <a:r>
              <a:rPr lang="en-US" dirty="0" err="1"/>
              <a:t>PennData</a:t>
            </a:r>
            <a:r>
              <a:rPr lang="en-US" dirty="0"/>
              <a:t> – June 30</a:t>
            </a:r>
          </a:p>
          <a:p>
            <a:pPr lvl="1"/>
            <a:r>
              <a:rPr lang="en-US" dirty="0"/>
              <a:t>Exiting Students (14 or older)</a:t>
            </a:r>
          </a:p>
          <a:p>
            <a:pPr lvl="1"/>
            <a:r>
              <a:rPr lang="en-US" dirty="0"/>
              <a:t>Disciplinary Removals</a:t>
            </a:r>
          </a:p>
          <a:p>
            <a:pPr lvl="1"/>
            <a:r>
              <a:rPr lang="en-US" dirty="0"/>
              <a:t>Post Secondary Transition</a:t>
            </a:r>
          </a:p>
          <a:p>
            <a:pPr lvl="1"/>
            <a:r>
              <a:rPr lang="en-US" dirty="0"/>
              <a:t>Initial Evaluations (Annual)</a:t>
            </a:r>
          </a:p>
        </p:txBody>
      </p:sp>
      <p:sp>
        <p:nvSpPr>
          <p:cNvPr id="4" name="Content Placeholder 3">
            <a:extLst>
              <a:ext uri="{FF2B5EF4-FFF2-40B4-BE49-F238E27FC236}">
                <a16:creationId xmlns:a16="http://schemas.microsoft.com/office/drawing/2014/main" id="{3F14A348-78AF-5995-53FF-D151F7677371}"/>
              </a:ext>
            </a:extLst>
          </p:cNvPr>
          <p:cNvSpPr>
            <a:spLocks noGrp="1"/>
          </p:cNvSpPr>
          <p:nvPr>
            <p:ph sz="half" idx="2"/>
          </p:nvPr>
        </p:nvSpPr>
        <p:spPr/>
        <p:txBody>
          <a:bodyPr>
            <a:normAutofit/>
          </a:bodyPr>
          <a:lstStyle/>
          <a:p>
            <a:r>
              <a:rPr lang="en-US" dirty="0"/>
              <a:t>PIMS – October</a:t>
            </a:r>
          </a:p>
          <a:p>
            <a:pPr lvl="1"/>
            <a:r>
              <a:rPr lang="en-US" dirty="0"/>
              <a:t>Act 16</a:t>
            </a:r>
          </a:p>
          <a:p>
            <a:r>
              <a:rPr lang="en-US" dirty="0"/>
              <a:t>Spring/Summer</a:t>
            </a:r>
          </a:p>
          <a:p>
            <a:pPr lvl="1"/>
            <a:r>
              <a:rPr lang="en-US" dirty="0"/>
              <a:t>Maintenance of Effort/Comprehensive Coordinated Early Intervening Services (MOE/CCEIS)</a:t>
            </a:r>
          </a:p>
          <a:p>
            <a:endParaRPr lang="en-US" dirty="0"/>
          </a:p>
        </p:txBody>
      </p:sp>
    </p:spTree>
    <p:custDataLst>
      <p:tags r:id="rId1"/>
    </p:custDataLst>
    <p:extLst>
      <p:ext uri="{BB962C8B-B14F-4D97-AF65-F5344CB8AC3E}">
        <p14:creationId xmlns:p14="http://schemas.microsoft.com/office/powerpoint/2010/main" val="99912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7CB2-3AA5-316E-607E-5754F4870D7B}"/>
              </a:ext>
            </a:extLst>
          </p:cNvPr>
          <p:cNvSpPr>
            <a:spLocks noGrp="1"/>
          </p:cNvSpPr>
          <p:nvPr>
            <p:ph type="title"/>
          </p:nvPr>
        </p:nvSpPr>
        <p:spPr/>
        <p:txBody>
          <a:bodyPr/>
          <a:lstStyle/>
          <a:p>
            <a:r>
              <a:rPr lang="en-US"/>
              <a:t>Child Count – December 1</a:t>
            </a:r>
          </a:p>
        </p:txBody>
      </p:sp>
      <p:sp>
        <p:nvSpPr>
          <p:cNvPr id="3" name="Content Placeholder 2">
            <a:extLst>
              <a:ext uri="{FF2B5EF4-FFF2-40B4-BE49-F238E27FC236}">
                <a16:creationId xmlns:a16="http://schemas.microsoft.com/office/drawing/2014/main" id="{C98D0D4F-A660-E607-300D-D38AD96C2559}"/>
              </a:ext>
            </a:extLst>
          </p:cNvPr>
          <p:cNvSpPr>
            <a:spLocks noGrp="1"/>
          </p:cNvSpPr>
          <p:nvPr>
            <p:ph sz="half" idx="1"/>
          </p:nvPr>
        </p:nvSpPr>
        <p:spPr/>
        <p:txBody>
          <a:bodyPr>
            <a:normAutofit lnSpcReduction="10000"/>
          </a:bodyPr>
          <a:lstStyle/>
          <a:p>
            <a:r>
              <a:rPr lang="en-US"/>
              <a:t>SD/CS Federal IDEA Funding</a:t>
            </a:r>
          </a:p>
          <a:p>
            <a:pPr lvl="1"/>
            <a:r>
              <a:rPr lang="en-US"/>
              <a:t>~$1,000 per student</a:t>
            </a:r>
          </a:p>
          <a:p>
            <a:r>
              <a:rPr lang="en-US"/>
              <a:t>All Special Ed Students with a valid IEP on 12/1</a:t>
            </a:r>
          </a:p>
          <a:p>
            <a:r>
              <a:rPr lang="en-US"/>
              <a:t>Reported by:</a:t>
            </a:r>
          </a:p>
          <a:p>
            <a:pPr lvl="1"/>
            <a:r>
              <a:rPr lang="en-US"/>
              <a:t>District of Residence</a:t>
            </a:r>
          </a:p>
          <a:p>
            <a:pPr lvl="1"/>
            <a:r>
              <a:rPr lang="en-US"/>
              <a:t>Charter School</a:t>
            </a:r>
          </a:p>
          <a:p>
            <a:pPr lvl="1"/>
            <a:r>
              <a:rPr lang="en-US"/>
              <a:t>Foster District</a:t>
            </a:r>
          </a:p>
          <a:p>
            <a:pPr lvl="1"/>
            <a:r>
              <a:rPr lang="en-US"/>
              <a:t>Dept. of Corrections (State Juvenile Facilities)</a:t>
            </a:r>
          </a:p>
        </p:txBody>
      </p:sp>
      <p:sp>
        <p:nvSpPr>
          <p:cNvPr id="4" name="Content Placeholder 3">
            <a:extLst>
              <a:ext uri="{FF2B5EF4-FFF2-40B4-BE49-F238E27FC236}">
                <a16:creationId xmlns:a16="http://schemas.microsoft.com/office/drawing/2014/main" id="{40C0F4E2-A09D-D9C3-98F2-F4A68EE27632}"/>
              </a:ext>
            </a:extLst>
          </p:cNvPr>
          <p:cNvSpPr>
            <a:spLocks noGrp="1"/>
          </p:cNvSpPr>
          <p:nvPr>
            <p:ph sz="half" idx="2"/>
          </p:nvPr>
        </p:nvSpPr>
        <p:spPr/>
        <p:txBody>
          <a:bodyPr>
            <a:normAutofit lnSpcReduction="10000"/>
          </a:bodyPr>
          <a:lstStyle/>
          <a:p>
            <a:r>
              <a:rPr lang="en-US" dirty="0"/>
              <a:t>Penn Data Demographics</a:t>
            </a:r>
          </a:p>
          <a:p>
            <a:r>
              <a:rPr lang="en-US" dirty="0"/>
              <a:t>SPP Indicator 5 – Educational Environment</a:t>
            </a:r>
          </a:p>
          <a:p>
            <a:r>
              <a:rPr lang="en-US" dirty="0"/>
              <a:t>SPP Indicators 9 &amp; 10 – Disproportionate Representation</a:t>
            </a:r>
          </a:p>
          <a:p>
            <a:r>
              <a:rPr lang="en-US" dirty="0"/>
              <a:t>Significant Disproportionality</a:t>
            </a:r>
          </a:p>
          <a:p>
            <a:pPr lvl="1"/>
            <a:r>
              <a:rPr lang="en-US" dirty="0"/>
              <a:t>Identification</a:t>
            </a:r>
          </a:p>
          <a:p>
            <a:pPr lvl="1"/>
            <a:r>
              <a:rPr lang="en-US" dirty="0"/>
              <a:t>Placement/Ed. Environment</a:t>
            </a:r>
          </a:p>
        </p:txBody>
      </p:sp>
    </p:spTree>
    <p:custDataLst>
      <p:tags r:id="rId1"/>
    </p:custDataLst>
    <p:extLst>
      <p:ext uri="{BB962C8B-B14F-4D97-AF65-F5344CB8AC3E}">
        <p14:creationId xmlns:p14="http://schemas.microsoft.com/office/powerpoint/2010/main" val="171916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BFED-06F9-B425-2B95-C9349DB04E10}"/>
              </a:ext>
            </a:extLst>
          </p:cNvPr>
          <p:cNvSpPr>
            <a:spLocks noGrp="1"/>
          </p:cNvSpPr>
          <p:nvPr>
            <p:ph type="title"/>
          </p:nvPr>
        </p:nvSpPr>
        <p:spPr/>
        <p:txBody>
          <a:bodyPr/>
          <a:lstStyle/>
          <a:p>
            <a:r>
              <a:rPr lang="en-US"/>
              <a:t>Exiting &amp; Discipline Collections – June 30</a:t>
            </a:r>
          </a:p>
        </p:txBody>
      </p:sp>
      <p:sp>
        <p:nvSpPr>
          <p:cNvPr id="3" name="Content Placeholder 2">
            <a:extLst>
              <a:ext uri="{FF2B5EF4-FFF2-40B4-BE49-F238E27FC236}">
                <a16:creationId xmlns:a16="http://schemas.microsoft.com/office/drawing/2014/main" id="{E942E366-CD01-6596-474B-2205A0A8A7B1}"/>
              </a:ext>
            </a:extLst>
          </p:cNvPr>
          <p:cNvSpPr>
            <a:spLocks noGrp="1"/>
          </p:cNvSpPr>
          <p:nvPr>
            <p:ph sz="half" idx="1"/>
          </p:nvPr>
        </p:nvSpPr>
        <p:spPr/>
        <p:txBody>
          <a:bodyPr>
            <a:normAutofit fontScale="92500" lnSpcReduction="10000"/>
          </a:bodyPr>
          <a:lstStyle/>
          <a:p>
            <a:r>
              <a:rPr lang="en-US"/>
              <a:t>Submission includes:</a:t>
            </a:r>
          </a:p>
          <a:p>
            <a:pPr lvl="1"/>
            <a:r>
              <a:rPr lang="en-US"/>
              <a:t>Students 14 or older as of July 1</a:t>
            </a:r>
          </a:p>
          <a:p>
            <a:r>
              <a:rPr lang="en-US"/>
              <a:t>Collection reports on:</a:t>
            </a:r>
          </a:p>
          <a:p>
            <a:pPr lvl="1"/>
            <a:r>
              <a:rPr lang="en-US"/>
              <a:t>Exiting Students age 14 or older as of December 1</a:t>
            </a:r>
          </a:p>
          <a:p>
            <a:r>
              <a:rPr lang="en-US"/>
              <a:t>Exit Reason and Exit Date</a:t>
            </a:r>
          </a:p>
          <a:p>
            <a:r>
              <a:rPr lang="en-US"/>
              <a:t>SPP Indicators 1 &amp; 2 – Graduation &amp; Drop-Out Rates</a:t>
            </a:r>
          </a:p>
        </p:txBody>
      </p:sp>
      <p:sp>
        <p:nvSpPr>
          <p:cNvPr id="4" name="Content Placeholder 3">
            <a:extLst>
              <a:ext uri="{FF2B5EF4-FFF2-40B4-BE49-F238E27FC236}">
                <a16:creationId xmlns:a16="http://schemas.microsoft.com/office/drawing/2014/main" id="{1EC2F5D1-DF0C-F512-7DB1-672574C7CEE0}"/>
              </a:ext>
            </a:extLst>
          </p:cNvPr>
          <p:cNvSpPr>
            <a:spLocks noGrp="1"/>
          </p:cNvSpPr>
          <p:nvPr>
            <p:ph sz="half" idx="2"/>
          </p:nvPr>
        </p:nvSpPr>
        <p:spPr/>
        <p:txBody>
          <a:bodyPr>
            <a:normAutofit fontScale="92500" lnSpcReduction="10000"/>
          </a:bodyPr>
          <a:lstStyle/>
          <a:p>
            <a:r>
              <a:rPr lang="en-US"/>
              <a:t>Disciplinary Removals</a:t>
            </a:r>
          </a:p>
          <a:p>
            <a:pPr lvl="1"/>
            <a:r>
              <a:rPr lang="en-US"/>
              <a:t>In School Suspensions</a:t>
            </a:r>
          </a:p>
          <a:p>
            <a:pPr lvl="1"/>
            <a:r>
              <a:rPr lang="en-US"/>
              <a:t>Out of School Suspensions</a:t>
            </a:r>
          </a:p>
          <a:p>
            <a:pPr lvl="1"/>
            <a:r>
              <a:rPr lang="en-US"/>
              <a:t>Unilateral Removals</a:t>
            </a:r>
          </a:p>
          <a:p>
            <a:pPr lvl="1"/>
            <a:r>
              <a:rPr lang="en-US"/>
              <a:t>ODR Hearing Officer Removals</a:t>
            </a:r>
          </a:p>
          <a:p>
            <a:r>
              <a:rPr lang="en-US"/>
              <a:t>SPP Indicator 4 – Suspension &amp; Expulsion</a:t>
            </a:r>
          </a:p>
          <a:p>
            <a:r>
              <a:rPr lang="en-US"/>
              <a:t> Significant Disproportionality</a:t>
            </a:r>
          </a:p>
          <a:p>
            <a:pPr lvl="1"/>
            <a:r>
              <a:rPr lang="en-US"/>
              <a:t>ISS/OSS Less than 10 days</a:t>
            </a:r>
          </a:p>
          <a:p>
            <a:pPr lvl="1"/>
            <a:r>
              <a:rPr lang="en-US"/>
              <a:t>ISS/OSS 10 or more days</a:t>
            </a:r>
          </a:p>
          <a:p>
            <a:pPr lvl="1"/>
            <a:r>
              <a:rPr lang="en-US"/>
              <a:t>Total Removals</a:t>
            </a:r>
          </a:p>
        </p:txBody>
      </p:sp>
    </p:spTree>
    <p:custDataLst>
      <p:tags r:id="rId1"/>
    </p:custDataLst>
    <p:extLst>
      <p:ext uri="{BB962C8B-B14F-4D97-AF65-F5344CB8AC3E}">
        <p14:creationId xmlns:p14="http://schemas.microsoft.com/office/powerpoint/2010/main" val="65392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47BD-4B44-A781-1129-8DA4B12DC066}"/>
              </a:ext>
            </a:extLst>
          </p:cNvPr>
          <p:cNvSpPr>
            <a:spLocks noGrp="1"/>
          </p:cNvSpPr>
          <p:nvPr>
            <p:ph type="title"/>
          </p:nvPr>
        </p:nvSpPr>
        <p:spPr/>
        <p:txBody>
          <a:bodyPr/>
          <a:lstStyle/>
          <a:p>
            <a:r>
              <a:rPr lang="en-US"/>
              <a:t>Other Submissions</a:t>
            </a:r>
          </a:p>
        </p:txBody>
      </p:sp>
      <p:sp>
        <p:nvSpPr>
          <p:cNvPr id="3" name="Content Placeholder 2">
            <a:extLst>
              <a:ext uri="{FF2B5EF4-FFF2-40B4-BE49-F238E27FC236}">
                <a16:creationId xmlns:a16="http://schemas.microsoft.com/office/drawing/2014/main" id="{2C9F507E-E75F-D5C3-FCFD-83FEA3C999B4}"/>
              </a:ext>
            </a:extLst>
          </p:cNvPr>
          <p:cNvSpPr>
            <a:spLocks noGrp="1"/>
          </p:cNvSpPr>
          <p:nvPr>
            <p:ph sz="half" idx="1"/>
          </p:nvPr>
        </p:nvSpPr>
        <p:spPr/>
        <p:txBody>
          <a:bodyPr>
            <a:normAutofit lnSpcReduction="10000"/>
          </a:bodyPr>
          <a:lstStyle/>
          <a:p>
            <a:r>
              <a:rPr lang="en-US"/>
              <a:t>Personnel (With Child Count)</a:t>
            </a:r>
          </a:p>
          <a:p>
            <a:pPr lvl="1"/>
            <a:r>
              <a:rPr lang="en-US"/>
              <a:t>Teachers and Paraprofessionals</a:t>
            </a:r>
          </a:p>
          <a:p>
            <a:pPr lvl="1"/>
            <a:r>
              <a:rPr lang="en-US"/>
              <a:t>Related Service Providers</a:t>
            </a:r>
          </a:p>
          <a:p>
            <a:r>
              <a:rPr lang="en-US"/>
              <a:t>Parentally Placed Private School (With Child Count)</a:t>
            </a:r>
          </a:p>
          <a:p>
            <a:r>
              <a:rPr lang="en-US"/>
              <a:t>Act 16 (October)</a:t>
            </a:r>
          </a:p>
          <a:p>
            <a:r>
              <a:rPr lang="en-US"/>
              <a:t>MOE/CEIS (Spring)</a:t>
            </a:r>
          </a:p>
        </p:txBody>
      </p:sp>
      <p:sp>
        <p:nvSpPr>
          <p:cNvPr id="4" name="Content Placeholder 3">
            <a:extLst>
              <a:ext uri="{FF2B5EF4-FFF2-40B4-BE49-F238E27FC236}">
                <a16:creationId xmlns:a16="http://schemas.microsoft.com/office/drawing/2014/main" id="{E5F5E294-D7F9-2006-27F8-16F06FBD36E0}"/>
              </a:ext>
            </a:extLst>
          </p:cNvPr>
          <p:cNvSpPr>
            <a:spLocks noGrp="1"/>
          </p:cNvSpPr>
          <p:nvPr>
            <p:ph sz="half" idx="2"/>
          </p:nvPr>
        </p:nvSpPr>
        <p:spPr/>
        <p:txBody>
          <a:bodyPr>
            <a:normAutofit lnSpcReduction="10000"/>
          </a:bodyPr>
          <a:lstStyle/>
          <a:p>
            <a:r>
              <a:rPr lang="en-US"/>
              <a:t>Act 26 Transition Questions (with Exiting)</a:t>
            </a:r>
          </a:p>
          <a:p>
            <a:pPr lvl="1"/>
            <a:r>
              <a:rPr lang="en-US"/>
              <a:t>Post-Secondary Transition plan in IEP</a:t>
            </a:r>
          </a:p>
          <a:p>
            <a:pPr lvl="1"/>
            <a:r>
              <a:rPr lang="en-US"/>
              <a:t>Competitive Integrated Work Experience?</a:t>
            </a:r>
          </a:p>
          <a:p>
            <a:pPr lvl="1"/>
            <a:r>
              <a:rPr lang="en-US"/>
              <a:t>Job Coaching?</a:t>
            </a:r>
          </a:p>
          <a:p>
            <a:pPr lvl="1"/>
            <a:r>
              <a:rPr lang="en-US"/>
              <a:t>Competitive Integrated Employment Goal?</a:t>
            </a:r>
          </a:p>
          <a:p>
            <a:pPr lvl="1"/>
            <a:r>
              <a:rPr lang="en-US"/>
              <a:t>Employed in Competitive Integrated setting upon exiting?</a:t>
            </a:r>
          </a:p>
          <a:p>
            <a:endParaRPr lang="en-US"/>
          </a:p>
        </p:txBody>
      </p:sp>
    </p:spTree>
    <p:custDataLst>
      <p:tags r:id="rId1"/>
    </p:custDataLst>
    <p:extLst>
      <p:ext uri="{BB962C8B-B14F-4D97-AF65-F5344CB8AC3E}">
        <p14:creationId xmlns:p14="http://schemas.microsoft.com/office/powerpoint/2010/main" val="941627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18B8-5618-3423-338C-BF2D0CFF1413}"/>
              </a:ext>
            </a:extLst>
          </p:cNvPr>
          <p:cNvSpPr>
            <a:spLocks noGrp="1"/>
          </p:cNvSpPr>
          <p:nvPr>
            <p:ph type="title"/>
          </p:nvPr>
        </p:nvSpPr>
        <p:spPr/>
        <p:txBody>
          <a:bodyPr/>
          <a:lstStyle/>
          <a:p>
            <a:r>
              <a:rPr lang="en-US" dirty="0"/>
              <a:t>Act 16 Reporting Category Codes</a:t>
            </a:r>
          </a:p>
        </p:txBody>
      </p:sp>
      <p:sp>
        <p:nvSpPr>
          <p:cNvPr id="5" name="Slide Number Placeholder 4">
            <a:extLst>
              <a:ext uri="{FF2B5EF4-FFF2-40B4-BE49-F238E27FC236}">
                <a16:creationId xmlns:a16="http://schemas.microsoft.com/office/drawing/2014/main" id="{657EC8B9-04CE-666F-F6F7-937AA76F3118}"/>
              </a:ext>
            </a:extLst>
          </p:cNvPr>
          <p:cNvSpPr>
            <a:spLocks noGrp="1"/>
          </p:cNvSpPr>
          <p:nvPr>
            <p:ph type="sldNum" sz="quarter" idx="12"/>
          </p:nvPr>
        </p:nvSpPr>
        <p:spPr/>
        <p:txBody>
          <a:bodyPr/>
          <a:lstStyle/>
          <a:p>
            <a:fld id="{680C5762-CF65-4775-9966-A58D40CC61B9}" type="slidenum">
              <a:rPr lang="en-US">
                <a:solidFill>
                  <a:prstClr val="black">
                    <a:tint val="75000"/>
                  </a:prstClr>
                </a:solidFill>
                <a:latin typeface="Calibri"/>
              </a:rPr>
              <a:pPr/>
              <a:t>16</a:t>
            </a:fld>
            <a:endParaRPr lang="en-US">
              <a:solidFill>
                <a:prstClr val="black">
                  <a:tint val="75000"/>
                </a:prstClr>
              </a:solidFill>
              <a:latin typeface="Calibri"/>
            </a:endParaRP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03BE0291-4107-E209-6A5A-A452225F67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92275"/>
            <a:ext cx="10441852" cy="3975100"/>
          </a:xfrm>
          <a:prstGeom prst="rect">
            <a:avLst/>
          </a:prstGeom>
        </p:spPr>
      </p:pic>
    </p:spTree>
    <p:extLst>
      <p:ext uri="{BB962C8B-B14F-4D97-AF65-F5344CB8AC3E}">
        <p14:creationId xmlns:p14="http://schemas.microsoft.com/office/powerpoint/2010/main" val="96282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C71D-DDAB-6884-EA5E-E9B6365A31AB}"/>
              </a:ext>
            </a:extLst>
          </p:cNvPr>
          <p:cNvSpPr>
            <a:spLocks noGrp="1"/>
          </p:cNvSpPr>
          <p:nvPr>
            <p:ph type="title"/>
          </p:nvPr>
        </p:nvSpPr>
        <p:spPr/>
        <p:txBody>
          <a:bodyPr/>
          <a:lstStyle/>
          <a:p>
            <a:r>
              <a:rPr lang="en-US"/>
              <a:t>Act 16 Data Needing Corrections</a:t>
            </a:r>
          </a:p>
        </p:txBody>
      </p:sp>
      <p:sp>
        <p:nvSpPr>
          <p:cNvPr id="4" name="Date Placeholder 3">
            <a:extLst>
              <a:ext uri="{FF2B5EF4-FFF2-40B4-BE49-F238E27FC236}">
                <a16:creationId xmlns:a16="http://schemas.microsoft.com/office/drawing/2014/main" id="{9ACF24B1-FEDA-4A2E-307D-87E65455D3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DC029C-5B17-409B-86F2-A65FE5BE79A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8AF1B4D8-7EC4-04DA-719E-3104A8246B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F5015-3417-4B27-A586-E4CCF4D7783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6" name="Graphic 1" descr="Data from 22-23 report">
            <a:extLst>
              <a:ext uri="{FF2B5EF4-FFF2-40B4-BE49-F238E27FC236}">
                <a16:creationId xmlns:a16="http://schemas.microsoft.com/office/drawing/2014/main" id="{E6E793FD-21D9-9EC6-7453-A4C2FE2181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020" b="14342"/>
          <a:stretch>
            <a:fillRect/>
          </a:stretch>
        </p:blipFill>
        <p:spPr bwMode="auto">
          <a:xfrm>
            <a:off x="838200" y="1470774"/>
            <a:ext cx="10858198" cy="525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6597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214C49-D5ED-11FB-BBD1-3DD79CF8677F}"/>
              </a:ext>
            </a:extLst>
          </p:cNvPr>
          <p:cNvSpPr>
            <a:spLocks noGrp="1"/>
          </p:cNvSpPr>
          <p:nvPr>
            <p:ph type="title"/>
          </p:nvPr>
        </p:nvSpPr>
        <p:spPr/>
        <p:txBody>
          <a:bodyPr/>
          <a:lstStyle/>
          <a:p>
            <a:r>
              <a:rPr lang="en-US"/>
              <a:t>Significant Disproportionality Dashboard</a:t>
            </a:r>
          </a:p>
        </p:txBody>
      </p:sp>
      <p:pic>
        <p:nvPicPr>
          <p:cNvPr id="10" name="Content Placeholder 9" descr="A picture containing calendar&#10;&#10;AI-generated content may be incorrect.">
            <a:extLst>
              <a:ext uri="{FF2B5EF4-FFF2-40B4-BE49-F238E27FC236}">
                <a16:creationId xmlns:a16="http://schemas.microsoft.com/office/drawing/2014/main" id="{F152D8F6-45C7-AF98-91AD-71CAC434BE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0019" y="2096028"/>
            <a:ext cx="9211961" cy="3810532"/>
          </a:xfrm>
        </p:spPr>
      </p:pic>
    </p:spTree>
    <p:custDataLst>
      <p:tags r:id="rId1"/>
    </p:custDataLst>
    <p:extLst>
      <p:ext uri="{BB962C8B-B14F-4D97-AF65-F5344CB8AC3E}">
        <p14:creationId xmlns:p14="http://schemas.microsoft.com/office/powerpoint/2010/main" val="339405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3B13-9825-A2E7-27F1-D6433BE2F2E7}"/>
              </a:ext>
            </a:extLst>
          </p:cNvPr>
          <p:cNvSpPr>
            <a:spLocks noGrp="1"/>
          </p:cNvSpPr>
          <p:nvPr>
            <p:ph type="title"/>
          </p:nvPr>
        </p:nvSpPr>
        <p:spPr/>
        <p:txBody>
          <a:bodyPr/>
          <a:lstStyle/>
          <a:p>
            <a:r>
              <a:rPr lang="en-US"/>
              <a:t>Significant Disproportionality Dashboard</a:t>
            </a:r>
          </a:p>
        </p:txBody>
      </p:sp>
      <p:pic>
        <p:nvPicPr>
          <p:cNvPr id="5" name="Content Placeholder 4" descr="Graphical user interface&#10;&#10;AI-generated content may be incorrect.">
            <a:extLst>
              <a:ext uri="{FF2B5EF4-FFF2-40B4-BE49-F238E27FC236}">
                <a16:creationId xmlns:a16="http://schemas.microsoft.com/office/drawing/2014/main" id="{EE1982B1-2FCC-C4A3-7BA4-4C185A8E3E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7867" y="1825625"/>
            <a:ext cx="8116265" cy="4351338"/>
          </a:xfrm>
        </p:spPr>
      </p:pic>
    </p:spTree>
    <p:custDataLst>
      <p:tags r:id="rId1"/>
    </p:custDataLst>
    <p:extLst>
      <p:ext uri="{BB962C8B-B14F-4D97-AF65-F5344CB8AC3E}">
        <p14:creationId xmlns:p14="http://schemas.microsoft.com/office/powerpoint/2010/main" val="5033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03BA4F5-18E5-B524-F43C-B89882F0DA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DC029C-5B17-409B-86F2-A65FE5BE79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AC96117-9EAF-0FE6-753E-46E457690A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F5015-3417-4B27-A586-E4CCF4D778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041F0C7-EAC4-5D4C-A807-E05442CA50F7}"/>
              </a:ext>
            </a:extLst>
          </p:cNvPr>
          <p:cNvPicPr>
            <a:picLocks noChangeAspect="1"/>
          </p:cNvPicPr>
          <p:nvPr/>
        </p:nvPicPr>
        <p:blipFill>
          <a:blip r:embed="rId3"/>
          <a:stretch>
            <a:fillRect/>
          </a:stretch>
        </p:blipFill>
        <p:spPr>
          <a:xfrm>
            <a:off x="304799" y="296432"/>
            <a:ext cx="7195457" cy="6265136"/>
          </a:xfrm>
          <a:prstGeom prst="rect">
            <a:avLst/>
          </a:prstGeom>
        </p:spPr>
      </p:pic>
    </p:spTree>
    <p:extLst>
      <p:ext uri="{BB962C8B-B14F-4D97-AF65-F5344CB8AC3E}">
        <p14:creationId xmlns:p14="http://schemas.microsoft.com/office/powerpoint/2010/main" val="619629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0CCB-8E82-E4A9-FFA9-326DD214F16F}"/>
              </a:ext>
            </a:extLst>
          </p:cNvPr>
          <p:cNvSpPr>
            <a:spLocks noGrp="1"/>
          </p:cNvSpPr>
          <p:nvPr>
            <p:ph type="title"/>
          </p:nvPr>
        </p:nvSpPr>
        <p:spPr/>
        <p:txBody>
          <a:bodyPr/>
          <a:lstStyle/>
          <a:p>
            <a:r>
              <a:rPr lang="en-US"/>
              <a:t>Importance of Data &amp; Best Practices </a:t>
            </a:r>
          </a:p>
        </p:txBody>
      </p:sp>
      <p:sp>
        <p:nvSpPr>
          <p:cNvPr id="3" name="Content Placeholder 2">
            <a:extLst>
              <a:ext uri="{FF2B5EF4-FFF2-40B4-BE49-F238E27FC236}">
                <a16:creationId xmlns:a16="http://schemas.microsoft.com/office/drawing/2014/main" id="{42C4F388-7592-44C3-CC29-17B1BB09259B}"/>
              </a:ext>
            </a:extLst>
          </p:cNvPr>
          <p:cNvSpPr>
            <a:spLocks noGrp="1"/>
          </p:cNvSpPr>
          <p:nvPr>
            <p:ph sz="half" idx="1"/>
          </p:nvPr>
        </p:nvSpPr>
        <p:spPr/>
        <p:txBody>
          <a:bodyPr/>
          <a:lstStyle/>
          <a:p>
            <a:r>
              <a:rPr lang="en-US"/>
              <a:t>Compliance with Regulations</a:t>
            </a:r>
          </a:p>
          <a:p>
            <a:r>
              <a:rPr lang="en-US"/>
              <a:t>Accuracy in Funding</a:t>
            </a:r>
          </a:p>
          <a:p>
            <a:r>
              <a:rPr lang="en-US"/>
              <a:t>Annual Determinations</a:t>
            </a:r>
          </a:p>
          <a:p>
            <a:r>
              <a:rPr lang="en-US"/>
              <a:t>Public Reports</a:t>
            </a:r>
          </a:p>
          <a:p>
            <a:endParaRPr lang="en-US"/>
          </a:p>
          <a:p>
            <a:endParaRPr lang="en-US"/>
          </a:p>
        </p:txBody>
      </p:sp>
      <p:sp>
        <p:nvSpPr>
          <p:cNvPr id="5" name="Content Placeholder 4">
            <a:extLst>
              <a:ext uri="{FF2B5EF4-FFF2-40B4-BE49-F238E27FC236}">
                <a16:creationId xmlns:a16="http://schemas.microsoft.com/office/drawing/2014/main" id="{318873F6-8A4C-EABF-C9A0-3DBFC6D9147B}"/>
              </a:ext>
            </a:extLst>
          </p:cNvPr>
          <p:cNvSpPr>
            <a:spLocks noGrp="1"/>
          </p:cNvSpPr>
          <p:nvPr>
            <p:ph sz="half" idx="2"/>
          </p:nvPr>
        </p:nvSpPr>
        <p:spPr/>
        <p:txBody>
          <a:bodyPr/>
          <a:lstStyle/>
          <a:p>
            <a:r>
              <a:rPr lang="en-US"/>
              <a:t>Set Conditions for Review</a:t>
            </a:r>
          </a:p>
          <a:p>
            <a:pPr lvl="1"/>
            <a:r>
              <a:rPr lang="en-US"/>
              <a:t>Timelines and Preparation</a:t>
            </a:r>
          </a:p>
          <a:p>
            <a:r>
              <a:rPr lang="en-US"/>
              <a:t>Coordinate with your SD/CS Data Team</a:t>
            </a:r>
          </a:p>
          <a:p>
            <a:r>
              <a:rPr lang="en-US"/>
              <a:t>Leverage your IU Data Manager</a:t>
            </a:r>
          </a:p>
        </p:txBody>
      </p:sp>
    </p:spTree>
    <p:custDataLst>
      <p:tags r:id="rId1"/>
    </p:custDataLst>
    <p:extLst>
      <p:ext uri="{BB962C8B-B14F-4D97-AF65-F5344CB8AC3E}">
        <p14:creationId xmlns:p14="http://schemas.microsoft.com/office/powerpoint/2010/main" val="3913950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blue 50%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00" y="457200"/>
            <a:ext cx="95885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2286000" y="990600"/>
            <a:ext cx="8077200" cy="457200"/>
          </a:xfrm>
        </p:spPr>
        <p:txBody>
          <a:bodyPr>
            <a:noAutofit/>
          </a:bodyPr>
          <a:lstStyle/>
          <a:p>
            <a:pPr algn="l"/>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Preventative Measures</a:t>
            </a:r>
            <a:b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6" name="Picture 14" descr="Education-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851526"/>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889000" y="1372489"/>
            <a:ext cx="94742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dirty="0">
                <a:solidFill>
                  <a:prstClr val="black"/>
                </a:solidFill>
                <a:latin typeface="Verdana" panose="020B0604030504040204" pitchFamily="34" charset="0"/>
                <a:ea typeface="Verdana" panose="020B0604030504040204" pitchFamily="34" charset="0"/>
              </a:rPr>
              <a:t>Have a basic understanding of Excel</a:t>
            </a:r>
          </a:p>
          <a:p>
            <a:r>
              <a:rPr lang="en-US" dirty="0">
                <a:solidFill>
                  <a:prstClr val="black"/>
                </a:solidFill>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r>
              <a:rPr lang="en-US" dirty="0">
                <a:solidFill>
                  <a:prstClr val="black"/>
                </a:solidFill>
                <a:highlight>
                  <a:srgbClr val="FFFF00"/>
                </a:highlight>
                <a:latin typeface="Verdana" panose="020B0604030504040204" pitchFamily="34" charset="0"/>
                <a:ea typeface="Verdana" panose="020B0604030504040204" pitchFamily="34" charset="0"/>
              </a:rPr>
              <a:t>Partnership between SE data manager and the PIMS manager</a:t>
            </a:r>
          </a:p>
          <a:p>
            <a:pPr marL="285750" indent="-285750">
              <a:buFont typeface="Arial" panose="020B0604020202020204" pitchFamily="34" charset="0"/>
              <a:buChar char="•"/>
            </a:pPr>
            <a:endParaRPr lang="en-US"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solidFill>
                  <a:prstClr val="black"/>
                </a:solidFill>
                <a:latin typeface="Verdana" panose="020B0604030504040204" pitchFamily="34" charset="0"/>
                <a:ea typeface="Verdana" panose="020B0604030504040204" pitchFamily="34" charset="0"/>
              </a:rPr>
              <a:t>Have a basic understanding of the data points collected and where they pull from in your documents and system.</a:t>
            </a:r>
          </a:p>
          <a:p>
            <a:pPr marL="285750" indent="-285750">
              <a:buFont typeface="Arial" panose="020B0604020202020204" pitchFamily="34" charset="0"/>
              <a:buChar char="•"/>
            </a:pPr>
            <a:endParaRPr lang="en-US" dirty="0">
              <a:solidFill>
                <a:prstClr val="black"/>
              </a:solidFill>
              <a:latin typeface="Verdana" panose="020B0604030504040204" pitchFamily="34" charset="0"/>
              <a:ea typeface="Verdana" panose="020B0604030504040204" pitchFamily="34" charset="0"/>
            </a:endParaRPr>
          </a:p>
          <a:p>
            <a:pPr marL="1028700" lvl="1">
              <a:buFont typeface="Arial" panose="020B0604020202020204" pitchFamily="34" charset="0"/>
              <a:buChar char="•"/>
            </a:pPr>
            <a:r>
              <a:rPr lang="en-US" sz="1600" dirty="0">
                <a:solidFill>
                  <a:prstClr val="black"/>
                </a:solidFill>
                <a:highlight>
                  <a:srgbClr val="FFFF00"/>
                </a:highlight>
                <a:latin typeface="Verdana" panose="020B0604030504040204" pitchFamily="34" charset="0"/>
                <a:ea typeface="Verdana" panose="020B0604030504040204" pitchFamily="34" charset="0"/>
              </a:rPr>
              <a:t>Special Education 101 at Data Summit</a:t>
            </a:r>
          </a:p>
          <a:p>
            <a:pPr marL="1028700" lvl="1">
              <a:buFont typeface="Arial" panose="020B0604020202020204" pitchFamily="34" charset="0"/>
              <a:buChar char="•"/>
            </a:pPr>
            <a:endParaRPr lang="en-US" dirty="0">
              <a:solidFill>
                <a:prstClr val="black"/>
              </a:solidFill>
              <a:highlight>
                <a:srgbClr val="FFFF00"/>
              </a:highlight>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solidFill>
                  <a:prstClr val="black"/>
                </a:solidFill>
                <a:latin typeface="Verdana" panose="020B0604030504040204" pitchFamily="34" charset="0"/>
                <a:ea typeface="Verdana" panose="020B0604030504040204" pitchFamily="34" charset="0"/>
              </a:rPr>
              <a:t>Run data reports monthly to reduce errors that accumulate and have staff correct as needed.</a:t>
            </a:r>
          </a:p>
          <a:p>
            <a:endParaRPr lang="en-US"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solidFill>
                  <a:prstClr val="black"/>
                </a:solidFill>
                <a:latin typeface="Verdana" panose="020B0604030504040204" pitchFamily="34" charset="0"/>
                <a:ea typeface="Verdana" panose="020B0604030504040204" pitchFamily="34" charset="0"/>
              </a:rPr>
              <a:t>Set Conditions for Ease of Reporting and Limited Activity During Data 	Pull</a:t>
            </a:r>
          </a:p>
          <a:p>
            <a:endParaRPr lang="en-US"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solidFill>
                  <a:prstClr val="black"/>
                </a:solidFill>
                <a:latin typeface="Verdana" panose="020B0604030504040204" pitchFamily="34" charset="0"/>
                <a:ea typeface="Verdana" panose="020B0604030504040204" pitchFamily="34" charset="0"/>
              </a:rPr>
              <a:t>Maintain a yearly chart of </a:t>
            </a:r>
            <a:r>
              <a:rPr lang="en-US" dirty="0">
                <a:solidFill>
                  <a:prstClr val="black"/>
                </a:solidFill>
                <a:latin typeface="Verdana" panose="020B0604030504040204" pitchFamily="34" charset="0"/>
                <a:ea typeface="Verdana" panose="020B0604030504040204" pitchFamily="34" charset="0"/>
                <a:hlinkClick r:id="rId6" action="ppaction://hlinkfile"/>
              </a:rPr>
              <a:t>data for comparison</a:t>
            </a:r>
            <a:endParaRPr lang="en-US"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4960566"/>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blue 50%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0" y="457200"/>
            <a:ext cx="9575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2286000" y="990600"/>
            <a:ext cx="8077200" cy="457200"/>
          </a:xfrm>
        </p:spPr>
        <p:txBody>
          <a:bodyPr>
            <a:noAutofit/>
          </a:bodyPr>
          <a:lstStyle/>
          <a:p>
            <a:pPr algn="l"/>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Prior to Collection</a:t>
            </a:r>
            <a:b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6" name="Picture 14" descr="Education-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851526"/>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495300" y="1447800"/>
            <a:ext cx="97155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Have a </a:t>
            </a:r>
            <a:r>
              <a:rPr lang="en-US" sz="1600" dirty="0">
                <a:solidFill>
                  <a:prstClr val="black"/>
                </a:solidFill>
                <a:highlight>
                  <a:srgbClr val="FFFF00"/>
                </a:highlight>
                <a:latin typeface="Verdana" panose="020B0604030504040204" pitchFamily="34" charset="0"/>
                <a:ea typeface="Verdana" panose="020B0604030504040204" pitchFamily="34" charset="0"/>
              </a:rPr>
              <a:t>code sheet </a:t>
            </a:r>
            <a:r>
              <a:rPr lang="en-US" sz="1600" dirty="0">
                <a:solidFill>
                  <a:prstClr val="black"/>
                </a:solidFill>
                <a:latin typeface="Verdana" panose="020B0604030504040204" pitchFamily="34" charset="0"/>
                <a:ea typeface="Verdana" panose="020B0604030504040204" pitchFamily="34" charset="0"/>
              </a:rPr>
              <a:t>available and visible from work area.</a:t>
            </a:r>
          </a:p>
          <a:p>
            <a:endParaRPr lang="en-US" sz="1600"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Have </a:t>
            </a:r>
            <a:r>
              <a:rPr lang="en-US" sz="1600" dirty="0">
                <a:solidFill>
                  <a:prstClr val="black"/>
                </a:solidFill>
                <a:highlight>
                  <a:srgbClr val="FFFF00"/>
                </a:highlight>
                <a:latin typeface="Verdana" panose="020B0604030504040204" pitchFamily="34" charset="0"/>
                <a:ea typeface="Verdana" panose="020B0604030504040204" pitchFamily="34" charset="0"/>
              </a:rPr>
              <a:t>IU data manager and BSE data manager numbers</a:t>
            </a:r>
            <a:r>
              <a:rPr lang="en-US" sz="1600" dirty="0">
                <a:solidFill>
                  <a:prstClr val="black"/>
                </a:solidFill>
                <a:latin typeface="Verdana" panose="020B0604030504040204" pitchFamily="34" charset="0"/>
                <a:ea typeface="Verdana" panose="020B0604030504040204" pitchFamily="34" charset="0"/>
              </a:rPr>
              <a:t> visible from work area.</a:t>
            </a:r>
          </a:p>
          <a:p>
            <a:endParaRPr lang="en-US" sz="1600"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Run data checks weekly prior to submission to know where areas of concern maybe.</a:t>
            </a:r>
          </a:p>
          <a:p>
            <a:endParaRPr lang="en-US" sz="1600"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Review collection schedule with your district calendar and create a district schedule, avoid having to work over Holiday break.</a:t>
            </a:r>
          </a:p>
          <a:p>
            <a:endParaRPr lang="en-US" sz="1600"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Meet with your LEA Data Manager to review the collection schedule and timelines. Block time on your calendar to dedicate to the data collection based on district needs.</a:t>
            </a:r>
          </a:p>
          <a:p>
            <a:endParaRPr lang="en-US" sz="1600"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Be aware of the potential Spot Checker errors and how to correct them. Spot Checker open way before PIMS open and do comparison</a:t>
            </a:r>
            <a:r>
              <a:rPr lang="en-US" sz="1600" dirty="0">
                <a:solidFill>
                  <a:prstClr val="black"/>
                </a:solidFill>
              </a:rPr>
              <a:t>.</a:t>
            </a:r>
          </a:p>
        </p:txBody>
      </p:sp>
    </p:spTree>
    <p:extLst>
      <p:ext uri="{BB962C8B-B14F-4D97-AF65-F5344CB8AC3E}">
        <p14:creationId xmlns:p14="http://schemas.microsoft.com/office/powerpoint/2010/main" val="2221155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blue 50%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457200"/>
            <a:ext cx="970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2286000" y="990600"/>
            <a:ext cx="8077200" cy="457200"/>
          </a:xfrm>
        </p:spPr>
        <p:txBody>
          <a:bodyPr>
            <a:noAutofit/>
          </a:bodyPr>
          <a:lstStyle/>
          <a:p>
            <a:pPr algn="l"/>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During Collection</a:t>
            </a:r>
            <a:b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6" name="Picture 14" descr="Education-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5851526"/>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7050" y="1443842"/>
            <a:ext cx="9702800" cy="3539430"/>
          </a:xfrm>
          <a:prstGeom prst="rect">
            <a:avLst/>
          </a:prstGeom>
        </p:spPr>
        <p:txBody>
          <a:bodyPr wrap="square">
            <a:spAutoFit/>
          </a:bodyPr>
          <a:lstStyle/>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When working on pulling the submission, try to arrange a condition where there will be minimal people working in the system.  </a:t>
            </a:r>
          </a:p>
          <a:p>
            <a:pPr marL="742950" lvl="1"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System lock out</a:t>
            </a:r>
          </a:p>
          <a:p>
            <a:pPr marL="742950" lvl="1"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Window of arranging timing of IEPS so activity in system is reduced.</a:t>
            </a:r>
          </a:p>
          <a:p>
            <a:pPr lvl="1"/>
            <a:endParaRPr lang="en-US" sz="1600"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Ensure the SIS data and the SE data match. </a:t>
            </a:r>
          </a:p>
          <a:p>
            <a:pPr lvl="1"/>
            <a:endParaRPr lang="en-US" sz="1600" dirty="0">
              <a:solidFill>
                <a:prstClr val="black"/>
              </a:solidFill>
              <a:highlight>
                <a:srgbClr val="FFFF00"/>
              </a:highlight>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Begin the data correction by correcting everything in the system first and then pulling new extracts. Use the SANDBOX.  </a:t>
            </a:r>
          </a:p>
          <a:p>
            <a:endParaRPr lang="en-US" sz="1600"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Once you feel the extract is systemically clean with scattered errors, make corrections in the extract and correct the system. </a:t>
            </a:r>
          </a:p>
          <a:p>
            <a:endParaRPr lang="en-US" sz="1600" dirty="0">
              <a:solidFill>
                <a:prstClr val="black"/>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rPr>
              <a:t>Are they really drop-outs? </a:t>
            </a:r>
          </a:p>
        </p:txBody>
      </p:sp>
    </p:spTree>
    <p:extLst>
      <p:ext uri="{BB962C8B-B14F-4D97-AF65-F5344CB8AC3E}">
        <p14:creationId xmlns:p14="http://schemas.microsoft.com/office/powerpoint/2010/main" val="2894745189"/>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blue 50%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2152650" y="986124"/>
            <a:ext cx="8077200" cy="457200"/>
          </a:xfrm>
        </p:spPr>
        <p:txBody>
          <a:bodyPr>
            <a:noAutofit/>
          </a:bodyPr>
          <a:lstStyle/>
          <a:p>
            <a:pPr algn="l"/>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Codes</a:t>
            </a:r>
            <a:b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6" name="Picture 14" descr="Education-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851526"/>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a:extLst>
              <a:ext uri="{FF2B5EF4-FFF2-40B4-BE49-F238E27FC236}">
                <a16:creationId xmlns:a16="http://schemas.microsoft.com/office/drawing/2014/main" id="{084003F9-4AD7-4ABE-8C65-96E523AC9F63}"/>
              </a:ext>
            </a:extLst>
          </p:cNvPr>
          <p:cNvPicPr>
            <a:picLocks noChangeAspect="1"/>
          </p:cNvPicPr>
          <p:nvPr/>
        </p:nvPicPr>
        <p:blipFill rotWithShape="1">
          <a:blip r:embed="rId4"/>
          <a:srcRect b="7688"/>
          <a:stretch/>
        </p:blipFill>
        <p:spPr>
          <a:xfrm>
            <a:off x="1847016" y="1219200"/>
            <a:ext cx="8516184" cy="5486400"/>
          </a:xfrm>
          <a:prstGeom prst="rect">
            <a:avLst/>
          </a:prstGeom>
          <a:noFill/>
        </p:spPr>
      </p:pic>
    </p:spTree>
    <p:extLst>
      <p:ext uri="{BB962C8B-B14F-4D97-AF65-F5344CB8AC3E}">
        <p14:creationId xmlns:p14="http://schemas.microsoft.com/office/powerpoint/2010/main" val="3456081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Contact</a:t>
            </a:r>
            <a:r>
              <a:rPr lang="en-US" baseline="0" dirty="0"/>
              <a:t>/Mission</a:t>
            </a:r>
            <a:endParaRPr lang="en-US" dirty="0"/>
          </a:p>
        </p:txBody>
      </p:sp>
      <p:sp>
        <p:nvSpPr>
          <p:cNvPr id="10" name="Content Placeholder 9">
            <a:extLst>
              <a:ext uri="{FF2B5EF4-FFF2-40B4-BE49-F238E27FC236}">
                <a16:creationId xmlns:a16="http://schemas.microsoft.com/office/drawing/2014/main" id="{0B9204ED-2DC1-8BBC-57A9-83A525129F8B}"/>
              </a:ext>
            </a:extLst>
          </p:cNvPr>
          <p:cNvSpPr>
            <a:spLocks noGrp="1"/>
          </p:cNvSpPr>
          <p:nvPr>
            <p:ph idx="1"/>
          </p:nvPr>
        </p:nvSpPr>
        <p:spPr>
          <a:xfrm>
            <a:off x="1981200" y="3429001"/>
            <a:ext cx="8229600" cy="2697163"/>
          </a:xfrm>
        </p:spPr>
        <p:txBody>
          <a:bodyPr>
            <a:normAutofit/>
          </a:bodyPr>
          <a:lstStyle/>
          <a:p>
            <a:pPr marL="0" indent="0" algn="ctr">
              <a:buNone/>
            </a:pPr>
            <a:r>
              <a:rPr lang="en-US" altLang="en-US" sz="2000" dirty="0">
                <a:solidFill>
                  <a:srgbClr val="000000"/>
                </a:solidFill>
                <a:ea typeface="Verdana" pitchFamily="34" charset="0"/>
              </a:rPr>
              <a:t>For more information on the Special Education Funding please visit PDE’s website at </a:t>
            </a:r>
            <a:r>
              <a:rPr lang="en-US" altLang="en-US" sz="2000" u="sng" dirty="0">
                <a:solidFill>
                  <a:srgbClr val="0000FF"/>
                </a:solidFill>
                <a:ea typeface="Verdana" pitchFamily="34" charset="0"/>
                <a:hlinkClick r:id="rId2"/>
              </a:rPr>
              <a:t>www.education.pa.gov</a:t>
            </a:r>
            <a:r>
              <a:rPr lang="en-US" altLang="en-US" sz="2000" u="sng" dirty="0">
                <a:solidFill>
                  <a:srgbClr val="0000FF"/>
                </a:solidFill>
                <a:ea typeface="Verdana" pitchFamily="34" charset="0"/>
              </a:rPr>
              <a:t> </a:t>
            </a:r>
          </a:p>
          <a:p>
            <a:pPr marL="0" indent="0" algn="ctr">
              <a:buNone/>
            </a:pP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a:p>
            <a:pPr marL="0" indent="0" algn="ctr">
              <a:buNone/>
            </a:pPr>
            <a:r>
              <a:rPr lang="en-US" sz="14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400" dirty="0"/>
          </a:p>
        </p:txBody>
      </p:sp>
      <p:sp>
        <p:nvSpPr>
          <p:cNvPr id="4" name="Slide Number Placeholder 3"/>
          <p:cNvSpPr>
            <a:spLocks noGrp="1"/>
          </p:cNvSpPr>
          <p:nvPr>
            <p:ph type="sldNum" sz="quarter" idx="12"/>
          </p:nvPr>
        </p:nvSpPr>
        <p:spPr/>
        <p:txBody>
          <a:bodyPr/>
          <a:lstStyle/>
          <a:p>
            <a:fld id="{680C5762-CF65-4775-9966-A58D40CC61B9}" type="slidenum">
              <a:rPr lang="en-US">
                <a:solidFill>
                  <a:prstClr val="black">
                    <a:tint val="75000"/>
                  </a:prstClr>
                </a:solidFill>
                <a:latin typeface="Calibri"/>
              </a:rPr>
              <a:pPr/>
              <a:t>25</a:t>
            </a:fld>
            <a:endParaRPr lang="en-US">
              <a:solidFill>
                <a:prstClr val="black">
                  <a:tint val="75000"/>
                </a:prstClr>
              </a:solidFill>
              <a:latin typeface="Calibri"/>
            </a:endParaRPr>
          </a:p>
        </p:txBody>
      </p:sp>
      <p:sp>
        <p:nvSpPr>
          <p:cNvPr id="2" name="TextBox 1">
            <a:extLst>
              <a:ext uri="{FF2B5EF4-FFF2-40B4-BE49-F238E27FC236}">
                <a16:creationId xmlns:a16="http://schemas.microsoft.com/office/drawing/2014/main" id="{B9B46268-C9B6-4D9E-0ED8-FBEF91DAED23}"/>
              </a:ext>
            </a:extLst>
          </p:cNvPr>
          <p:cNvSpPr txBox="1"/>
          <p:nvPr/>
        </p:nvSpPr>
        <p:spPr>
          <a:xfrm>
            <a:off x="2438401" y="1591271"/>
            <a:ext cx="3531577" cy="1200329"/>
          </a:xfrm>
          <a:prstGeom prst="rect">
            <a:avLst/>
          </a:prstGeom>
          <a:noFill/>
        </p:spPr>
        <p:txBody>
          <a:bodyPr wrap="square" rtlCol="0">
            <a:spAutoFit/>
          </a:bodyPr>
          <a:lstStyle/>
          <a:p>
            <a:r>
              <a:rPr lang="en-US" dirty="0">
                <a:solidFill>
                  <a:prstClr val="black"/>
                </a:solidFill>
                <a:latin typeface="Calibri"/>
              </a:rPr>
              <a:t>Dr. Carole L Clancey</a:t>
            </a:r>
          </a:p>
          <a:p>
            <a:r>
              <a:rPr lang="en-US" dirty="0">
                <a:solidFill>
                  <a:prstClr val="black"/>
                </a:solidFill>
                <a:latin typeface="Calibri"/>
              </a:rPr>
              <a:t>Director, Bureau of Special Education</a:t>
            </a:r>
          </a:p>
          <a:p>
            <a:r>
              <a:rPr lang="en-US" dirty="0">
                <a:solidFill>
                  <a:prstClr val="black"/>
                </a:solidFill>
                <a:latin typeface="Calibri"/>
              </a:rPr>
              <a:t>caclancey@pa.gov</a:t>
            </a:r>
          </a:p>
        </p:txBody>
      </p:sp>
      <p:sp>
        <p:nvSpPr>
          <p:cNvPr id="3" name="TextBox 2">
            <a:extLst>
              <a:ext uri="{FF2B5EF4-FFF2-40B4-BE49-F238E27FC236}">
                <a16:creationId xmlns:a16="http://schemas.microsoft.com/office/drawing/2014/main" id="{7F06C01D-6D34-69CF-AE1E-BA5E2D441113}"/>
              </a:ext>
            </a:extLst>
          </p:cNvPr>
          <p:cNvSpPr txBox="1"/>
          <p:nvPr/>
        </p:nvSpPr>
        <p:spPr>
          <a:xfrm>
            <a:off x="6400801" y="1591270"/>
            <a:ext cx="3531578" cy="1200329"/>
          </a:xfrm>
          <a:prstGeom prst="rect">
            <a:avLst/>
          </a:prstGeom>
          <a:noFill/>
        </p:spPr>
        <p:txBody>
          <a:bodyPr wrap="square" rtlCol="0">
            <a:spAutoFit/>
          </a:bodyPr>
          <a:lstStyle/>
          <a:p>
            <a:r>
              <a:rPr lang="en-US" dirty="0">
                <a:solidFill>
                  <a:prstClr val="black"/>
                </a:solidFill>
                <a:latin typeface="Calibri"/>
              </a:rPr>
              <a:t>Barry J Frank</a:t>
            </a:r>
          </a:p>
          <a:p>
            <a:r>
              <a:rPr lang="en-US" dirty="0">
                <a:solidFill>
                  <a:prstClr val="black"/>
                </a:solidFill>
                <a:latin typeface="Calibri"/>
              </a:rPr>
              <a:t>Chief, Division of Analysis and Financial Reporting</a:t>
            </a:r>
          </a:p>
          <a:p>
            <a:r>
              <a:rPr lang="en-US" dirty="0">
                <a:solidFill>
                  <a:prstClr val="black"/>
                </a:solidFill>
                <a:latin typeface="Calibri"/>
              </a:rPr>
              <a:t>barfrank@pa.gov</a:t>
            </a:r>
          </a:p>
        </p:txBody>
      </p:sp>
    </p:spTree>
    <p:extLst>
      <p:ext uri="{BB962C8B-B14F-4D97-AF65-F5344CB8AC3E}">
        <p14:creationId xmlns:p14="http://schemas.microsoft.com/office/powerpoint/2010/main" val="228321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2DB1-DE16-B13A-DA68-690FB1C913CD}"/>
              </a:ext>
            </a:extLst>
          </p:cNvPr>
          <p:cNvSpPr>
            <a:spLocks noGrp="1"/>
          </p:cNvSpPr>
          <p:nvPr>
            <p:ph type="title"/>
          </p:nvPr>
        </p:nvSpPr>
        <p:spPr>
          <a:xfrm>
            <a:off x="360680" y="1050925"/>
            <a:ext cx="10515600" cy="1325563"/>
          </a:xfrm>
        </p:spPr>
        <p:txBody>
          <a:bodyPr/>
          <a:lstStyle/>
          <a:p>
            <a:r>
              <a:rPr lang="en-US"/>
              <a:t>Pennsylvania's Student Population</a:t>
            </a:r>
          </a:p>
        </p:txBody>
      </p:sp>
      <p:sp>
        <p:nvSpPr>
          <p:cNvPr id="3" name="Content Placeholder 2">
            <a:extLst>
              <a:ext uri="{FF2B5EF4-FFF2-40B4-BE49-F238E27FC236}">
                <a16:creationId xmlns:a16="http://schemas.microsoft.com/office/drawing/2014/main" id="{268E3FBA-8AF7-062A-58A9-64F2EB41DDB5}"/>
              </a:ext>
            </a:extLst>
          </p:cNvPr>
          <p:cNvSpPr>
            <a:spLocks noGrp="1"/>
          </p:cNvSpPr>
          <p:nvPr>
            <p:ph sz="half" idx="1"/>
          </p:nvPr>
        </p:nvSpPr>
        <p:spPr>
          <a:xfrm>
            <a:off x="828040" y="2699385"/>
            <a:ext cx="10041667" cy="3792538"/>
          </a:xfrm>
        </p:spPr>
        <p:txBody>
          <a:bodyPr vert="horz" lIns="91440" tIns="45720" rIns="91440" bIns="45720" rtlCol="0" anchor="t">
            <a:normAutofit/>
          </a:bodyPr>
          <a:lstStyle/>
          <a:p>
            <a:r>
              <a:rPr lang="en-US" dirty="0">
                <a:latin typeface="Arial"/>
                <a:cs typeface="Arial"/>
              </a:rPr>
              <a:t>Total Enrollment: 1,676,994</a:t>
            </a:r>
          </a:p>
          <a:p>
            <a:r>
              <a:rPr lang="en-US" dirty="0"/>
              <a:t>Total Special Education Enrollment: 347,519</a:t>
            </a:r>
          </a:p>
          <a:p>
            <a:r>
              <a:rPr lang="en-US" dirty="0">
                <a:latin typeface="Arial"/>
                <a:cs typeface="Arial"/>
              </a:rPr>
              <a:t>Special Education Percentage: 21%</a:t>
            </a:r>
            <a:endParaRPr lang="en-US" dirty="0"/>
          </a:p>
          <a:p>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CB58CFDE-F732-96D3-C24E-93F3F173F376}"/>
              </a:ext>
            </a:extLst>
          </p:cNvPr>
          <p:cNvSpPr txBox="1"/>
          <p:nvPr/>
        </p:nvSpPr>
        <p:spPr>
          <a:xfrm>
            <a:off x="9381744" y="6492875"/>
            <a:ext cx="26334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December 1, 2024 Child Count</a:t>
            </a:r>
          </a:p>
        </p:txBody>
      </p:sp>
    </p:spTree>
    <p:extLst>
      <p:ext uri="{BB962C8B-B14F-4D97-AF65-F5344CB8AC3E}">
        <p14:creationId xmlns:p14="http://schemas.microsoft.com/office/powerpoint/2010/main" val="15780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5D7628-CE0A-4711-AB1E-D2E63DC6034D}"/>
              </a:ext>
            </a:extLst>
          </p:cNvPr>
          <p:cNvSpPr txBox="1"/>
          <p:nvPr/>
        </p:nvSpPr>
        <p:spPr>
          <a:xfrm>
            <a:off x="228600" y="259713"/>
            <a:ext cx="10375900" cy="9541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a:ea typeface="Verdana"/>
                <a:cs typeface="Arial"/>
              </a:rPr>
              <a:t>Percentage of School-Age Receiving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a:ea typeface="Verdana"/>
                <a:cs typeface="Arial"/>
              </a:rPr>
              <a:t>Special Education Services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942AA18-C808-C5B9-4881-9CCAB1BD3FED}"/>
              </a:ext>
            </a:extLst>
          </p:cNvPr>
          <p:cNvSpPr>
            <a:spLocks noGrp="1" noRot="1" noMove="1" noResize="1" noEditPoints="1" noAdjustHandles="1" noChangeArrowheads="1" noChangeShapeType="1"/>
          </p:cNvSpPr>
          <p:nvPr/>
        </p:nvSpPr>
        <p:spPr>
          <a:xfrm>
            <a:off x="8164286" y="5736771"/>
            <a:ext cx="3592285" cy="9035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748A110-281D-293D-2E2D-7F28E47015F8}"/>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0C5762-CF65-4775-9966-A58D40CC61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320D6A4-3419-01F3-AA50-DF21B12B4DA0}"/>
              </a:ext>
            </a:extLst>
          </p:cNvPr>
          <p:cNvPicPr>
            <a:picLocks noChangeAspect="1"/>
          </p:cNvPicPr>
          <p:nvPr/>
        </p:nvPicPr>
        <p:blipFill>
          <a:blip r:embed="rId3"/>
          <a:stretch>
            <a:fillRect/>
          </a:stretch>
        </p:blipFill>
        <p:spPr>
          <a:xfrm>
            <a:off x="37653" y="1511300"/>
            <a:ext cx="12116693" cy="5346700"/>
          </a:xfrm>
          <a:prstGeom prst="rect">
            <a:avLst/>
          </a:prstGeom>
        </p:spPr>
      </p:pic>
    </p:spTree>
    <p:extLst>
      <p:ext uri="{BB962C8B-B14F-4D97-AF65-F5344CB8AC3E}">
        <p14:creationId xmlns:p14="http://schemas.microsoft.com/office/powerpoint/2010/main" val="58819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66E1-7F21-634F-2532-D2B92FA26C77}"/>
              </a:ext>
            </a:extLst>
          </p:cNvPr>
          <p:cNvSpPr>
            <a:spLocks noGrp="1"/>
          </p:cNvSpPr>
          <p:nvPr>
            <p:ph type="title"/>
          </p:nvPr>
        </p:nvSpPr>
        <p:spPr>
          <a:xfrm>
            <a:off x="74911" y="94869"/>
            <a:ext cx="9382125" cy="746379"/>
          </a:xfrm>
        </p:spPr>
        <p:txBody>
          <a:bodyPr>
            <a:normAutofit/>
          </a:bodyPr>
          <a:lstStyle/>
          <a:p>
            <a:r>
              <a:rPr lang="en-US" sz="3600" dirty="0">
                <a:latin typeface="Arial"/>
                <a:cs typeface="Arial"/>
              </a:rPr>
              <a:t>Data Systems Used for General Supervision</a:t>
            </a:r>
          </a:p>
        </p:txBody>
      </p:sp>
      <p:sp>
        <p:nvSpPr>
          <p:cNvPr id="4" name="Date Placeholder 3">
            <a:extLst>
              <a:ext uri="{FF2B5EF4-FFF2-40B4-BE49-F238E27FC236}">
                <a16:creationId xmlns:a16="http://schemas.microsoft.com/office/drawing/2014/main" id="{3448C577-B5A3-3801-F1F9-F0D9134972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DC029C-5B17-409B-86F2-A65FE5BE79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A87A67B-626A-40FE-F583-F094F48458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F5015-3417-4B27-A586-E4CCF4D778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3">
            <a:extLst>
              <a:ext uri="{FF2B5EF4-FFF2-40B4-BE49-F238E27FC236}">
                <a16:creationId xmlns:a16="http://schemas.microsoft.com/office/drawing/2014/main" id="{2166C2D3-997D-0539-9C75-F9CA75B5D080}"/>
              </a:ext>
            </a:extLst>
          </p:cNvPr>
          <p:cNvGraphicFramePr>
            <a:graphicFrameLocks noGrp="1"/>
          </p:cNvGraphicFramePr>
          <p:nvPr>
            <p:ph idx="1"/>
            <p:extLst>
              <p:ext uri="{D42A27DB-BD31-4B8C-83A1-F6EECF244321}">
                <p14:modId xmlns:p14="http://schemas.microsoft.com/office/powerpoint/2010/main" val="218380372"/>
              </p:ext>
            </p:extLst>
          </p:nvPr>
        </p:nvGraphicFramePr>
        <p:xfrm>
          <a:off x="74911" y="719550"/>
          <a:ext cx="12058669" cy="6138450"/>
        </p:xfrm>
        <a:graphic>
          <a:graphicData uri="http://schemas.openxmlformats.org/drawingml/2006/table">
            <a:tbl>
              <a:tblPr firstRow="1" bandRow="1">
                <a:tableStyleId>{5C22544A-7EE6-4342-B048-85BDC9FD1C3A}</a:tableStyleId>
              </a:tblPr>
              <a:tblGrid>
                <a:gridCol w="5787499">
                  <a:extLst>
                    <a:ext uri="{9D8B030D-6E8A-4147-A177-3AD203B41FA5}">
                      <a16:colId xmlns:a16="http://schemas.microsoft.com/office/drawing/2014/main" val="2761506763"/>
                    </a:ext>
                  </a:extLst>
                </a:gridCol>
                <a:gridCol w="6271170">
                  <a:extLst>
                    <a:ext uri="{9D8B030D-6E8A-4147-A177-3AD203B41FA5}">
                      <a16:colId xmlns:a16="http://schemas.microsoft.com/office/drawing/2014/main" val="4087545063"/>
                    </a:ext>
                  </a:extLst>
                </a:gridCol>
              </a:tblGrid>
              <a:tr h="360891">
                <a:tc>
                  <a:txBody>
                    <a:bodyPr/>
                    <a:lstStyle/>
                    <a:p>
                      <a:r>
                        <a:rPr lang="en-US" sz="2000"/>
                        <a:t>System</a:t>
                      </a:r>
                    </a:p>
                  </a:txBody>
                  <a:tcPr marL="72451" marR="72451" marT="36225" marB="36225"/>
                </a:tc>
                <a:tc>
                  <a:txBody>
                    <a:bodyPr/>
                    <a:lstStyle/>
                    <a:p>
                      <a:r>
                        <a:rPr lang="en-US" sz="2000"/>
                        <a:t>Data Collected</a:t>
                      </a:r>
                    </a:p>
                  </a:txBody>
                  <a:tcPr marL="72451" marR="72451" marT="36225" marB="36225"/>
                </a:tc>
                <a:extLst>
                  <a:ext uri="{0D108BD9-81ED-4DB2-BD59-A6C34878D82A}">
                    <a16:rowId xmlns:a16="http://schemas.microsoft.com/office/drawing/2014/main" val="2538747941"/>
                  </a:ext>
                </a:extLst>
              </a:tr>
              <a:tr h="114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PIMS – PA Information Management System</a:t>
                      </a:r>
                    </a:p>
                  </a:txBody>
                  <a:tcPr marL="72451" marR="72451" marT="36225" marB="36225"/>
                </a:tc>
                <a:tc>
                  <a:txBody>
                    <a:bodyPr/>
                    <a:lstStyle/>
                    <a:p>
                      <a:r>
                        <a:rPr lang="en-US" sz="2000" dirty="0">
                          <a:highlight>
                            <a:srgbClr val="FFFF00"/>
                          </a:highlight>
                        </a:rPr>
                        <a:t>Child Count</a:t>
                      </a:r>
                    </a:p>
                    <a:p>
                      <a:r>
                        <a:rPr lang="en-US" sz="2000" dirty="0">
                          <a:highlight>
                            <a:srgbClr val="FFFF00"/>
                          </a:highlight>
                        </a:rPr>
                        <a:t>Educational Environment</a:t>
                      </a:r>
                    </a:p>
                    <a:p>
                      <a:r>
                        <a:rPr lang="en-US" sz="2000" dirty="0">
                          <a:highlight>
                            <a:srgbClr val="FFFF00"/>
                          </a:highlight>
                        </a:rPr>
                        <a:t>Exiting</a:t>
                      </a:r>
                    </a:p>
                    <a:p>
                      <a:r>
                        <a:rPr lang="en-US" sz="2000" dirty="0">
                          <a:highlight>
                            <a:srgbClr val="FFFF00"/>
                          </a:highlight>
                        </a:rPr>
                        <a:t>Discipline</a:t>
                      </a:r>
                    </a:p>
                  </a:txBody>
                  <a:tcPr marL="72451" marR="72451" marT="36225" marB="36225"/>
                </a:tc>
                <a:extLst>
                  <a:ext uri="{0D108BD9-81ED-4DB2-BD59-A6C34878D82A}">
                    <a16:rowId xmlns:a16="http://schemas.microsoft.com/office/drawing/2014/main" val="1632344691"/>
                  </a:ext>
                </a:extLst>
              </a:tr>
              <a:tr h="610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IMS – Integrated Monitoring System</a:t>
                      </a:r>
                    </a:p>
                  </a:txBody>
                  <a:tcPr marL="72451" marR="72451" marT="36225" marB="36225"/>
                </a:tc>
                <a:tc>
                  <a:txBody>
                    <a:bodyPr/>
                    <a:lstStyle/>
                    <a:p>
                      <a:r>
                        <a:rPr lang="en-US" sz="2000" dirty="0">
                          <a:highlight>
                            <a:srgbClr val="FFFF00"/>
                          </a:highlight>
                        </a:rPr>
                        <a:t>Monitoring (Cyclical, Targeted, Focused)</a:t>
                      </a:r>
                    </a:p>
                    <a:p>
                      <a:r>
                        <a:rPr lang="en-US" sz="2000" dirty="0"/>
                        <a:t>State Complaints</a:t>
                      </a:r>
                    </a:p>
                    <a:p>
                      <a:r>
                        <a:rPr lang="en-US" sz="2000" dirty="0">
                          <a:highlight>
                            <a:srgbClr val="FFFF00"/>
                          </a:highlight>
                        </a:rPr>
                        <a:t>RISC</a:t>
                      </a:r>
                    </a:p>
                    <a:p>
                      <a:r>
                        <a:rPr lang="en-US" sz="2000" dirty="0">
                          <a:highlight>
                            <a:srgbClr val="FFFF00"/>
                          </a:highlight>
                        </a:rPr>
                        <a:t>Deaf-Blind Census</a:t>
                      </a:r>
                    </a:p>
                  </a:txBody>
                  <a:tcPr marL="72451" marR="72451" marT="36225" marB="36225"/>
                </a:tc>
                <a:extLst>
                  <a:ext uri="{0D108BD9-81ED-4DB2-BD59-A6C34878D82A}">
                    <a16:rowId xmlns:a16="http://schemas.microsoft.com/office/drawing/2014/main" val="2709438682"/>
                  </a:ext>
                </a:extLst>
              </a:tr>
              <a:tr h="360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FRCPP – Future Ready Comprehensive Planning Portal</a:t>
                      </a:r>
                    </a:p>
                  </a:txBody>
                  <a:tcPr marL="72451" marR="72451" marT="36225" marB="36225"/>
                </a:tc>
                <a:tc>
                  <a:txBody>
                    <a:bodyPr/>
                    <a:lstStyle/>
                    <a:p>
                      <a:r>
                        <a:rPr lang="en-US" sz="2000" dirty="0">
                          <a:highlight>
                            <a:srgbClr val="FFFF00"/>
                          </a:highlight>
                        </a:rPr>
                        <a:t>Special Education Plans</a:t>
                      </a:r>
                    </a:p>
                  </a:txBody>
                  <a:tcPr marL="72451" marR="72451" marT="36225" marB="36225"/>
                </a:tc>
                <a:extLst>
                  <a:ext uri="{0D108BD9-81ED-4DB2-BD59-A6C34878D82A}">
                    <a16:rowId xmlns:a16="http://schemas.microsoft.com/office/drawing/2014/main" val="2884737893"/>
                  </a:ext>
                </a:extLst>
              </a:tr>
              <a:tr h="360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E-Grants</a:t>
                      </a:r>
                    </a:p>
                  </a:txBody>
                  <a:tcPr marL="72451" marR="72451" marT="36225" marB="36225"/>
                </a:tc>
                <a:tc>
                  <a:txBody>
                    <a:bodyPr/>
                    <a:lstStyle/>
                    <a:p>
                      <a:r>
                        <a:rPr lang="en-US" sz="2000" dirty="0"/>
                        <a:t>Fiscal</a:t>
                      </a:r>
                    </a:p>
                    <a:p>
                      <a:pPr lvl="0">
                        <a:buNone/>
                      </a:pPr>
                      <a:r>
                        <a:rPr lang="en-US" sz="2000" b="0" i="0" u="none" strike="noStrike" noProof="0" dirty="0">
                          <a:latin typeface="Calibri"/>
                        </a:rPr>
                        <a:t>Equitable Participation</a:t>
                      </a:r>
                      <a:endParaRPr lang="en-US" sz="2000" dirty="0"/>
                    </a:p>
                  </a:txBody>
                  <a:tcPr marL="72451" marR="72451" marT="36225" marB="36225"/>
                </a:tc>
                <a:extLst>
                  <a:ext uri="{0D108BD9-81ED-4DB2-BD59-A6C34878D82A}">
                    <a16:rowId xmlns:a16="http://schemas.microsoft.com/office/drawing/2014/main" val="3217640033"/>
                  </a:ext>
                </a:extLst>
              </a:tr>
              <a:tr h="360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CFRS - Consolidated Financial Report System</a:t>
                      </a:r>
                    </a:p>
                  </a:txBody>
                  <a:tcPr marL="72451" marR="72451" marT="36225" marB="36225"/>
                </a:tc>
                <a:tc>
                  <a:txBody>
                    <a:bodyPr/>
                    <a:lstStyle/>
                    <a:p>
                      <a:r>
                        <a:rPr lang="en-US" sz="2000"/>
                        <a:t>Fiscal</a:t>
                      </a:r>
                    </a:p>
                  </a:txBody>
                  <a:tcPr marL="72451" marR="72451" marT="36225" marB="36225"/>
                </a:tc>
                <a:extLst>
                  <a:ext uri="{0D108BD9-81ED-4DB2-BD59-A6C34878D82A}">
                    <a16:rowId xmlns:a16="http://schemas.microsoft.com/office/drawing/2014/main" val="1134150819"/>
                  </a:ext>
                </a:extLst>
              </a:tr>
              <a:tr h="876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Penn State Data Center</a:t>
                      </a:r>
                    </a:p>
                  </a:txBody>
                  <a:tcPr marL="72451" marR="72451" marT="36225" marB="36225"/>
                </a:tc>
                <a:tc>
                  <a:txBody>
                    <a:bodyPr/>
                    <a:lstStyle/>
                    <a:p>
                      <a:r>
                        <a:rPr lang="en-US" sz="2000" dirty="0">
                          <a:highlight>
                            <a:srgbClr val="FFFF00"/>
                          </a:highlight>
                        </a:rPr>
                        <a:t>Child Find</a:t>
                      </a:r>
                    </a:p>
                    <a:p>
                      <a:r>
                        <a:rPr lang="en-US" sz="2000" dirty="0">
                          <a:highlight>
                            <a:srgbClr val="FFFF00"/>
                          </a:highlight>
                        </a:rPr>
                        <a:t>Discipline</a:t>
                      </a:r>
                    </a:p>
                    <a:p>
                      <a:r>
                        <a:rPr lang="en-US" sz="2000" dirty="0">
                          <a:highlight>
                            <a:srgbClr val="FFFF00"/>
                          </a:highlight>
                        </a:rPr>
                        <a:t>Public Reports</a:t>
                      </a:r>
                    </a:p>
                  </a:txBody>
                  <a:tcPr marL="72451" marR="72451" marT="36225" marB="36225"/>
                </a:tc>
                <a:extLst>
                  <a:ext uri="{0D108BD9-81ED-4DB2-BD59-A6C34878D82A}">
                    <a16:rowId xmlns:a16="http://schemas.microsoft.com/office/drawing/2014/main" val="2616586842"/>
                  </a:ext>
                </a:extLst>
              </a:tr>
              <a:tr h="360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ODR Database</a:t>
                      </a:r>
                    </a:p>
                  </a:txBody>
                  <a:tcPr marL="72451" marR="72451" marT="36225" marB="36225"/>
                </a:tc>
                <a:tc>
                  <a:txBody>
                    <a:bodyPr/>
                    <a:lstStyle/>
                    <a:p>
                      <a:r>
                        <a:rPr lang="en-US" sz="2000"/>
                        <a:t>Dispute Resolution</a:t>
                      </a:r>
                    </a:p>
                  </a:txBody>
                  <a:tcPr marL="72451" marR="72451" marT="36225" marB="36225"/>
                </a:tc>
                <a:extLst>
                  <a:ext uri="{0D108BD9-81ED-4DB2-BD59-A6C34878D82A}">
                    <a16:rowId xmlns:a16="http://schemas.microsoft.com/office/drawing/2014/main" val="3591246419"/>
                  </a:ext>
                </a:extLst>
              </a:tr>
              <a:tr h="360891">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t>Resource Account Management System Data Base </a:t>
                      </a:r>
                    </a:p>
                  </a:txBody>
                  <a:tcPr marL="72451" marR="72451" marT="36225" marB="36225"/>
                </a:tc>
                <a:tc>
                  <a:txBody>
                    <a:bodyPr/>
                    <a:lstStyle/>
                    <a:p>
                      <a:r>
                        <a:rPr lang="en-US" sz="2000" dirty="0"/>
                        <a:t>Constituent Inquiries</a:t>
                      </a:r>
                    </a:p>
                  </a:txBody>
                  <a:tcPr marL="72451" marR="72451" marT="36225" marB="36225"/>
                </a:tc>
                <a:extLst>
                  <a:ext uri="{0D108BD9-81ED-4DB2-BD59-A6C34878D82A}">
                    <a16:rowId xmlns:a16="http://schemas.microsoft.com/office/drawing/2014/main" val="1939890237"/>
                  </a:ext>
                </a:extLst>
              </a:tr>
            </a:tbl>
          </a:graphicData>
        </a:graphic>
      </p:graphicFrame>
    </p:spTree>
    <p:extLst>
      <p:ext uri="{BB962C8B-B14F-4D97-AF65-F5344CB8AC3E}">
        <p14:creationId xmlns:p14="http://schemas.microsoft.com/office/powerpoint/2010/main" val="404426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D4F9-B9C9-9E76-EE2E-D165749F081B}"/>
              </a:ext>
            </a:extLst>
          </p:cNvPr>
          <p:cNvSpPr>
            <a:spLocks noGrp="1"/>
          </p:cNvSpPr>
          <p:nvPr>
            <p:ph type="title"/>
          </p:nvPr>
        </p:nvSpPr>
        <p:spPr>
          <a:xfrm>
            <a:off x="838200" y="365126"/>
            <a:ext cx="8488680" cy="999808"/>
          </a:xfrm>
        </p:spPr>
        <p:txBody>
          <a:bodyPr>
            <a:normAutofit/>
          </a:bodyPr>
          <a:lstStyle/>
          <a:p>
            <a:r>
              <a:rPr lang="en-US" sz="4000" dirty="0">
                <a:latin typeface="Arial"/>
                <a:cs typeface="Arial"/>
              </a:rPr>
              <a:t>Data Used for General Supervision </a:t>
            </a:r>
            <a:endParaRPr lang="en-US" sz="4000" dirty="0"/>
          </a:p>
        </p:txBody>
      </p:sp>
      <p:sp>
        <p:nvSpPr>
          <p:cNvPr id="3" name="Content Placeholder 2">
            <a:extLst>
              <a:ext uri="{FF2B5EF4-FFF2-40B4-BE49-F238E27FC236}">
                <a16:creationId xmlns:a16="http://schemas.microsoft.com/office/drawing/2014/main" id="{11A00104-A2E2-30B7-D29D-58D32AFF8F79}"/>
              </a:ext>
            </a:extLst>
          </p:cNvPr>
          <p:cNvSpPr>
            <a:spLocks noGrp="1"/>
          </p:cNvSpPr>
          <p:nvPr>
            <p:ph idx="1"/>
          </p:nvPr>
        </p:nvSpPr>
        <p:spPr>
          <a:xfrm>
            <a:off x="457200" y="1541145"/>
            <a:ext cx="10896600" cy="5004118"/>
          </a:xfrm>
        </p:spPr>
        <p:txBody>
          <a:bodyPr vert="horz" lIns="91440" tIns="45720" rIns="91440" bIns="45720" rtlCol="0" anchor="t">
            <a:normAutofit fontScale="92500" lnSpcReduction="10000"/>
          </a:bodyPr>
          <a:lstStyle/>
          <a:p>
            <a:pPr marL="568325" indent="-336550" eaLnBrk="0" fontAlgn="base" hangingPunct="0">
              <a:spcBef>
                <a:spcPct val="0"/>
              </a:spcBef>
              <a:spcAft>
                <a:spcPts val="1200"/>
              </a:spcAft>
              <a:buFont typeface="Wingdings" panose="05000000000000000000" pitchFamily="2" charset="2"/>
              <a:buChar char="§"/>
              <a:defRPr/>
            </a:pPr>
            <a:r>
              <a:rPr kumimoji="0" lang="en-US" altLang="en-US" sz="2800" b="0" i="0" u="none" strike="noStrike" kern="1200" cap="none" spc="0" normalizeH="0" baseline="0" noProof="0" dirty="0">
                <a:ln>
                  <a:noFill/>
                </a:ln>
                <a:solidFill>
                  <a:prstClr val="black"/>
                </a:solidFill>
                <a:effectLst/>
                <a:uLnTx/>
                <a:uFillTx/>
                <a:latin typeface="Arial"/>
                <a:ea typeface="Calibri"/>
                <a:cs typeface="Arial"/>
              </a:rPr>
              <a:t>Federal IDEA </a:t>
            </a:r>
            <a:r>
              <a:rPr lang="en-US" altLang="en-US" dirty="0">
                <a:solidFill>
                  <a:prstClr val="black"/>
                </a:solidFill>
                <a:latin typeface="Arial"/>
                <a:ea typeface="Calibri"/>
                <a:cs typeface="Arial"/>
              </a:rPr>
              <a:t>Funding and Federal Reporting</a:t>
            </a:r>
            <a:endParaRPr kumimoji="0" lang="en-US" altLang="en-US" sz="2800" b="0" i="0" u="none" strike="noStrike" kern="1200" cap="none" spc="0" normalizeH="0" baseline="0" noProof="0" dirty="0">
              <a:ln>
                <a:noFill/>
              </a:ln>
              <a:solidFill>
                <a:prstClr val="black"/>
              </a:solidFill>
              <a:effectLst/>
              <a:uLnTx/>
              <a:uFillTx/>
              <a:latin typeface="Arial"/>
              <a:ea typeface="Calibri"/>
              <a:cs typeface="Arial"/>
            </a:endParaRPr>
          </a:p>
          <a:p>
            <a:pPr marL="568325" marR="0" lvl="0" indent="-336550" algn="l" defTabSz="914400" rtl="0" eaLnBrk="0" fontAlgn="base" latinLnBrk="0" hangingPunct="0">
              <a:spcBef>
                <a:spcPct val="0"/>
              </a:spcBef>
              <a:spcAft>
                <a:spcPts val="12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rial"/>
                <a:ea typeface="Calibri"/>
                <a:cs typeface="Arial"/>
              </a:rPr>
              <a:t>State Performance Plan</a:t>
            </a:r>
            <a:endParaRPr lang="en-US" altLang="en-US" sz="2800" b="0" i="0" u="none" strike="noStrike" kern="1200" cap="none" spc="0" normalizeH="0" baseline="0" noProof="0" dirty="0">
              <a:ln>
                <a:noFill/>
              </a:ln>
              <a:solidFill>
                <a:prstClr val="black"/>
              </a:solidFill>
              <a:effectLst/>
              <a:uLnTx/>
              <a:uFillTx/>
              <a:latin typeface="Arial"/>
              <a:ea typeface="Calibri"/>
              <a:cs typeface="Arial"/>
            </a:endParaRPr>
          </a:p>
          <a:p>
            <a:pPr marL="568325" marR="0" lvl="0" indent="-336550" algn="l" defTabSz="914400" rtl="0" eaLnBrk="0" fontAlgn="base" latinLnBrk="0" hangingPunct="0">
              <a:spcBef>
                <a:spcPct val="0"/>
              </a:spcBef>
              <a:spcAft>
                <a:spcPts val="12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rial"/>
                <a:ea typeface="Calibri"/>
                <a:cs typeface="Arial"/>
              </a:rPr>
              <a:t>Annual Performance Report</a:t>
            </a:r>
            <a:endParaRPr lang="en-US" altLang="en-US" sz="2800" b="0" i="0" u="none" strike="noStrike" kern="1200" cap="none" spc="0" normalizeH="0" baseline="0" noProof="0" dirty="0">
              <a:ln>
                <a:noFill/>
              </a:ln>
              <a:solidFill>
                <a:prstClr val="black"/>
              </a:solidFill>
              <a:effectLst/>
              <a:uLnTx/>
              <a:uFillTx/>
              <a:latin typeface="Arial"/>
              <a:ea typeface="Calibri"/>
              <a:cs typeface="Arial"/>
            </a:endParaRPr>
          </a:p>
          <a:p>
            <a:pPr marL="568325" marR="0" lvl="0" indent="-336550" algn="l" defTabSz="914400" rtl="0" eaLnBrk="0" fontAlgn="base" latinLnBrk="0" hangingPunct="0">
              <a:spcBef>
                <a:spcPct val="0"/>
              </a:spcBef>
              <a:spcAft>
                <a:spcPts val="12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rial"/>
                <a:ea typeface="Calibri"/>
                <a:cs typeface="Arial"/>
              </a:rPr>
              <a:t>Special Education Data Report Targets</a:t>
            </a:r>
            <a:endParaRPr lang="en-US" altLang="en-US" sz="2800" b="0" i="0" u="none" strike="noStrike" kern="1200" cap="none" spc="0" normalizeH="0" baseline="0" noProof="0" dirty="0">
              <a:ln>
                <a:noFill/>
              </a:ln>
              <a:solidFill>
                <a:prstClr val="black"/>
              </a:solidFill>
              <a:effectLst/>
              <a:uLnTx/>
              <a:uFillTx/>
              <a:latin typeface="Arial"/>
              <a:ea typeface="Calibri"/>
              <a:cs typeface="Arial"/>
            </a:endParaRPr>
          </a:p>
          <a:p>
            <a:pPr marL="568325" marR="0" lvl="0" indent="-336550" algn="l" defTabSz="914400" rtl="0" eaLnBrk="0" fontAlgn="base" latinLnBrk="0" hangingPunct="0">
              <a:spcBef>
                <a:spcPct val="0"/>
              </a:spcBef>
              <a:spcAft>
                <a:spcPts val="12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rial"/>
                <a:ea typeface="Calibri"/>
                <a:cs typeface="Arial"/>
              </a:rPr>
              <a:t>Compliance Monitoring</a:t>
            </a:r>
            <a:endParaRPr lang="en-US" altLang="en-US" sz="2800" b="0" i="0" u="none" strike="noStrike" kern="1200" cap="none" spc="0" normalizeH="0" baseline="0" noProof="0" dirty="0">
              <a:ln>
                <a:noFill/>
              </a:ln>
              <a:solidFill>
                <a:prstClr val="black"/>
              </a:solidFill>
              <a:effectLst/>
              <a:uLnTx/>
              <a:uFillTx/>
              <a:latin typeface="Arial"/>
              <a:ea typeface="Calibri"/>
              <a:cs typeface="Arial"/>
            </a:endParaRPr>
          </a:p>
          <a:p>
            <a:pPr marL="568325" marR="0" lvl="0" indent="-336550" algn="l" defTabSz="914400" rtl="0" eaLnBrk="0" fontAlgn="base" latinLnBrk="0" hangingPunct="0">
              <a:spcBef>
                <a:spcPct val="0"/>
              </a:spcBef>
              <a:spcAft>
                <a:spcPts val="12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rial"/>
                <a:ea typeface="Calibri"/>
                <a:cs typeface="Arial"/>
              </a:rPr>
              <a:t>Corrective Action Verification</a:t>
            </a:r>
            <a:endParaRPr lang="en-US" altLang="en-US" sz="2800" b="0" i="0" u="none" strike="noStrike" kern="1200" cap="none" spc="0" normalizeH="0" baseline="0" noProof="0" dirty="0">
              <a:ln>
                <a:noFill/>
              </a:ln>
              <a:solidFill>
                <a:prstClr val="black"/>
              </a:solidFill>
              <a:effectLst/>
              <a:uLnTx/>
              <a:uFillTx/>
              <a:latin typeface="Arial"/>
              <a:ea typeface="Calibri"/>
              <a:cs typeface="Arial"/>
            </a:endParaRPr>
          </a:p>
          <a:p>
            <a:pPr marL="568325" marR="0" lvl="0" indent="-336550" algn="l" defTabSz="914400" rtl="0" eaLnBrk="0" fontAlgn="base" latinLnBrk="0" hangingPunct="0">
              <a:spcBef>
                <a:spcPct val="0"/>
              </a:spcBef>
              <a:spcAft>
                <a:spcPts val="12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rial"/>
                <a:ea typeface="Calibri"/>
                <a:cs typeface="Arial"/>
              </a:rPr>
              <a:t>LEA Determinations   </a:t>
            </a:r>
            <a:endParaRPr lang="en-US" altLang="en-US" sz="2800" b="0" i="0" u="none" strike="noStrike" kern="1200" cap="none" spc="0" normalizeH="0" baseline="0" noProof="0" dirty="0">
              <a:ln>
                <a:noFill/>
              </a:ln>
              <a:solidFill>
                <a:prstClr val="black"/>
              </a:solidFill>
              <a:effectLst/>
              <a:uLnTx/>
              <a:uFillTx/>
              <a:latin typeface="Arial"/>
              <a:ea typeface="Calibri"/>
              <a:cs typeface="Arial"/>
            </a:endParaRPr>
          </a:p>
          <a:p>
            <a:pPr marL="568325" marR="0" lvl="0" indent="-336550" algn="l" defTabSz="914400" rtl="0" eaLnBrk="0" fontAlgn="base" latinLnBrk="0" hangingPunct="0">
              <a:spcBef>
                <a:spcPct val="0"/>
              </a:spcBef>
              <a:spcAft>
                <a:spcPts val="12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a:cs typeface="Arial"/>
              </a:rPr>
              <a:t>Significant Disproportionality</a:t>
            </a:r>
            <a:endParaRPr lang="en-US" sz="2800" b="0" i="0" u="none" strike="noStrike" kern="1200" cap="none" spc="0" normalizeH="0" baseline="0" noProof="0" dirty="0">
              <a:ln>
                <a:noFill/>
              </a:ln>
              <a:solidFill>
                <a:prstClr val="black"/>
              </a:solidFill>
              <a:effectLst/>
              <a:uLnTx/>
              <a:uFillTx/>
              <a:latin typeface="Arial"/>
              <a:cs typeface="Arial"/>
            </a:endParaRPr>
          </a:p>
          <a:p>
            <a:pPr marL="568325" marR="0" lvl="0" indent="-336550" algn="l" defTabSz="914400" rtl="0" eaLnBrk="0" fontAlgn="base" latinLnBrk="0" hangingPunct="0">
              <a:spcBef>
                <a:spcPct val="0"/>
              </a:spcBef>
              <a:spcAft>
                <a:spcPts val="1200"/>
              </a:spcAft>
              <a:buClrTx/>
              <a:buSzTx/>
              <a:buFont typeface="Wingdings" panose="05000000000000000000" pitchFamily="2" charset="2"/>
              <a:buChar char="§"/>
              <a:tabLst/>
              <a:defRPr/>
            </a:pPr>
            <a:r>
              <a:rPr lang="en-US" sz="2800" dirty="0">
                <a:solidFill>
                  <a:prstClr val="black"/>
                </a:solidFill>
                <a:latin typeface="Arial"/>
                <a:cs typeface="Arial"/>
              </a:rPr>
              <a:t>Dispute Resolution</a:t>
            </a:r>
            <a:endParaRPr lang="en-US" sz="2800" b="0" i="0" u="none" strike="noStrike" kern="1200" cap="none" spc="0" normalizeH="0" baseline="0" noProof="0" dirty="0">
              <a:ln>
                <a:noFill/>
              </a:ln>
              <a:solidFill>
                <a:prstClr val="black"/>
              </a:solidFill>
              <a:effectLst/>
              <a:uLnTx/>
              <a:uFillTx/>
              <a:latin typeface="Arial"/>
              <a:cs typeface="Arial"/>
            </a:endParaRPr>
          </a:p>
          <a:p>
            <a:pPr marL="568325" indent="-336550">
              <a:spcBef>
                <a:spcPct val="0"/>
              </a:spcBef>
              <a:spcAft>
                <a:spcPts val="1200"/>
              </a:spcAft>
              <a:buFont typeface="Wingdings" panose="05000000000000000000" pitchFamily="2" charset="2"/>
              <a:buChar char="§"/>
            </a:pPr>
            <a:r>
              <a:rPr lang="en-US" dirty="0">
                <a:solidFill>
                  <a:prstClr val="black"/>
                </a:solidFill>
                <a:latin typeface="Arial"/>
                <a:cs typeface="Arial"/>
              </a:rPr>
              <a:t>Training and Technical Assistance</a:t>
            </a:r>
            <a:endParaRPr lang="en-US" dirty="0">
              <a:solidFill>
                <a:prstClr val="black"/>
              </a:solidFill>
            </a:endParaRPr>
          </a:p>
          <a:p>
            <a:endParaRPr lang="en-US" dirty="0"/>
          </a:p>
        </p:txBody>
      </p:sp>
      <p:sp>
        <p:nvSpPr>
          <p:cNvPr id="4" name="Date Placeholder 3">
            <a:extLst>
              <a:ext uri="{FF2B5EF4-FFF2-40B4-BE49-F238E27FC236}">
                <a16:creationId xmlns:a16="http://schemas.microsoft.com/office/drawing/2014/main" id="{348D3157-4B93-461A-04BA-FD6F9D1774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DC029C-5B17-409B-86F2-A65FE5BE79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DF91A5-3EDF-B547-E7AE-932CC03071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F5015-3417-4B27-A586-E4CCF4D778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96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B254-69B3-6232-F854-7E028AD679BE}"/>
              </a:ext>
            </a:extLst>
          </p:cNvPr>
          <p:cNvSpPr>
            <a:spLocks noGrp="1"/>
          </p:cNvSpPr>
          <p:nvPr>
            <p:ph type="title"/>
          </p:nvPr>
        </p:nvSpPr>
        <p:spPr/>
        <p:txBody>
          <a:bodyPr>
            <a:normAutofit/>
          </a:bodyPr>
          <a:lstStyle/>
          <a:p>
            <a:r>
              <a:rPr lang="en-US" sz="4000"/>
              <a:t>Data for Continuous Improvement</a:t>
            </a:r>
          </a:p>
        </p:txBody>
      </p:sp>
      <p:sp>
        <p:nvSpPr>
          <p:cNvPr id="4" name="Date Placeholder 3">
            <a:extLst>
              <a:ext uri="{FF2B5EF4-FFF2-40B4-BE49-F238E27FC236}">
                <a16:creationId xmlns:a16="http://schemas.microsoft.com/office/drawing/2014/main" id="{C58054CC-B0A5-89B8-90C2-51FD8088C8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DC029C-5B17-409B-86F2-A65FE5BE79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D454C2E-D281-3AA1-71D5-C32EA090A3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F5015-3417-4B27-A586-E4CCF4D778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4E9BF547-978D-7B5D-9A74-3E572E806263}"/>
              </a:ext>
            </a:extLst>
          </p:cNvPr>
          <p:cNvGraphicFramePr/>
          <p:nvPr/>
        </p:nvGraphicFramePr>
        <p:xfrm>
          <a:off x="2697239" y="1260551"/>
          <a:ext cx="6797523" cy="527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Connector 7">
            <a:extLst>
              <a:ext uri="{FF2B5EF4-FFF2-40B4-BE49-F238E27FC236}">
                <a16:creationId xmlns:a16="http://schemas.microsoft.com/office/drawing/2014/main" id="{88007457-C383-677B-248D-D106C65A7425}"/>
              </a:ext>
            </a:extLst>
          </p:cNvPr>
          <p:cNvSpPr/>
          <p:nvPr/>
        </p:nvSpPr>
        <p:spPr>
          <a:xfrm>
            <a:off x="5188858" y="3388519"/>
            <a:ext cx="1811864" cy="173929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Student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Outcomes</a:t>
            </a:r>
          </a:p>
        </p:txBody>
      </p:sp>
    </p:spTree>
    <p:extLst>
      <p:ext uri="{BB962C8B-B14F-4D97-AF65-F5344CB8AC3E}">
        <p14:creationId xmlns:p14="http://schemas.microsoft.com/office/powerpoint/2010/main" val="146868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0B95E-C2F2-23AA-51F5-840B4A9BD1FD}"/>
              </a:ext>
            </a:extLst>
          </p:cNvPr>
          <p:cNvSpPr>
            <a:spLocks noGrp="1"/>
          </p:cNvSpPr>
          <p:nvPr>
            <p:ph type="title"/>
          </p:nvPr>
        </p:nvSpPr>
        <p:spPr/>
        <p:txBody>
          <a:bodyPr/>
          <a:lstStyle/>
          <a:p>
            <a:r>
              <a:rPr lang="en-US"/>
              <a:t>Why is Data an Important Part of Fiscal?</a:t>
            </a:r>
          </a:p>
        </p:txBody>
      </p:sp>
      <p:sp>
        <p:nvSpPr>
          <p:cNvPr id="5" name="Content Placeholder 4">
            <a:extLst>
              <a:ext uri="{FF2B5EF4-FFF2-40B4-BE49-F238E27FC236}">
                <a16:creationId xmlns:a16="http://schemas.microsoft.com/office/drawing/2014/main" id="{3EB4DD9C-A2F4-DA6D-270D-7025328C14CE}"/>
              </a:ext>
            </a:extLst>
          </p:cNvPr>
          <p:cNvSpPr>
            <a:spLocks noGrp="1"/>
          </p:cNvSpPr>
          <p:nvPr>
            <p:ph sz="half" idx="1"/>
          </p:nvPr>
        </p:nvSpPr>
        <p:spPr/>
        <p:txBody>
          <a:bodyPr>
            <a:normAutofit fontScale="92500" lnSpcReduction="10000"/>
          </a:bodyPr>
          <a:lstStyle/>
          <a:p>
            <a:r>
              <a:rPr lang="en-US" dirty="0">
                <a:highlight>
                  <a:srgbClr val="FFFF00"/>
                </a:highlight>
              </a:rPr>
              <a:t>LEA Funding</a:t>
            </a:r>
          </a:p>
          <a:p>
            <a:pPr lvl="1"/>
            <a:r>
              <a:rPr lang="en-US" dirty="0">
                <a:highlight>
                  <a:srgbClr val="FFFF00"/>
                </a:highlight>
              </a:rPr>
              <a:t>Federal-IDEA</a:t>
            </a:r>
          </a:p>
          <a:p>
            <a:pPr lvl="1"/>
            <a:r>
              <a:rPr lang="en-US" dirty="0">
                <a:highlight>
                  <a:srgbClr val="FFFF00"/>
                </a:highlight>
              </a:rPr>
              <a:t>State-Act 16</a:t>
            </a:r>
          </a:p>
          <a:p>
            <a:r>
              <a:rPr lang="en-US" dirty="0"/>
              <a:t>State Performance Plan/Annual Performance Report</a:t>
            </a:r>
          </a:p>
          <a:p>
            <a:r>
              <a:rPr lang="en-US" dirty="0"/>
              <a:t>Indicator Targets</a:t>
            </a:r>
          </a:p>
          <a:p>
            <a:r>
              <a:rPr lang="en-US" dirty="0">
                <a:highlight>
                  <a:srgbClr val="FFFF00"/>
                </a:highlight>
              </a:rPr>
              <a:t>Compliance Monitoring</a:t>
            </a:r>
          </a:p>
          <a:p>
            <a:r>
              <a:rPr lang="en-US" dirty="0">
                <a:highlight>
                  <a:srgbClr val="FFFF00"/>
                </a:highlight>
              </a:rPr>
              <a:t>Corrective Action</a:t>
            </a:r>
          </a:p>
          <a:p>
            <a:r>
              <a:rPr lang="en-US" dirty="0">
                <a:highlight>
                  <a:srgbClr val="FFFF00"/>
                </a:highlight>
              </a:rPr>
              <a:t>LEA Determinations</a:t>
            </a:r>
          </a:p>
          <a:p>
            <a:r>
              <a:rPr lang="en-US" dirty="0">
                <a:highlight>
                  <a:srgbClr val="FFFF00"/>
                </a:highlight>
              </a:rPr>
              <a:t>Significant Disproportionality</a:t>
            </a:r>
          </a:p>
        </p:txBody>
      </p:sp>
      <p:pic>
        <p:nvPicPr>
          <p:cNvPr id="8" name="Content Placeholder 7" descr="Diagram&#10;&#10;AI-generated content may be incorrect.">
            <a:extLst>
              <a:ext uri="{FF2B5EF4-FFF2-40B4-BE49-F238E27FC236}">
                <a16:creationId xmlns:a16="http://schemas.microsoft.com/office/drawing/2014/main" id="{AC68F99E-DB43-EC3D-E4DE-C8571592621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62320" y="1825625"/>
            <a:ext cx="3387478" cy="4351338"/>
          </a:xfrm>
        </p:spPr>
      </p:pic>
    </p:spTree>
    <p:custDataLst>
      <p:tags r:id="rId1"/>
    </p:custDataLst>
    <p:extLst>
      <p:ext uri="{BB962C8B-B14F-4D97-AF65-F5344CB8AC3E}">
        <p14:creationId xmlns:p14="http://schemas.microsoft.com/office/powerpoint/2010/main" val="218003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005-CFAF-35A7-844A-142C7AACBC2C}"/>
              </a:ext>
            </a:extLst>
          </p:cNvPr>
          <p:cNvSpPr>
            <a:spLocks noGrp="1"/>
          </p:cNvSpPr>
          <p:nvPr>
            <p:ph type="title"/>
          </p:nvPr>
        </p:nvSpPr>
        <p:spPr/>
        <p:txBody>
          <a:bodyPr/>
          <a:lstStyle/>
          <a:p>
            <a:r>
              <a:rPr lang="en-US"/>
              <a:t>Public Reporting</a:t>
            </a:r>
          </a:p>
        </p:txBody>
      </p:sp>
      <p:sp>
        <p:nvSpPr>
          <p:cNvPr id="3" name="Content Placeholder 2">
            <a:extLst>
              <a:ext uri="{FF2B5EF4-FFF2-40B4-BE49-F238E27FC236}">
                <a16:creationId xmlns:a16="http://schemas.microsoft.com/office/drawing/2014/main" id="{0231ED8E-D64F-9E46-C883-CB78B95991F3}"/>
              </a:ext>
            </a:extLst>
          </p:cNvPr>
          <p:cNvSpPr>
            <a:spLocks noGrp="1"/>
          </p:cNvSpPr>
          <p:nvPr>
            <p:ph idx="1"/>
          </p:nvPr>
        </p:nvSpPr>
        <p:spPr>
          <a:xfrm>
            <a:off x="838200" y="1690688"/>
            <a:ext cx="10515600" cy="1524952"/>
          </a:xfrm>
        </p:spPr>
        <p:txBody>
          <a:bodyPr/>
          <a:lstStyle/>
          <a:p>
            <a:r>
              <a:rPr lang="en-US" err="1"/>
              <a:t>PennData</a:t>
            </a:r>
            <a:r>
              <a:rPr lang="en-US"/>
              <a:t> </a:t>
            </a:r>
            <a:r>
              <a:rPr lang="en-US">
                <a:hlinkClick r:id="rId3"/>
              </a:rPr>
              <a:t>https://penndata.hbg.psu.edu</a:t>
            </a:r>
            <a:endParaRPr lang="en-US"/>
          </a:p>
          <a:p>
            <a:r>
              <a:rPr lang="en-US"/>
              <a:t>Special Education Data Reports (SEDR) by LEA and IU</a:t>
            </a:r>
          </a:p>
          <a:p>
            <a:r>
              <a:rPr lang="en-US"/>
              <a:t>Statistical Summaries</a:t>
            </a:r>
          </a:p>
        </p:txBody>
      </p:sp>
      <p:sp>
        <p:nvSpPr>
          <p:cNvPr id="4" name="Date Placeholder 3">
            <a:extLst>
              <a:ext uri="{FF2B5EF4-FFF2-40B4-BE49-F238E27FC236}">
                <a16:creationId xmlns:a16="http://schemas.microsoft.com/office/drawing/2014/main" id="{40E39362-7AF8-2EC8-6ECA-011DDEA205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DC029C-5B17-409B-86F2-A65FE5BE79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CF02633-E58C-B28A-A923-0B87806E14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F5015-3417-4B27-A586-E4CCF4D778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E65FAD3-CB7E-7450-6B33-71F0751F9569}"/>
              </a:ext>
            </a:extLst>
          </p:cNvPr>
          <p:cNvPicPr>
            <a:picLocks noChangeAspect="1"/>
          </p:cNvPicPr>
          <p:nvPr/>
        </p:nvPicPr>
        <p:blipFill>
          <a:blip r:embed="rId4"/>
          <a:srcRect l="1275" t="28713" r="51557" b="3690"/>
          <a:stretch/>
        </p:blipFill>
        <p:spPr>
          <a:xfrm>
            <a:off x="2064717" y="3185161"/>
            <a:ext cx="8062565" cy="3251449"/>
          </a:xfrm>
          <a:prstGeom prst="rect">
            <a:avLst/>
          </a:prstGeom>
        </p:spPr>
      </p:pic>
    </p:spTree>
    <p:extLst>
      <p:ext uri="{BB962C8B-B14F-4D97-AF65-F5344CB8AC3E}">
        <p14:creationId xmlns:p14="http://schemas.microsoft.com/office/powerpoint/2010/main" val="2680924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PP Template  -  version 1.0: 5/17/23 11:46 AM  -  Read-Only" id="{7718041E-F26F-CC48-9CFD-9E26857ECD7B}" vid="{640AF641-C8F3-DD48-89FE-153E175A7F77}"/>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DE PowerPoint Template - ADA Accessible  -  version 1.0: 7/21/23 10:12 AM  -  Read-Only" id="{B60E4BA7-3D23-914F-9F78-57D86BC0AAA8}" vid="{7552D814-C380-D742-A299-4A10415536A7}"/>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DE PowerPoint Template - ADA Accessible  -  version 1.0: 7/21/23 10:12 AM  -  Read-Only" id="{B60E4BA7-3D23-914F-9F78-57D86BC0AAA8}" vid="{7552D814-C380-D742-A299-4A10415536A7}"/>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TotalTime>
  <Words>1221</Words>
  <Application>Microsoft Office PowerPoint</Application>
  <PresentationFormat>Widescreen</PresentationFormat>
  <Paragraphs>226</Paragraphs>
  <Slides>25</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Aptos</vt:lpstr>
      <vt:lpstr>Aptos Display</vt:lpstr>
      <vt:lpstr>Arial</vt:lpstr>
      <vt:lpstr>Calibri</vt:lpstr>
      <vt:lpstr>Calibri Light</vt:lpstr>
      <vt:lpstr>Verdana</vt:lpstr>
      <vt:lpstr>Wingdings</vt:lpstr>
      <vt:lpstr>1_Office Theme</vt:lpstr>
      <vt:lpstr>2_Office Theme</vt:lpstr>
      <vt:lpstr>3_Office Theme</vt:lpstr>
      <vt:lpstr>4_Office Theme</vt:lpstr>
      <vt:lpstr>5_Office Theme</vt:lpstr>
      <vt:lpstr>What Special Education Administrators Need to Know about Data Collection</vt:lpstr>
      <vt:lpstr>PowerPoint Presentation</vt:lpstr>
      <vt:lpstr>Pennsylvania's Student Population</vt:lpstr>
      <vt:lpstr>PowerPoint Presentation</vt:lpstr>
      <vt:lpstr>Data Systems Used for General Supervision</vt:lpstr>
      <vt:lpstr>Data Used for General Supervision </vt:lpstr>
      <vt:lpstr>Data for Continuous Improvement</vt:lpstr>
      <vt:lpstr>Why is Data an Important Part of Fiscal?</vt:lpstr>
      <vt:lpstr>Public Reporting</vt:lpstr>
      <vt:lpstr>Data is an LEA-Wide Team Effort</vt:lpstr>
      <vt:lpstr>Collection Process</vt:lpstr>
      <vt:lpstr>Data Collections</vt:lpstr>
      <vt:lpstr>Child Count – December 1</vt:lpstr>
      <vt:lpstr>Exiting &amp; Discipline Collections – June 30</vt:lpstr>
      <vt:lpstr>Other Submissions</vt:lpstr>
      <vt:lpstr>Act 16 Reporting Category Codes</vt:lpstr>
      <vt:lpstr>Act 16 Data Needing Corrections</vt:lpstr>
      <vt:lpstr>Significant Disproportionality Dashboard</vt:lpstr>
      <vt:lpstr>Significant Disproportionality Dashboard</vt:lpstr>
      <vt:lpstr>Importance of Data &amp; Best Practices </vt:lpstr>
      <vt:lpstr>Preventative Measures </vt:lpstr>
      <vt:lpstr>Prior to Collection </vt:lpstr>
      <vt:lpstr>During Collection </vt:lpstr>
      <vt:lpstr>Codes </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Clancy, Carole</dc:creator>
  <cp:lastModifiedBy>Darla Bryant</cp:lastModifiedBy>
  <cp:revision>3</cp:revision>
  <dcterms:created xsi:type="dcterms:W3CDTF">2025-10-21T19:20:01Z</dcterms:created>
  <dcterms:modified xsi:type="dcterms:W3CDTF">2025-11-06T14:50:53Z</dcterms:modified>
</cp:coreProperties>
</file>