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579" r:id="rId5"/>
    <p:sldId id="256" r:id="rId6"/>
    <p:sldId id="924" r:id="rId7"/>
    <p:sldId id="925" r:id="rId8"/>
    <p:sldId id="903" r:id="rId9"/>
    <p:sldId id="916" r:id="rId10"/>
    <p:sldId id="260" r:id="rId11"/>
    <p:sldId id="261" r:id="rId12"/>
    <p:sldId id="725" r:id="rId13"/>
    <p:sldId id="262" r:id="rId14"/>
    <p:sldId id="907" r:id="rId15"/>
    <p:sldId id="264" r:id="rId16"/>
    <p:sldId id="906" r:id="rId17"/>
    <p:sldId id="900" r:id="rId18"/>
    <p:sldId id="919" r:id="rId19"/>
    <p:sldId id="908" r:id="rId20"/>
    <p:sldId id="917" r:id="rId21"/>
    <p:sldId id="918" r:id="rId22"/>
    <p:sldId id="904" r:id="rId23"/>
    <p:sldId id="905" r:id="rId24"/>
    <p:sldId id="938" r:id="rId25"/>
    <p:sldId id="910" r:id="rId26"/>
    <p:sldId id="276" r:id="rId27"/>
    <p:sldId id="912" r:id="rId28"/>
    <p:sldId id="937" r:id="rId29"/>
    <p:sldId id="914" r:id="rId30"/>
    <p:sldId id="936" r:id="rId31"/>
    <p:sldId id="915" r:id="rId32"/>
    <p:sldId id="928" r:id="rId33"/>
    <p:sldId id="929" r:id="rId34"/>
    <p:sldId id="930" r:id="rId35"/>
    <p:sldId id="931" r:id="rId36"/>
    <p:sldId id="932" r:id="rId37"/>
    <p:sldId id="933" r:id="rId38"/>
    <p:sldId id="901" r:id="rId39"/>
    <p:sldId id="877" r:id="rId40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ECF915-D73D-71E9-7AA2-F2FF03F90E5B}" name="Glavey, Brett" initials="BG" userId="S::bglavey@pa.gov::9092071d-d1d6-4da7-96eb-77dbaac7f280" providerId="AD"/>
  <p188:author id="{DC22FEB6-D247-2CCF-FD57-B5D44E53C578}" name="Robinson, Kimberly" initials="KR" userId="S::kirobinson@pa.gov::80ace02e-94aa-4160-a5f9-2b4bae3582c1" providerId="AD"/>
  <p188:author id="{101175F7-1E9E-CA7D-E339-C0A4A510A295}" name="Griffiths, Anna" initials="GA" userId="S::anngriffit@pa.gov::96f70d5e-1126-4eef-a508-fb1a836e97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67" autoAdjust="0"/>
  </p:normalViewPr>
  <p:slideViewPr>
    <p:cSldViewPr snapToGrid="0">
      <p:cViewPr>
        <p:scale>
          <a:sx n="71" d="100"/>
          <a:sy n="71" d="100"/>
        </p:scale>
        <p:origin x="235" y="72"/>
      </p:cViewPr>
      <p:guideLst/>
    </p:cSldViewPr>
  </p:slideViewPr>
  <p:outlineViewPr>
    <p:cViewPr>
      <p:scale>
        <a:sx n="33" d="100"/>
        <a:sy n="33" d="100"/>
      </p:scale>
      <p:origin x="0" y="-1104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1" d="1250"/>
        <a:sy n="1501" d="1250"/>
      </p:scale>
      <p:origin x="0" y="0"/>
    </p:cViewPr>
  </p:sorterViewPr>
  <p:notesViewPr>
    <p:cSldViewPr snapToGrid="0">
      <p:cViewPr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vey, Brett" userId="9092071d-d1d6-4da7-96eb-77dbaac7f280" providerId="ADAL" clId="{6196F86A-9ED0-42E2-B040-08E6DF6216F5}"/>
    <pc:docChg chg="undo custSel modSld">
      <pc:chgData name="Glavey, Brett" userId="9092071d-d1d6-4da7-96eb-77dbaac7f280" providerId="ADAL" clId="{6196F86A-9ED0-42E2-B040-08E6DF6216F5}" dt="2025-11-07T02:48:48.843" v="16" actId="6549"/>
      <pc:docMkLst>
        <pc:docMk/>
      </pc:docMkLst>
      <pc:sldChg chg="modNotesTx">
        <pc:chgData name="Glavey, Brett" userId="9092071d-d1d6-4da7-96eb-77dbaac7f280" providerId="ADAL" clId="{6196F86A-9ED0-42E2-B040-08E6DF6216F5}" dt="2025-11-07T02:48:48.843" v="16" actId="6549"/>
        <pc:sldMkLst>
          <pc:docMk/>
          <pc:sldMk cId="3305689845" sldId="261"/>
        </pc:sldMkLst>
      </pc:sldChg>
      <pc:sldChg chg="modNotesTx">
        <pc:chgData name="Glavey, Brett" userId="9092071d-d1d6-4da7-96eb-77dbaac7f280" providerId="ADAL" clId="{6196F86A-9ED0-42E2-B040-08E6DF6216F5}" dt="2025-11-07T02:47:19.759" v="4" actId="6549"/>
        <pc:sldMkLst>
          <pc:docMk/>
          <pc:sldMk cId="2337458976" sldId="900"/>
        </pc:sldMkLst>
      </pc:sldChg>
      <pc:sldChg chg="modNotesTx">
        <pc:chgData name="Glavey, Brett" userId="9092071d-d1d6-4da7-96eb-77dbaac7f280" providerId="ADAL" clId="{6196F86A-9ED0-42E2-B040-08E6DF6216F5}" dt="2025-11-07T02:48:10.587" v="14" actId="6549"/>
        <pc:sldMkLst>
          <pc:docMk/>
          <pc:sldMk cId="897997589" sldId="901"/>
        </pc:sldMkLst>
      </pc:sldChg>
      <pc:sldChg chg="modNotesTx">
        <pc:chgData name="Glavey, Brett" userId="9092071d-d1d6-4da7-96eb-77dbaac7f280" providerId="ADAL" clId="{6196F86A-9ED0-42E2-B040-08E6DF6216F5}" dt="2025-11-07T02:47:40.297" v="8" actId="6549"/>
        <pc:sldMkLst>
          <pc:docMk/>
          <pc:sldMk cId="907270323" sldId="904"/>
        </pc:sldMkLst>
      </pc:sldChg>
      <pc:sldChg chg="modNotesTx">
        <pc:chgData name="Glavey, Brett" userId="9092071d-d1d6-4da7-96eb-77dbaac7f280" providerId="ADAL" clId="{6196F86A-9ED0-42E2-B040-08E6DF6216F5}" dt="2025-11-07T02:47:45.164" v="9" actId="6549"/>
        <pc:sldMkLst>
          <pc:docMk/>
          <pc:sldMk cId="2894675805" sldId="905"/>
        </pc:sldMkLst>
      </pc:sldChg>
      <pc:sldChg chg="modNotesTx">
        <pc:chgData name="Glavey, Brett" userId="9092071d-d1d6-4da7-96eb-77dbaac7f280" providerId="ADAL" clId="{6196F86A-9ED0-42E2-B040-08E6DF6216F5}" dt="2025-11-07T02:47:11.495" v="3" actId="6549"/>
        <pc:sldMkLst>
          <pc:docMk/>
          <pc:sldMk cId="2408225406" sldId="907"/>
        </pc:sldMkLst>
      </pc:sldChg>
      <pc:sldChg chg="modNotesTx">
        <pc:chgData name="Glavey, Brett" userId="9092071d-d1d6-4da7-96eb-77dbaac7f280" providerId="ADAL" clId="{6196F86A-9ED0-42E2-B040-08E6DF6216F5}" dt="2025-11-07T02:47:32.201" v="6" actId="6549"/>
        <pc:sldMkLst>
          <pc:docMk/>
          <pc:sldMk cId="3907964380" sldId="908"/>
        </pc:sldMkLst>
      </pc:sldChg>
      <pc:sldChg chg="modNotesTx">
        <pc:chgData name="Glavey, Brett" userId="9092071d-d1d6-4da7-96eb-77dbaac7f280" providerId="ADAL" clId="{6196F86A-9ED0-42E2-B040-08E6DF6216F5}" dt="2025-11-07T02:47:50.623" v="10" actId="6549"/>
        <pc:sldMkLst>
          <pc:docMk/>
          <pc:sldMk cId="3837677921" sldId="910"/>
        </pc:sldMkLst>
      </pc:sldChg>
      <pc:sldChg chg="modNotesTx">
        <pc:chgData name="Glavey, Brett" userId="9092071d-d1d6-4da7-96eb-77dbaac7f280" providerId="ADAL" clId="{6196F86A-9ED0-42E2-B040-08E6DF6216F5}" dt="2025-11-07T02:47:59.530" v="12" actId="6549"/>
        <pc:sldMkLst>
          <pc:docMk/>
          <pc:sldMk cId="3819437811" sldId="915"/>
        </pc:sldMkLst>
      </pc:sldChg>
      <pc:sldChg chg="modNotesTx">
        <pc:chgData name="Glavey, Brett" userId="9092071d-d1d6-4da7-96eb-77dbaac7f280" providerId="ADAL" clId="{6196F86A-9ED0-42E2-B040-08E6DF6216F5}" dt="2025-11-07T02:47:36.293" v="7" actId="6549"/>
        <pc:sldMkLst>
          <pc:docMk/>
          <pc:sldMk cId="4064486612" sldId="918"/>
        </pc:sldMkLst>
      </pc:sldChg>
      <pc:sldChg chg="modNotesTx">
        <pc:chgData name="Glavey, Brett" userId="9092071d-d1d6-4da7-96eb-77dbaac7f280" providerId="ADAL" clId="{6196F86A-9ED0-42E2-B040-08E6DF6216F5}" dt="2025-11-07T02:47:24.965" v="5" actId="6549"/>
        <pc:sldMkLst>
          <pc:docMk/>
          <pc:sldMk cId="1581301144" sldId="919"/>
        </pc:sldMkLst>
      </pc:sldChg>
      <pc:sldChg chg="modNotesTx">
        <pc:chgData name="Glavey, Brett" userId="9092071d-d1d6-4da7-96eb-77dbaac7f280" providerId="ADAL" clId="{6196F86A-9ED0-42E2-B040-08E6DF6216F5}" dt="2025-11-07T02:48:42.162" v="15" actId="6549"/>
        <pc:sldMkLst>
          <pc:docMk/>
          <pc:sldMk cId="150991717" sldId="924"/>
        </pc:sldMkLst>
      </pc:sldChg>
      <pc:sldChg chg="modNotesTx">
        <pc:chgData name="Glavey, Brett" userId="9092071d-d1d6-4da7-96eb-77dbaac7f280" providerId="ADAL" clId="{6196F86A-9ED0-42E2-B040-08E6DF6216F5}" dt="2025-11-07T02:46:39.607" v="0" actId="6549"/>
        <pc:sldMkLst>
          <pc:docMk/>
          <pc:sldMk cId="3372004864" sldId="925"/>
        </pc:sldMkLst>
      </pc:sldChg>
      <pc:sldChg chg="modNotesTx">
        <pc:chgData name="Glavey, Brett" userId="9092071d-d1d6-4da7-96eb-77dbaac7f280" providerId="ADAL" clId="{6196F86A-9ED0-42E2-B040-08E6DF6216F5}" dt="2025-11-07T02:48:07.104" v="13" actId="6549"/>
        <pc:sldMkLst>
          <pc:docMk/>
          <pc:sldMk cId="2551547430" sldId="933"/>
        </pc:sldMkLst>
      </pc:sldChg>
      <pc:sldChg chg="modNotesTx">
        <pc:chgData name="Glavey, Brett" userId="9092071d-d1d6-4da7-96eb-77dbaac7f280" providerId="ADAL" clId="{6196F86A-9ED0-42E2-B040-08E6DF6216F5}" dt="2025-11-07T02:47:56.616" v="11" actId="6549"/>
        <pc:sldMkLst>
          <pc:docMk/>
          <pc:sldMk cId="3865295908" sldId="93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C2729-A97D-41A4-BA74-EBA0A05100A8}" type="doc">
      <dgm:prSet loTypeId="urn:microsoft.com/office/officeart/2005/8/layout/radial1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B25157C-00DE-45A8-8CEB-B4883180FC72}">
      <dgm:prSet phldrT="[Text]" custT="1"/>
      <dgm:spPr/>
      <dgm:t>
        <a:bodyPr/>
        <a:lstStyle/>
        <a:p>
          <a:r>
            <a:rPr lang="en-US" sz="2800" b="1" dirty="0"/>
            <a:t>PE=Access</a:t>
          </a:r>
        </a:p>
      </dgm:t>
    </dgm:pt>
    <dgm:pt modelId="{363FCE9F-A1AD-4B84-8602-15A16861125D}" type="parTrans" cxnId="{A292FE25-F1DC-4D66-A4F0-49421EE428FF}">
      <dgm:prSet/>
      <dgm:spPr/>
      <dgm:t>
        <a:bodyPr/>
        <a:lstStyle/>
        <a:p>
          <a:endParaRPr lang="en-US"/>
        </a:p>
      </dgm:t>
    </dgm:pt>
    <dgm:pt modelId="{BDE5D471-833A-4A74-A901-E04392960A10}" type="sibTrans" cxnId="{A292FE25-F1DC-4D66-A4F0-49421EE428FF}">
      <dgm:prSet/>
      <dgm:spPr/>
      <dgm:t>
        <a:bodyPr/>
        <a:lstStyle/>
        <a:p>
          <a:endParaRPr lang="en-US"/>
        </a:p>
      </dgm:t>
    </dgm:pt>
    <dgm:pt modelId="{58C2B00C-2344-4A26-9D93-FE351E677C54}">
      <dgm:prSet phldrT="[Text]" custT="1"/>
      <dgm:spPr/>
      <dgm:t>
        <a:bodyPr/>
        <a:lstStyle/>
        <a:p>
          <a:r>
            <a:rPr lang="en-US" sz="3200" b="1" dirty="0"/>
            <a:t>Quick Entry</a:t>
          </a:r>
        </a:p>
      </dgm:t>
    </dgm:pt>
    <dgm:pt modelId="{1EA15E75-50BD-4076-BB66-28C223FEA130}" type="parTrans" cxnId="{987E31E2-EF07-4501-8550-58C94C889908}">
      <dgm:prSet/>
      <dgm:spPr/>
      <dgm:t>
        <a:bodyPr/>
        <a:lstStyle/>
        <a:p>
          <a:endParaRPr lang="en-US"/>
        </a:p>
      </dgm:t>
    </dgm:pt>
    <dgm:pt modelId="{02DCB0C4-C92A-46D5-A29A-98CE59BDAD4F}" type="sibTrans" cxnId="{987E31E2-EF07-4501-8550-58C94C889908}">
      <dgm:prSet/>
      <dgm:spPr/>
      <dgm:t>
        <a:bodyPr/>
        <a:lstStyle/>
        <a:p>
          <a:endParaRPr lang="en-US"/>
        </a:p>
      </dgm:t>
    </dgm:pt>
    <dgm:pt modelId="{AEDC6BE2-855E-4DB3-AF76-F61CBD778E08}">
      <dgm:prSet phldrT="[Text]" custT="1"/>
      <dgm:spPr/>
      <dgm:t>
        <a:bodyPr/>
        <a:lstStyle/>
        <a:p>
          <a:r>
            <a:rPr lang="en-US" sz="2800" b="1" dirty="0"/>
            <a:t>Large Pre-ETS Menu</a:t>
          </a:r>
        </a:p>
      </dgm:t>
    </dgm:pt>
    <dgm:pt modelId="{D61FCF92-20DF-41C7-A439-DB78803485DB}" type="parTrans" cxnId="{34279052-9F2B-4272-B058-69A2B8624047}">
      <dgm:prSet/>
      <dgm:spPr/>
      <dgm:t>
        <a:bodyPr/>
        <a:lstStyle/>
        <a:p>
          <a:endParaRPr lang="en-US"/>
        </a:p>
      </dgm:t>
    </dgm:pt>
    <dgm:pt modelId="{C93B3605-A1B6-4774-9723-DE297E58094B}" type="sibTrans" cxnId="{34279052-9F2B-4272-B058-69A2B8624047}">
      <dgm:prSet/>
      <dgm:spPr/>
      <dgm:t>
        <a:bodyPr/>
        <a:lstStyle/>
        <a:p>
          <a:endParaRPr lang="en-US"/>
        </a:p>
      </dgm:t>
    </dgm:pt>
    <dgm:pt modelId="{33D39764-41BF-47C5-B6A7-1FA1C7C0049D}">
      <dgm:prSet phldrT="[Text]"/>
      <dgm:spPr/>
      <dgm:t>
        <a:bodyPr/>
        <a:lstStyle/>
        <a:p>
          <a:r>
            <a:rPr lang="en-US" b="1" dirty="0"/>
            <a:t>Prep for VR</a:t>
          </a:r>
        </a:p>
      </dgm:t>
    </dgm:pt>
    <dgm:pt modelId="{55DAE34E-CF60-4549-A7BE-4C2731C242EB}" type="parTrans" cxnId="{C475EC58-E551-4EFB-97A4-1714584CB302}">
      <dgm:prSet/>
      <dgm:spPr/>
      <dgm:t>
        <a:bodyPr/>
        <a:lstStyle/>
        <a:p>
          <a:endParaRPr lang="en-US"/>
        </a:p>
      </dgm:t>
    </dgm:pt>
    <dgm:pt modelId="{94BAACF5-B008-4752-93E3-803D044EBAAD}" type="sibTrans" cxnId="{C475EC58-E551-4EFB-97A4-1714584CB302}">
      <dgm:prSet/>
      <dgm:spPr/>
      <dgm:t>
        <a:bodyPr/>
        <a:lstStyle/>
        <a:p>
          <a:endParaRPr lang="en-US"/>
        </a:p>
      </dgm:t>
    </dgm:pt>
    <dgm:pt modelId="{4F7838D2-EDCC-402B-A0F8-2CC91064E1CB}">
      <dgm:prSet phldrT="[Text]" custT="1"/>
      <dgm:spPr/>
      <dgm:t>
        <a:bodyPr/>
        <a:lstStyle/>
        <a:p>
          <a:r>
            <a:rPr lang="en-US" sz="2000" b="1" dirty="0"/>
            <a:t>Minimal Paperwork</a:t>
          </a:r>
        </a:p>
      </dgm:t>
    </dgm:pt>
    <dgm:pt modelId="{1FCE029F-D452-491C-9DB0-B6F5699BD4A3}" type="parTrans" cxnId="{190B5FE2-41DA-4F4E-AF6C-C24AE731DA9C}">
      <dgm:prSet/>
      <dgm:spPr/>
      <dgm:t>
        <a:bodyPr/>
        <a:lstStyle/>
        <a:p>
          <a:endParaRPr lang="en-US"/>
        </a:p>
      </dgm:t>
    </dgm:pt>
    <dgm:pt modelId="{3BABFE6E-E56B-4651-A381-487F86A11E8A}" type="sibTrans" cxnId="{190B5FE2-41DA-4F4E-AF6C-C24AE731DA9C}">
      <dgm:prSet/>
      <dgm:spPr/>
      <dgm:t>
        <a:bodyPr/>
        <a:lstStyle/>
        <a:p>
          <a:endParaRPr lang="en-US"/>
        </a:p>
      </dgm:t>
    </dgm:pt>
    <dgm:pt modelId="{09ACA656-F647-4988-8416-15577E4960E8}" type="pres">
      <dgm:prSet presAssocID="{9D2C2729-A97D-41A4-BA74-EBA0A05100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0FBA76-6DE8-4E58-80ED-04EBB83452A0}" type="pres">
      <dgm:prSet presAssocID="{DB25157C-00DE-45A8-8CEB-B4883180FC72}" presName="centerShape" presStyleLbl="node0" presStyleIdx="0" presStyleCnt="1" custScaleX="157580" custScaleY="128697"/>
      <dgm:spPr/>
    </dgm:pt>
    <dgm:pt modelId="{F2EEABE9-5A6E-4D8C-9322-DE6995DFB888}" type="pres">
      <dgm:prSet presAssocID="{1EA15E75-50BD-4076-BB66-28C223FEA130}" presName="Name9" presStyleLbl="parChTrans1D2" presStyleIdx="0" presStyleCnt="4"/>
      <dgm:spPr/>
    </dgm:pt>
    <dgm:pt modelId="{7F9A5FB8-7EA2-4A21-9439-958817C941BC}" type="pres">
      <dgm:prSet presAssocID="{1EA15E75-50BD-4076-BB66-28C223FEA130}" presName="connTx" presStyleLbl="parChTrans1D2" presStyleIdx="0" presStyleCnt="4"/>
      <dgm:spPr/>
    </dgm:pt>
    <dgm:pt modelId="{183F50E8-90C5-4F30-9D47-A298BF931D55}" type="pres">
      <dgm:prSet presAssocID="{58C2B00C-2344-4A26-9D93-FE351E677C54}" presName="node" presStyleLbl="node1" presStyleIdx="0" presStyleCnt="4" custScaleX="117123" custScaleY="108384" custRadScaleRad="99360">
        <dgm:presLayoutVars>
          <dgm:bulletEnabled val="1"/>
        </dgm:presLayoutVars>
      </dgm:prSet>
      <dgm:spPr/>
    </dgm:pt>
    <dgm:pt modelId="{4174D9D5-7382-49D1-9321-B850AF6A1699}" type="pres">
      <dgm:prSet presAssocID="{D61FCF92-20DF-41C7-A439-DB78803485DB}" presName="Name9" presStyleLbl="parChTrans1D2" presStyleIdx="1" presStyleCnt="4"/>
      <dgm:spPr/>
    </dgm:pt>
    <dgm:pt modelId="{A151E1F8-20B4-4275-A319-6754C9115333}" type="pres">
      <dgm:prSet presAssocID="{D61FCF92-20DF-41C7-A439-DB78803485DB}" presName="connTx" presStyleLbl="parChTrans1D2" presStyleIdx="1" presStyleCnt="4"/>
      <dgm:spPr/>
    </dgm:pt>
    <dgm:pt modelId="{48B34BA6-7236-4308-B770-AD34AA89114D}" type="pres">
      <dgm:prSet presAssocID="{AEDC6BE2-855E-4DB3-AF76-F61CBD778E08}" presName="node" presStyleLbl="node1" presStyleIdx="1" presStyleCnt="4" custScaleX="130987" custScaleY="117320" custRadScaleRad="145226" custRadScaleInc="-4491">
        <dgm:presLayoutVars>
          <dgm:bulletEnabled val="1"/>
        </dgm:presLayoutVars>
      </dgm:prSet>
      <dgm:spPr/>
    </dgm:pt>
    <dgm:pt modelId="{63555627-DEDE-48D5-A5F7-E520627CB331}" type="pres">
      <dgm:prSet presAssocID="{55DAE34E-CF60-4549-A7BE-4C2731C242EB}" presName="Name9" presStyleLbl="parChTrans1D2" presStyleIdx="2" presStyleCnt="4"/>
      <dgm:spPr/>
    </dgm:pt>
    <dgm:pt modelId="{B58CAA83-1F6E-4B93-9C30-3E667D8C4F23}" type="pres">
      <dgm:prSet presAssocID="{55DAE34E-CF60-4549-A7BE-4C2731C242EB}" presName="connTx" presStyleLbl="parChTrans1D2" presStyleIdx="2" presStyleCnt="4"/>
      <dgm:spPr/>
    </dgm:pt>
    <dgm:pt modelId="{F3B404D1-6FDA-4D33-A8D8-CAFEAC058B0F}" type="pres">
      <dgm:prSet presAssocID="{33D39764-41BF-47C5-B6A7-1FA1C7C0049D}" presName="node" presStyleLbl="node1" presStyleIdx="2" presStyleCnt="4" custScaleX="131573" custScaleY="107328">
        <dgm:presLayoutVars>
          <dgm:bulletEnabled val="1"/>
        </dgm:presLayoutVars>
      </dgm:prSet>
      <dgm:spPr/>
    </dgm:pt>
    <dgm:pt modelId="{3CDD5279-723B-4EF6-92F8-A0DC1CEC05DD}" type="pres">
      <dgm:prSet presAssocID="{1FCE029F-D452-491C-9DB0-B6F5699BD4A3}" presName="Name9" presStyleLbl="parChTrans1D2" presStyleIdx="3" presStyleCnt="4"/>
      <dgm:spPr/>
    </dgm:pt>
    <dgm:pt modelId="{704945DC-92F1-4D91-BA70-4AAB9EB8CC43}" type="pres">
      <dgm:prSet presAssocID="{1FCE029F-D452-491C-9DB0-B6F5699BD4A3}" presName="connTx" presStyleLbl="parChTrans1D2" presStyleIdx="3" presStyleCnt="4"/>
      <dgm:spPr/>
    </dgm:pt>
    <dgm:pt modelId="{FC0E3259-2CE3-4402-8AA7-33A0448216BF}" type="pres">
      <dgm:prSet presAssocID="{4F7838D2-EDCC-402B-A0F8-2CC91064E1CB}" presName="node" presStyleLbl="node1" presStyleIdx="3" presStyleCnt="4" custScaleX="132792" custScaleY="112445" custRadScaleRad="146917" custRadScaleInc="4439">
        <dgm:presLayoutVars>
          <dgm:bulletEnabled val="1"/>
        </dgm:presLayoutVars>
      </dgm:prSet>
      <dgm:spPr/>
    </dgm:pt>
  </dgm:ptLst>
  <dgm:cxnLst>
    <dgm:cxn modelId="{A292FE25-F1DC-4D66-A4F0-49421EE428FF}" srcId="{9D2C2729-A97D-41A4-BA74-EBA0A05100A8}" destId="{DB25157C-00DE-45A8-8CEB-B4883180FC72}" srcOrd="0" destOrd="0" parTransId="{363FCE9F-A1AD-4B84-8602-15A16861125D}" sibTransId="{BDE5D471-833A-4A74-A901-E04392960A10}"/>
    <dgm:cxn modelId="{4EF15A2F-EBED-49CF-87CB-35E3D8FC15C9}" type="presOf" srcId="{AEDC6BE2-855E-4DB3-AF76-F61CBD778E08}" destId="{48B34BA6-7236-4308-B770-AD34AA89114D}" srcOrd="0" destOrd="0" presId="urn:microsoft.com/office/officeart/2005/8/layout/radial1"/>
    <dgm:cxn modelId="{0250B936-6B8A-4E50-BA78-6C65258E3C4B}" type="presOf" srcId="{58C2B00C-2344-4A26-9D93-FE351E677C54}" destId="{183F50E8-90C5-4F30-9D47-A298BF931D55}" srcOrd="0" destOrd="0" presId="urn:microsoft.com/office/officeart/2005/8/layout/radial1"/>
    <dgm:cxn modelId="{26DE6D3B-F94D-4A2E-98CB-CF6CF1526A08}" type="presOf" srcId="{1EA15E75-50BD-4076-BB66-28C223FEA130}" destId="{F2EEABE9-5A6E-4D8C-9322-DE6995DFB888}" srcOrd="0" destOrd="0" presId="urn:microsoft.com/office/officeart/2005/8/layout/radial1"/>
    <dgm:cxn modelId="{496E9550-924B-4481-B6FB-6201053A618D}" type="presOf" srcId="{1EA15E75-50BD-4076-BB66-28C223FEA130}" destId="{7F9A5FB8-7EA2-4A21-9439-958817C941BC}" srcOrd="1" destOrd="0" presId="urn:microsoft.com/office/officeart/2005/8/layout/radial1"/>
    <dgm:cxn modelId="{F2F35C51-FD2D-475F-824D-62207D2FC8A8}" type="presOf" srcId="{DB25157C-00DE-45A8-8CEB-B4883180FC72}" destId="{080FBA76-6DE8-4E58-80ED-04EBB83452A0}" srcOrd="0" destOrd="0" presId="urn:microsoft.com/office/officeart/2005/8/layout/radial1"/>
    <dgm:cxn modelId="{34279052-9F2B-4272-B058-69A2B8624047}" srcId="{DB25157C-00DE-45A8-8CEB-B4883180FC72}" destId="{AEDC6BE2-855E-4DB3-AF76-F61CBD778E08}" srcOrd="1" destOrd="0" parTransId="{D61FCF92-20DF-41C7-A439-DB78803485DB}" sibTransId="{C93B3605-A1B6-4774-9723-DE297E58094B}"/>
    <dgm:cxn modelId="{60458773-739F-4C78-A6C9-2353AC4D734C}" type="presOf" srcId="{9D2C2729-A97D-41A4-BA74-EBA0A05100A8}" destId="{09ACA656-F647-4988-8416-15577E4960E8}" srcOrd="0" destOrd="0" presId="urn:microsoft.com/office/officeart/2005/8/layout/radial1"/>
    <dgm:cxn modelId="{C475EC58-E551-4EFB-97A4-1714584CB302}" srcId="{DB25157C-00DE-45A8-8CEB-B4883180FC72}" destId="{33D39764-41BF-47C5-B6A7-1FA1C7C0049D}" srcOrd="2" destOrd="0" parTransId="{55DAE34E-CF60-4549-A7BE-4C2731C242EB}" sibTransId="{94BAACF5-B008-4752-93E3-803D044EBAAD}"/>
    <dgm:cxn modelId="{2176EB80-AEA1-4BCB-B2D4-0206E0568052}" type="presOf" srcId="{4F7838D2-EDCC-402B-A0F8-2CC91064E1CB}" destId="{FC0E3259-2CE3-4402-8AA7-33A0448216BF}" srcOrd="0" destOrd="0" presId="urn:microsoft.com/office/officeart/2005/8/layout/radial1"/>
    <dgm:cxn modelId="{758F57AB-4A6A-4BB0-8D16-8DD4591FAD15}" type="presOf" srcId="{D61FCF92-20DF-41C7-A439-DB78803485DB}" destId="{4174D9D5-7382-49D1-9321-B850AF6A1699}" srcOrd="0" destOrd="0" presId="urn:microsoft.com/office/officeart/2005/8/layout/radial1"/>
    <dgm:cxn modelId="{32E6BBAF-C47A-40CB-86B8-7D001B02D700}" type="presOf" srcId="{33D39764-41BF-47C5-B6A7-1FA1C7C0049D}" destId="{F3B404D1-6FDA-4D33-A8D8-CAFEAC058B0F}" srcOrd="0" destOrd="0" presId="urn:microsoft.com/office/officeart/2005/8/layout/radial1"/>
    <dgm:cxn modelId="{7B04C8AF-E2EA-4C7A-8E5B-8D41E3197994}" type="presOf" srcId="{1FCE029F-D452-491C-9DB0-B6F5699BD4A3}" destId="{3CDD5279-723B-4EF6-92F8-A0DC1CEC05DD}" srcOrd="0" destOrd="0" presId="urn:microsoft.com/office/officeart/2005/8/layout/radial1"/>
    <dgm:cxn modelId="{9760F8C4-AFE9-4EA9-AF46-27E25F40882D}" type="presOf" srcId="{1FCE029F-D452-491C-9DB0-B6F5699BD4A3}" destId="{704945DC-92F1-4D91-BA70-4AAB9EB8CC43}" srcOrd="1" destOrd="0" presId="urn:microsoft.com/office/officeart/2005/8/layout/radial1"/>
    <dgm:cxn modelId="{BF7A4AC7-7995-4079-9564-CF0EB012A585}" type="presOf" srcId="{55DAE34E-CF60-4549-A7BE-4C2731C242EB}" destId="{63555627-DEDE-48D5-A5F7-E520627CB331}" srcOrd="0" destOrd="0" presId="urn:microsoft.com/office/officeart/2005/8/layout/radial1"/>
    <dgm:cxn modelId="{2E2DA4C9-AB20-4902-9F71-2B05B46D7568}" type="presOf" srcId="{D61FCF92-20DF-41C7-A439-DB78803485DB}" destId="{A151E1F8-20B4-4275-A319-6754C9115333}" srcOrd="1" destOrd="0" presId="urn:microsoft.com/office/officeart/2005/8/layout/radial1"/>
    <dgm:cxn modelId="{987E31E2-EF07-4501-8550-58C94C889908}" srcId="{DB25157C-00DE-45A8-8CEB-B4883180FC72}" destId="{58C2B00C-2344-4A26-9D93-FE351E677C54}" srcOrd="0" destOrd="0" parTransId="{1EA15E75-50BD-4076-BB66-28C223FEA130}" sibTransId="{02DCB0C4-C92A-46D5-A29A-98CE59BDAD4F}"/>
    <dgm:cxn modelId="{190B5FE2-41DA-4F4E-AF6C-C24AE731DA9C}" srcId="{DB25157C-00DE-45A8-8CEB-B4883180FC72}" destId="{4F7838D2-EDCC-402B-A0F8-2CC91064E1CB}" srcOrd="3" destOrd="0" parTransId="{1FCE029F-D452-491C-9DB0-B6F5699BD4A3}" sibTransId="{3BABFE6E-E56B-4651-A381-487F86A11E8A}"/>
    <dgm:cxn modelId="{A617A8F3-F82F-451E-85E8-505AF365EDDC}" type="presOf" srcId="{55DAE34E-CF60-4549-A7BE-4C2731C242EB}" destId="{B58CAA83-1F6E-4B93-9C30-3E667D8C4F23}" srcOrd="1" destOrd="0" presId="urn:microsoft.com/office/officeart/2005/8/layout/radial1"/>
    <dgm:cxn modelId="{902195B0-5456-4356-98D8-006E0B2D4888}" type="presParOf" srcId="{09ACA656-F647-4988-8416-15577E4960E8}" destId="{080FBA76-6DE8-4E58-80ED-04EBB83452A0}" srcOrd="0" destOrd="0" presId="urn:microsoft.com/office/officeart/2005/8/layout/radial1"/>
    <dgm:cxn modelId="{104363A6-474E-49F9-85F2-68AB26BF33A4}" type="presParOf" srcId="{09ACA656-F647-4988-8416-15577E4960E8}" destId="{F2EEABE9-5A6E-4D8C-9322-DE6995DFB888}" srcOrd="1" destOrd="0" presId="urn:microsoft.com/office/officeart/2005/8/layout/radial1"/>
    <dgm:cxn modelId="{14635D07-84E1-47A2-BB18-28848DBC24EA}" type="presParOf" srcId="{F2EEABE9-5A6E-4D8C-9322-DE6995DFB888}" destId="{7F9A5FB8-7EA2-4A21-9439-958817C941BC}" srcOrd="0" destOrd="0" presId="urn:microsoft.com/office/officeart/2005/8/layout/radial1"/>
    <dgm:cxn modelId="{C74D9F53-B432-407E-9BE4-FEEE7F0F423F}" type="presParOf" srcId="{09ACA656-F647-4988-8416-15577E4960E8}" destId="{183F50E8-90C5-4F30-9D47-A298BF931D55}" srcOrd="2" destOrd="0" presId="urn:microsoft.com/office/officeart/2005/8/layout/radial1"/>
    <dgm:cxn modelId="{E7D82CBB-1839-4D29-9B00-AE91C65829B4}" type="presParOf" srcId="{09ACA656-F647-4988-8416-15577E4960E8}" destId="{4174D9D5-7382-49D1-9321-B850AF6A1699}" srcOrd="3" destOrd="0" presId="urn:microsoft.com/office/officeart/2005/8/layout/radial1"/>
    <dgm:cxn modelId="{8117712C-9EB2-4444-AFB0-F66B4C654B4B}" type="presParOf" srcId="{4174D9D5-7382-49D1-9321-B850AF6A1699}" destId="{A151E1F8-20B4-4275-A319-6754C9115333}" srcOrd="0" destOrd="0" presId="urn:microsoft.com/office/officeart/2005/8/layout/radial1"/>
    <dgm:cxn modelId="{1E030CF6-B221-463F-AE93-71E720DE51F3}" type="presParOf" srcId="{09ACA656-F647-4988-8416-15577E4960E8}" destId="{48B34BA6-7236-4308-B770-AD34AA89114D}" srcOrd="4" destOrd="0" presId="urn:microsoft.com/office/officeart/2005/8/layout/radial1"/>
    <dgm:cxn modelId="{D013D2E4-441A-4760-A562-F3EB3CB3DF33}" type="presParOf" srcId="{09ACA656-F647-4988-8416-15577E4960E8}" destId="{63555627-DEDE-48D5-A5F7-E520627CB331}" srcOrd="5" destOrd="0" presId="urn:microsoft.com/office/officeart/2005/8/layout/radial1"/>
    <dgm:cxn modelId="{4767235C-E05A-45BE-8ECE-C4FF070A73D7}" type="presParOf" srcId="{63555627-DEDE-48D5-A5F7-E520627CB331}" destId="{B58CAA83-1F6E-4B93-9C30-3E667D8C4F23}" srcOrd="0" destOrd="0" presId="urn:microsoft.com/office/officeart/2005/8/layout/radial1"/>
    <dgm:cxn modelId="{FD29A3B2-82D3-42B1-9F20-3E130C1F7BA8}" type="presParOf" srcId="{09ACA656-F647-4988-8416-15577E4960E8}" destId="{F3B404D1-6FDA-4D33-A8D8-CAFEAC058B0F}" srcOrd="6" destOrd="0" presId="urn:microsoft.com/office/officeart/2005/8/layout/radial1"/>
    <dgm:cxn modelId="{428FF5A3-2814-46DD-922C-4AD964983347}" type="presParOf" srcId="{09ACA656-F647-4988-8416-15577E4960E8}" destId="{3CDD5279-723B-4EF6-92F8-A0DC1CEC05DD}" srcOrd="7" destOrd="0" presId="urn:microsoft.com/office/officeart/2005/8/layout/radial1"/>
    <dgm:cxn modelId="{26C34C4D-7669-4A81-8B09-63AE8B97DE38}" type="presParOf" srcId="{3CDD5279-723B-4EF6-92F8-A0DC1CEC05DD}" destId="{704945DC-92F1-4D91-BA70-4AAB9EB8CC43}" srcOrd="0" destOrd="0" presId="urn:microsoft.com/office/officeart/2005/8/layout/radial1"/>
    <dgm:cxn modelId="{5769539C-B0E3-4955-A2A8-C3E27D8F000E}" type="presParOf" srcId="{09ACA656-F647-4988-8416-15577E4960E8}" destId="{FC0E3259-2CE3-4402-8AA7-33A0448216B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BA76-6DE8-4E58-80ED-04EBB83452A0}">
      <dsp:nvSpPr>
        <dsp:cNvPr id="0" name=""/>
        <dsp:cNvSpPr/>
      </dsp:nvSpPr>
      <dsp:spPr>
        <a:xfrm>
          <a:off x="4793199" y="1674270"/>
          <a:ext cx="2244206" cy="18328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PE=Access</a:t>
          </a:r>
        </a:p>
      </dsp:txBody>
      <dsp:txXfrm>
        <a:off x="5121855" y="1942687"/>
        <a:ext cx="1586894" cy="1296029"/>
      </dsp:txXfrm>
    </dsp:sp>
    <dsp:sp modelId="{F2EEABE9-5A6E-4D8C-9322-DE6995DFB888}">
      <dsp:nvSpPr>
        <dsp:cNvPr id="0" name=""/>
        <dsp:cNvSpPr/>
      </dsp:nvSpPr>
      <dsp:spPr>
        <a:xfrm rot="16200000">
          <a:off x="5838114" y="1586236"/>
          <a:ext cx="154376" cy="21691"/>
        </a:xfrm>
        <a:custGeom>
          <a:avLst/>
          <a:gdLst/>
          <a:ahLst/>
          <a:cxnLst/>
          <a:rect l="0" t="0" r="0" b="0"/>
          <a:pathLst>
            <a:path>
              <a:moveTo>
                <a:pt x="0" y="10845"/>
              </a:moveTo>
              <a:lnTo>
                <a:pt x="154376" y="10845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11443" y="1593222"/>
        <a:ext cx="7718" cy="7718"/>
      </dsp:txXfrm>
    </dsp:sp>
    <dsp:sp modelId="{183F50E8-90C5-4F30-9D47-A298BF931D55}">
      <dsp:nvSpPr>
        <dsp:cNvPr id="0" name=""/>
        <dsp:cNvSpPr/>
      </dsp:nvSpPr>
      <dsp:spPr>
        <a:xfrm>
          <a:off x="5081287" y="-23678"/>
          <a:ext cx="1668030" cy="15435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Quick Entry</a:t>
          </a:r>
        </a:p>
      </dsp:txBody>
      <dsp:txXfrm>
        <a:off x="5325564" y="202373"/>
        <a:ext cx="1179476" cy="1091470"/>
      </dsp:txXfrm>
    </dsp:sp>
    <dsp:sp modelId="{4174D9D5-7382-49D1-9321-B850AF6A1699}">
      <dsp:nvSpPr>
        <dsp:cNvPr id="0" name=""/>
        <dsp:cNvSpPr/>
      </dsp:nvSpPr>
      <dsp:spPr>
        <a:xfrm rot="21478743">
          <a:off x="7036161" y="2529033"/>
          <a:ext cx="638811" cy="21691"/>
        </a:xfrm>
        <a:custGeom>
          <a:avLst/>
          <a:gdLst/>
          <a:ahLst/>
          <a:cxnLst/>
          <a:rect l="0" t="0" r="0" b="0"/>
          <a:pathLst>
            <a:path>
              <a:moveTo>
                <a:pt x="0" y="10845"/>
              </a:moveTo>
              <a:lnTo>
                <a:pt x="638811" y="10845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39596" y="2523909"/>
        <a:ext cx="31940" cy="31940"/>
      </dsp:txXfrm>
    </dsp:sp>
    <dsp:sp modelId="{48B34BA6-7236-4308-B770-AD34AA89114D}">
      <dsp:nvSpPr>
        <dsp:cNvPr id="0" name=""/>
        <dsp:cNvSpPr/>
      </dsp:nvSpPr>
      <dsp:spPr>
        <a:xfrm>
          <a:off x="7674050" y="1660310"/>
          <a:ext cx="1865477" cy="16708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Large Pre-ETS Menu</a:t>
          </a:r>
        </a:p>
      </dsp:txBody>
      <dsp:txXfrm>
        <a:off x="7947243" y="1904998"/>
        <a:ext cx="1319091" cy="1181459"/>
      </dsp:txXfrm>
    </dsp:sp>
    <dsp:sp modelId="{63555627-DEDE-48D5-A5F7-E520627CB331}">
      <dsp:nvSpPr>
        <dsp:cNvPr id="0" name=""/>
        <dsp:cNvSpPr/>
      </dsp:nvSpPr>
      <dsp:spPr>
        <a:xfrm rot="5400000">
          <a:off x="5828420" y="3583170"/>
          <a:ext cx="173764" cy="21691"/>
        </a:xfrm>
        <a:custGeom>
          <a:avLst/>
          <a:gdLst/>
          <a:ahLst/>
          <a:cxnLst/>
          <a:rect l="0" t="0" r="0" b="0"/>
          <a:pathLst>
            <a:path>
              <a:moveTo>
                <a:pt x="0" y="10845"/>
              </a:moveTo>
              <a:lnTo>
                <a:pt x="173764" y="10845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10958" y="3589672"/>
        <a:ext cx="8688" cy="8688"/>
      </dsp:txXfrm>
    </dsp:sp>
    <dsp:sp modelId="{F3B404D1-6FDA-4D33-A8D8-CAFEAC058B0F}">
      <dsp:nvSpPr>
        <dsp:cNvPr id="0" name=""/>
        <dsp:cNvSpPr/>
      </dsp:nvSpPr>
      <dsp:spPr>
        <a:xfrm>
          <a:off x="4978391" y="3680898"/>
          <a:ext cx="1873822" cy="15285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Prep for VR</a:t>
          </a:r>
        </a:p>
      </dsp:txBody>
      <dsp:txXfrm>
        <a:off x="5252806" y="3904746"/>
        <a:ext cx="1324992" cy="1080836"/>
      </dsp:txXfrm>
    </dsp:sp>
    <dsp:sp modelId="{3CDD5279-723B-4EF6-92F8-A0DC1CEC05DD}">
      <dsp:nvSpPr>
        <dsp:cNvPr id="0" name=""/>
        <dsp:cNvSpPr/>
      </dsp:nvSpPr>
      <dsp:spPr>
        <a:xfrm rot="10919853">
          <a:off x="4137027" y="2529297"/>
          <a:ext cx="657392" cy="21691"/>
        </a:xfrm>
        <a:custGeom>
          <a:avLst/>
          <a:gdLst/>
          <a:ahLst/>
          <a:cxnLst/>
          <a:rect l="0" t="0" r="0" b="0"/>
          <a:pathLst>
            <a:path>
              <a:moveTo>
                <a:pt x="0" y="10845"/>
              </a:moveTo>
              <a:lnTo>
                <a:pt x="657392" y="10845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449289" y="2523709"/>
        <a:ext cx="32869" cy="32869"/>
      </dsp:txXfrm>
    </dsp:sp>
    <dsp:sp modelId="{FC0E3259-2CE3-4402-8AA7-33A0448216BF}">
      <dsp:nvSpPr>
        <dsp:cNvPr id="0" name=""/>
        <dsp:cNvSpPr/>
      </dsp:nvSpPr>
      <dsp:spPr>
        <a:xfrm>
          <a:off x="2246845" y="1695030"/>
          <a:ext cx="1891183" cy="16014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Minimal Paperwork</a:t>
          </a:r>
        </a:p>
      </dsp:txBody>
      <dsp:txXfrm>
        <a:off x="2523802" y="1929551"/>
        <a:ext cx="1337269" cy="113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6FB88F-1FBA-4390-9490-65AD5A2DF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87DE9-C787-4D37-969D-6662D293BB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6D398-5B41-4FEC-BE27-E8B70CA314C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22EF3-8A66-46C9-B451-A06E434D6D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A8A45-D188-417E-AACE-6F99B335B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F1F2E-F417-4DC7-A5C0-98A0E55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9747D-F94A-4A61-95F5-E77178396AE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CC47E-29E9-4C05-94BA-8C0B40E3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23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9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3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45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8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6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8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4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5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98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1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5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3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40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82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4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85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F8E36-0D26-4C80-AC02-8A5B42019F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8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0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1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C47E-29E9-4C05-94BA-8C0B40E330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217019" y="6272208"/>
            <a:ext cx="1362271" cy="432641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BCEF06-6C3B-4F99-A045-F241B2B2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FA3A7A-1D6F-4884-87B4-D8EBECA7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17366" y="125811"/>
            <a:ext cx="7043823" cy="5860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97280"/>
            <a:ext cx="639610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366" y="1097280"/>
            <a:ext cx="4154659" cy="509174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>
          <a:xfrm>
            <a:off x="10217020" y="6279502"/>
            <a:ext cx="1362270" cy="44197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803109-B908-43E7-8B46-17A58136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1DB2DD-0EF8-4C6F-AC8D-625B6232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9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25152" y="158620"/>
            <a:ext cx="7072604" cy="49452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152" y="970384"/>
            <a:ext cx="10963468" cy="5206579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226350" y="6260842"/>
            <a:ext cx="1362270" cy="46063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5A38BC-B726-481E-8A9E-5E26A416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5DBEBE-526A-4922-868A-21192547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80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33061"/>
            <a:ext cx="2854390" cy="5243901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933061"/>
            <a:ext cx="7975600" cy="5243902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226350" y="6280521"/>
            <a:ext cx="1352940" cy="43264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D982D9-F62F-4227-BB21-8B80C6C2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159383-CFC2-4B16-BC71-CBCBB349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79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15820" y="149290"/>
            <a:ext cx="7072604" cy="5318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3965805" cy="521591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004" y="960439"/>
            <a:ext cx="3847918" cy="521591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>
          <a:xfrm>
            <a:off x="10198358" y="6271189"/>
            <a:ext cx="1390262" cy="441973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A7670D-6860-415C-8E3C-4596B67F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884B7C-2A87-455A-BBB1-5BE54D85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A84B7-E981-1D82-EFDC-FAAA9B28B0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8301" y="960439"/>
            <a:ext cx="3185244" cy="521591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3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15820" y="139960"/>
            <a:ext cx="7063274" cy="55050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0" y="979714"/>
            <a:ext cx="10954138" cy="5197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217019" y="6288834"/>
            <a:ext cx="1352939" cy="432641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10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15820" y="139960"/>
            <a:ext cx="7063274" cy="55050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0" y="979715"/>
            <a:ext cx="4413380" cy="2449286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122CC6-6BEB-09E5-3548-DF1CDBD7E0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184" y="3535363"/>
            <a:ext cx="4401576" cy="275272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8B9E18-727A-4A66-738B-CDA17833809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29200" y="2854325"/>
            <a:ext cx="1674119" cy="163671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4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6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8288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7FA8C0-04E3-AC31-F6E9-B85CDFD932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15760" y="979488"/>
            <a:ext cx="5079365" cy="24495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0E467C-BC68-E229-4A37-D54EAD4D83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15760" y="3549650"/>
            <a:ext cx="5150802" cy="27384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217019" y="6288834"/>
            <a:ext cx="1352939" cy="432641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0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235682" y="6279502"/>
            <a:ext cx="1352938" cy="419878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8355F9-9EF8-49F8-AF42-5669E92D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F27AEB-7081-4B86-8813-F485ABBA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5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15820" y="149290"/>
            <a:ext cx="7072604" cy="53184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5403980" cy="521591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1053"/>
            <a:ext cx="5416420" cy="521591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>
          <a:xfrm>
            <a:off x="10198358" y="6271189"/>
            <a:ext cx="1390262" cy="44197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A7670D-6860-415C-8E3C-4596B67F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884B7C-2A87-455A-BBB1-5BE54D85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34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25151" y="149290"/>
            <a:ext cx="7063273" cy="53184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151" y="914400"/>
            <a:ext cx="5372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152" y="1738312"/>
            <a:ext cx="5372424" cy="4451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4164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38312"/>
            <a:ext cx="5416420" cy="4451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10207690" y="6288834"/>
            <a:ext cx="1380930" cy="43264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F2D9804-34E2-44D5-9CB1-6939FE3D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825212-3E95-4FB2-8799-4B2AA47D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82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25151" y="130629"/>
            <a:ext cx="7063273" cy="54117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0217019" y="6288834"/>
            <a:ext cx="1352939" cy="43264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BF5CAD2-73CF-4E81-B910-ACFA4303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F92999-D095-4508-A46C-D1DC16F7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6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10226350" y="6288834"/>
            <a:ext cx="1334279" cy="43264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44DE1E-5F9A-4708-9D37-EFED9536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57C027-F1D4-40E8-ADEE-886FAC7E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86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33842" y="153804"/>
            <a:ext cx="7060299" cy="529938"/>
          </a:xfrm>
        </p:spPr>
        <p:txBody>
          <a:bodyPr anchor="b"/>
          <a:lstStyle>
            <a:lvl1pPr>
              <a:defRPr sz="3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97280"/>
            <a:ext cx="6396102" cy="4958287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842" y="1097280"/>
            <a:ext cx="4138183" cy="509174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>
          <a:xfrm>
            <a:off x="10226350" y="6288834"/>
            <a:ext cx="1352940" cy="43264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10F500-A030-497C-A089-F5219774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89E657-E15E-4608-BBFF-2B35D9F0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90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6525"/>
            <a:ext cx="70612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4029"/>
            <a:ext cx="10934700" cy="511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48900" y="6316020"/>
            <a:ext cx="12954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5EC2EC9C-49C8-4822-BF2F-F50546B71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1B6719-CD83-4E3C-98AF-AFAD1D64D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53056" y="6322590"/>
            <a:ext cx="13639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5D276-E696-4A63-A42B-CA3E4AD434DF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CE7283-6515-4E1C-B6D1-81871945A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1" y="6319195"/>
            <a:ext cx="3732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07D50-C249-49DC-9D0E-62C309AC45E5}"/>
              </a:ext>
            </a:extLst>
          </p:cNvPr>
          <p:cNvSpPr/>
          <p:nvPr userDrawn="1"/>
        </p:nvSpPr>
        <p:spPr>
          <a:xfrm>
            <a:off x="7869382" y="64655"/>
            <a:ext cx="3786909" cy="853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81B51-971C-4449-9CD1-77C0DFB1D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70" y="-415850"/>
            <a:ext cx="3888131" cy="1944066"/>
          </a:xfrm>
          <a:prstGeom prst="rect">
            <a:avLst/>
          </a:prstGeom>
        </p:spPr>
      </p:pic>
    </p:spTree>
    <p:custDataLst>
      <p:tags r:id="rId15"/>
    </p:custDataLst>
    <p:extLst>
      <p:ext uri="{BB962C8B-B14F-4D97-AF65-F5344CB8AC3E}">
        <p14:creationId xmlns:p14="http://schemas.microsoft.com/office/powerpoint/2010/main" val="304340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639C050-444B-A07F-6A58-E79ED4D3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38380" y="3851297"/>
            <a:ext cx="1462849" cy="2005293"/>
          </a:xfrm>
          <a:custGeom>
            <a:avLst/>
            <a:gdLst>
              <a:gd name="connsiteX0" fmla="*/ 1450792 w 1462849"/>
              <a:gd name="connsiteY0" fmla="*/ 467056 h 2005293"/>
              <a:gd name="connsiteX1" fmla="*/ 1410178 w 1462849"/>
              <a:gd name="connsiteY1" fmla="*/ 329985 h 2005293"/>
              <a:gd name="connsiteX2" fmla="*/ 1273107 w 1462849"/>
              <a:gd name="connsiteY2" fmla="*/ 370599 h 2005293"/>
              <a:gd name="connsiteX3" fmla="*/ 1070040 w 1462849"/>
              <a:gd name="connsiteY3" fmla="*/ 731044 h 2005293"/>
              <a:gd name="connsiteX4" fmla="*/ 1207110 w 1462849"/>
              <a:gd name="connsiteY4" fmla="*/ 187838 h 2005293"/>
              <a:gd name="connsiteX5" fmla="*/ 1130960 w 1462849"/>
              <a:gd name="connsiteY5" fmla="*/ 65997 h 2005293"/>
              <a:gd name="connsiteX6" fmla="*/ 1009119 w 1462849"/>
              <a:gd name="connsiteY6" fmla="*/ 142148 h 2005293"/>
              <a:gd name="connsiteX7" fmla="*/ 892355 w 1462849"/>
              <a:gd name="connsiteY7" fmla="*/ 609203 h 2005293"/>
              <a:gd name="connsiteX8" fmla="*/ 892355 w 1462849"/>
              <a:gd name="connsiteY8" fmla="*/ 101534 h 2005293"/>
              <a:gd name="connsiteX9" fmla="*/ 790821 w 1462849"/>
              <a:gd name="connsiteY9" fmla="*/ 0 h 2005293"/>
              <a:gd name="connsiteX10" fmla="*/ 689288 w 1462849"/>
              <a:gd name="connsiteY10" fmla="*/ 101534 h 2005293"/>
              <a:gd name="connsiteX11" fmla="*/ 689288 w 1462849"/>
              <a:gd name="connsiteY11" fmla="*/ 644740 h 2005293"/>
              <a:gd name="connsiteX12" fmla="*/ 572524 w 1462849"/>
              <a:gd name="connsiteY12" fmla="*/ 142148 h 2005293"/>
              <a:gd name="connsiteX13" fmla="*/ 450683 w 1462849"/>
              <a:gd name="connsiteY13" fmla="*/ 65997 h 2005293"/>
              <a:gd name="connsiteX14" fmla="*/ 374533 w 1462849"/>
              <a:gd name="connsiteY14" fmla="*/ 187838 h 2005293"/>
              <a:gd name="connsiteX15" fmla="*/ 516680 w 1462849"/>
              <a:gd name="connsiteY15" fmla="*/ 791964 h 2005293"/>
              <a:gd name="connsiteX16" fmla="*/ 481143 w 1462849"/>
              <a:gd name="connsiteY16" fmla="*/ 995032 h 2005293"/>
              <a:gd name="connsiteX17" fmla="*/ 476066 w 1462849"/>
              <a:gd name="connsiteY17" fmla="*/ 989955 h 2005293"/>
              <a:gd name="connsiteX18" fmla="*/ 120698 w 1462849"/>
              <a:gd name="connsiteY18" fmla="*/ 705660 h 2005293"/>
              <a:gd name="connsiteX19" fmla="*/ 3934 w 1462849"/>
              <a:gd name="connsiteY19" fmla="*/ 771658 h 2005293"/>
              <a:gd name="connsiteX20" fmla="*/ 69931 w 1462849"/>
              <a:gd name="connsiteY20" fmla="*/ 888421 h 2005293"/>
              <a:gd name="connsiteX21" fmla="*/ 262845 w 1462849"/>
              <a:gd name="connsiteY21" fmla="*/ 1101643 h 2005293"/>
              <a:gd name="connsiteX22" fmla="*/ 597907 w 1462849"/>
              <a:gd name="connsiteY22" fmla="*/ 1462088 h 2005293"/>
              <a:gd name="connsiteX23" fmla="*/ 597907 w 1462849"/>
              <a:gd name="connsiteY23" fmla="*/ 2005294 h 2005293"/>
              <a:gd name="connsiteX24" fmla="*/ 1044656 w 1462849"/>
              <a:gd name="connsiteY24" fmla="*/ 2005294 h 2005293"/>
              <a:gd name="connsiteX25" fmla="*/ 1044656 w 1462849"/>
              <a:gd name="connsiteY25" fmla="*/ 1431628 h 2005293"/>
              <a:gd name="connsiteX26" fmla="*/ 1237570 w 1462849"/>
              <a:gd name="connsiteY26" fmla="*/ 847808 h 2005293"/>
              <a:gd name="connsiteX27" fmla="*/ 1450792 w 1462849"/>
              <a:gd name="connsiteY27" fmla="*/ 467056 h 200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62849" h="2005293">
                <a:moveTo>
                  <a:pt x="1450792" y="467056"/>
                </a:moveTo>
                <a:cubicBezTo>
                  <a:pt x="1476175" y="416289"/>
                  <a:pt x="1460945" y="355369"/>
                  <a:pt x="1410178" y="329985"/>
                </a:cubicBezTo>
                <a:cubicBezTo>
                  <a:pt x="1359411" y="304602"/>
                  <a:pt x="1298491" y="319832"/>
                  <a:pt x="1273107" y="370599"/>
                </a:cubicBezTo>
                <a:lnTo>
                  <a:pt x="1070040" y="731044"/>
                </a:lnTo>
                <a:lnTo>
                  <a:pt x="1207110" y="187838"/>
                </a:lnTo>
                <a:cubicBezTo>
                  <a:pt x="1222340" y="131994"/>
                  <a:pt x="1186803" y="76150"/>
                  <a:pt x="1130960" y="65997"/>
                </a:cubicBezTo>
                <a:cubicBezTo>
                  <a:pt x="1075116" y="50767"/>
                  <a:pt x="1019273" y="86304"/>
                  <a:pt x="1009119" y="142148"/>
                </a:cubicBezTo>
                <a:lnTo>
                  <a:pt x="892355" y="609203"/>
                </a:lnTo>
                <a:lnTo>
                  <a:pt x="892355" y="101534"/>
                </a:lnTo>
                <a:cubicBezTo>
                  <a:pt x="892355" y="45690"/>
                  <a:pt x="846665" y="0"/>
                  <a:pt x="790821" y="0"/>
                </a:cubicBezTo>
                <a:cubicBezTo>
                  <a:pt x="734978" y="0"/>
                  <a:pt x="689288" y="45690"/>
                  <a:pt x="689288" y="101534"/>
                </a:cubicBezTo>
                <a:lnTo>
                  <a:pt x="689288" y="644740"/>
                </a:lnTo>
                <a:lnTo>
                  <a:pt x="572524" y="142148"/>
                </a:lnTo>
                <a:cubicBezTo>
                  <a:pt x="562370" y="86304"/>
                  <a:pt x="506527" y="55844"/>
                  <a:pt x="450683" y="65997"/>
                </a:cubicBezTo>
                <a:cubicBezTo>
                  <a:pt x="394839" y="76150"/>
                  <a:pt x="364379" y="131994"/>
                  <a:pt x="374533" y="187838"/>
                </a:cubicBezTo>
                <a:lnTo>
                  <a:pt x="516680" y="791964"/>
                </a:lnTo>
                <a:cubicBezTo>
                  <a:pt x="511603" y="863038"/>
                  <a:pt x="496373" y="934112"/>
                  <a:pt x="481143" y="995032"/>
                </a:cubicBezTo>
                <a:cubicBezTo>
                  <a:pt x="481143" y="995032"/>
                  <a:pt x="481143" y="989955"/>
                  <a:pt x="476066" y="989955"/>
                </a:cubicBezTo>
                <a:cubicBezTo>
                  <a:pt x="389763" y="857961"/>
                  <a:pt x="252692" y="741197"/>
                  <a:pt x="120698" y="705660"/>
                </a:cubicBezTo>
                <a:cubicBezTo>
                  <a:pt x="69931" y="690430"/>
                  <a:pt x="19164" y="720891"/>
                  <a:pt x="3934" y="771658"/>
                </a:cubicBezTo>
                <a:cubicBezTo>
                  <a:pt x="-11296" y="822424"/>
                  <a:pt x="19164" y="873191"/>
                  <a:pt x="69931" y="888421"/>
                </a:cubicBezTo>
                <a:cubicBezTo>
                  <a:pt x="135928" y="903651"/>
                  <a:pt x="196848" y="1000109"/>
                  <a:pt x="262845" y="1101643"/>
                </a:cubicBezTo>
                <a:cubicBezTo>
                  <a:pt x="344072" y="1228560"/>
                  <a:pt x="445606" y="1375784"/>
                  <a:pt x="597907" y="1462088"/>
                </a:cubicBezTo>
                <a:lnTo>
                  <a:pt x="597907" y="2005294"/>
                </a:lnTo>
                <a:lnTo>
                  <a:pt x="1044656" y="2005294"/>
                </a:lnTo>
                <a:lnTo>
                  <a:pt x="1044656" y="1431628"/>
                </a:lnTo>
                <a:cubicBezTo>
                  <a:pt x="1212187" y="1345324"/>
                  <a:pt x="1232494" y="984878"/>
                  <a:pt x="1237570" y="847808"/>
                </a:cubicBezTo>
                <a:lnTo>
                  <a:pt x="1450792" y="467056"/>
                </a:lnTo>
                <a:close/>
              </a:path>
            </a:pathLst>
          </a:custGeom>
          <a:solidFill>
            <a:srgbClr val="FFC000"/>
          </a:solidFill>
          <a:ln w="50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30AFB3-7FB7-D0D9-D4AC-AB329468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2236" y="3229996"/>
            <a:ext cx="1958433" cy="1504646"/>
          </a:xfrm>
          <a:custGeom>
            <a:avLst/>
            <a:gdLst>
              <a:gd name="connsiteX0" fmla="*/ 1314863 w 1958433"/>
              <a:gd name="connsiteY0" fmla="*/ 1128971 h 1504646"/>
              <a:gd name="connsiteX1" fmla="*/ 1756536 w 1958433"/>
              <a:gd name="connsiteY1" fmla="*/ 1134048 h 1504646"/>
              <a:gd name="connsiteX2" fmla="*/ 1756536 w 1958433"/>
              <a:gd name="connsiteY2" fmla="*/ 1134048 h 1504646"/>
              <a:gd name="connsiteX3" fmla="*/ 1858070 w 1958433"/>
              <a:gd name="connsiteY3" fmla="*/ 1032514 h 1504646"/>
              <a:gd name="connsiteX4" fmla="*/ 1756536 w 1958433"/>
              <a:gd name="connsiteY4" fmla="*/ 930980 h 1504646"/>
              <a:gd name="connsiteX5" fmla="*/ 1345324 w 1958433"/>
              <a:gd name="connsiteY5" fmla="*/ 925903 h 1504646"/>
              <a:gd name="connsiteX6" fmla="*/ 1883453 w 1958433"/>
              <a:gd name="connsiteY6" fmla="*/ 788833 h 1504646"/>
              <a:gd name="connsiteX7" fmla="*/ 1954527 w 1958433"/>
              <a:gd name="connsiteY7" fmla="*/ 666992 h 1504646"/>
              <a:gd name="connsiteX8" fmla="*/ 1832686 w 1958433"/>
              <a:gd name="connsiteY8" fmla="*/ 595918 h 1504646"/>
              <a:gd name="connsiteX9" fmla="*/ 1365630 w 1958433"/>
              <a:gd name="connsiteY9" fmla="*/ 717759 h 1504646"/>
              <a:gd name="connsiteX10" fmla="*/ 1812379 w 1958433"/>
              <a:gd name="connsiteY10" fmla="*/ 474078 h 1504646"/>
              <a:gd name="connsiteX11" fmla="*/ 1852993 w 1958433"/>
              <a:gd name="connsiteY11" fmla="*/ 337007 h 1504646"/>
              <a:gd name="connsiteX12" fmla="*/ 1715922 w 1958433"/>
              <a:gd name="connsiteY12" fmla="*/ 296394 h 1504646"/>
              <a:gd name="connsiteX13" fmla="*/ 1238713 w 1958433"/>
              <a:gd name="connsiteY13" fmla="*/ 550228 h 1504646"/>
              <a:gd name="connsiteX14" fmla="*/ 1624542 w 1958433"/>
              <a:gd name="connsiteY14" fmla="*/ 210090 h 1504646"/>
              <a:gd name="connsiteX15" fmla="*/ 1634695 w 1958433"/>
              <a:gd name="connsiteY15" fmla="*/ 67942 h 1504646"/>
              <a:gd name="connsiteX16" fmla="*/ 1492548 w 1958433"/>
              <a:gd name="connsiteY16" fmla="*/ 57789 h 1504646"/>
              <a:gd name="connsiteX17" fmla="*/ 1025492 w 1958433"/>
              <a:gd name="connsiteY17" fmla="*/ 463924 h 1504646"/>
              <a:gd name="connsiteX18" fmla="*/ 827501 w 1958433"/>
              <a:gd name="connsiteY18" fmla="*/ 524845 h 1504646"/>
              <a:gd name="connsiteX19" fmla="*/ 832578 w 1958433"/>
              <a:gd name="connsiteY19" fmla="*/ 519768 h 1504646"/>
              <a:gd name="connsiteX20" fmla="*/ 913805 w 1958433"/>
              <a:gd name="connsiteY20" fmla="*/ 73019 h 1504646"/>
              <a:gd name="connsiteX21" fmla="*/ 797041 w 1958433"/>
              <a:gd name="connsiteY21" fmla="*/ 1945 h 1504646"/>
              <a:gd name="connsiteX22" fmla="*/ 725967 w 1958433"/>
              <a:gd name="connsiteY22" fmla="*/ 118709 h 1504646"/>
              <a:gd name="connsiteX23" fmla="*/ 634587 w 1958433"/>
              <a:gd name="connsiteY23" fmla="*/ 387774 h 1504646"/>
              <a:gd name="connsiteX24" fmla="*/ 477209 w 1958433"/>
              <a:gd name="connsiteY24" fmla="*/ 854830 h 1504646"/>
              <a:gd name="connsiteX25" fmla="*/ 0 w 1958433"/>
              <a:gd name="connsiteY25" fmla="*/ 1113741 h 1504646"/>
              <a:gd name="connsiteX26" fmla="*/ 213221 w 1958433"/>
              <a:gd name="connsiteY26" fmla="*/ 1504646 h 1504646"/>
              <a:gd name="connsiteX27" fmla="*/ 715814 w 1958433"/>
              <a:gd name="connsiteY27" fmla="*/ 1235582 h 1504646"/>
              <a:gd name="connsiteX28" fmla="*/ 1314863 w 1958433"/>
              <a:gd name="connsiteY28" fmla="*/ 1128971 h 150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58433" h="1504646">
                <a:moveTo>
                  <a:pt x="1314863" y="1128971"/>
                </a:moveTo>
                <a:lnTo>
                  <a:pt x="1756536" y="1134048"/>
                </a:lnTo>
                <a:cubicBezTo>
                  <a:pt x="1756536" y="1134048"/>
                  <a:pt x="1756536" y="1134048"/>
                  <a:pt x="1756536" y="1134048"/>
                </a:cubicBezTo>
                <a:cubicBezTo>
                  <a:pt x="1812379" y="1134048"/>
                  <a:pt x="1858070" y="1088358"/>
                  <a:pt x="1858070" y="1032514"/>
                </a:cubicBezTo>
                <a:cubicBezTo>
                  <a:pt x="1858070" y="976670"/>
                  <a:pt x="1812379" y="930980"/>
                  <a:pt x="1756536" y="930980"/>
                </a:cubicBezTo>
                <a:lnTo>
                  <a:pt x="1345324" y="925903"/>
                </a:lnTo>
                <a:lnTo>
                  <a:pt x="1883453" y="788833"/>
                </a:lnTo>
                <a:cubicBezTo>
                  <a:pt x="1939297" y="773603"/>
                  <a:pt x="1969757" y="717759"/>
                  <a:pt x="1954527" y="666992"/>
                </a:cubicBezTo>
                <a:cubicBezTo>
                  <a:pt x="1939297" y="611149"/>
                  <a:pt x="1883453" y="580688"/>
                  <a:pt x="1832686" y="595918"/>
                </a:cubicBezTo>
                <a:lnTo>
                  <a:pt x="1365630" y="717759"/>
                </a:lnTo>
                <a:lnTo>
                  <a:pt x="1812379" y="474078"/>
                </a:lnTo>
                <a:cubicBezTo>
                  <a:pt x="1863146" y="448694"/>
                  <a:pt x="1878376" y="387774"/>
                  <a:pt x="1852993" y="337007"/>
                </a:cubicBezTo>
                <a:cubicBezTo>
                  <a:pt x="1827609" y="286240"/>
                  <a:pt x="1766689" y="271010"/>
                  <a:pt x="1715922" y="296394"/>
                </a:cubicBezTo>
                <a:lnTo>
                  <a:pt x="1238713" y="550228"/>
                </a:lnTo>
                <a:lnTo>
                  <a:pt x="1624542" y="210090"/>
                </a:lnTo>
                <a:cubicBezTo>
                  <a:pt x="1665155" y="174553"/>
                  <a:pt x="1670232" y="108556"/>
                  <a:pt x="1634695" y="67942"/>
                </a:cubicBezTo>
                <a:cubicBezTo>
                  <a:pt x="1599158" y="27329"/>
                  <a:pt x="1533161" y="22252"/>
                  <a:pt x="1492548" y="57789"/>
                </a:cubicBezTo>
                <a:lnTo>
                  <a:pt x="1025492" y="463924"/>
                </a:lnTo>
                <a:cubicBezTo>
                  <a:pt x="959495" y="494384"/>
                  <a:pt x="893498" y="514691"/>
                  <a:pt x="827501" y="524845"/>
                </a:cubicBezTo>
                <a:cubicBezTo>
                  <a:pt x="827501" y="524845"/>
                  <a:pt x="827501" y="519768"/>
                  <a:pt x="832578" y="519768"/>
                </a:cubicBezTo>
                <a:cubicBezTo>
                  <a:pt x="908728" y="377621"/>
                  <a:pt x="944265" y="205013"/>
                  <a:pt x="913805" y="73019"/>
                </a:cubicBezTo>
                <a:cubicBezTo>
                  <a:pt x="903651" y="22252"/>
                  <a:pt x="847808" y="-8208"/>
                  <a:pt x="797041" y="1945"/>
                </a:cubicBezTo>
                <a:cubicBezTo>
                  <a:pt x="746274" y="12099"/>
                  <a:pt x="715814" y="67942"/>
                  <a:pt x="725967" y="118709"/>
                </a:cubicBezTo>
                <a:cubicBezTo>
                  <a:pt x="741197" y="184706"/>
                  <a:pt x="690430" y="281164"/>
                  <a:pt x="634587" y="387774"/>
                </a:cubicBezTo>
                <a:cubicBezTo>
                  <a:pt x="563513" y="519768"/>
                  <a:pt x="482286" y="677146"/>
                  <a:pt x="477209" y="854830"/>
                </a:cubicBezTo>
                <a:lnTo>
                  <a:pt x="0" y="1113741"/>
                </a:lnTo>
                <a:lnTo>
                  <a:pt x="213221" y="1504646"/>
                </a:lnTo>
                <a:lnTo>
                  <a:pt x="715814" y="1235582"/>
                </a:lnTo>
                <a:cubicBezTo>
                  <a:pt x="868115" y="1342192"/>
                  <a:pt x="1193023" y="1189891"/>
                  <a:pt x="1314863" y="1128971"/>
                </a:cubicBezTo>
                <a:close/>
              </a:path>
            </a:pathLst>
          </a:custGeom>
          <a:solidFill>
            <a:schemeClr val="tx1"/>
          </a:solidFill>
          <a:ln w="50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6BCE21-551A-EA94-0F4F-63CCBECE3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8356" y="1429715"/>
            <a:ext cx="1779023" cy="1781919"/>
          </a:xfrm>
          <a:custGeom>
            <a:avLst/>
            <a:gdLst>
              <a:gd name="connsiteX0" fmla="*/ 634587 w 1779023"/>
              <a:gd name="connsiteY0" fmla="*/ 1274250 h 1781919"/>
              <a:gd name="connsiteX1" fmla="*/ 741197 w 1779023"/>
              <a:gd name="connsiteY1" fmla="*/ 1700692 h 1781919"/>
              <a:gd name="connsiteX2" fmla="*/ 837654 w 1779023"/>
              <a:gd name="connsiteY2" fmla="*/ 1776843 h 1781919"/>
              <a:gd name="connsiteX3" fmla="*/ 863038 w 1779023"/>
              <a:gd name="connsiteY3" fmla="*/ 1771766 h 1781919"/>
              <a:gd name="connsiteX4" fmla="*/ 939188 w 1779023"/>
              <a:gd name="connsiteY4" fmla="*/ 1649925 h 1781919"/>
              <a:gd name="connsiteX5" fmla="*/ 842731 w 1779023"/>
              <a:gd name="connsiteY5" fmla="*/ 1248866 h 1781919"/>
              <a:gd name="connsiteX6" fmla="*/ 1111796 w 1779023"/>
              <a:gd name="connsiteY6" fmla="*/ 1731152 h 1781919"/>
              <a:gd name="connsiteX7" fmla="*/ 1203176 w 1779023"/>
              <a:gd name="connsiteY7" fmla="*/ 1781919 h 1781919"/>
              <a:gd name="connsiteX8" fmla="*/ 1253943 w 1779023"/>
              <a:gd name="connsiteY8" fmla="*/ 1766689 h 1781919"/>
              <a:gd name="connsiteX9" fmla="*/ 1294557 w 1779023"/>
              <a:gd name="connsiteY9" fmla="*/ 1629618 h 1781919"/>
              <a:gd name="connsiteX10" fmla="*/ 1061029 w 1779023"/>
              <a:gd name="connsiteY10" fmla="*/ 1208253 h 1781919"/>
              <a:gd name="connsiteX11" fmla="*/ 1406244 w 1779023"/>
              <a:gd name="connsiteY11" fmla="*/ 1578851 h 1781919"/>
              <a:gd name="connsiteX12" fmla="*/ 1482394 w 1779023"/>
              <a:gd name="connsiteY12" fmla="*/ 1609312 h 1781919"/>
              <a:gd name="connsiteX13" fmla="*/ 1553468 w 1779023"/>
              <a:gd name="connsiteY13" fmla="*/ 1583928 h 1781919"/>
              <a:gd name="connsiteX14" fmla="*/ 1558545 w 1779023"/>
              <a:gd name="connsiteY14" fmla="*/ 1441781 h 1781919"/>
              <a:gd name="connsiteX15" fmla="*/ 1187946 w 1779023"/>
              <a:gd name="connsiteY15" fmla="*/ 1045799 h 1781919"/>
              <a:gd name="connsiteX16" fmla="*/ 1619465 w 1779023"/>
              <a:gd name="connsiteY16" fmla="*/ 1335170 h 1781919"/>
              <a:gd name="connsiteX17" fmla="*/ 1675309 w 1779023"/>
              <a:gd name="connsiteY17" fmla="*/ 1350400 h 1781919"/>
              <a:gd name="connsiteX18" fmla="*/ 1761612 w 1779023"/>
              <a:gd name="connsiteY18" fmla="*/ 1304710 h 1781919"/>
              <a:gd name="connsiteX19" fmla="*/ 1736229 w 1779023"/>
              <a:gd name="connsiteY19" fmla="*/ 1162563 h 1781919"/>
              <a:gd name="connsiteX20" fmla="*/ 1218406 w 1779023"/>
              <a:gd name="connsiteY20" fmla="*/ 817348 h 1781919"/>
              <a:gd name="connsiteX21" fmla="*/ 1106719 w 1779023"/>
              <a:gd name="connsiteY21" fmla="*/ 644740 h 1781919"/>
              <a:gd name="connsiteX22" fmla="*/ 1111796 w 1779023"/>
              <a:gd name="connsiteY22" fmla="*/ 644740 h 1781919"/>
              <a:gd name="connsiteX23" fmla="*/ 1563621 w 1779023"/>
              <a:gd name="connsiteY23" fmla="*/ 609203 h 1781919"/>
              <a:gd name="connsiteX24" fmla="*/ 1599158 w 1779023"/>
              <a:gd name="connsiteY24" fmla="*/ 482286 h 1781919"/>
              <a:gd name="connsiteX25" fmla="*/ 1472241 w 1779023"/>
              <a:gd name="connsiteY25" fmla="*/ 446749 h 1781919"/>
              <a:gd name="connsiteX26" fmla="*/ 1187946 w 1779023"/>
              <a:gd name="connsiteY26" fmla="*/ 426442 h 1781919"/>
              <a:gd name="connsiteX27" fmla="*/ 695507 w 1779023"/>
              <a:gd name="connsiteY27" fmla="*/ 395982 h 1781919"/>
              <a:gd name="connsiteX28" fmla="*/ 324908 w 1779023"/>
              <a:gd name="connsiteY28" fmla="*/ 0 h 1781919"/>
              <a:gd name="connsiteX29" fmla="*/ 0 w 1779023"/>
              <a:gd name="connsiteY29" fmla="*/ 304602 h 1781919"/>
              <a:gd name="connsiteX30" fmla="*/ 390905 w 1779023"/>
              <a:gd name="connsiteY30" fmla="*/ 720890 h 1781919"/>
              <a:gd name="connsiteX31" fmla="*/ 634587 w 1779023"/>
              <a:gd name="connsiteY31" fmla="*/ 1274250 h 178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79023" h="1781919">
                <a:moveTo>
                  <a:pt x="634587" y="1274250"/>
                </a:moveTo>
                <a:lnTo>
                  <a:pt x="741197" y="1700692"/>
                </a:lnTo>
                <a:cubicBezTo>
                  <a:pt x="751351" y="1746382"/>
                  <a:pt x="791964" y="1776843"/>
                  <a:pt x="837654" y="1776843"/>
                </a:cubicBezTo>
                <a:cubicBezTo>
                  <a:pt x="847808" y="1776843"/>
                  <a:pt x="852884" y="1776843"/>
                  <a:pt x="863038" y="1771766"/>
                </a:cubicBezTo>
                <a:cubicBezTo>
                  <a:pt x="918881" y="1756536"/>
                  <a:pt x="949342" y="1705769"/>
                  <a:pt x="939188" y="1649925"/>
                </a:cubicBezTo>
                <a:lnTo>
                  <a:pt x="842731" y="1248866"/>
                </a:lnTo>
                <a:lnTo>
                  <a:pt x="1111796" y="1731152"/>
                </a:lnTo>
                <a:cubicBezTo>
                  <a:pt x="1132103" y="1766689"/>
                  <a:pt x="1162563" y="1781919"/>
                  <a:pt x="1203176" y="1781919"/>
                </a:cubicBezTo>
                <a:cubicBezTo>
                  <a:pt x="1218406" y="1781919"/>
                  <a:pt x="1238713" y="1776843"/>
                  <a:pt x="1253943" y="1766689"/>
                </a:cubicBezTo>
                <a:cubicBezTo>
                  <a:pt x="1304710" y="1741306"/>
                  <a:pt x="1319940" y="1675309"/>
                  <a:pt x="1294557" y="1629618"/>
                </a:cubicBezTo>
                <a:lnTo>
                  <a:pt x="1061029" y="1208253"/>
                </a:lnTo>
                <a:lnTo>
                  <a:pt x="1406244" y="1578851"/>
                </a:lnTo>
                <a:cubicBezTo>
                  <a:pt x="1426551" y="1599158"/>
                  <a:pt x="1451934" y="1609312"/>
                  <a:pt x="1482394" y="1609312"/>
                </a:cubicBezTo>
                <a:cubicBezTo>
                  <a:pt x="1507778" y="1609312"/>
                  <a:pt x="1533161" y="1599158"/>
                  <a:pt x="1553468" y="1583928"/>
                </a:cubicBezTo>
                <a:cubicBezTo>
                  <a:pt x="1594082" y="1543315"/>
                  <a:pt x="1594082" y="1482394"/>
                  <a:pt x="1558545" y="1441781"/>
                </a:cubicBezTo>
                <a:lnTo>
                  <a:pt x="1187946" y="1045799"/>
                </a:lnTo>
                <a:lnTo>
                  <a:pt x="1619465" y="1335170"/>
                </a:lnTo>
                <a:cubicBezTo>
                  <a:pt x="1634695" y="1345324"/>
                  <a:pt x="1655002" y="1350400"/>
                  <a:pt x="1675309" y="1350400"/>
                </a:cubicBezTo>
                <a:cubicBezTo>
                  <a:pt x="1705769" y="1350400"/>
                  <a:pt x="1741306" y="1335170"/>
                  <a:pt x="1761612" y="1304710"/>
                </a:cubicBezTo>
                <a:cubicBezTo>
                  <a:pt x="1792073" y="1259020"/>
                  <a:pt x="1781919" y="1193023"/>
                  <a:pt x="1736229" y="1162563"/>
                </a:cubicBezTo>
                <a:lnTo>
                  <a:pt x="1218406" y="817348"/>
                </a:lnTo>
                <a:cubicBezTo>
                  <a:pt x="1172716" y="761504"/>
                  <a:pt x="1137179" y="700584"/>
                  <a:pt x="1106719" y="644740"/>
                </a:cubicBezTo>
                <a:cubicBezTo>
                  <a:pt x="1106719" y="644740"/>
                  <a:pt x="1111796" y="644740"/>
                  <a:pt x="1111796" y="644740"/>
                </a:cubicBezTo>
                <a:cubicBezTo>
                  <a:pt x="1264097" y="680277"/>
                  <a:pt x="1441781" y="675200"/>
                  <a:pt x="1563621" y="609203"/>
                </a:cubicBezTo>
                <a:cubicBezTo>
                  <a:pt x="1609312" y="583820"/>
                  <a:pt x="1624542" y="527976"/>
                  <a:pt x="1599158" y="482286"/>
                </a:cubicBezTo>
                <a:cubicBezTo>
                  <a:pt x="1573775" y="436596"/>
                  <a:pt x="1517931" y="421365"/>
                  <a:pt x="1472241" y="446749"/>
                </a:cubicBezTo>
                <a:cubicBezTo>
                  <a:pt x="1416397" y="477209"/>
                  <a:pt x="1304710" y="451826"/>
                  <a:pt x="1187946" y="426442"/>
                </a:cubicBezTo>
                <a:cubicBezTo>
                  <a:pt x="1040722" y="390905"/>
                  <a:pt x="868115" y="350292"/>
                  <a:pt x="695507" y="395982"/>
                </a:cubicBezTo>
                <a:lnTo>
                  <a:pt x="324908" y="0"/>
                </a:lnTo>
                <a:lnTo>
                  <a:pt x="0" y="304602"/>
                </a:lnTo>
                <a:lnTo>
                  <a:pt x="390905" y="720890"/>
                </a:lnTo>
                <a:cubicBezTo>
                  <a:pt x="309678" y="898575"/>
                  <a:pt x="538129" y="1177793"/>
                  <a:pt x="634587" y="1274250"/>
                </a:cubicBezTo>
                <a:close/>
              </a:path>
            </a:pathLst>
          </a:custGeom>
          <a:solidFill>
            <a:srgbClr val="7030A0"/>
          </a:solidFill>
          <a:ln w="50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148EB-7DBC-E965-5256-2AC17961B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9613" y="3199576"/>
            <a:ext cx="1763793" cy="1804130"/>
          </a:xfrm>
          <a:custGeom>
            <a:avLst/>
            <a:gdLst>
              <a:gd name="connsiteX0" fmla="*/ 1763794 w 1763793"/>
              <a:gd name="connsiteY0" fmla="*/ 1499529 h 1804130"/>
              <a:gd name="connsiteX1" fmla="*/ 1377965 w 1763793"/>
              <a:gd name="connsiteY1" fmla="*/ 1078164 h 1804130"/>
              <a:gd name="connsiteX2" fmla="*/ 1124131 w 1763793"/>
              <a:gd name="connsiteY2" fmla="*/ 519727 h 1804130"/>
              <a:gd name="connsiteX3" fmla="*/ 1022597 w 1763793"/>
              <a:gd name="connsiteY3" fmla="*/ 93285 h 1804130"/>
              <a:gd name="connsiteX4" fmla="*/ 900756 w 1763793"/>
              <a:gd name="connsiteY4" fmla="*/ 17135 h 1804130"/>
              <a:gd name="connsiteX5" fmla="*/ 824606 w 1763793"/>
              <a:gd name="connsiteY5" fmla="*/ 138975 h 1804130"/>
              <a:gd name="connsiteX6" fmla="*/ 921063 w 1763793"/>
              <a:gd name="connsiteY6" fmla="*/ 540034 h 1804130"/>
              <a:gd name="connsiteX7" fmla="*/ 651998 w 1763793"/>
              <a:gd name="connsiteY7" fmla="*/ 52672 h 1804130"/>
              <a:gd name="connsiteX8" fmla="*/ 514927 w 1763793"/>
              <a:gd name="connsiteY8" fmla="*/ 12058 h 1804130"/>
              <a:gd name="connsiteX9" fmla="*/ 474314 w 1763793"/>
              <a:gd name="connsiteY9" fmla="*/ 149129 h 1804130"/>
              <a:gd name="connsiteX10" fmla="*/ 707842 w 1763793"/>
              <a:gd name="connsiteY10" fmla="*/ 575571 h 1804130"/>
              <a:gd name="connsiteX11" fmla="*/ 362627 w 1763793"/>
              <a:gd name="connsiteY11" fmla="*/ 204972 h 1804130"/>
              <a:gd name="connsiteX12" fmla="*/ 220479 w 1763793"/>
              <a:gd name="connsiteY12" fmla="*/ 199896 h 1804130"/>
              <a:gd name="connsiteX13" fmla="*/ 215403 w 1763793"/>
              <a:gd name="connsiteY13" fmla="*/ 342043 h 1804130"/>
              <a:gd name="connsiteX14" fmla="*/ 586001 w 1763793"/>
              <a:gd name="connsiteY14" fmla="*/ 743102 h 1804130"/>
              <a:gd name="connsiteX15" fmla="*/ 159559 w 1763793"/>
              <a:gd name="connsiteY15" fmla="*/ 453730 h 1804130"/>
              <a:gd name="connsiteX16" fmla="*/ 17411 w 1763793"/>
              <a:gd name="connsiteY16" fmla="*/ 479114 h 1804130"/>
              <a:gd name="connsiteX17" fmla="*/ 42795 w 1763793"/>
              <a:gd name="connsiteY17" fmla="*/ 621261 h 1804130"/>
              <a:gd name="connsiteX18" fmla="*/ 555541 w 1763793"/>
              <a:gd name="connsiteY18" fmla="*/ 971553 h 1804130"/>
              <a:gd name="connsiteX19" fmla="*/ 667228 w 1763793"/>
              <a:gd name="connsiteY19" fmla="*/ 1144161 h 1804130"/>
              <a:gd name="connsiteX20" fmla="*/ 662151 w 1763793"/>
              <a:gd name="connsiteY20" fmla="*/ 1144161 h 1804130"/>
              <a:gd name="connsiteX21" fmla="*/ 210326 w 1763793"/>
              <a:gd name="connsiteY21" fmla="*/ 1179698 h 1804130"/>
              <a:gd name="connsiteX22" fmla="*/ 169712 w 1763793"/>
              <a:gd name="connsiteY22" fmla="*/ 1306615 h 1804130"/>
              <a:gd name="connsiteX23" fmla="*/ 296630 w 1763793"/>
              <a:gd name="connsiteY23" fmla="*/ 1347229 h 1804130"/>
              <a:gd name="connsiteX24" fmla="*/ 580924 w 1763793"/>
              <a:gd name="connsiteY24" fmla="*/ 1372612 h 1804130"/>
              <a:gd name="connsiteX25" fmla="*/ 1073364 w 1763793"/>
              <a:gd name="connsiteY25" fmla="*/ 1408149 h 1804130"/>
              <a:gd name="connsiteX26" fmla="*/ 1438885 w 1763793"/>
              <a:gd name="connsiteY26" fmla="*/ 1804131 h 1804130"/>
              <a:gd name="connsiteX27" fmla="*/ 1763794 w 1763793"/>
              <a:gd name="connsiteY27" fmla="*/ 1499529 h 180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3793" h="1804130">
                <a:moveTo>
                  <a:pt x="1763794" y="1499529"/>
                </a:moveTo>
                <a:lnTo>
                  <a:pt x="1377965" y="1078164"/>
                </a:lnTo>
                <a:cubicBezTo>
                  <a:pt x="1443962" y="900479"/>
                  <a:pt x="1215511" y="621261"/>
                  <a:pt x="1124131" y="519727"/>
                </a:cubicBezTo>
                <a:lnTo>
                  <a:pt x="1022597" y="93285"/>
                </a:lnTo>
                <a:cubicBezTo>
                  <a:pt x="1007367" y="37442"/>
                  <a:pt x="956600" y="6982"/>
                  <a:pt x="900756" y="17135"/>
                </a:cubicBezTo>
                <a:cubicBezTo>
                  <a:pt x="844913" y="32365"/>
                  <a:pt x="814452" y="83132"/>
                  <a:pt x="824606" y="138975"/>
                </a:cubicBezTo>
                <a:lnTo>
                  <a:pt x="921063" y="540034"/>
                </a:lnTo>
                <a:lnTo>
                  <a:pt x="651998" y="52672"/>
                </a:lnTo>
                <a:cubicBezTo>
                  <a:pt x="626615" y="1905"/>
                  <a:pt x="565694" y="-13325"/>
                  <a:pt x="514927" y="12058"/>
                </a:cubicBezTo>
                <a:cubicBezTo>
                  <a:pt x="464161" y="37442"/>
                  <a:pt x="448930" y="98362"/>
                  <a:pt x="474314" y="149129"/>
                </a:cubicBezTo>
                <a:lnTo>
                  <a:pt x="707842" y="575571"/>
                </a:lnTo>
                <a:lnTo>
                  <a:pt x="362627" y="204972"/>
                </a:lnTo>
                <a:cubicBezTo>
                  <a:pt x="322013" y="164359"/>
                  <a:pt x="261093" y="159282"/>
                  <a:pt x="220479" y="199896"/>
                </a:cubicBezTo>
                <a:cubicBezTo>
                  <a:pt x="179866" y="240509"/>
                  <a:pt x="174789" y="301430"/>
                  <a:pt x="215403" y="342043"/>
                </a:cubicBezTo>
                <a:lnTo>
                  <a:pt x="586001" y="743102"/>
                </a:lnTo>
                <a:lnTo>
                  <a:pt x="159559" y="453730"/>
                </a:lnTo>
                <a:cubicBezTo>
                  <a:pt x="113869" y="423270"/>
                  <a:pt x="47872" y="433424"/>
                  <a:pt x="17411" y="479114"/>
                </a:cubicBezTo>
                <a:cubicBezTo>
                  <a:pt x="-13049" y="524804"/>
                  <a:pt x="-2895" y="590801"/>
                  <a:pt x="42795" y="621261"/>
                </a:cubicBezTo>
                <a:lnTo>
                  <a:pt x="555541" y="971553"/>
                </a:lnTo>
                <a:cubicBezTo>
                  <a:pt x="601231" y="1027397"/>
                  <a:pt x="636768" y="1088317"/>
                  <a:pt x="667228" y="1144161"/>
                </a:cubicBezTo>
                <a:cubicBezTo>
                  <a:pt x="667228" y="1144161"/>
                  <a:pt x="662151" y="1144161"/>
                  <a:pt x="662151" y="1144161"/>
                </a:cubicBezTo>
                <a:cubicBezTo>
                  <a:pt x="509850" y="1108624"/>
                  <a:pt x="332166" y="1113701"/>
                  <a:pt x="210326" y="1179698"/>
                </a:cubicBezTo>
                <a:cubicBezTo>
                  <a:pt x="164636" y="1205081"/>
                  <a:pt x="144329" y="1260925"/>
                  <a:pt x="169712" y="1306615"/>
                </a:cubicBezTo>
                <a:cubicBezTo>
                  <a:pt x="195096" y="1352305"/>
                  <a:pt x="250939" y="1372612"/>
                  <a:pt x="296630" y="1347229"/>
                </a:cubicBezTo>
                <a:cubicBezTo>
                  <a:pt x="352473" y="1316768"/>
                  <a:pt x="464161" y="1342152"/>
                  <a:pt x="580924" y="1372612"/>
                </a:cubicBezTo>
                <a:cubicBezTo>
                  <a:pt x="728148" y="1408149"/>
                  <a:pt x="900756" y="1448762"/>
                  <a:pt x="1073364" y="1408149"/>
                </a:cubicBezTo>
                <a:lnTo>
                  <a:pt x="1438885" y="1804131"/>
                </a:lnTo>
                <a:lnTo>
                  <a:pt x="1763794" y="1499529"/>
                </a:lnTo>
                <a:close/>
              </a:path>
            </a:pathLst>
          </a:custGeom>
          <a:solidFill>
            <a:srgbClr val="C00000"/>
          </a:solidFill>
          <a:ln w="50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36E0F-9100-0154-0F5C-4B3614C01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8991" y="1429715"/>
            <a:ext cx="1722282" cy="1868222"/>
          </a:xfrm>
          <a:custGeom>
            <a:avLst/>
            <a:gdLst>
              <a:gd name="connsiteX0" fmla="*/ 107895 w 1722282"/>
              <a:gd name="connsiteY0" fmla="*/ 1096566 h 1868222"/>
              <a:gd name="connsiteX1" fmla="*/ 143431 w 1722282"/>
              <a:gd name="connsiteY1" fmla="*/ 1091489 h 1868222"/>
              <a:gd name="connsiteX2" fmla="*/ 529260 w 1722282"/>
              <a:gd name="connsiteY2" fmla="*/ 954418 h 1868222"/>
              <a:gd name="connsiteX3" fmla="*/ 72358 w 1722282"/>
              <a:gd name="connsiteY3" fmla="*/ 1269173 h 1868222"/>
              <a:gd name="connsiteX4" fmla="*/ 46974 w 1722282"/>
              <a:gd name="connsiteY4" fmla="*/ 1411321 h 1868222"/>
              <a:gd name="connsiteX5" fmla="*/ 128201 w 1722282"/>
              <a:gd name="connsiteY5" fmla="*/ 1457011 h 1868222"/>
              <a:gd name="connsiteX6" fmla="*/ 184045 w 1722282"/>
              <a:gd name="connsiteY6" fmla="*/ 1436704 h 1868222"/>
              <a:gd name="connsiteX7" fmla="*/ 580027 w 1722282"/>
              <a:gd name="connsiteY7" fmla="*/ 1162563 h 1868222"/>
              <a:gd name="connsiteX8" fmla="*/ 244965 w 1722282"/>
              <a:gd name="connsiteY8" fmla="*/ 1543315 h 1868222"/>
              <a:gd name="connsiteX9" fmla="*/ 255119 w 1722282"/>
              <a:gd name="connsiteY9" fmla="*/ 1685462 h 1868222"/>
              <a:gd name="connsiteX10" fmla="*/ 321116 w 1722282"/>
              <a:gd name="connsiteY10" fmla="*/ 1710845 h 1868222"/>
              <a:gd name="connsiteX11" fmla="*/ 397266 w 1722282"/>
              <a:gd name="connsiteY11" fmla="*/ 1675309 h 1868222"/>
              <a:gd name="connsiteX12" fmla="*/ 757711 w 1722282"/>
              <a:gd name="connsiteY12" fmla="*/ 1264097 h 1868222"/>
              <a:gd name="connsiteX13" fmla="*/ 514030 w 1722282"/>
              <a:gd name="connsiteY13" fmla="*/ 1720999 h 1868222"/>
              <a:gd name="connsiteX14" fmla="*/ 554643 w 1722282"/>
              <a:gd name="connsiteY14" fmla="*/ 1858070 h 1868222"/>
              <a:gd name="connsiteX15" fmla="*/ 600334 w 1722282"/>
              <a:gd name="connsiteY15" fmla="*/ 1868223 h 1868222"/>
              <a:gd name="connsiteX16" fmla="*/ 691714 w 1722282"/>
              <a:gd name="connsiteY16" fmla="*/ 1812379 h 1868222"/>
              <a:gd name="connsiteX17" fmla="*/ 986162 w 1722282"/>
              <a:gd name="connsiteY17" fmla="*/ 1264097 h 1868222"/>
              <a:gd name="connsiteX18" fmla="*/ 1148617 w 1722282"/>
              <a:gd name="connsiteY18" fmla="*/ 1137179 h 1868222"/>
              <a:gd name="connsiteX19" fmla="*/ 1148617 w 1722282"/>
              <a:gd name="connsiteY19" fmla="*/ 1142256 h 1868222"/>
              <a:gd name="connsiteX20" fmla="*/ 1229844 w 1722282"/>
              <a:gd name="connsiteY20" fmla="*/ 1589005 h 1868222"/>
              <a:gd name="connsiteX21" fmla="*/ 1361838 w 1722282"/>
              <a:gd name="connsiteY21" fmla="*/ 1614388 h 1868222"/>
              <a:gd name="connsiteX22" fmla="*/ 1387221 w 1722282"/>
              <a:gd name="connsiteY22" fmla="*/ 1482394 h 1868222"/>
              <a:gd name="connsiteX23" fmla="*/ 1382145 w 1722282"/>
              <a:gd name="connsiteY23" fmla="*/ 1193023 h 1868222"/>
              <a:gd name="connsiteX24" fmla="*/ 1366914 w 1722282"/>
              <a:gd name="connsiteY24" fmla="*/ 700584 h 1868222"/>
              <a:gd name="connsiteX25" fmla="*/ 1722283 w 1722282"/>
              <a:gd name="connsiteY25" fmla="*/ 294448 h 1868222"/>
              <a:gd name="connsiteX26" fmla="*/ 1387221 w 1722282"/>
              <a:gd name="connsiteY26" fmla="*/ 0 h 1868222"/>
              <a:gd name="connsiteX27" fmla="*/ 1011546 w 1722282"/>
              <a:gd name="connsiteY27" fmla="*/ 431519 h 1868222"/>
              <a:gd name="connsiteX28" fmla="*/ 483570 w 1722282"/>
              <a:gd name="connsiteY28" fmla="*/ 741197 h 1868222"/>
              <a:gd name="connsiteX29" fmla="*/ 67281 w 1722282"/>
              <a:gd name="connsiteY29" fmla="*/ 888421 h 1868222"/>
              <a:gd name="connsiteX30" fmla="*/ 6361 w 1722282"/>
              <a:gd name="connsiteY30" fmla="*/ 1020415 h 1868222"/>
              <a:gd name="connsiteX31" fmla="*/ 107895 w 1722282"/>
              <a:gd name="connsiteY31" fmla="*/ 1096566 h 18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2282" h="1868222">
                <a:moveTo>
                  <a:pt x="107895" y="1096566"/>
                </a:moveTo>
                <a:cubicBezTo>
                  <a:pt x="118048" y="1096566"/>
                  <a:pt x="128201" y="1096566"/>
                  <a:pt x="143431" y="1091489"/>
                </a:cubicBezTo>
                <a:lnTo>
                  <a:pt x="529260" y="954418"/>
                </a:lnTo>
                <a:lnTo>
                  <a:pt x="72358" y="1269173"/>
                </a:lnTo>
                <a:cubicBezTo>
                  <a:pt x="26668" y="1299633"/>
                  <a:pt x="16514" y="1365630"/>
                  <a:pt x="46974" y="1411321"/>
                </a:cubicBezTo>
                <a:cubicBezTo>
                  <a:pt x="67281" y="1441781"/>
                  <a:pt x="97741" y="1457011"/>
                  <a:pt x="128201" y="1457011"/>
                </a:cubicBezTo>
                <a:cubicBezTo>
                  <a:pt x="148508" y="1457011"/>
                  <a:pt x="168815" y="1451934"/>
                  <a:pt x="184045" y="1436704"/>
                </a:cubicBezTo>
                <a:lnTo>
                  <a:pt x="580027" y="1162563"/>
                </a:lnTo>
                <a:lnTo>
                  <a:pt x="244965" y="1543315"/>
                </a:lnTo>
                <a:cubicBezTo>
                  <a:pt x="209428" y="1583928"/>
                  <a:pt x="214505" y="1649925"/>
                  <a:pt x="255119" y="1685462"/>
                </a:cubicBezTo>
                <a:cubicBezTo>
                  <a:pt x="275425" y="1700692"/>
                  <a:pt x="295732" y="1710845"/>
                  <a:pt x="321116" y="1710845"/>
                </a:cubicBezTo>
                <a:cubicBezTo>
                  <a:pt x="351576" y="1710845"/>
                  <a:pt x="376959" y="1700692"/>
                  <a:pt x="397266" y="1675309"/>
                </a:cubicBezTo>
                <a:lnTo>
                  <a:pt x="757711" y="1264097"/>
                </a:lnTo>
                <a:lnTo>
                  <a:pt x="514030" y="1720999"/>
                </a:lnTo>
                <a:cubicBezTo>
                  <a:pt x="488646" y="1771766"/>
                  <a:pt x="503877" y="1832686"/>
                  <a:pt x="554643" y="1858070"/>
                </a:cubicBezTo>
                <a:cubicBezTo>
                  <a:pt x="569874" y="1868223"/>
                  <a:pt x="585104" y="1868223"/>
                  <a:pt x="600334" y="1868223"/>
                </a:cubicBezTo>
                <a:cubicBezTo>
                  <a:pt x="635871" y="1868223"/>
                  <a:pt x="671408" y="1847916"/>
                  <a:pt x="691714" y="1812379"/>
                </a:cubicBezTo>
                <a:lnTo>
                  <a:pt x="986162" y="1264097"/>
                </a:lnTo>
                <a:cubicBezTo>
                  <a:pt x="1036929" y="1213330"/>
                  <a:pt x="1092773" y="1172716"/>
                  <a:pt x="1148617" y="1137179"/>
                </a:cubicBezTo>
                <a:cubicBezTo>
                  <a:pt x="1148617" y="1137179"/>
                  <a:pt x="1148617" y="1142256"/>
                  <a:pt x="1148617" y="1142256"/>
                </a:cubicBezTo>
                <a:cubicBezTo>
                  <a:pt x="1128310" y="1299633"/>
                  <a:pt x="1153693" y="1477318"/>
                  <a:pt x="1229844" y="1589005"/>
                </a:cubicBezTo>
                <a:cubicBezTo>
                  <a:pt x="1260304" y="1634695"/>
                  <a:pt x="1316147" y="1644848"/>
                  <a:pt x="1361838" y="1614388"/>
                </a:cubicBezTo>
                <a:cubicBezTo>
                  <a:pt x="1407528" y="1583928"/>
                  <a:pt x="1417681" y="1528085"/>
                  <a:pt x="1387221" y="1482394"/>
                </a:cubicBezTo>
                <a:cubicBezTo>
                  <a:pt x="1351684" y="1426551"/>
                  <a:pt x="1366914" y="1314863"/>
                  <a:pt x="1382145" y="1193023"/>
                </a:cubicBezTo>
                <a:cubicBezTo>
                  <a:pt x="1402451" y="1045799"/>
                  <a:pt x="1422758" y="868114"/>
                  <a:pt x="1366914" y="700584"/>
                </a:cubicBezTo>
                <a:lnTo>
                  <a:pt x="1722283" y="294448"/>
                </a:lnTo>
                <a:lnTo>
                  <a:pt x="1387221" y="0"/>
                </a:lnTo>
                <a:lnTo>
                  <a:pt x="1011546" y="431519"/>
                </a:lnTo>
                <a:cubicBezTo>
                  <a:pt x="828785" y="385829"/>
                  <a:pt x="574950" y="644740"/>
                  <a:pt x="483570" y="741197"/>
                </a:cubicBezTo>
                <a:lnTo>
                  <a:pt x="67281" y="888421"/>
                </a:lnTo>
                <a:cubicBezTo>
                  <a:pt x="16514" y="908728"/>
                  <a:pt x="-13946" y="964572"/>
                  <a:pt x="6361" y="1020415"/>
                </a:cubicBezTo>
                <a:cubicBezTo>
                  <a:pt x="26668" y="1071182"/>
                  <a:pt x="67281" y="1096566"/>
                  <a:pt x="107895" y="1096566"/>
                </a:cubicBezTo>
                <a:close/>
              </a:path>
            </a:pathLst>
          </a:custGeom>
          <a:solidFill>
            <a:srgbClr val="002060"/>
          </a:solidFill>
          <a:ln w="50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D1147E-7FD3-8E0D-B47B-1CD190FCD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8500" y="1430338"/>
            <a:ext cx="6261100" cy="4759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OVR: Supporting Students with Disabilities: Making the Most of Potentially Eligible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7B0A5-4DED-4304-A109-52000DDA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7020" y="6279502"/>
            <a:ext cx="1362270" cy="4419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7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2832-8C7C-550B-3D84-264C967D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OVR District Offices (List)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0E5F03-1A58-F2FE-F49A-4AF015BEC2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Allentown</a:t>
            </a:r>
          </a:p>
          <a:p>
            <a:r>
              <a:rPr lang="en-US" sz="2800" dirty="0"/>
              <a:t>Altoona (+ BBVS)</a:t>
            </a:r>
          </a:p>
          <a:p>
            <a:r>
              <a:rPr lang="en-US" sz="2800" dirty="0"/>
              <a:t>DuBois</a:t>
            </a:r>
          </a:p>
          <a:p>
            <a:r>
              <a:rPr lang="en-US" sz="2800" dirty="0"/>
              <a:t>Erie (+ BBVS)</a:t>
            </a:r>
            <a:r>
              <a:rPr lang="en-US" sz="2800" i="1" dirty="0"/>
              <a:t> </a:t>
            </a:r>
          </a:p>
          <a:p>
            <a:r>
              <a:rPr lang="en-US" sz="2800" dirty="0"/>
              <a:t>Harrisburg (+ BBVS)</a:t>
            </a:r>
          </a:p>
          <a:p>
            <a:r>
              <a:rPr lang="en-US" sz="2800" i="1" dirty="0"/>
              <a:t>Hiram G. Andrews Center (HGAC)</a:t>
            </a:r>
            <a:endParaRPr lang="en-US" sz="2800" dirty="0"/>
          </a:p>
          <a:p>
            <a:r>
              <a:rPr lang="en-US" sz="2800" dirty="0"/>
              <a:t>Johnstown</a:t>
            </a:r>
          </a:p>
          <a:p>
            <a:r>
              <a:rPr lang="en-US" sz="2800" dirty="0"/>
              <a:t>New Castle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D02C0-8B2C-8BA2-77BE-6E391F4DE0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Norristown</a:t>
            </a:r>
          </a:p>
          <a:p>
            <a:r>
              <a:rPr lang="en-US" sz="2800" spc="-150" dirty="0"/>
              <a:t>Philadelphia (+ BBVS)</a:t>
            </a:r>
          </a:p>
          <a:p>
            <a:r>
              <a:rPr lang="en-US" sz="2800" dirty="0"/>
              <a:t>Pittsburgh (+ BBVS)</a:t>
            </a:r>
          </a:p>
          <a:p>
            <a:r>
              <a:rPr lang="en-US" sz="2800" dirty="0"/>
              <a:t>Reading</a:t>
            </a:r>
          </a:p>
          <a:p>
            <a:r>
              <a:rPr lang="en-US" sz="2800" dirty="0"/>
              <a:t>Washington</a:t>
            </a:r>
          </a:p>
          <a:p>
            <a:r>
              <a:rPr lang="en-US" sz="2800" spc="-150" dirty="0"/>
              <a:t>Wilkes-Barre (+ BBVS)</a:t>
            </a:r>
          </a:p>
          <a:p>
            <a:r>
              <a:rPr lang="en-US" sz="2800" dirty="0"/>
              <a:t>Williamsport</a:t>
            </a:r>
          </a:p>
          <a:p>
            <a:r>
              <a:rPr lang="en-US" sz="2800" spc="-150" dirty="0"/>
              <a:t>York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D20B4-CC2B-EC3C-C315-1ECA5F75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7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1C1D-5B7A-5656-5C86-434998C9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Verdana"/>
                <a:ea typeface="Verdana"/>
              </a:rPr>
              <a:t>OVR Staff You Currently Collaborate With 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01939-A061-BA29-A92F-81AEAE2D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686" y="871470"/>
            <a:ext cx="5490480" cy="84537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kern="100" dirty="0">
                <a:solidFill>
                  <a:srgbClr val="002060"/>
                </a:solidFill>
                <a:latin typeface="Verdana"/>
                <a:ea typeface="Verdana"/>
                <a:cs typeface="Times New Roman"/>
              </a:rPr>
              <a:t>Early Reach Coordinators (ERCs)</a:t>
            </a:r>
            <a:endParaRPr lang="en-US" sz="2800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000E-6C2F-B1E9-EDFE-CD69A9E5F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56" y="3220724"/>
            <a:ext cx="5591044" cy="29689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kern="100" dirty="0"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OVR 101</a:t>
            </a:r>
            <a:endParaRPr lang="en-US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kern="100" dirty="0"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Group Presentations on Pre-ETS Topics in your classrooms.</a:t>
            </a:r>
            <a:endParaRPr lang="en-US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kern="100" dirty="0">
                <a:latin typeface="Verdana"/>
                <a:ea typeface="Verdana"/>
                <a:cs typeface="Times New Roman"/>
              </a:rPr>
              <a:t>Attend IEPs</a:t>
            </a:r>
          </a:p>
          <a:p>
            <a:pPr algn="ctr">
              <a:spcBef>
                <a:spcPts val="0"/>
              </a:spcBef>
            </a:pPr>
            <a:r>
              <a:rPr lang="en-US" kern="100" dirty="0">
                <a:latin typeface="Verdana"/>
                <a:ea typeface="Verdana"/>
                <a:cs typeface="Times New Roman"/>
              </a:rPr>
              <a:t>Host OVR tables at your events.</a:t>
            </a:r>
          </a:p>
          <a:p>
            <a:endParaRPr lang="en-US" sz="1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2CB80E-7C2D-86E8-53FC-BFF99B981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Verdana"/>
                <a:ea typeface="Verdana"/>
              </a:rPr>
              <a:t>Vocational Rehabilition Counselors (VRCs)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023886-5701-289E-B3FA-3B02B0786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17316"/>
            <a:ext cx="5591044" cy="296893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US" sz="4400" kern="100" dirty="0">
                <a:latin typeface="Verdana"/>
                <a:ea typeface="Verdana"/>
                <a:cs typeface="Times New Roman"/>
              </a:rPr>
              <a:t>Meet with your students (and families) individually. </a:t>
            </a:r>
          </a:p>
          <a:p>
            <a:pPr algn="ctr"/>
            <a:r>
              <a:rPr lang="en-US" sz="4400" kern="100" dirty="0">
                <a:latin typeface="Verdana"/>
                <a:ea typeface="Verdana"/>
                <a:cs typeface="Times New Roman"/>
              </a:rPr>
              <a:t>On-site at your school with set frequency. </a:t>
            </a:r>
          </a:p>
          <a:p>
            <a:pPr algn="ctr"/>
            <a:r>
              <a:rPr lang="en-US" sz="4400" kern="100" dirty="0">
                <a:latin typeface="Verdana"/>
                <a:ea typeface="Verdana"/>
                <a:cs typeface="Times New Roman"/>
              </a:rPr>
              <a:t>Attend IEPs</a:t>
            </a:r>
          </a:p>
          <a:p>
            <a:pPr algn="ctr"/>
            <a:r>
              <a:rPr lang="en-US" sz="4400" kern="100" dirty="0">
                <a:latin typeface="Verdana"/>
                <a:ea typeface="Verdana"/>
                <a:cs typeface="Times New Roman"/>
              </a:rPr>
              <a:t>Accept Referrals</a:t>
            </a:r>
          </a:p>
          <a:p>
            <a:pPr algn="ctr"/>
            <a:endParaRPr lang="en-US" sz="4400" kern="100" dirty="0">
              <a:latin typeface="Verdana"/>
              <a:ea typeface="Verdana"/>
              <a:cs typeface="Times New Roman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25C4B-3FF2-90CA-D9B8-1FE9D1AB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AC01B6A-16B3-133E-BBAB-268BF7F24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5347" y="1709354"/>
            <a:ext cx="1489907" cy="15435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FE5ED18-2025-29A4-FD42-7EBFF9FC8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3226" y="1528586"/>
            <a:ext cx="1894368" cy="18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3BFD-CC9A-4DE8-88B8-7C11B4D6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Verdana"/>
                <a:ea typeface="Verdana"/>
              </a:rPr>
              <a:t>Introduction to Pre-ETS: Who has access?</a:t>
            </a:r>
            <a:r>
              <a:rPr lang="en-US" sz="3200" dirty="0">
                <a:latin typeface="Verdana"/>
                <a:ea typeface="Verdana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FEE2-D952-4C10-A6C5-A2828FFA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582" y="1040781"/>
            <a:ext cx="9957376" cy="505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Age 14-21</a:t>
            </a:r>
          </a:p>
          <a:p>
            <a:pPr marL="0" indent="0">
              <a:buNone/>
            </a:pPr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Enrolled in high school, college, or other training</a:t>
            </a:r>
          </a:p>
          <a:p>
            <a:pPr marL="0" indent="0">
              <a:buNone/>
            </a:pPr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Have an IEP, 504 Plan or Self-Identified 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859EC-2CA5-403E-A7FC-C5123BA8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ECCD03-4A9B-9D7C-CFA0-D784D8BD3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183" y="1079496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EDB8EA5-25A5-87AA-43C5-806749D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8182" y="4082969"/>
            <a:ext cx="914400" cy="914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01B80FD-7E28-8730-17FD-A54F1148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98182" y="23084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7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0965-ADEF-4013-9318-9E3142A6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Verdana"/>
                <a:ea typeface="Verdana"/>
              </a:rPr>
              <a:t>Introduction to Pre-ETS: What are they?</a:t>
            </a:r>
            <a:endParaRPr lang="en-US" sz="2400" dirty="0">
              <a:latin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1FF6-2E36-48A6-AFA7-B47D3735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879523"/>
            <a:ext cx="10954138" cy="53229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1915" indent="0" algn="ctr">
              <a:buNone/>
            </a:pPr>
            <a:r>
              <a:rPr lang="en-US" sz="6000" b="1" dirty="0">
                <a:solidFill>
                  <a:srgbClr val="000000"/>
                </a:solidFill>
                <a:latin typeface="Verdana"/>
                <a:ea typeface="Verdana"/>
              </a:rPr>
              <a:t>The 5 Required Pre-ETS</a:t>
            </a:r>
            <a:endParaRPr lang="en-US" sz="6000" b="1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marL="0" indent="0" algn="ctr">
              <a:buNone/>
            </a:pPr>
            <a:endParaRPr lang="en-US" sz="3600" dirty="0">
              <a:latin typeface="Verdana"/>
              <a:ea typeface="Verdana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latin typeface="Verdana"/>
                <a:ea typeface="Verdana"/>
              </a:rPr>
              <a:t>Self-Advocacy Instruction</a:t>
            </a:r>
            <a:endParaRPr lang="en-US" sz="4000" b="1" dirty="0">
              <a:solidFill>
                <a:srgbClr val="002060"/>
              </a:solidFill>
              <a:latin typeface="Verdana"/>
              <a:ea typeface="Verdana"/>
              <a:cs typeface="Calibri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  <a:latin typeface="Verdana"/>
                <a:ea typeface="Verdana"/>
              </a:rPr>
              <a:t>Counseling On Postsecondary Options</a:t>
            </a:r>
            <a:endParaRPr lang="en-US" sz="3200" b="1" dirty="0">
              <a:solidFill>
                <a:srgbClr val="7030A0"/>
              </a:solidFill>
              <a:latin typeface="Verdana"/>
              <a:ea typeface="Verdana"/>
              <a:cs typeface="Calibri"/>
            </a:endParaRPr>
          </a:p>
          <a:p>
            <a:pPr marL="0" indent="0" algn="ctr">
              <a:buNone/>
            </a:pPr>
            <a:r>
              <a:rPr lang="en-US" sz="4000" b="1" dirty="0">
                <a:latin typeface="Verdana"/>
                <a:ea typeface="Verdana"/>
              </a:rPr>
              <a:t>Job Exploration Counseling</a:t>
            </a:r>
            <a:endParaRPr lang="en-US" sz="4000" b="1" dirty="0">
              <a:latin typeface="Verdana"/>
              <a:ea typeface="Verdana"/>
              <a:cs typeface="Calibri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Verdana"/>
                <a:ea typeface="Verdana"/>
              </a:rPr>
              <a:t>Workplace Readiness Training</a:t>
            </a:r>
            <a:endParaRPr lang="en-US" sz="3600" b="1" dirty="0">
              <a:solidFill>
                <a:srgbClr val="002060"/>
              </a:solidFill>
              <a:latin typeface="Verdana"/>
              <a:ea typeface="Verdana"/>
              <a:cs typeface="Calibri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  <a:latin typeface="Verdana"/>
                <a:ea typeface="Verdana"/>
              </a:rPr>
              <a:t>Work Based Learning </a:t>
            </a:r>
            <a:endParaRPr lang="en-US" sz="4400" b="1" dirty="0">
              <a:solidFill>
                <a:srgbClr val="C00000"/>
              </a:solidFill>
              <a:latin typeface="Verdana"/>
              <a:ea typeface="Verdana"/>
              <a:cs typeface="Calibri"/>
            </a:endParaRPr>
          </a:p>
        </p:txBody>
      </p:sp>
      <p:pic>
        <p:nvPicPr>
          <p:cNvPr id="6" name="Picture 5" descr="Picture of young girl smiling at camera with more students behind her.">
            <a:extLst>
              <a:ext uri="{FF2B5EF4-FFF2-40B4-BE49-F238E27FC236}">
                <a16:creationId xmlns:a16="http://schemas.microsoft.com/office/drawing/2014/main" id="{1F461F72-B71C-442A-9B03-A6CC242C2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8" y="1669493"/>
            <a:ext cx="1767590" cy="1759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 of young man wearing safety glasses and leaning over a saw.">
            <a:extLst>
              <a:ext uri="{FF2B5EF4-FFF2-40B4-BE49-F238E27FC236}">
                <a16:creationId xmlns:a16="http://schemas.microsoft.com/office/drawing/2014/main" id="{5E2BFB88-DB5A-481D-A9EB-01F11CF9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364" y="4442989"/>
            <a:ext cx="1762700" cy="1759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71F-8A14-4198-BAC3-E9EE0E9E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EC2EC9C-49C8-4822-BF2F-F50546B718F1}" type="slidenum">
              <a:rPr lang="en-US">
                <a:solidFill>
                  <a:prstClr val="white"/>
                </a:solidFill>
                <a:latin typeface="Calibri" panose="020F050202020403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572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F860EA-4F91-A0F2-D3FA-4E782304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  <a:t>OVR </a:t>
            </a:r>
            <a:r>
              <a:rPr lang="en-US" sz="2000" dirty="0">
                <a:solidFill>
                  <a:prstClr val="white"/>
                </a:solidFill>
                <a:latin typeface="Verdana"/>
                <a:ea typeface="Verdana"/>
              </a:rPr>
              <a:t>Continuum of Services: 3 Phases of Pre-ETS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11" name="Graphic 10" descr="Building Brick Wall">
            <a:extLst>
              <a:ext uri="{FF2B5EF4-FFF2-40B4-BE49-F238E27FC236}">
                <a16:creationId xmlns:a16="http://schemas.microsoft.com/office/drawing/2014/main" id="{5558E9F9-EC23-CF43-6211-F8F062416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179" y="1008494"/>
            <a:ext cx="1587151" cy="158715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F91B7-6D13-5413-5D3F-7F0499D02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50" y="2411262"/>
            <a:ext cx="4017140" cy="3636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1" indent="0" algn="ctr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Experiential Learning &amp; Instruction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Verdana"/>
                <a:ea typeface="Verdana"/>
                <a:cs typeface="+mn-cs"/>
              </a:rPr>
              <a:t>Introductory opportunities to learn about, explore, and try out job activities.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(available to students who are potentially eligible or have an open VR case)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0" name="Graphic 9" descr="Person eating ">
            <a:extLst>
              <a:ext uri="{FF2B5EF4-FFF2-40B4-BE49-F238E27FC236}">
                <a16:creationId xmlns:a16="http://schemas.microsoft.com/office/drawing/2014/main" id="{CD54F2E2-DA30-C8BB-9472-076757217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4865" y="1080909"/>
            <a:ext cx="1442325" cy="14423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4A7032-7C2D-767F-5A11-2CB40815D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910" y="2400488"/>
            <a:ext cx="3677920" cy="3636963"/>
          </a:xfrm>
        </p:spPr>
        <p:txBody>
          <a:bodyPr>
            <a:normAutofit fontScale="70000" lnSpcReduction="20000"/>
          </a:bodyPr>
          <a:lstStyle/>
          <a:p>
            <a:pPr marL="457200" lvl="1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Paid Work-based Learning Experiences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Get paid while gaining work experience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</a:rPr>
              <a:t>(must complete a VR application or have an IPE)</a:t>
            </a:r>
          </a:p>
        </p:txBody>
      </p:sp>
      <p:pic>
        <p:nvPicPr>
          <p:cNvPr id="9" name="Graphic 8" descr="Treasure Map">
            <a:extLst>
              <a:ext uri="{FF2B5EF4-FFF2-40B4-BE49-F238E27FC236}">
                <a16:creationId xmlns:a16="http://schemas.microsoft.com/office/drawing/2014/main" id="{8567DC77-7355-05D5-6569-F6F439BE1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9844" y="1080908"/>
            <a:ext cx="1442325" cy="14423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E7A4AA-50DB-7EE9-3365-BDBF62C884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6830" y="2400488"/>
            <a:ext cx="3419945" cy="3636964"/>
          </a:xfrm>
        </p:spPr>
        <p:txBody>
          <a:bodyPr>
            <a:normAutofit fontScale="92500"/>
          </a:bodyPr>
          <a:lstStyle/>
          <a:p>
            <a:pPr marL="457200" lvl="1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</a:rPr>
              <a:t>Enhanced Exploration Opportunities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Specialized programs that offer more in-depth job exploration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(require an IPE before starting)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F167-549E-0EC4-5681-6F7C4B07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5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D433-6205-5EAF-1CEE-4C5BD7C0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/>
                <a:ea typeface="Verdana"/>
              </a:rPr>
              <a:t>Pre-ETS Examples By Phase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D22C-0676-DF89-39A0-90BA1A4BF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3511279" cy="52961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Verdana"/>
                <a:ea typeface="Verdana"/>
              </a:rPr>
              <a:t>ELI Examples: </a:t>
            </a:r>
          </a:p>
          <a:p>
            <a:r>
              <a:rPr lang="en-US" sz="2400" dirty="0">
                <a:latin typeface="Verdana"/>
                <a:ea typeface="Verdana"/>
              </a:rPr>
              <a:t>Group Instruction on the 5 Required Pre-ETS</a:t>
            </a:r>
          </a:p>
          <a:p>
            <a:r>
              <a:rPr lang="en-US" sz="2400" dirty="0">
                <a:latin typeface="Verdana"/>
                <a:ea typeface="Verdana"/>
              </a:rPr>
              <a:t>Job Shadowing</a:t>
            </a:r>
          </a:p>
          <a:p>
            <a:r>
              <a:rPr lang="en-US" sz="2400" dirty="0">
                <a:latin typeface="Verdana"/>
                <a:ea typeface="Verdana"/>
              </a:rPr>
              <a:t>Travel Training</a:t>
            </a:r>
          </a:p>
          <a:p>
            <a:r>
              <a:rPr lang="en-US" sz="2400" dirty="0">
                <a:latin typeface="Verdana"/>
                <a:ea typeface="Verdana"/>
              </a:rPr>
              <a:t>Informational Interviews</a:t>
            </a:r>
          </a:p>
          <a:p>
            <a:r>
              <a:rPr lang="en-US" sz="2400" dirty="0">
                <a:latin typeface="Verdana"/>
                <a:ea typeface="Verdana"/>
              </a:rPr>
              <a:t>Fab Lab</a:t>
            </a:r>
          </a:p>
          <a:p>
            <a:r>
              <a:rPr lang="en-US" sz="2400" dirty="0">
                <a:latin typeface="Verdana"/>
                <a:ea typeface="Verdana"/>
              </a:rPr>
              <a:t>Professional Connection Foundation (PCF)</a:t>
            </a:r>
          </a:p>
          <a:p>
            <a:r>
              <a:rPr lang="en-US" sz="2400" dirty="0">
                <a:latin typeface="Verdana"/>
                <a:ea typeface="Verdana"/>
              </a:rPr>
              <a:t>Summer Post Secondary Experience (PSE)</a:t>
            </a:r>
          </a:p>
          <a:p>
            <a:pPr marL="0" indent="0">
              <a:buNone/>
            </a:pPr>
            <a:endParaRPr lang="en-US" dirty="0">
              <a:latin typeface="Verdana"/>
              <a:ea typeface="Verdan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F71DE-835E-73A2-7CF6-DCDD66E2E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7795" y="960439"/>
            <a:ext cx="3700865" cy="5309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Verdana"/>
                <a:ea typeface="Verdana"/>
              </a:rPr>
              <a:t>PWBLE Examples:</a:t>
            </a:r>
          </a:p>
          <a:p>
            <a:r>
              <a:rPr lang="en-US" sz="2400" dirty="0">
                <a:latin typeface="Verdana"/>
                <a:ea typeface="Verdana"/>
              </a:rPr>
              <a:t>Community Work Instruction (CWI)</a:t>
            </a:r>
          </a:p>
          <a:p>
            <a:r>
              <a:rPr lang="en-US" sz="2400" dirty="0">
                <a:latin typeface="Verdana"/>
                <a:ea typeface="Verdana"/>
              </a:rPr>
              <a:t>Paid Work Experience (PWE)</a:t>
            </a:r>
          </a:p>
          <a:p>
            <a:r>
              <a:rPr lang="en-US" sz="2400" dirty="0" err="1">
                <a:latin typeface="Verdana"/>
                <a:ea typeface="Verdana"/>
              </a:rPr>
              <a:t>MyWork</a:t>
            </a:r>
            <a:endParaRPr lang="en-US" sz="2400" dirty="0">
              <a:latin typeface="Verdana"/>
              <a:ea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FB90-0718-61B2-96BA-EE29F033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229BB-2C6F-C3F1-FED1-58E3776301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2618" y="960439"/>
            <a:ext cx="3893769" cy="529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Verdana"/>
                <a:ea typeface="Verdana"/>
              </a:rPr>
              <a:t>Enhanced Examples:</a:t>
            </a:r>
            <a:r>
              <a:rPr lang="en-US" dirty="0">
                <a:latin typeface="Verdana"/>
                <a:ea typeface="Verdana"/>
              </a:rPr>
              <a:t> </a:t>
            </a:r>
          </a:p>
          <a:p>
            <a:r>
              <a:rPr lang="en-US" dirty="0">
                <a:latin typeface="Verdana"/>
                <a:ea typeface="Verdana"/>
              </a:rPr>
              <a:t>Project Search</a:t>
            </a:r>
          </a:p>
          <a:p>
            <a:r>
              <a:rPr lang="en-US" dirty="0">
                <a:latin typeface="Verdana"/>
                <a:ea typeface="Verdana"/>
              </a:rPr>
              <a:t>Youth Ambassador</a:t>
            </a:r>
          </a:p>
          <a:p>
            <a:r>
              <a:rPr lang="en-US" dirty="0">
                <a:latin typeface="Verdana"/>
                <a:ea typeface="Verdana"/>
              </a:rPr>
              <a:t>College Work Experience</a:t>
            </a:r>
            <a:endParaRPr lang="en-US" dirty="0"/>
          </a:p>
          <a:p>
            <a:r>
              <a:rPr lang="en-US" dirty="0">
                <a:latin typeface="Verdana"/>
                <a:ea typeface="Verdana"/>
              </a:rPr>
              <a:t>Transition Achievement Program (TAP)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01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C363-3DC4-17D5-2BCF-543F2CD7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/>
                <a:latin typeface="Verdana"/>
                <a:ea typeface="Calibri"/>
                <a:cs typeface="Calibri"/>
              </a:rPr>
              <a:t>Recommended Pre-ETS by Age/School Exit</a:t>
            </a:r>
            <a:endParaRPr lang="en-US" sz="2000" dirty="0">
              <a:latin typeface="Verdana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174C5-4732-B42F-A0F9-EF0EB762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8B61F8-8C5F-747E-D7CA-B0662EE57E86}"/>
              </a:ext>
            </a:extLst>
          </p:cNvPr>
          <p:cNvGrpSpPr/>
          <p:nvPr/>
        </p:nvGrpSpPr>
        <p:grpSpPr>
          <a:xfrm>
            <a:off x="0" y="966622"/>
            <a:ext cx="12232474" cy="5074254"/>
            <a:chOff x="0" y="966622"/>
            <a:chExt cx="12232474" cy="5074254"/>
          </a:xfrm>
        </p:grpSpPr>
        <p:grpSp>
          <p:nvGrpSpPr>
            <p:cNvPr id="11" name="Group 10" descr="An arrow flowchart showing the progression of Pre-ETS by age/school exit: Age 14+ Experiential Learning &amp; Instruction (EL&amp;I) Group Instruction on 5 Required; 3 Years prior Add individual EL&amp;I such as Job Shadowing, and group service such as PCF; 2 Years Prior to Exit Add paid WBLE; 1 Year Prior Add Enhanced Exploration &amp; OJT/Internships; Post-secondary.">
              <a:extLst>
                <a:ext uri="{FF2B5EF4-FFF2-40B4-BE49-F238E27FC236}">
                  <a16:creationId xmlns:a16="http://schemas.microsoft.com/office/drawing/2014/main" id="{E3C2891B-9644-C55F-D8A1-737416712E8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0" y="966622"/>
              <a:ext cx="12232474" cy="5074254"/>
              <a:chOff x="-128764" y="1032337"/>
              <a:chExt cx="12232474" cy="5074254"/>
            </a:xfrm>
          </p:grpSpPr>
          <p:sp>
            <p:nvSpPr>
              <p:cNvPr id="12" name="Arrow: Notched Right 11">
                <a:extLst>
                  <a:ext uri="{FF2B5EF4-FFF2-40B4-BE49-F238E27FC236}">
                    <a16:creationId xmlns:a16="http://schemas.microsoft.com/office/drawing/2014/main" id="{4C374EE6-877F-4D39-8413-18448766470F}"/>
                  </a:ext>
                </a:extLst>
              </p:cNvPr>
              <p:cNvSpPr/>
              <p:nvPr/>
            </p:nvSpPr>
            <p:spPr>
              <a:xfrm>
                <a:off x="429658" y="2595573"/>
                <a:ext cx="11479576" cy="1947782"/>
              </a:xfrm>
              <a:prstGeom prst="notchedRightArrow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E412EF8-8648-DDF2-60B9-E58800930080}"/>
                  </a:ext>
                </a:extLst>
              </p:cNvPr>
              <p:cNvSpPr/>
              <p:nvPr/>
            </p:nvSpPr>
            <p:spPr>
              <a:xfrm>
                <a:off x="-128764" y="1032337"/>
                <a:ext cx="3221915" cy="2244569"/>
              </a:xfrm>
              <a:custGeom>
                <a:avLst/>
                <a:gdLst>
                  <a:gd name="connsiteX0" fmla="*/ 0 w 2059567"/>
                  <a:gd name="connsiteY0" fmla="*/ 0 h 1947782"/>
                  <a:gd name="connsiteX1" fmla="*/ 2059567 w 2059567"/>
                  <a:gd name="connsiteY1" fmla="*/ 0 h 1947782"/>
                  <a:gd name="connsiteX2" fmla="*/ 2059567 w 2059567"/>
                  <a:gd name="connsiteY2" fmla="*/ 1947782 h 1947782"/>
                  <a:gd name="connsiteX3" fmla="*/ 0 w 2059567"/>
                  <a:gd name="connsiteY3" fmla="*/ 1947782 h 1947782"/>
                  <a:gd name="connsiteX4" fmla="*/ 0 w 2059567"/>
                  <a:gd name="connsiteY4" fmla="*/ 0 h 194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9567" h="1947782">
                    <a:moveTo>
                      <a:pt x="0" y="0"/>
                    </a:moveTo>
                    <a:lnTo>
                      <a:pt x="2059567" y="0"/>
                    </a:lnTo>
                    <a:lnTo>
                      <a:pt x="2059567" y="1947782"/>
                    </a:lnTo>
                    <a:lnTo>
                      <a:pt x="0" y="19477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170688" rIns="170688" bIns="170688" numCol="1" spcCol="1270" anchor="b" anchorCtr="1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kern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Age 14+</a:t>
                </a:r>
              </a:p>
              <a:p>
                <a:pPr marL="0" lvl="1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sz="2000" b="0" kern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Experiential Learning &amp; Instruction (EL&amp;I): Group Instruction on 5 Required 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0DF8133-DBEF-F7E8-6554-8FE1BCA2E756}"/>
                  </a:ext>
                </a:extLst>
              </p:cNvPr>
              <p:cNvSpPr/>
              <p:nvPr/>
            </p:nvSpPr>
            <p:spPr>
              <a:xfrm>
                <a:off x="1482194" y="3994571"/>
                <a:ext cx="4339945" cy="2112020"/>
              </a:xfrm>
              <a:custGeom>
                <a:avLst/>
                <a:gdLst>
                  <a:gd name="connsiteX0" fmla="*/ 0 w 1405443"/>
                  <a:gd name="connsiteY0" fmla="*/ 0 h 1947782"/>
                  <a:gd name="connsiteX1" fmla="*/ 1405443 w 1405443"/>
                  <a:gd name="connsiteY1" fmla="*/ 0 h 1947782"/>
                  <a:gd name="connsiteX2" fmla="*/ 1405443 w 1405443"/>
                  <a:gd name="connsiteY2" fmla="*/ 1947782 h 1947782"/>
                  <a:gd name="connsiteX3" fmla="*/ 0 w 1405443"/>
                  <a:gd name="connsiteY3" fmla="*/ 1947782 h 1947782"/>
                  <a:gd name="connsiteX4" fmla="*/ 0 w 1405443"/>
                  <a:gd name="connsiteY4" fmla="*/ 0 h 194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443" h="1947782">
                    <a:moveTo>
                      <a:pt x="0" y="0"/>
                    </a:moveTo>
                    <a:lnTo>
                      <a:pt x="1405443" y="0"/>
                    </a:lnTo>
                    <a:lnTo>
                      <a:pt x="1405443" y="1947782"/>
                    </a:lnTo>
                    <a:lnTo>
                      <a:pt x="0" y="19477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170688" rIns="170688" bIns="170688" numCol="1" spcCol="1270" anchor="t" anchorCtr="1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b="1" kern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 Years Prior</a:t>
                </a:r>
              </a:p>
              <a:p>
                <a:pPr marL="0" lvl="1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sz="2000" b="0" kern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Add Individual EL&amp;I such as Job Shadowing, and group services such as Professional Connections Foundation (PCF)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032CC3-6CB6-BD65-8294-5792C3F3CC82}"/>
                  </a:ext>
                </a:extLst>
              </p:cNvPr>
              <p:cNvSpPr/>
              <p:nvPr/>
            </p:nvSpPr>
            <p:spPr>
              <a:xfrm>
                <a:off x="4558487" y="1032337"/>
                <a:ext cx="3221915" cy="2094123"/>
              </a:xfrm>
              <a:custGeom>
                <a:avLst/>
                <a:gdLst>
                  <a:gd name="connsiteX0" fmla="*/ 0 w 858688"/>
                  <a:gd name="connsiteY0" fmla="*/ 0 h 1947782"/>
                  <a:gd name="connsiteX1" fmla="*/ 858688 w 858688"/>
                  <a:gd name="connsiteY1" fmla="*/ 0 h 1947782"/>
                  <a:gd name="connsiteX2" fmla="*/ 858688 w 858688"/>
                  <a:gd name="connsiteY2" fmla="*/ 1947782 h 1947782"/>
                  <a:gd name="connsiteX3" fmla="*/ 0 w 858688"/>
                  <a:gd name="connsiteY3" fmla="*/ 1947782 h 1947782"/>
                  <a:gd name="connsiteX4" fmla="*/ 0 w 858688"/>
                  <a:gd name="connsiteY4" fmla="*/ 0 h 194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8688" h="1947782">
                    <a:moveTo>
                      <a:pt x="0" y="0"/>
                    </a:moveTo>
                    <a:lnTo>
                      <a:pt x="858688" y="0"/>
                    </a:lnTo>
                    <a:lnTo>
                      <a:pt x="858688" y="1947782"/>
                    </a:lnTo>
                    <a:lnTo>
                      <a:pt x="0" y="19477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170688" rIns="170688" bIns="170688" numCol="1" spcCol="1270" anchor="b" anchorCtr="1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kern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 Years Prior to Exit</a:t>
                </a:r>
              </a:p>
              <a:p>
                <a:pPr marL="0" lvl="1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sz="2000" b="0" kern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Add paid Work-Based Learning </a:t>
                </a: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484BCA6-2478-1F76-453A-50B3EC71BC45}"/>
                  </a:ext>
                </a:extLst>
              </p:cNvPr>
              <p:cNvSpPr/>
              <p:nvPr/>
            </p:nvSpPr>
            <p:spPr>
              <a:xfrm>
                <a:off x="6959007" y="4158809"/>
                <a:ext cx="3628644" cy="1947782"/>
              </a:xfrm>
              <a:custGeom>
                <a:avLst/>
                <a:gdLst>
                  <a:gd name="connsiteX0" fmla="*/ 0 w 981111"/>
                  <a:gd name="connsiteY0" fmla="*/ 0 h 1947782"/>
                  <a:gd name="connsiteX1" fmla="*/ 981111 w 981111"/>
                  <a:gd name="connsiteY1" fmla="*/ 0 h 1947782"/>
                  <a:gd name="connsiteX2" fmla="*/ 981111 w 981111"/>
                  <a:gd name="connsiteY2" fmla="*/ 1947782 h 1947782"/>
                  <a:gd name="connsiteX3" fmla="*/ 0 w 981111"/>
                  <a:gd name="connsiteY3" fmla="*/ 1947782 h 1947782"/>
                  <a:gd name="connsiteX4" fmla="*/ 0 w 981111"/>
                  <a:gd name="connsiteY4" fmla="*/ 0 h 194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111" h="1947782">
                    <a:moveTo>
                      <a:pt x="0" y="0"/>
                    </a:moveTo>
                    <a:lnTo>
                      <a:pt x="981111" y="0"/>
                    </a:lnTo>
                    <a:lnTo>
                      <a:pt x="981111" y="1947782"/>
                    </a:lnTo>
                    <a:lnTo>
                      <a:pt x="0" y="19477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170688" rIns="170688" bIns="170688" numCol="1" spcCol="1270" anchor="t" anchorCtr="1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kern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 Year Prior</a:t>
                </a:r>
              </a:p>
              <a:p>
                <a:pPr marL="0" lvl="1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sz="2000" b="0" kern="1200" dirty="0">
                    <a:latin typeface="Verdana"/>
                    <a:ea typeface="Verdana"/>
                  </a:rPr>
                  <a:t>Add Enhanced Exploration</a:t>
                </a: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CAF37C-2B12-0FB2-25AD-C0B783595C17}"/>
                  </a:ext>
                </a:extLst>
              </p:cNvPr>
              <p:cNvSpPr/>
              <p:nvPr/>
            </p:nvSpPr>
            <p:spPr>
              <a:xfrm>
                <a:off x="9457158" y="1410288"/>
                <a:ext cx="2646552" cy="1385120"/>
              </a:xfrm>
              <a:custGeom>
                <a:avLst/>
                <a:gdLst>
                  <a:gd name="connsiteX0" fmla="*/ 0 w 1139639"/>
                  <a:gd name="connsiteY0" fmla="*/ 0 h 1947782"/>
                  <a:gd name="connsiteX1" fmla="*/ 1139639 w 1139639"/>
                  <a:gd name="connsiteY1" fmla="*/ 0 h 1947782"/>
                  <a:gd name="connsiteX2" fmla="*/ 1139639 w 1139639"/>
                  <a:gd name="connsiteY2" fmla="*/ 1947782 h 1947782"/>
                  <a:gd name="connsiteX3" fmla="*/ 0 w 1139639"/>
                  <a:gd name="connsiteY3" fmla="*/ 1947782 h 1947782"/>
                  <a:gd name="connsiteX4" fmla="*/ 0 w 1139639"/>
                  <a:gd name="connsiteY4" fmla="*/ 0 h 194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9639" h="1947782">
                    <a:moveTo>
                      <a:pt x="0" y="0"/>
                    </a:moveTo>
                    <a:lnTo>
                      <a:pt x="1139639" y="0"/>
                    </a:lnTo>
                    <a:lnTo>
                      <a:pt x="1139639" y="1947782"/>
                    </a:lnTo>
                    <a:lnTo>
                      <a:pt x="0" y="19477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42240" rIns="142240" bIns="142240" numCol="1" spcCol="1270" anchor="b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kern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Post-secondary</a:t>
                </a: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289DE21-3108-EA1B-AB0F-7E416F2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20475" y="2907809"/>
              <a:ext cx="1191879" cy="1191879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E9311023-66EF-E212-43C5-AB31AD7CD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44495" y="2969724"/>
              <a:ext cx="1068048" cy="106804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FDE355B-EF11-0DBB-19DB-578CA08C0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64184" y="2982178"/>
              <a:ext cx="1068048" cy="1068048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AE927467-29E0-1293-A5F4-8E8246291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88790" y="2964819"/>
              <a:ext cx="1068047" cy="1068047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9DD05BD-54E1-66A4-4C4E-5262FA8DF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6525" y="3003596"/>
              <a:ext cx="1065331" cy="1065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96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6352A1B-8052-4D18-F122-E56A08C7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49290"/>
            <a:ext cx="7072604" cy="531846"/>
          </a:xfrm>
        </p:spPr>
        <p:txBody>
          <a:bodyPr/>
          <a:lstStyle/>
          <a:p>
            <a:r>
              <a:rPr lang="en-US" dirty="0"/>
              <a:t>PE Cases</a:t>
            </a:r>
          </a:p>
        </p:txBody>
      </p:sp>
      <p:pic>
        <p:nvPicPr>
          <p:cNvPr id="2" name="Graphic 1" descr="Map compass with solid fill">
            <a:extLst>
              <a:ext uri="{FF2B5EF4-FFF2-40B4-BE49-F238E27FC236}">
                <a16:creationId xmlns:a16="http://schemas.microsoft.com/office/drawing/2014/main" id="{CC277B08-46CC-DEE0-D577-303BF2361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13912" y="1135224"/>
            <a:ext cx="4786604" cy="478660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BB75A2-AC2B-DB92-BC87-EFF1DB66D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1" y="1643743"/>
            <a:ext cx="648322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Potentially Eligible (PE Cases)</a:t>
            </a:r>
            <a:endParaRPr lang="en-US" sz="8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EDB6A-2F9E-43A3-E11B-AD8D3D38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358" y="6271189"/>
            <a:ext cx="1390262" cy="4419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9D5B-06AD-ADDA-DA47-572FB625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49290"/>
            <a:ext cx="7072604" cy="531846"/>
          </a:xfrm>
        </p:spPr>
        <p:txBody>
          <a:bodyPr anchor="ctr">
            <a:normAutofit/>
          </a:bodyPr>
          <a:lstStyle/>
          <a:p>
            <a:r>
              <a:rPr lang="en-US" sz="2800" dirty="0"/>
              <a:t>What is Potentially Eligible (PE)?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1571-40F5-425F-51BC-968661F1A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6356480" cy="521591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3600" dirty="0"/>
              <a:t>A Potentially Eligible (PE) student is enrolled in high school or post-secondary training, has an IEP, 504 plan, or self discloses a disability, and ages 14-21.</a:t>
            </a:r>
          </a:p>
          <a:p>
            <a:r>
              <a:rPr lang="en-US" sz="3600" dirty="0"/>
              <a:t>They have not yet applied for full VR services.</a:t>
            </a:r>
          </a:p>
          <a:p>
            <a:r>
              <a:rPr lang="en-US" sz="3600" dirty="0"/>
              <a:t>PE students can only receive Pre-ETS.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DFF7B-E7C3-A496-1538-5E36BF52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358" y="6271189"/>
            <a:ext cx="1390262" cy="4419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9C1C8C6-4802-2E93-2BFB-EF316B666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3702"/>
          <a:stretch>
            <a:fillRect/>
          </a:stretch>
        </p:blipFill>
        <p:spPr>
          <a:xfrm>
            <a:off x="6442075" y="1220570"/>
            <a:ext cx="4876800" cy="4696261"/>
          </a:xfrm>
          <a:noFill/>
        </p:spPr>
      </p:pic>
    </p:spTree>
    <p:extLst>
      <p:ext uri="{BB962C8B-B14F-4D97-AF65-F5344CB8AC3E}">
        <p14:creationId xmlns:p14="http://schemas.microsoft.com/office/powerpoint/2010/main" val="406448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C16807-BF15-3728-0F95-6CACC190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PE Cases: Opening Doors for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E62102-88D1-F130-AECB-E05789ACE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413" y="1180618"/>
            <a:ext cx="6169306" cy="4790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Verdana"/>
                <a:ea typeface="Verdana"/>
              </a:rPr>
              <a:t>One simple form (OVR-244 Pre-ETS Request)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Verdana"/>
                <a:ea typeface="Verdana"/>
              </a:rPr>
              <a:t>Gives students access to large menu of Pre-ETS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Verdana"/>
                <a:ea typeface="Verdana"/>
              </a:rPr>
              <a:t>Signature on Pre-ETS Request is the only required documentation of disability.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D96B8C4-0CC8-E281-209F-93838DA3C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901" b="11901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26137-0238-A12A-34A2-06B92773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5872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Presenter: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435" y="3870832"/>
            <a:ext cx="11061130" cy="2158719"/>
          </a:xfrm>
        </p:spPr>
        <p:txBody>
          <a:bodyPr>
            <a:normAutofit/>
          </a:bodyPr>
          <a:lstStyle/>
          <a:p>
            <a:r>
              <a:rPr lang="en-US" sz="4000" dirty="0"/>
              <a:t>Brett Glavey, Transition Specialist Transition Section</a:t>
            </a:r>
          </a:p>
          <a:p>
            <a:r>
              <a:rPr lang="en-US" sz="4000" dirty="0"/>
              <a:t>OVR Bureau of Central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EC2EC9C-49C8-4822-BF2F-F50546B718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05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D5CB12-EF2B-81CF-EB1E-70063BF3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Benefits of a PE Case</a:t>
            </a:r>
          </a:p>
        </p:txBody>
      </p:sp>
      <p:graphicFrame>
        <p:nvGraphicFramePr>
          <p:cNvPr id="8" name="Content Placeholder 7" descr="A chart illustrating the benefits of a PE case.  The center circle says PE=Access and then outer circles list the benefits of PE cases--going clockwise, the circles list: quick entry, large Pre-ETS menu, Prep for VR, and minimal paperwork.">
            <a:extLst>
              <a:ext uri="{FF2B5EF4-FFF2-40B4-BE49-F238E27FC236}">
                <a16:creationId xmlns:a16="http://schemas.microsoft.com/office/drawing/2014/main" id="{5D9644F5-245C-5798-F4DF-FFC7D7E1C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98087"/>
              </p:ext>
            </p:extLst>
          </p:nvPr>
        </p:nvGraphicFramePr>
        <p:xfrm>
          <a:off x="208344" y="914399"/>
          <a:ext cx="11817752" cy="517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DF71C-2784-76AC-1540-7DDEB216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718B-D8E3-A51C-7FED-2FB1D031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Benefits of a PE Case Accessible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79F6CF-E683-5209-9333-364A83FD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1" y="979716"/>
            <a:ext cx="3528668" cy="8255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Quick Entry</a:t>
            </a:r>
          </a:p>
          <a:p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A9B617-341B-FF90-2C83-03D2219A7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820" y="3900630"/>
            <a:ext cx="4341944" cy="82574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Minimal Paperwork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ED1483-60B7-EC7A-D092-C6C1E299B23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46368" y="2505458"/>
            <a:ext cx="2793687" cy="825747"/>
          </a:xfrm>
        </p:spPr>
        <p:txBody>
          <a:bodyPr/>
          <a:lstStyle/>
          <a:p>
            <a:r>
              <a:rPr lang="en-US" b="1" dirty="0"/>
              <a:t>IPE = Access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1845C0-7E8F-F5A6-A68E-7493AB3E8D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4192" y="979490"/>
            <a:ext cx="4500933" cy="82574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Large Pre-Ets Menu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690B1B-8808-FF6B-E6C8-20E338D13B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2628" y="3817337"/>
            <a:ext cx="2805504" cy="90904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Prep for VR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0BF8-8311-F394-1767-FD1F886E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9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9D5B-06AD-ADDA-DA47-572FB625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49290"/>
            <a:ext cx="7072604" cy="531846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Pre-ETS Request OVR-244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1571-40F5-425F-51BC-968661F1A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6356480" cy="521591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/>
              <a:t>Documents that the student has a disability and wants to participate in Pre-ETS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/>
              <a:t>Opens a PE case and allows OVR to authorize services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/>
              <a:t>Required before any student can receive Pre-ETS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/>
              <a:t>Authorizes the Release of Information between OVR, provider, and school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Key with solid fill">
            <a:extLst>
              <a:ext uri="{FF2B5EF4-FFF2-40B4-BE49-F238E27FC236}">
                <a16:creationId xmlns:a16="http://schemas.microsoft.com/office/drawing/2014/main" id="{0EC4B398-7F5C-43CE-344E-00A68A3397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7543" y="905067"/>
            <a:ext cx="4740049" cy="47400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DFF7B-E7C3-A496-1538-5E36BF52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358" y="6271189"/>
            <a:ext cx="1390262" cy="4419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7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9D5B-06AD-ADDA-DA47-572FB625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49290"/>
            <a:ext cx="7072604" cy="53184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Using the OVR-244 Correctly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1571-40F5-425F-51BC-968661F1A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6356480" cy="521591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latin typeface="Verdana"/>
                <a:ea typeface="Verdana"/>
              </a:rPr>
              <a:t>Parent must sign if under 18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latin typeface="Verdana"/>
                <a:ea typeface="Verdana"/>
              </a:rPr>
              <a:t>If applicable, provider section is completed to release information for Pre-ETS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latin typeface="Verdana"/>
                <a:ea typeface="Verdana"/>
              </a:rPr>
              <a:t>2 witness signatures can be used if parent or student is only available by phone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/>
              <a:t>Must be submitted before services begin, whether OVR or provider delivered.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DFF7B-E7C3-A496-1538-5E36BF52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358" y="6271189"/>
            <a:ext cx="1390262" cy="4419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3D3F2B-ACFD-6E41-BDC3-11FFE8CC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2300" y="96105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36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5FE0F7F-12FC-A477-3F00-60B09BB9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49290"/>
            <a:ext cx="7072604" cy="531846"/>
          </a:xfrm>
        </p:spPr>
        <p:txBody>
          <a:bodyPr/>
          <a:lstStyle/>
          <a:p>
            <a:r>
              <a:rPr lang="en-US" dirty="0"/>
              <a:t>VR Case</a:t>
            </a:r>
          </a:p>
        </p:txBody>
      </p:sp>
      <p:pic>
        <p:nvPicPr>
          <p:cNvPr id="9" name="Content Placeholder 8" descr="Dance steps with solid fill">
            <a:extLst>
              <a:ext uri="{FF2B5EF4-FFF2-40B4-BE49-F238E27FC236}">
                <a16:creationId xmlns:a16="http://schemas.microsoft.com/office/drawing/2014/main" id="{4974BF54-760B-B729-25F3-6A1C3C4C4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655" y="1388609"/>
            <a:ext cx="4533220" cy="453322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C4F0C-75EC-263B-AD45-9A0BBB63F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9857" y="936171"/>
            <a:ext cx="7288763" cy="52407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600" b="1" dirty="0"/>
              <a:t>Vocational Rehabilitation (VR) Case: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i="1" dirty="0"/>
              <a:t>The Next Step Toward Employment</a:t>
            </a:r>
            <a:endParaRPr lang="en-US" sz="4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7F344-658B-EF2E-C58C-BC0A50D3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358" y="6271189"/>
            <a:ext cx="1390262" cy="4419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2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9A2-BCA2-830F-FA3E-8A0A97F7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Role of VR Cases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6F51E-023B-31AC-DBA9-EF69849AD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3965805" cy="3931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 Opens the door to exploration &amp; skill building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C520B1-1AF3-7C21-179C-B0F347691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004" y="960439"/>
            <a:ext cx="3847918" cy="4015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VR takes students deeper—planning, training, and permanent job placement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CD254-B3A3-EFD8-BCD1-0EC8D621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z="3200" smtClean="0"/>
              <a:pPr/>
              <a:t>25</a:t>
            </a:fld>
            <a:endParaRPr lang="en-US" sz="3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0B050D-D337-18C1-4C72-4BE59A889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8301" y="960439"/>
            <a:ext cx="3185244" cy="4015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Both pathways work together for long-term success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95FF85A-F582-3EA9-DA6D-0B4A5B57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226" b="38394"/>
          <a:stretch/>
        </p:blipFill>
        <p:spPr>
          <a:xfrm>
            <a:off x="615820" y="4800599"/>
            <a:ext cx="10972800" cy="147058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493CA2-3E67-B2FE-5150-43E3E36E9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7084" y="2840931"/>
            <a:ext cx="1009027" cy="66424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4D8BF20-F6DA-88DD-9324-D5895C50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7595" y="2851597"/>
            <a:ext cx="943757" cy="66424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72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A95E-E09C-2E09-248E-328E90D2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49290"/>
            <a:ext cx="7072604" cy="531846"/>
          </a:xfrm>
        </p:spPr>
        <p:txBody>
          <a:bodyPr anchor="ctr">
            <a:normAutofit/>
          </a:bodyPr>
          <a:lstStyle/>
          <a:p>
            <a:r>
              <a:rPr lang="en-US" sz="2300" dirty="0"/>
              <a:t>When Students Are Ready for the Next Step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9E387-A514-A9EB-D762-1870BA713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6519766" cy="531013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50000"/>
              <a:buNone/>
            </a:pPr>
            <a:r>
              <a:rPr lang="en-US" dirty="0"/>
              <a:t>A student should open a VR case when: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800" dirty="0"/>
              <a:t>They are nearing graduation and are ready for more intensive planning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800" dirty="0"/>
              <a:t>They need intensive supports (e.g. assistive technology, job coaching, accommodations, training to obtain competitive, integrated employment upon exiting high school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800" dirty="0"/>
              <a:t>They require a VR service to access or participate in a Pre-ETS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8886A-C84C-2C4E-2C48-734A3474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02"/>
          <a:stretch>
            <a:fillRect/>
          </a:stretch>
        </p:blipFill>
        <p:spPr>
          <a:xfrm>
            <a:off x="7006442" y="1333698"/>
            <a:ext cx="4961623" cy="477794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C10A8-D3C2-CC91-9D78-5177DB8E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358" y="6271189"/>
            <a:ext cx="1390262" cy="4419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8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FB72-F7B7-F894-6EF6-7FC82C17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VR Service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6869-84C2-8025-7787-24A113485A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VR Services to Access &amp; Participate in Pre-ETS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Assistive Technology 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Foreign Language Interpreting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Personal Care Attendant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C1BA5-6F9A-F17E-788D-430F368B6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VR Services Post-High School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Diagnostic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Vocational Evaluation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Counseling and Guidance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Restoration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Training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Placement Assistance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Supported Employment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BD67A-A962-A0F7-DE2D-0D2C864D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fld id="{5EC2EC9C-49C8-4822-BF2F-F50546B718F1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spcBef>
                  <a:spcPts val="600"/>
                </a:spcBef>
                <a:spcAft>
                  <a:spcPts val="600"/>
                </a:spcAft>
              </a:pPr>
              <a:t>27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9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5ED2F7-4C12-1514-932C-F93A1BA4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Benefits of Transitioning from PE </a:t>
            </a:r>
            <a:r>
              <a:rPr lang="en-US" sz="2400" dirty="0">
                <a:sym typeface="Wingdings" panose="05000000000000000000" pitchFamily="2" charset="2"/>
              </a:rPr>
              <a:t> VR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14D3F3-8A74-E22D-80DE-A32042ACC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820" y="961053"/>
            <a:ext cx="7276322" cy="5215910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Ensures continuity—no service gap.  Students can immediately access Pre-ETS with a PE case</a:t>
            </a:r>
          </a:p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Builds trust and confidence through established relationships</a:t>
            </a:r>
          </a:p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Uses Pre-ETS data to inform VR planning and eligibility</a:t>
            </a:r>
          </a:p>
          <a:p>
            <a:pPr marL="0" indent="0">
              <a:buNone/>
            </a:pPr>
            <a:endParaRPr lang="en-US" dirty="0">
              <a:latin typeface="Verdana"/>
              <a:ea typeface="Calibri"/>
              <a:cs typeface="Calibri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863BB8-71C3-589C-EF5B-D56936D89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2142" y="1742848"/>
            <a:ext cx="3372304" cy="337230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6557C-2558-F12B-55EF-5D0C6FD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C87D-66A4-8B77-523E-56755FA8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/>
                <a:ea typeface="Verdana"/>
              </a:rPr>
              <a:t>Scenario #1: Mallory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701B-3778-35C9-03D8-7463B142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6" y="1092880"/>
            <a:ext cx="6279501" cy="51959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Verdana"/>
                <a:ea typeface="Verdana"/>
              </a:rPr>
              <a:t>Mallory is a 9th grade student that is interested in Pre-ETS Group Instruction with an Early Reach Coordinator.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dirty="0">
                <a:latin typeface="Verdana"/>
                <a:ea typeface="Verdana"/>
              </a:rPr>
              <a:t>She does not need a VR service to access/participate in Pre-ETS. </a:t>
            </a:r>
            <a:r>
              <a:rPr lang="en-US" b="1" dirty="0">
                <a:latin typeface="Verdana"/>
                <a:ea typeface="Verdana"/>
              </a:rPr>
              <a:t> </a:t>
            </a:r>
            <a:endParaRPr lang="en-US" dirty="0"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b="1" dirty="0">
                <a:latin typeface="Verdana"/>
                <a:ea typeface="Verdana"/>
              </a:rPr>
              <a:t>What would you do?</a:t>
            </a:r>
            <a:endParaRPr lang="en-US" sz="3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1DA96-60BA-B7ED-C5CB-DAEA72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2EC9C-49C8-4822-BF2F-F50546B718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686B45-ECF5-7008-CE03-30AFFEDE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r="32823"/>
          <a:stretch/>
        </p:blipFill>
        <p:spPr bwMode="auto">
          <a:xfrm>
            <a:off x="615820" y="1092880"/>
            <a:ext cx="3381414" cy="42628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1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68A0-96A4-A732-5944-3E1AD5FD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3912-639D-C680-D131-A215AA1FB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979714"/>
            <a:ext cx="7063274" cy="51972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ker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“By the time I left Project SEARCH, I had a job and was moving into my apartment with a roommate. I have been at my job for almost a year now and I love it!”</a:t>
            </a:r>
            <a:endParaRPr lang="en-US" sz="2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Began working with OVR’s Norristown BVRS office as a senior in high school.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Participated in </a:t>
            </a:r>
            <a:r>
              <a:rPr lang="en-US" sz="2200" b="1">
                <a:latin typeface="Verdana" panose="020B0604030504040204" pitchFamily="34" charset="0"/>
                <a:ea typeface="Verdana" panose="020B0604030504040204" pitchFamily="34" charset="0"/>
              </a:rPr>
              <a:t>Project SEARCH at Phoenixville Hospital</a:t>
            </a: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</a:rPr>
              <a:t>Prior to exiting Project SEARCH, she met her job goal! She was offered a part time position at Holiday Inn as a housekeeper, working 24 hours a week, earning $11/hour. She is also able to continue to receive follow along job support through her waiver.</a:t>
            </a:r>
          </a:p>
          <a:p>
            <a:pPr marL="0" indent="0">
              <a:buNone/>
            </a:pPr>
            <a:endParaRPr lang="en-US" sz="2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Layla smiles for a photo as she holds her dog on her lap.">
            <a:extLst>
              <a:ext uri="{FF2B5EF4-FFF2-40B4-BE49-F238E27FC236}">
                <a16:creationId xmlns:a16="http://schemas.microsoft.com/office/drawing/2014/main" id="{C8FEBF46-0787-E6C4-7C2B-5FCA8C7A9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9094" y="1022048"/>
            <a:ext cx="3836590" cy="51125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F768C-AAC4-F6C0-D2B9-5EDE043D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C2EC9C-49C8-4822-BF2F-F50546B718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23"/>
    </mc:Choice>
    <mc:Fallback xmlns="">
      <p:transition spd="slow" advTm="6452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C310-622F-2E16-3335-81FE191C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Answer: Mallory</a:t>
            </a:r>
          </a:p>
        </p:txBody>
      </p:sp>
      <p:pic>
        <p:nvPicPr>
          <p:cNvPr id="7" name="Content Placeholder 6" descr="Checkmark with solid fill">
            <a:extLst>
              <a:ext uri="{FF2B5EF4-FFF2-40B4-BE49-F238E27FC236}">
                <a16:creationId xmlns:a16="http://schemas.microsoft.com/office/drawing/2014/main" id="{0DABFA45-F444-F21D-E969-D3D77FB344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766" y="1313504"/>
            <a:ext cx="4347994" cy="4347994"/>
          </a:xfrm>
          <a:prstGeom prst="ellipse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AC48BC-BB92-D7DF-2E52-F0AE89F5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6016" y="3697357"/>
            <a:ext cx="7072604" cy="247960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2060"/>
                </a:solidFill>
                <a:latin typeface="Verdana"/>
                <a:ea typeface="Verdana"/>
              </a:rPr>
              <a:t>Complete an </a:t>
            </a:r>
            <a:endParaRPr lang="en-US" sz="5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002060"/>
                </a:solidFill>
                <a:latin typeface="Verdana"/>
                <a:ea typeface="Verdana"/>
              </a:rPr>
              <a:t>OVR 244 and refer for a PE case. </a:t>
            </a:r>
            <a:endParaRPr lang="en-US" sz="4800" dirty="0">
              <a:solidFill>
                <a:srgbClr val="000000"/>
              </a:solidFill>
              <a:latin typeface="Verdana"/>
              <a:ea typeface="Verdana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3D88C-54EF-5B6D-E122-26EB6386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2EC9C-49C8-4822-BF2F-F50546B718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D2E463-8B9B-1914-C802-6A78B3104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r="32823"/>
          <a:stretch/>
        </p:blipFill>
        <p:spPr bwMode="auto">
          <a:xfrm>
            <a:off x="9035683" y="1313504"/>
            <a:ext cx="2325350" cy="29314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49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C87D-66A4-8B77-523E-56755FA8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/>
                <a:ea typeface="Verdana"/>
              </a:rPr>
              <a:t>Scenario #2: Henry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701B-3778-35C9-03D8-7463B142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5" y="1091157"/>
            <a:ext cx="6530483" cy="48370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Times New Roman"/>
              </a:rPr>
              <a:t>Henry is an 11th grade student who is 2 years from high school graduation. He plans to graduate at age 18. 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Times New Roman"/>
              </a:rPr>
              <a:t>He is interested in connecting with OVR but is not quite sure if he is ready for a Paid Work Based Learning Experience. </a:t>
            </a:r>
            <a:endParaRPr lang="en-US" sz="2000" dirty="0">
              <a:latin typeface="Verdana" panose="020B0604030504040204" pitchFamily="34" charset="0"/>
              <a:ea typeface="Verdan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Times New Roman"/>
              </a:rPr>
              <a:t>He has not worked with OVR before and does not have an existing case. </a:t>
            </a:r>
            <a:endParaRPr lang="en-US" sz="2000" dirty="0">
              <a:latin typeface="Verdana" panose="020B0604030504040204" pitchFamily="34" charset="0"/>
              <a:ea typeface="Verdan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Times New Roman"/>
              </a:rPr>
              <a:t>What would you do?</a:t>
            </a:r>
            <a:endParaRPr lang="en-US" sz="2000" b="1" dirty="0">
              <a:latin typeface="Verdana" panose="020B0604030504040204" pitchFamily="34" charset="0"/>
              <a:ea typeface="Verdan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1DA96-60BA-B7ED-C5CB-DAEA72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2EC9C-49C8-4822-BF2F-F50546B718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686B45-ECF5-7008-CE03-30AFFEDE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r="36210" b="15538"/>
          <a:stretch/>
        </p:blipFill>
        <p:spPr bwMode="auto">
          <a:xfrm>
            <a:off x="615820" y="1092880"/>
            <a:ext cx="3069490" cy="42549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C310-622F-2E16-3335-81FE191C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98" y="149290"/>
            <a:ext cx="7072604" cy="531846"/>
          </a:xfrm>
        </p:spPr>
        <p:txBody>
          <a:bodyPr/>
          <a:lstStyle/>
          <a:p>
            <a:r>
              <a:rPr lang="en-US" sz="3200" dirty="0"/>
              <a:t>Answer: Henry</a:t>
            </a:r>
          </a:p>
        </p:txBody>
      </p:sp>
      <p:pic>
        <p:nvPicPr>
          <p:cNvPr id="7" name="Content Placeholder 6" descr="Checkmark with solid fill">
            <a:extLst>
              <a:ext uri="{FF2B5EF4-FFF2-40B4-BE49-F238E27FC236}">
                <a16:creationId xmlns:a16="http://schemas.microsoft.com/office/drawing/2014/main" id="{0DABFA45-F444-F21D-E969-D3D77FB344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0062" y="680293"/>
            <a:ext cx="4347994" cy="4347994"/>
          </a:xfrm>
          <a:prstGeom prst="ellipse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AC48BC-BB92-D7DF-2E52-F0AE89F5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0972" y="4022501"/>
            <a:ext cx="5888972" cy="20340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Verdana"/>
                <a:ea typeface="Verdana"/>
              </a:rPr>
              <a:t>Complete an OVR 244 and refer for a PE case. After Henry receives group instruction or an experiential learning Pre-ETS, OVR staff can determine if he is ready for a VR referral. 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3D88C-54EF-5B6D-E122-26EB6386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2EC9C-49C8-4822-BF2F-F50546B718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C45C9A-EB84-5941-8D9B-ADAB7715F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r="36210" b="15538"/>
          <a:stretch/>
        </p:blipFill>
        <p:spPr bwMode="auto">
          <a:xfrm>
            <a:off x="9610376" y="1356434"/>
            <a:ext cx="2366526" cy="32805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23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C87D-66A4-8B77-523E-56755FA8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/>
                <a:ea typeface="Verdana"/>
              </a:rPr>
              <a:t>Scenario #3: Jillian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701B-3778-35C9-03D8-7463B142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6" y="1930007"/>
            <a:ext cx="6279501" cy="2791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</a:rPr>
              <a:t>Jillian is a 10th grade student that requires an VR Service to access and participate in Experiential Learning and Instruction Pre-ETS. 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Verdana"/>
                <a:ea typeface="Verdana"/>
              </a:rPr>
              <a:t>What would you do?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1DA96-60BA-B7ED-C5CB-DAEA72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2EC9C-49C8-4822-BF2F-F50546B718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686B45-ECF5-7008-CE03-30AFFEDE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6" r="3056"/>
          <a:stretch/>
        </p:blipFill>
        <p:spPr bwMode="auto">
          <a:xfrm>
            <a:off x="615819" y="1092880"/>
            <a:ext cx="3255141" cy="44675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90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C310-622F-2E16-3335-81FE191C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Answer: Jillian</a:t>
            </a:r>
          </a:p>
        </p:txBody>
      </p:sp>
      <p:pic>
        <p:nvPicPr>
          <p:cNvPr id="7" name="Content Placeholder 6" descr="Checkmark with solid fill">
            <a:extLst>
              <a:ext uri="{FF2B5EF4-FFF2-40B4-BE49-F238E27FC236}">
                <a16:creationId xmlns:a16="http://schemas.microsoft.com/office/drawing/2014/main" id="{0DABFA45-F444-F21D-E969-D3D77FB344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836" y="1249110"/>
            <a:ext cx="4347994" cy="4347994"/>
          </a:xfrm>
          <a:prstGeom prst="ellipse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AC48BC-BB92-D7DF-2E52-F0AE89F5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7990" y="3427351"/>
            <a:ext cx="6042294" cy="25738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Verdana"/>
                <a:ea typeface="Verdana"/>
              </a:rPr>
              <a:t>Complete a OVR 244. Submit to your assigned ERC or VRC. OVR will determine internally if a PE or VR referral is the best fit. 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3D88C-54EF-5B6D-E122-26EB6386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2EC9C-49C8-4822-BF2F-F50546B718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F4D76-72FC-C2ED-FE1B-5F329732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6" r="3056"/>
          <a:stretch/>
        </p:blipFill>
        <p:spPr bwMode="auto">
          <a:xfrm>
            <a:off x="9358289" y="1313504"/>
            <a:ext cx="2230331" cy="30610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47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36EA3C-09A5-AC4A-3AD3-BEA4B474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Then and Now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0325FA-6BB7-08B0-5ABD-10DE0B4DA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Then: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C8DAF-C56B-EFA8-1567-E9668D7496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Age 14+: Pre-ETS Request Form to work with ERC, and/or Provider. PE case opened.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Last 2 years of high school: VR Referral to VRC, and OVR Application. VR case opened.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DA48D3-7922-520A-73A4-EE2360C49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Now: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F677A0-FDFE-6614-6A35-7AD240E1D3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All grades: Begin with Pre-ETS Request form to open PE case.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OVR staff decide when and if VR referral is needed.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Student needs a VR service to access/participate in Pre-ETS.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Student has participated in experiential learning and instruction Pre-ETS and is ready for or could benefit from a Pre-ETS that requires a VR application, or IPE.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D16BD-C7B9-F7F9-5095-7564797F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35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97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998D-00B8-1471-F1BE-1C3657C4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39960"/>
            <a:ext cx="7063274" cy="55050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Questions?</a:t>
            </a:r>
          </a:p>
        </p:txBody>
      </p:sp>
      <p:pic>
        <p:nvPicPr>
          <p:cNvPr id="6" name="Content Placeholder 5" descr="Sticky notes with question marks">
            <a:extLst>
              <a:ext uri="{FF2B5EF4-FFF2-40B4-BE49-F238E27FC236}">
                <a16:creationId xmlns:a16="http://schemas.microsoft.com/office/drawing/2014/main" id="{6D1493E1-5443-8914-897E-B640D73CE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19" y="979714"/>
            <a:ext cx="7786140" cy="5197249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3D1FC-12FD-BB9F-1EF5-47F74543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7019" y="6288834"/>
            <a:ext cx="1352939" cy="4326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2190-FB1E-D28F-1CE0-A04B9D26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Transition Services Data (7/1/23-6/30/24)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CA5B06-3889-BC29-8AFE-B82667F31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092" y="1285797"/>
            <a:ext cx="8178866" cy="45642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13775-773D-3EDC-E4C9-97A22699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979714"/>
            <a:ext cx="5480180" cy="5197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/>
                <a:ea typeface="Verdana"/>
              </a:rPr>
              <a:t>21,861 students received Pre-ETS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/>
                <a:ea typeface="Verdana"/>
              </a:rPr>
              <a:t>OVR Staff attended 8,230 Individualized Education Plan (IEP) Meetings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637A0-8A8E-EAF8-20DA-0D59B672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C2EC9C-49C8-4822-BF2F-F50546B718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50"/>
    </mc:Choice>
    <mc:Fallback xmlns="">
      <p:transition spd="slow" advTm="523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3BFD-CC9A-4DE8-88B8-7C11B4D6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FEE2-D952-4C10-A6C5-A2828FFA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068" y="1014761"/>
            <a:ext cx="9857890" cy="527407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latin typeface="Verdana"/>
                <a:ea typeface="Verdana"/>
              </a:rPr>
              <a:t>Introduction to OVR and Pre-Employment Transition Serivces (Pre-ETS)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Understanding the continuum of services available to students. </a:t>
            </a:r>
          </a:p>
          <a:p>
            <a:pPr marL="0" indent="0">
              <a:buNone/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Potentially Eligible (PE) Cases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Verdana"/>
                <a:ea typeface="Verdana"/>
              </a:rPr>
              <a:t>What they are, how to open them, and why they’re a valuable first step</a:t>
            </a:r>
          </a:p>
          <a:p>
            <a:pPr marL="0" indent="0">
              <a:buNone/>
            </a:pPr>
            <a:r>
              <a:rPr lang="en-US" sz="4000" b="1" dirty="0">
                <a:latin typeface="Verdana"/>
                <a:ea typeface="Verdana"/>
              </a:rPr>
              <a:t>VR Cases</a:t>
            </a:r>
            <a:endParaRPr lang="en-US" sz="4000" b="1" dirty="0">
              <a:solidFill>
                <a:srgbClr val="FF0000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How VR cases differ from PE and when a student is ready for the next step</a:t>
            </a:r>
          </a:p>
          <a:p>
            <a:pPr marL="0" indent="0">
              <a:buNone/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Benefits for Students &amp; Schools</a:t>
            </a:r>
          </a:p>
          <a:p>
            <a:pPr marL="0" indent="0">
              <a:buNone/>
            </a:pPr>
            <a:r>
              <a:rPr lang="en-US" sz="4000" dirty="0">
                <a:latin typeface="Verdana"/>
                <a:ea typeface="Verdana"/>
              </a:rPr>
              <a:t>Why starting with PE cases helps students build readiness and saves schools'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859EC-2CA5-403E-A7FC-C5123BA8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ECCD03-4A9B-9D7C-CFA0-D784D8BD3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1180" y="5056822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6F6F17A-A79B-1939-E40F-03536EBA2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180" y="3679467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EDB8EA5-25A5-87AA-43C5-806749D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9084" y="2302112"/>
            <a:ext cx="914400" cy="914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01B80FD-7E28-8730-17FD-A54F1148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0307" y="1153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6ECAD5D-B9ED-B43B-2165-72FAFECC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49290"/>
            <a:ext cx="7072604" cy="53184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BB75A2-AC2B-DB92-BC87-EFF1DB66D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820" y="1537996"/>
            <a:ext cx="8212495" cy="3782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/>
              <a:t>Introduction to OVR &amp; Pre-ETS</a:t>
            </a:r>
            <a:endParaRPr lang="en-US" sz="8800" dirty="0"/>
          </a:p>
        </p:txBody>
      </p:sp>
      <p:pic>
        <p:nvPicPr>
          <p:cNvPr id="9" name="Content Placeholder 8" descr="Open book with solid fill">
            <a:extLst>
              <a:ext uri="{FF2B5EF4-FFF2-40B4-BE49-F238E27FC236}">
                <a16:creationId xmlns:a16="http://schemas.microsoft.com/office/drawing/2014/main" id="{8A49BE05-9DD8-0582-8E3C-33707B69A9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5585" y="2968154"/>
            <a:ext cx="3303035" cy="33030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EDB6A-2F9E-43A3-E11B-AD8D3D38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358" y="6271189"/>
            <a:ext cx="1390262" cy="4419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C2EC9C-49C8-4822-BF2F-F50546B718F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1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47F6-EB6A-4D2B-9F1E-E925C571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/>
                <a:ea typeface="Verdana"/>
              </a:rPr>
              <a:t>OVR</a:t>
            </a:r>
            <a:r>
              <a:rPr lang="en-US" sz="3200" noProof="0" dirty="0">
                <a:latin typeface="Verdana"/>
                <a:ea typeface="Verdana"/>
              </a:rPr>
              <a:t> Mission Statement</a:t>
            </a:r>
            <a:endParaRPr lang="en-US" sz="3200" dirty="0">
              <a:latin typeface="Verdana"/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2E3D-23AC-4292-A016-9470655FA1D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prstClr val="black"/>
              </a:solidFill>
              <a:latin typeface="Verdana"/>
              <a:ea typeface="Verdana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To assist Pennsylvanians with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**disabilities**</a:t>
            </a:r>
            <a:endParaRPr lang="en-US">
              <a:solidFill>
                <a:prstClr val="black"/>
              </a:solidFill>
              <a:latin typeface="Verdana"/>
              <a:ea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to secure and maintain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**employment**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and independence.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995A8-4DF1-4402-AB83-61B3B3FB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2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7B7B49-259F-C5AA-BFB3-312774F7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  <a:latin typeface="Verdana"/>
                <a:ea typeface="Verdana"/>
              </a:rPr>
              <a:t>OVR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</a:rPr>
              <a:t>Agency Organization</a:t>
            </a:r>
            <a:endParaRPr lang="en-US" sz="3200" dirty="0">
              <a:solidFill>
                <a:prstClr val="white"/>
              </a:solidFill>
              <a:latin typeface="Verdana"/>
              <a:ea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9500C-76B6-4530-BAA4-8A3D33AF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9" descr="Organizational chart of the Pennsylvania Department of Labor and Industry, detailing the structure of vocational rehabilitation services, including multiple bureaus and centers, and their locations in Pennsylvania.">
            <a:extLst>
              <a:ext uri="{FF2B5EF4-FFF2-40B4-BE49-F238E27FC236}">
                <a16:creationId xmlns:a16="http://schemas.microsoft.com/office/drawing/2014/main" id="{A55AEDF9-7CAC-B5F1-01A9-F2E9DC54B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819" y="1046480"/>
            <a:ext cx="11380397" cy="4886960"/>
          </a:xfrm>
        </p:spPr>
      </p:pic>
    </p:spTree>
    <p:extLst>
      <p:ext uri="{BB962C8B-B14F-4D97-AF65-F5344CB8AC3E}">
        <p14:creationId xmlns:p14="http://schemas.microsoft.com/office/powerpoint/2010/main" val="330568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796B-D2EE-0941-B9E6-9B876773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Verdana"/>
                <a:ea typeface="Verdana"/>
              </a:rPr>
              <a:t>OVR District Offices (Map)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84741-B3A4-7646-B36F-29ACA4F5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EC9C-49C8-4822-BF2F-F50546B718F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3" descr="BVRS offices: Erie, New Castle, Pittsburgh, Washington, Dubois, Altoona, Johnstown, Harrisburg, York, Williamsport, Reading, Allentown, Wilkes-Barre, Norristown and Philadelphia.&#10;BBVS offices: Erie, Pittsburgh, Altoona, Harrisburg, Wilkes-Barre, and Philadelphia&#10;Hiram G. Andrews Center&#10;OVR Central Office" title="Map of Pennsylvania showing OVR locations">
            <a:extLst>
              <a:ext uri="{FF2B5EF4-FFF2-40B4-BE49-F238E27FC236}">
                <a16:creationId xmlns:a16="http://schemas.microsoft.com/office/drawing/2014/main" id="{F30071FB-E506-45A3-9F45-C8A07B2585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l="28205" t="16154" r="25961" b="34615"/>
          <a:stretch>
            <a:fillRect/>
          </a:stretch>
        </p:blipFill>
        <p:spPr bwMode="auto">
          <a:xfrm>
            <a:off x="718910" y="892367"/>
            <a:ext cx="10851051" cy="53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098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R PowerPoint Template3" id="{C8608C4A-5AAC-4D98-86C5-FB96882151D7}" vid="{719F8599-3278-4FD9-A234-4F8A0F64A4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c1413c-94d8-4a5b-b957-06ded3ea9d85" xsi:nil="true"/>
    <lcf76f155ced4ddcb4097134ff3c332f xmlns="34734e98-db5e-416f-9c52-6940d596a37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A4A3A0C7B94A41A762E46DCFAB0811" ma:contentTypeVersion="14" ma:contentTypeDescription="Create a new document." ma:contentTypeScope="" ma:versionID="987371f7f1314d0acda8f89f7eebd111">
  <xsd:schema xmlns:xsd="http://www.w3.org/2001/XMLSchema" xmlns:xs="http://www.w3.org/2001/XMLSchema" xmlns:p="http://schemas.microsoft.com/office/2006/metadata/properties" xmlns:ns2="34734e98-db5e-416f-9c52-6940d596a372" xmlns:ns3="4456c527-1fe8-4bfc-adcf-f60d0674d66f" xmlns:ns4="e3c1413c-94d8-4a5b-b957-06ded3ea9d85" targetNamespace="http://schemas.microsoft.com/office/2006/metadata/properties" ma:root="true" ma:fieldsID="7b63fce1d9c395f844fc3281dc56720e" ns2:_="" ns3:_="" ns4:_="">
    <xsd:import namespace="34734e98-db5e-416f-9c52-6940d596a372"/>
    <xsd:import namespace="4456c527-1fe8-4bfc-adcf-f60d0674d66f"/>
    <xsd:import namespace="e3c1413c-94d8-4a5b-b957-06ded3ea9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34e98-db5e-416f-9c52-6940d596a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380fc7-fa52-4f73-84dd-cd41989e36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6c527-1fe8-4bfc-adcf-f60d0674d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1413c-94d8-4a5b-b957-06ded3ea9d8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fb1843b-772f-4b5e-a540-69c180e0b9c9}" ma:internalName="TaxCatchAll" ma:showField="CatchAllData" ma:web="e3c1413c-94d8-4a5b-b957-06ded3ea9d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000C8-5DEF-473C-BAA2-8ACF1509814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456c527-1fe8-4bfc-adcf-f60d0674d66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3c1413c-94d8-4a5b-b957-06ded3ea9d85"/>
    <ds:schemaRef ds:uri="34734e98-db5e-416f-9c52-6940d596a3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E412CB-45F6-4AF5-B9A7-9A626990B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34e98-db5e-416f-9c52-6940d596a372"/>
    <ds:schemaRef ds:uri="4456c527-1fe8-4bfc-adcf-f60d0674d66f"/>
    <ds:schemaRef ds:uri="e3c1413c-94d8-4a5b-b957-06ded3ea9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EB8958-3047-4B83-9973-9049682879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OVR PowerPoint Template</Template>
  <TotalTime>28865</TotalTime>
  <Words>1494</Words>
  <Application>Microsoft Office PowerPoint</Application>
  <PresentationFormat>Widescreen</PresentationFormat>
  <Paragraphs>271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Verdana</vt:lpstr>
      <vt:lpstr>Wingdings</vt:lpstr>
      <vt:lpstr>Office Theme</vt:lpstr>
      <vt:lpstr>OVR: Supporting Students with Disabilities: Making the Most of Potentially Eligible Cases</vt:lpstr>
      <vt:lpstr>Presenter:</vt:lpstr>
      <vt:lpstr>Layla</vt:lpstr>
      <vt:lpstr>Transition Services Data (7/1/23-6/30/24)</vt:lpstr>
      <vt:lpstr>Agenda</vt:lpstr>
      <vt:lpstr>Introduction</vt:lpstr>
      <vt:lpstr>OVR Mission Statement</vt:lpstr>
      <vt:lpstr>OVR Agency Organization</vt:lpstr>
      <vt:lpstr>OVR District Offices (Map)</vt:lpstr>
      <vt:lpstr>OVR District Offices (List)</vt:lpstr>
      <vt:lpstr>OVR Staff You Currently Collaborate With </vt:lpstr>
      <vt:lpstr>Introduction to Pre-ETS: Who has access? </vt:lpstr>
      <vt:lpstr>Introduction to Pre-ETS: What are they?</vt:lpstr>
      <vt:lpstr>OVR Continuum of Services: 3 Phases of Pre-ETS</vt:lpstr>
      <vt:lpstr>Pre-ETS Examples By Phase</vt:lpstr>
      <vt:lpstr>Recommended Pre-ETS by Age/School Exit</vt:lpstr>
      <vt:lpstr>PE Cases</vt:lpstr>
      <vt:lpstr>What is Potentially Eligible (PE)?</vt:lpstr>
      <vt:lpstr>PE Cases: Opening Doors for Students</vt:lpstr>
      <vt:lpstr>The Benefits of a PE Case</vt:lpstr>
      <vt:lpstr>The Benefits of a PE Case Accessible</vt:lpstr>
      <vt:lpstr>Pre-ETS Request OVR-244 Form</vt:lpstr>
      <vt:lpstr>Using the OVR-244 Correctly</vt:lpstr>
      <vt:lpstr>VR Case</vt:lpstr>
      <vt:lpstr>The Role of VR Cases</vt:lpstr>
      <vt:lpstr>When Students Are Ready for the Next Step</vt:lpstr>
      <vt:lpstr>VR Service Examples:</vt:lpstr>
      <vt:lpstr>Benefits of Transitioning from PE  VR</vt:lpstr>
      <vt:lpstr>Scenario #1: Mallory</vt:lpstr>
      <vt:lpstr>Answer: Mallory</vt:lpstr>
      <vt:lpstr>Scenario #2: Henry</vt:lpstr>
      <vt:lpstr>Answer: Henry</vt:lpstr>
      <vt:lpstr>Scenario #3: Jillian</vt:lpstr>
      <vt:lpstr>Answer: Jillian</vt:lpstr>
      <vt:lpstr>Then and Now</vt:lpstr>
      <vt:lpstr>Questions?</vt:lpstr>
    </vt:vector>
  </TitlesOfParts>
  <Company>Commonwealth of 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OVR: Supporting Students with Disabilities: Making the Most of Potentially Eligible Cases</dc:title>
  <dc:creator>Gales, Sara</dc:creator>
  <cp:lastModifiedBy>Glavey, Brett</cp:lastModifiedBy>
  <cp:revision>1076</cp:revision>
  <dcterms:created xsi:type="dcterms:W3CDTF">2017-07-10T15:20:45Z</dcterms:created>
  <dcterms:modified xsi:type="dcterms:W3CDTF">2025-11-07T02:48:51Z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6C31D936-4AB7-4E19-A7C7-22007F704F2D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0x010100FEA4A3A0C7B94A41A762E46DCFAB0811</vt:lpwstr>
  </property>
  <property fmtid="{D5CDD505-2E9C-101B-9397-08002B2CF9AE}" pid="5" name="MediaServiceImageTags">
    <vt:lpwstr/>
  </property>
</Properties>
</file>