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312" r:id="rId6"/>
    <p:sldId id="260" r:id="rId7"/>
    <p:sldId id="304" r:id="rId8"/>
    <p:sldId id="257" r:id="rId9"/>
    <p:sldId id="262" r:id="rId10"/>
    <p:sldId id="259" r:id="rId11"/>
    <p:sldId id="261" r:id="rId12"/>
    <p:sldId id="308" r:id="rId13"/>
    <p:sldId id="288" r:id="rId14"/>
    <p:sldId id="282" r:id="rId15"/>
    <p:sldId id="268" r:id="rId16"/>
    <p:sldId id="269" r:id="rId17"/>
    <p:sldId id="277" r:id="rId18"/>
    <p:sldId id="278" r:id="rId19"/>
    <p:sldId id="280" r:id="rId20"/>
    <p:sldId id="299" r:id="rId21"/>
    <p:sldId id="310" r:id="rId22"/>
    <p:sldId id="309" r:id="rId23"/>
    <p:sldId id="287" r:id="rId24"/>
    <p:sldId id="311" r:id="rId25"/>
    <p:sldId id="279" r:id="rId26"/>
    <p:sldId id="293" r:id="rId27"/>
    <p:sldId id="303" r:id="rId28"/>
    <p:sldId id="301" r:id="rId29"/>
    <p:sldId id="27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2"/>
    <p:restoredTop sz="86425"/>
  </p:normalViewPr>
  <p:slideViewPr>
    <p:cSldViewPr>
      <p:cViewPr varScale="1">
        <p:scale>
          <a:sx n="59" d="100"/>
          <a:sy n="59" d="100"/>
        </p:scale>
        <p:origin x="972" y="60"/>
      </p:cViewPr>
      <p:guideLst>
        <p:guide orient="horz" pos="2160"/>
        <p:guide pos="2880"/>
      </p:guideLst>
    </p:cSldViewPr>
  </p:slideViewPr>
  <p:outlineViewPr>
    <p:cViewPr>
      <p:scale>
        <a:sx n="33" d="100"/>
        <a:sy n="33" d="100"/>
      </p:scale>
      <p:origin x="0" y="-1004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B1720-F7F7-194D-84A6-20E9C28B42CF}" type="datetimeFigureOut">
              <a:rPr lang="en-US" smtClean="0"/>
              <a:t>4/1/2021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1A9D29-4446-6548-BE37-EFACC1DFC42A}" type="slidenum">
              <a:rPr lang="en-US" smtClean="0"/>
              <a:t>‹#›</a:t>
            </a:fld>
            <a:endParaRPr lang="en-US"/>
          </a:p>
        </p:txBody>
      </p:sp>
    </p:spTree>
    <p:extLst>
      <p:ext uri="{BB962C8B-B14F-4D97-AF65-F5344CB8AC3E}">
        <p14:creationId xmlns:p14="http://schemas.microsoft.com/office/powerpoint/2010/main" val="3696906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1A9D29-4446-6548-BE37-EFACC1DFC42A}" type="slidenum">
              <a:rPr lang="en-US" smtClean="0"/>
              <a:t>1</a:t>
            </a:fld>
            <a:endParaRPr lang="en-US"/>
          </a:p>
        </p:txBody>
      </p:sp>
    </p:spTree>
    <p:extLst>
      <p:ext uri="{BB962C8B-B14F-4D97-AF65-F5344CB8AC3E}">
        <p14:creationId xmlns:p14="http://schemas.microsoft.com/office/powerpoint/2010/main" val="4179372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1A9D29-4446-6548-BE37-EFACC1DFC42A}" type="slidenum">
              <a:rPr lang="en-US" smtClean="0"/>
              <a:t>18</a:t>
            </a:fld>
            <a:endParaRPr lang="en-US"/>
          </a:p>
        </p:txBody>
      </p:sp>
    </p:spTree>
    <p:extLst>
      <p:ext uri="{BB962C8B-B14F-4D97-AF65-F5344CB8AC3E}">
        <p14:creationId xmlns:p14="http://schemas.microsoft.com/office/powerpoint/2010/main" val="610072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8E57D-E652-684A-86E6-B4F641D89813}" type="slidenum">
              <a:rPr lang="en-US" smtClean="0"/>
              <a:t>19</a:t>
            </a:fld>
            <a:endParaRPr lang="en-US"/>
          </a:p>
        </p:txBody>
      </p:sp>
    </p:spTree>
    <p:extLst>
      <p:ext uri="{BB962C8B-B14F-4D97-AF65-F5344CB8AC3E}">
        <p14:creationId xmlns:p14="http://schemas.microsoft.com/office/powerpoint/2010/main" val="1802892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 between CHC and OBRA: OBRA limited to those youth ages 18 to 21 and adults 21 and older who do not have physical disabilities that meet the nursing facility clinically eligible requirements but have disabilities that occurred prior to age 22 </a:t>
            </a:r>
          </a:p>
        </p:txBody>
      </p:sp>
      <p:sp>
        <p:nvSpPr>
          <p:cNvPr id="4" name="Slide Number Placeholder 3"/>
          <p:cNvSpPr>
            <a:spLocks noGrp="1"/>
          </p:cNvSpPr>
          <p:nvPr>
            <p:ph type="sldNum" sz="quarter" idx="5"/>
          </p:nvPr>
        </p:nvSpPr>
        <p:spPr/>
        <p:txBody>
          <a:bodyPr/>
          <a:lstStyle/>
          <a:p>
            <a:fld id="{FB68E57D-E652-684A-86E6-B4F641D89813}" type="slidenum">
              <a:rPr lang="en-US" smtClean="0"/>
              <a:t>20</a:t>
            </a:fld>
            <a:endParaRPr lang="en-US"/>
          </a:p>
        </p:txBody>
      </p:sp>
    </p:spTree>
    <p:extLst>
      <p:ext uri="{BB962C8B-B14F-4D97-AF65-F5344CB8AC3E}">
        <p14:creationId xmlns:p14="http://schemas.microsoft.com/office/powerpoint/2010/main" val="2431561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68E57D-E652-684A-86E6-B4F641D89813}" type="slidenum">
              <a:rPr lang="en-US" smtClean="0"/>
              <a:t>22</a:t>
            </a:fld>
            <a:endParaRPr lang="en-US"/>
          </a:p>
        </p:txBody>
      </p:sp>
    </p:spTree>
    <p:extLst>
      <p:ext uri="{BB962C8B-B14F-4D97-AF65-F5344CB8AC3E}">
        <p14:creationId xmlns:p14="http://schemas.microsoft.com/office/powerpoint/2010/main" val="756428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a:t>
            </a:r>
          </a:p>
          <a:p>
            <a:r>
              <a:rPr lang="en-US" dirty="0"/>
              <a:t>Community means a lot of different</a:t>
            </a:r>
            <a:r>
              <a:rPr lang="en-US" baseline="0" dirty="0"/>
              <a:t> things to different people and everyone has a different approach to how we get connected to our communities.  </a:t>
            </a:r>
          </a:p>
          <a:p>
            <a:r>
              <a:rPr lang="en-US" baseline="0" dirty="0"/>
              <a:t>Community connection exists when a person becomes a valued member of the group, his/her ideas are appreciated and respected, relationships exist (people get to know each other), there is supportive growth.  Perhaps the easiest way to know that community has been created is that the person is missed when they are not there.  Someone asks about him or her. </a:t>
            </a:r>
          </a:p>
          <a:p>
            <a:endParaRPr lang="en-US" baseline="0" dirty="0"/>
          </a:p>
          <a:p>
            <a:r>
              <a:rPr lang="en-US" baseline="0" dirty="0"/>
              <a:t>This image shows the many, many different things people may think about or get from their communities.  It is important to keep in mind relationships help to keep up going, loneliness is a known contributor to poor health and even pre-mature death.  Not only that, but it is the eyes of our communities that keep people healthy, safe, and free from abuse.  This is especially true for those people that don’t use words to communicate.  The more people that know a person, the more people around to speak up </a:t>
            </a:r>
            <a:r>
              <a:rPr lang="mr-IN" baseline="0" dirty="0"/>
              <a:t>–</a:t>
            </a:r>
            <a:r>
              <a:rPr lang="en-US" baseline="0" dirty="0"/>
              <a:t> and despite what you many think, there are people that will speak up.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32155B2-E2FB-694F-98CB-0D2D5AD253A5}" type="slidenum">
              <a:rPr lang="en-US" smtClean="0"/>
              <a:t>23</a:t>
            </a:fld>
            <a:endParaRPr lang="en-US" dirty="0"/>
          </a:p>
        </p:txBody>
      </p:sp>
    </p:spTree>
    <p:extLst>
      <p:ext uri="{BB962C8B-B14F-4D97-AF65-F5344CB8AC3E}">
        <p14:creationId xmlns:p14="http://schemas.microsoft.com/office/powerpoint/2010/main" val="844795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1A9D29-4446-6548-BE37-EFACC1DFC42A}" type="slidenum">
              <a:rPr lang="en-US" smtClean="0"/>
              <a:t>26</a:t>
            </a:fld>
            <a:endParaRPr lang="en-US"/>
          </a:p>
        </p:txBody>
      </p:sp>
    </p:spTree>
    <p:extLst>
      <p:ext uri="{BB962C8B-B14F-4D97-AF65-F5344CB8AC3E}">
        <p14:creationId xmlns:p14="http://schemas.microsoft.com/office/powerpoint/2010/main" val="128879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1A9D29-4446-6548-BE37-EFACC1DFC42A}" type="slidenum">
              <a:rPr lang="en-US" smtClean="0"/>
              <a:t>3</a:t>
            </a:fld>
            <a:endParaRPr lang="en-US"/>
          </a:p>
        </p:txBody>
      </p:sp>
    </p:spTree>
    <p:extLst>
      <p:ext uri="{BB962C8B-B14F-4D97-AF65-F5344CB8AC3E}">
        <p14:creationId xmlns:p14="http://schemas.microsoft.com/office/powerpoint/2010/main" val="3070284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1A9D29-4446-6548-BE37-EFACC1DFC42A}" type="slidenum">
              <a:rPr lang="en-US" smtClean="0"/>
              <a:t>5</a:t>
            </a:fld>
            <a:endParaRPr lang="en-US"/>
          </a:p>
        </p:txBody>
      </p:sp>
    </p:spTree>
    <p:extLst>
      <p:ext uri="{BB962C8B-B14F-4D97-AF65-F5344CB8AC3E}">
        <p14:creationId xmlns:p14="http://schemas.microsoft.com/office/powerpoint/2010/main" val="3332871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1A9D29-4446-6548-BE37-EFACC1DFC42A}" type="slidenum">
              <a:rPr lang="en-US" smtClean="0"/>
              <a:t>6</a:t>
            </a:fld>
            <a:endParaRPr lang="en-US"/>
          </a:p>
        </p:txBody>
      </p:sp>
    </p:spTree>
    <p:extLst>
      <p:ext uri="{BB962C8B-B14F-4D97-AF65-F5344CB8AC3E}">
        <p14:creationId xmlns:p14="http://schemas.microsoft.com/office/powerpoint/2010/main" val="2512240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1A9D29-4446-6548-BE37-EFACC1DFC42A}" type="slidenum">
              <a:rPr lang="en-US" smtClean="0"/>
              <a:t>7</a:t>
            </a:fld>
            <a:endParaRPr lang="en-US"/>
          </a:p>
        </p:txBody>
      </p:sp>
    </p:spTree>
    <p:extLst>
      <p:ext uri="{BB962C8B-B14F-4D97-AF65-F5344CB8AC3E}">
        <p14:creationId xmlns:p14="http://schemas.microsoft.com/office/powerpoint/2010/main" val="399782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1A9D29-4446-6548-BE37-EFACC1DFC42A}" type="slidenum">
              <a:rPr lang="en-US" smtClean="0"/>
              <a:t>8</a:t>
            </a:fld>
            <a:endParaRPr lang="en-US"/>
          </a:p>
        </p:txBody>
      </p:sp>
    </p:spTree>
    <p:extLst>
      <p:ext uri="{BB962C8B-B14F-4D97-AF65-F5344CB8AC3E}">
        <p14:creationId xmlns:p14="http://schemas.microsoft.com/office/powerpoint/2010/main" val="1749922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5C4B73-3660-B64A-9983-38EC1F03647E}" type="slidenum">
              <a:rPr lang="en-US" smtClean="0"/>
              <a:t>12</a:t>
            </a:fld>
            <a:endParaRPr lang="en-US"/>
          </a:p>
        </p:txBody>
      </p:sp>
    </p:spTree>
    <p:extLst>
      <p:ext uri="{BB962C8B-B14F-4D97-AF65-F5344CB8AC3E}">
        <p14:creationId xmlns:p14="http://schemas.microsoft.com/office/powerpoint/2010/main" val="339428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5C4B73-3660-B64A-9983-38EC1F03647E}" type="slidenum">
              <a:rPr lang="en-US" smtClean="0"/>
              <a:t>13</a:t>
            </a:fld>
            <a:endParaRPr lang="en-US"/>
          </a:p>
        </p:txBody>
      </p:sp>
    </p:spTree>
    <p:extLst>
      <p:ext uri="{BB962C8B-B14F-4D97-AF65-F5344CB8AC3E}">
        <p14:creationId xmlns:p14="http://schemas.microsoft.com/office/powerpoint/2010/main" val="1442346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3E75-F3BA-4E3D-B2B4-640847DF17E6}"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629400" y="5105400"/>
            <a:ext cx="2133600" cy="1676400"/>
          </a:xfrm>
          <a:prstGeom prst="rect">
            <a:avLst/>
          </a:prstGeom>
        </p:spPr>
        <p:txBody>
          <a:bodyPr/>
          <a:lstStyle/>
          <a:p>
            <a:fld id="{F8969DF6-8AC7-4B1F-A2BF-5D868158C78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3E75-F3BA-4E3D-B2B4-640847DF17E6}"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629400" y="5105400"/>
            <a:ext cx="2133600" cy="1676400"/>
          </a:xfrm>
          <a:prstGeom prst="rect">
            <a:avLst/>
          </a:prstGeom>
        </p:spPr>
        <p:txBody>
          <a:bodyPr/>
          <a:lstStyle/>
          <a:p>
            <a:fld id="{F8969DF6-8AC7-4B1F-A2BF-5D868158C78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bg>
      <p:bgPr>
        <a:gradFill flip="none" rotWithShape="1">
          <a:gsLst>
            <a:gs pos="0">
              <a:schemeClr val="bg1"/>
            </a:gs>
            <a:gs pos="0">
              <a:schemeClr val="bg1">
                <a:lumMod val="88000"/>
                <a:lumOff val="12000"/>
              </a:schemeClr>
            </a:gs>
            <a:gs pos="86000">
              <a:schemeClr val="bg1"/>
            </a:gs>
            <a:gs pos="99000">
              <a:srgbClr val="C00000">
                <a:alpha val="4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F6491-F5E8-4123-9FE5-55BF1638F220}"/>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09FC1E19-6893-4B9F-B14B-ECAE623E49BF}"/>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4587F-96D0-4752-B4FD-7B720C8A7297}"/>
              </a:ext>
            </a:extLst>
          </p:cNvPr>
          <p:cNvSpPr>
            <a:spLocks noGrp="1"/>
          </p:cNvSpPr>
          <p:nvPr>
            <p:ph type="dt" sz="half" idx="10"/>
          </p:nvPr>
        </p:nvSpPr>
        <p:spPr/>
        <p:txBody>
          <a:bodyPr/>
          <a:lstStyle/>
          <a:p>
            <a:fld id="{51EE79E2-B94C-440B-8935-6CDFA7BF8B6B}" type="datetime1">
              <a:rPr lang="en-US" smtClean="0"/>
              <a:t>4/1/2021</a:t>
            </a:fld>
            <a:endParaRPr lang="en-US"/>
          </a:p>
        </p:txBody>
      </p:sp>
      <p:sp>
        <p:nvSpPr>
          <p:cNvPr id="5" name="Footer Placeholder 4">
            <a:extLst>
              <a:ext uri="{FF2B5EF4-FFF2-40B4-BE49-F238E27FC236}">
                <a16:creationId xmlns:a16="http://schemas.microsoft.com/office/drawing/2014/main" id="{1E0E0729-39F3-4706-8EED-79502BB947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8241F3-DB51-4DC1-AF62-04545E32D7B5}"/>
              </a:ext>
            </a:extLst>
          </p:cNvPr>
          <p:cNvSpPr>
            <a:spLocks noGrp="1"/>
          </p:cNvSpPr>
          <p:nvPr>
            <p:ph type="sldNum" sz="quarter" idx="12"/>
          </p:nvPr>
        </p:nvSpPr>
        <p:spPr/>
        <p:txBody>
          <a:bodyPr/>
          <a:lstStyle/>
          <a:p>
            <a:fld id="{B0095200-6172-4F8E-8F1C-792DF9203CE6}" type="slidenum">
              <a:rPr lang="en-US" smtClean="0"/>
              <a:t>‹#›</a:t>
            </a:fld>
            <a:endParaRPr lang="en-US"/>
          </a:p>
        </p:txBody>
      </p:sp>
    </p:spTree>
    <p:extLst>
      <p:ext uri="{BB962C8B-B14F-4D97-AF65-F5344CB8AC3E}">
        <p14:creationId xmlns:p14="http://schemas.microsoft.com/office/powerpoint/2010/main" val="3193704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685800" y="304800"/>
            <a:ext cx="8001000" cy="457200"/>
          </a:xfrm>
          <a:prstGeom prst="rect">
            <a:avLst/>
          </a:prstGeom>
        </p:spPr>
        <p:txBody>
          <a:bodyPr/>
          <a:lstStyle>
            <a:lvl1pPr algn="l">
              <a:defRPr sz="2800">
                <a:solidFill>
                  <a:schemeClr val="bg1"/>
                </a:solidFill>
              </a:defRPr>
            </a:lvl1pPr>
          </a:lstStyle>
          <a:p>
            <a:r>
              <a:rPr lang="en-US"/>
              <a:t>Click to edit Master title style</a:t>
            </a:r>
            <a:endParaRPr lang="en-US" dirty="0"/>
          </a:p>
        </p:txBody>
      </p:sp>
      <p:sp>
        <p:nvSpPr>
          <p:cNvPr id="8" name="Content Placeholder 7"/>
          <p:cNvSpPr>
            <a:spLocks noGrp="1"/>
          </p:cNvSpPr>
          <p:nvPr>
            <p:ph sz="quarter" idx="13"/>
          </p:nvPr>
        </p:nvSpPr>
        <p:spPr>
          <a:xfrm>
            <a:off x="762000" y="1066800"/>
            <a:ext cx="7543800" cy="4800600"/>
          </a:xfrm>
          <a:prstGeom prst="rect">
            <a:avLst/>
          </a:prstGeom>
        </p:spPr>
        <p:txBody>
          <a:bodyPr/>
          <a:lstStyle>
            <a:lvl1pPr>
              <a:buClrTx/>
              <a:defRPr sz="2400"/>
            </a:lvl1pPr>
            <a:lvl2pPr>
              <a:buClrTx/>
              <a:defRPr sz="2000"/>
            </a:lvl2pPr>
            <a:lvl3pPr>
              <a:buClrTx/>
              <a:defRPr sz="1800"/>
            </a:lvl3pPr>
            <a:lvl4pPr>
              <a:buClrTx/>
              <a:defRPr sz="1600"/>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FBCA2BBF-0687-3443-8B76-CE488F62BCE6}" type="datetime1">
              <a:rPr lang="en-US" smtClean="0"/>
              <a:t>4/1/2021</a:t>
            </a:fld>
            <a:endParaRPr lang="en-US" dirty="0"/>
          </a:p>
        </p:txBody>
      </p:sp>
      <p:sp>
        <p:nvSpPr>
          <p:cNvPr id="12"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dirty="0"/>
          </a:p>
        </p:txBody>
      </p:sp>
    </p:spTree>
    <p:extLst>
      <p:ext uri="{BB962C8B-B14F-4D97-AF65-F5344CB8AC3E}">
        <p14:creationId xmlns:p14="http://schemas.microsoft.com/office/powerpoint/2010/main" val="2285409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304800" y="6050281"/>
            <a:ext cx="85344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4418B0A2-15EA-3944-B8C8-B52A4BE354FE}"/>
              </a:ext>
            </a:extLst>
          </p:cNvPr>
          <p:cNvSpPr>
            <a:spLocks noGrp="1"/>
          </p:cNvSpPr>
          <p:nvPr>
            <p:ph type="dt" sz="half" idx="10"/>
          </p:nvPr>
        </p:nvSpPr>
        <p:spPr/>
        <p:txBody>
          <a:bodyPr/>
          <a:lstStyle/>
          <a:p>
            <a:fld id="{5BCA3E75-F3BA-4E3D-B2B4-640847DF17E6}" type="datetimeFigureOut">
              <a:rPr lang="en-US" smtClean="0"/>
              <a:t>4/1/2021</a:t>
            </a:fld>
            <a:endParaRPr lang="en-US"/>
          </a:p>
        </p:txBody>
      </p:sp>
      <p:sp>
        <p:nvSpPr>
          <p:cNvPr id="6" name="Footer Placeholder 5">
            <a:extLst>
              <a:ext uri="{FF2B5EF4-FFF2-40B4-BE49-F238E27FC236}">
                <a16:creationId xmlns:a16="http://schemas.microsoft.com/office/drawing/2014/main" id="{C1E60906-64BC-4C44-AC74-B62A723E23AA}"/>
              </a:ext>
            </a:extLst>
          </p:cNvPr>
          <p:cNvSpPr>
            <a:spLocks noGrp="1"/>
          </p:cNvSpPr>
          <p:nvPr>
            <p:ph type="ftr" sz="quarter" idx="11"/>
          </p:nvPr>
        </p:nvSpPr>
        <p:spPr/>
        <p:txBody>
          <a:bodyPr/>
          <a:lstStyle/>
          <a:p>
            <a:endParaRPr lang="en-US" dirty="0"/>
          </a:p>
        </p:txBody>
      </p:sp>
      <p:sp>
        <p:nvSpPr>
          <p:cNvPr id="10" name="Rectangle 9">
            <a:extLst>
              <a:ext uri="{FF2B5EF4-FFF2-40B4-BE49-F238E27FC236}">
                <a16:creationId xmlns:a16="http://schemas.microsoft.com/office/drawing/2014/main" id="{F612876A-53A5-3943-AA42-D53B6A75904E}"/>
              </a:ext>
            </a:extLst>
          </p:cNvPr>
          <p:cNvSpPr/>
          <p:nvPr userDrawn="1"/>
        </p:nvSpPr>
        <p:spPr>
          <a:xfrm>
            <a:off x="6934200" y="6096000"/>
            <a:ext cx="1905000" cy="625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diagram&#10;&#10;Description automatically generated">
            <a:extLst>
              <a:ext uri="{FF2B5EF4-FFF2-40B4-BE49-F238E27FC236}">
                <a16:creationId xmlns:a16="http://schemas.microsoft.com/office/drawing/2014/main" id="{DF6BB07B-9B8E-BA4B-A054-973D89AE6443}"/>
              </a:ext>
            </a:extLst>
          </p:cNvPr>
          <p:cNvPicPr>
            <a:picLocks noChangeAspect="1"/>
          </p:cNvPicPr>
          <p:nvPr userDrawn="1"/>
        </p:nvPicPr>
        <p:blipFill>
          <a:blip r:embed="rId2" cstate="print">
            <a:alphaModFix amt="26000"/>
            <a:extLst>
              <a:ext uri="{28A0092B-C50C-407E-A947-70E740481C1C}">
                <a14:useLocalDpi xmlns:a14="http://schemas.microsoft.com/office/drawing/2010/main" val="0"/>
              </a:ext>
            </a:extLst>
          </a:blip>
          <a:stretch>
            <a:fillRect/>
          </a:stretch>
        </p:blipFill>
        <p:spPr>
          <a:xfrm>
            <a:off x="6400800" y="6115050"/>
            <a:ext cx="2362200" cy="5905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BCA3E75-F3BA-4E3D-B2B4-640847DF17E6}"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3E75-F3BA-4E3D-B2B4-640847DF17E6}"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629400" y="5105400"/>
            <a:ext cx="2133600" cy="1676400"/>
          </a:xfrm>
          <a:prstGeom prst="rect">
            <a:avLst/>
          </a:prstGeom>
        </p:spPr>
        <p:txBody>
          <a:bodyPr/>
          <a:lstStyle/>
          <a:p>
            <a:fld id="{F8969DF6-8AC7-4B1F-A2BF-5D868158C78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3E75-F3BA-4E3D-B2B4-640847DF17E6}" type="datetimeFigureOut">
              <a:rPr lang="en-US" smtClean="0"/>
              <a:t>4/1/2021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629400" y="5105400"/>
            <a:ext cx="2133600" cy="1676400"/>
          </a:xfrm>
          <a:prstGeom prst="rect">
            <a:avLst/>
          </a:prstGeom>
        </p:spPr>
        <p:txBody>
          <a:bodyPr/>
          <a:lstStyle/>
          <a:p>
            <a:fld id="{F8969DF6-8AC7-4B1F-A2BF-5D868158C78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3E75-F3BA-4E3D-B2B4-640847DF17E6}" type="datetimeFigureOut">
              <a:rPr lang="en-US" smtClean="0"/>
              <a:t>4/1/2021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629400" y="5105400"/>
            <a:ext cx="2133600" cy="1676400"/>
          </a:xfrm>
          <a:prstGeom prst="rect">
            <a:avLst/>
          </a:prstGeom>
        </p:spPr>
        <p:txBody>
          <a:bodyPr/>
          <a:lstStyle/>
          <a:p>
            <a:fld id="{F8969DF6-8AC7-4B1F-A2BF-5D868158C78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3E75-F3BA-4E3D-B2B4-640847DF17E6}"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629400" y="5105400"/>
            <a:ext cx="2133600" cy="1676400"/>
          </a:xfrm>
          <a:prstGeom prst="rect">
            <a:avLst/>
          </a:prstGeom>
        </p:spPr>
        <p:txBody>
          <a:bodyPr/>
          <a:lstStyle/>
          <a:p>
            <a:fld id="{F8969DF6-8AC7-4B1F-A2BF-5D868158C78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3E75-F3BA-4E3D-B2B4-640847DF17E6}"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629400" y="5105400"/>
            <a:ext cx="2133600" cy="1676400"/>
          </a:xfrm>
          <a:prstGeom prst="rect">
            <a:avLst/>
          </a:prstGeom>
        </p:spPr>
        <p:txBody>
          <a:bodyPr/>
          <a:lstStyle/>
          <a:p>
            <a:fld id="{F8969DF6-8AC7-4B1F-A2BF-5D868158C78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3E75-F3BA-4E3D-B2B4-640847DF17E6}"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629400" y="5105400"/>
            <a:ext cx="2133600" cy="1676400"/>
          </a:xfrm>
          <a:prstGeom prst="rect">
            <a:avLst/>
          </a:prstGeom>
        </p:spPr>
        <p:txBody>
          <a:bodyPr/>
          <a:lstStyle/>
          <a:p>
            <a:fld id="{F8969DF6-8AC7-4B1F-A2BF-5D868158C78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3E75-F3BA-4E3D-B2B4-640847DF17E6}" type="datetimeFigureOut">
              <a:rPr lang="en-US" smtClean="0"/>
              <a:t>4/1/2021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8" name="Picture 7" descr="Inst_on_Disabilities black.pdf"/>
          <p:cNvPicPr>
            <a:picLocks noChangeAspect="1"/>
          </p:cNvPicPr>
          <p:nvPr userDrawn="1"/>
        </p:nvPicPr>
        <p:blipFill>
          <a:blip r:embed="rId15">
            <a:alphaModFix amt="14000"/>
            <a:extLst>
              <a:ext uri="{28A0092B-C50C-407E-A947-70E740481C1C}">
                <a14:useLocalDpi xmlns:a14="http://schemas.microsoft.com/office/drawing/2010/main" val="0"/>
              </a:ext>
            </a:extLst>
          </a:blip>
          <a:stretch>
            <a:fillRect/>
          </a:stretch>
        </p:blipFill>
        <p:spPr>
          <a:xfrm>
            <a:off x="7391400" y="6172200"/>
            <a:ext cx="1301301" cy="50193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hyperlink" Target="https://disabilities.temple.edu/programs/pds/#new" TargetMode="External"/><Relationship Id="rId7"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mailto:Jamie.ray-leonettti@temple.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13510"/>
            <a:ext cx="7833360" cy="3725084"/>
          </a:xfrm>
        </p:spPr>
        <p:txBody>
          <a:bodyPr>
            <a:normAutofit/>
          </a:bodyPr>
          <a:lstStyle/>
          <a:p>
            <a:pPr>
              <a:lnSpc>
                <a:spcPct val="110000"/>
              </a:lnSpc>
            </a:pPr>
            <a:r>
              <a:rPr kumimoji="0" lang="en-US" sz="4400" b="0" i="0" u="none" strike="noStrike" kern="1200" cap="none" spc="0" normalizeH="0" baseline="0" noProof="0" dirty="0">
                <a:ln>
                  <a:noFill/>
                </a:ln>
                <a:solidFill>
                  <a:srgbClr val="1F497D"/>
                </a:solidFill>
                <a:effectLst/>
                <a:uLnTx/>
                <a:uFillTx/>
                <a:latin typeface="Calibri"/>
                <a:ea typeface="+mj-ea"/>
                <a:cs typeface="Arial" charset="0"/>
              </a:rPr>
              <a:t>It’s my life, and this is how I want to live it:  self-directing waiver services in PA</a:t>
            </a:r>
            <a:br>
              <a:rPr lang="en-US" b="0" baseline="0" dirty="0">
                <a:solidFill>
                  <a:schemeClr val="tx2"/>
                </a:solidFill>
                <a:cs typeface="Arial" charset="0"/>
              </a:rPr>
            </a:br>
            <a:r>
              <a:rPr lang="en-US" sz="2200" b="1" dirty="0">
                <a:solidFill>
                  <a:schemeClr val="tx2"/>
                </a:solidFill>
                <a:cs typeface="Arial" charset="0"/>
              </a:rPr>
              <a:t>Jamie Ray-Leonetti, Associate Director of Policy</a:t>
            </a:r>
            <a:br>
              <a:rPr lang="en-US" sz="2200" dirty="0">
                <a:solidFill>
                  <a:schemeClr val="tx2"/>
                </a:solidFill>
                <a:cs typeface="Arial" charset="0"/>
              </a:rPr>
            </a:br>
            <a:r>
              <a:rPr lang="en-US" sz="2000" dirty="0">
                <a:solidFill>
                  <a:schemeClr val="tx2"/>
                </a:solidFill>
                <a:cs typeface="Arial" charset="0"/>
              </a:rPr>
              <a:t>Institute on Disabilities at Temple University</a:t>
            </a:r>
            <a:br>
              <a:rPr lang="en-US" sz="2000" dirty="0">
                <a:solidFill>
                  <a:schemeClr val="tx2"/>
                </a:solidFill>
                <a:cs typeface="Arial" charset="0"/>
              </a:rPr>
            </a:br>
            <a:br>
              <a:rPr lang="en-US" sz="1300" dirty="0">
                <a:solidFill>
                  <a:schemeClr val="tx2"/>
                </a:solidFill>
                <a:cs typeface="Arial" charset="0"/>
              </a:rPr>
            </a:br>
            <a:endParaRPr lang="en-US" sz="2000" dirty="0"/>
          </a:p>
        </p:txBody>
      </p:sp>
      <p:sp>
        <p:nvSpPr>
          <p:cNvPr id="5" name="Line 12" title="Red line"/>
          <p:cNvSpPr>
            <a:spLocks noChangeShapeType="1"/>
          </p:cNvSpPr>
          <p:nvPr/>
        </p:nvSpPr>
        <p:spPr bwMode="auto">
          <a:xfrm>
            <a:off x="457200" y="5181600"/>
            <a:ext cx="8229600" cy="0"/>
          </a:xfrm>
          <a:prstGeom prst="line">
            <a:avLst/>
          </a:prstGeom>
          <a:noFill/>
          <a:ln w="9525">
            <a:solidFill>
              <a:srgbClr val="FF0000"/>
            </a:solidFill>
            <a:round/>
            <a:headEnd/>
            <a:tailEnd/>
          </a:ln>
        </p:spPr>
        <p:txBody>
          <a:bodyPr wrap="none" anchor="ctr"/>
          <a:lstStyle/>
          <a:p>
            <a:endParaRPr lang="en-US"/>
          </a:p>
        </p:txBody>
      </p:sp>
      <p:sp>
        <p:nvSpPr>
          <p:cNvPr id="4" name="Subtitle 3"/>
          <p:cNvSpPr>
            <a:spLocks noGrp="1"/>
          </p:cNvSpPr>
          <p:nvPr>
            <p:ph type="subTitle" idx="1"/>
          </p:nvPr>
        </p:nvSpPr>
        <p:spPr>
          <a:xfrm>
            <a:off x="1371600" y="3886200"/>
            <a:ext cx="6400800" cy="1143000"/>
          </a:xfrm>
        </p:spPr>
        <p:txBody>
          <a:bodyPr>
            <a:normAutofit lnSpcReduction="10000"/>
          </a:bodyPr>
          <a:lstStyle/>
          <a:p>
            <a:endParaRPr lang="en-US" dirty="0">
              <a:solidFill>
                <a:schemeClr val="tx2"/>
              </a:solidFill>
              <a:cs typeface="Arial" charset="0"/>
            </a:endParaRPr>
          </a:p>
          <a:p>
            <a:r>
              <a:rPr lang="en-US" dirty="0">
                <a:solidFill>
                  <a:schemeClr val="tx2"/>
                </a:solidFill>
                <a:cs typeface="Arial" charset="0"/>
              </a:rPr>
              <a:t>March 30, 2021</a:t>
            </a:r>
          </a:p>
          <a:p>
            <a:endParaRPr lang="en-US" dirty="0">
              <a:solidFill>
                <a:schemeClr val="tx2"/>
              </a:solidFill>
              <a:cs typeface="Arial" charset="0"/>
            </a:endParaRPr>
          </a:p>
        </p:txBody>
      </p:sp>
      <p:pic>
        <p:nvPicPr>
          <p:cNvPr id="7" name="Picture 6" descr="A picture containing diagram&#10;&#10;Description automatically generated">
            <a:extLst>
              <a:ext uri="{FF2B5EF4-FFF2-40B4-BE49-F238E27FC236}">
                <a16:creationId xmlns:a16="http://schemas.microsoft.com/office/drawing/2014/main" id="{376AF733-3FCD-9348-8A7F-0651DBF210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5334001"/>
            <a:ext cx="4191000" cy="10477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97" y="577120"/>
            <a:ext cx="8820150" cy="1143000"/>
          </a:xfrm>
        </p:spPr>
        <p:txBody>
          <a:bodyPr>
            <a:normAutofit fontScale="90000"/>
          </a:bodyPr>
          <a:lstStyle/>
          <a:p>
            <a:r>
              <a:rPr lang="en-US" sz="3600" dirty="0"/>
              <a:t>The Pennsylvania Person-Directed Services (PDS) Model</a:t>
            </a:r>
            <a:endParaRPr lang="en-US" sz="3600" b="0" dirty="0">
              <a:solidFill>
                <a:schemeClr val="bg1"/>
              </a:solidFill>
            </a:endParaRPr>
          </a:p>
        </p:txBody>
      </p:sp>
      <p:sp>
        <p:nvSpPr>
          <p:cNvPr id="3" name="Content Placeholder 2"/>
          <p:cNvSpPr>
            <a:spLocks noGrp="1"/>
          </p:cNvSpPr>
          <p:nvPr>
            <p:ph idx="1"/>
          </p:nvPr>
        </p:nvSpPr>
        <p:spPr>
          <a:xfrm>
            <a:off x="762000" y="1828800"/>
            <a:ext cx="7653729" cy="3715831"/>
          </a:xfrm>
        </p:spPr>
        <p:txBody>
          <a:bodyPr>
            <a:noAutofit/>
          </a:bodyPr>
          <a:lstStyle/>
          <a:p>
            <a:pPr marL="571500" indent="-457200"/>
            <a:r>
              <a:rPr lang="en-US" sz="2400" dirty="0"/>
              <a:t>Participant or their surrogate has decided to self-direct and become a common Law Employer (CLE) or Managing Employer (ME)</a:t>
            </a:r>
          </a:p>
          <a:p>
            <a:pPr marL="571500" indent="-457200"/>
            <a:r>
              <a:rPr lang="en-US" sz="2400" b="1" dirty="0"/>
              <a:t>The participant is living in their own home or a family home</a:t>
            </a:r>
          </a:p>
          <a:p>
            <a:pPr marL="571500" indent="-457200"/>
            <a:r>
              <a:rPr lang="en-US" sz="2400" dirty="0"/>
              <a:t>Must use a Financial Management Service (FMS)</a:t>
            </a:r>
          </a:p>
          <a:p>
            <a:pPr marL="571500" indent="-457200"/>
            <a:r>
              <a:rPr lang="en-US" sz="2400" dirty="0"/>
              <a:t>The FMS is either Agency with Choice (AWC) or Vendor Fiscal (VF)</a:t>
            </a:r>
          </a:p>
        </p:txBody>
      </p:sp>
      <p:sp>
        <p:nvSpPr>
          <p:cNvPr id="4" name="Slide Number Placeholder 3"/>
          <p:cNvSpPr>
            <a:spLocks noGrp="1"/>
          </p:cNvSpPr>
          <p:nvPr>
            <p:ph type="sldNum" sz="quarter" idx="4294967295"/>
          </p:nvPr>
        </p:nvSpPr>
        <p:spPr/>
        <p:txBody>
          <a:bodyPr/>
          <a:lstStyle/>
          <a:p>
            <a:fld id="{8C592886-E571-45D5-8B56-343DC94F8FA6}" type="slidenum">
              <a:rPr lang="en-US" smtClean="0"/>
              <a:pPr/>
              <a:t>10</a:t>
            </a:fld>
            <a:endParaRPr lang="en-US" dirty="0"/>
          </a:p>
        </p:txBody>
      </p:sp>
    </p:spTree>
    <p:extLst>
      <p:ext uri="{BB962C8B-B14F-4D97-AF65-F5344CB8AC3E}">
        <p14:creationId xmlns:p14="http://schemas.microsoft.com/office/powerpoint/2010/main" val="3310458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452" y="533400"/>
            <a:ext cx="6804837" cy="1143000"/>
          </a:xfrm>
        </p:spPr>
        <p:txBody>
          <a:bodyPr>
            <a:noAutofit/>
          </a:bodyPr>
          <a:lstStyle/>
          <a:p>
            <a:r>
              <a:rPr lang="en-US" sz="4000" dirty="0"/>
              <a:t>The Key to Self-Direction -</a:t>
            </a:r>
            <a:endParaRPr lang="en-US" sz="4000" b="0" dirty="0">
              <a:solidFill>
                <a:schemeClr val="bg1"/>
              </a:solidFill>
            </a:endParaRPr>
          </a:p>
        </p:txBody>
      </p:sp>
      <p:pic>
        <p:nvPicPr>
          <p:cNvPr id="6" name="Content Placeholder 5" descr="person's hands holding a sign that reads &quot;I have a choice.&quot;">
            <a:extLst>
              <a:ext uri="{FF2B5EF4-FFF2-40B4-BE49-F238E27FC236}">
                <a16:creationId xmlns:a16="http://schemas.microsoft.com/office/drawing/2014/main" id="{C8D3658C-6407-3B47-A0A7-E0D3482938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8852" y="2209800"/>
            <a:ext cx="3842039" cy="2876041"/>
          </a:xfrm>
        </p:spPr>
      </p:pic>
      <p:sp>
        <p:nvSpPr>
          <p:cNvPr id="4" name="Slide Number Placeholder 3"/>
          <p:cNvSpPr>
            <a:spLocks noGrp="1"/>
          </p:cNvSpPr>
          <p:nvPr>
            <p:ph type="sldNum" sz="quarter" idx="4294967295"/>
          </p:nvPr>
        </p:nvSpPr>
        <p:spPr/>
        <p:txBody>
          <a:bodyPr/>
          <a:lstStyle/>
          <a:p>
            <a:fld id="{8C592886-E571-45D5-8B56-343DC94F8FA6}" type="slidenum">
              <a:rPr lang="en-US" smtClean="0"/>
              <a:pPr/>
              <a:t>11</a:t>
            </a:fld>
            <a:endParaRPr lang="en-US" dirty="0"/>
          </a:p>
        </p:txBody>
      </p:sp>
    </p:spTree>
    <p:extLst>
      <p:ext uri="{BB962C8B-B14F-4D97-AF65-F5344CB8AC3E}">
        <p14:creationId xmlns:p14="http://schemas.microsoft.com/office/powerpoint/2010/main" val="78834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207" y="715850"/>
            <a:ext cx="8229600" cy="1143000"/>
          </a:xfrm>
        </p:spPr>
        <p:txBody>
          <a:bodyPr>
            <a:normAutofit fontScale="90000"/>
          </a:bodyPr>
          <a:lstStyle/>
          <a:p>
            <a:r>
              <a:rPr lang="en-US" sz="3600" dirty="0"/>
              <a:t>Having your team support you </a:t>
            </a:r>
            <a:br>
              <a:rPr lang="en-US" sz="3600" dirty="0"/>
            </a:br>
            <a:r>
              <a:rPr lang="en-US" sz="3600" dirty="0"/>
              <a:t>to get the life you want is </a:t>
            </a:r>
            <a:br>
              <a:rPr lang="en-US" sz="3600" dirty="0"/>
            </a:br>
            <a:r>
              <a:rPr lang="en-US" sz="3600" dirty="0"/>
              <a:t>Person-Centered Planning.</a:t>
            </a:r>
            <a:endParaRPr lang="en-US" sz="3600" b="0" dirty="0">
              <a:solidFill>
                <a:schemeClr val="bg1"/>
              </a:solidFill>
            </a:endParaRPr>
          </a:p>
        </p:txBody>
      </p:sp>
      <p:sp>
        <p:nvSpPr>
          <p:cNvPr id="13" name="Text Placeholder 12">
            <a:extLst>
              <a:ext uri="{FF2B5EF4-FFF2-40B4-BE49-F238E27FC236}">
                <a16:creationId xmlns:a16="http://schemas.microsoft.com/office/drawing/2014/main" id="{6F7CDB73-F766-5847-B5B2-8D2623DB1D93}"/>
              </a:ext>
            </a:extLst>
          </p:cNvPr>
          <p:cNvSpPr>
            <a:spLocks noGrp="1"/>
          </p:cNvSpPr>
          <p:nvPr>
            <p:ph type="body" idx="1"/>
          </p:nvPr>
        </p:nvSpPr>
        <p:spPr>
          <a:xfrm>
            <a:off x="1066800" y="5214935"/>
            <a:ext cx="3106738" cy="639762"/>
          </a:xfrm>
        </p:spPr>
        <p:txBody>
          <a:bodyPr>
            <a:normAutofit fontScale="92500" lnSpcReduction="20000"/>
          </a:bodyPr>
          <a:lstStyle/>
          <a:p>
            <a:r>
              <a:rPr lang="en-US" dirty="0"/>
              <a:t>Who should be driving the plan?</a:t>
            </a:r>
          </a:p>
          <a:p>
            <a:endParaRPr lang="en-US" dirty="0"/>
          </a:p>
        </p:txBody>
      </p:sp>
      <p:sp>
        <p:nvSpPr>
          <p:cNvPr id="14" name="Text Placeholder 13">
            <a:extLst>
              <a:ext uri="{FF2B5EF4-FFF2-40B4-BE49-F238E27FC236}">
                <a16:creationId xmlns:a16="http://schemas.microsoft.com/office/drawing/2014/main" id="{09CE9F8B-13FF-D14C-B601-432BCEF91A46}"/>
              </a:ext>
            </a:extLst>
          </p:cNvPr>
          <p:cNvSpPr>
            <a:spLocks noGrp="1"/>
          </p:cNvSpPr>
          <p:nvPr>
            <p:ph type="body" sz="quarter" idx="3"/>
          </p:nvPr>
        </p:nvSpPr>
        <p:spPr>
          <a:xfrm>
            <a:off x="5105400" y="4954587"/>
            <a:ext cx="3051175" cy="639762"/>
          </a:xfrm>
        </p:spPr>
        <p:txBody>
          <a:bodyPr>
            <a:normAutofit fontScale="92500" lnSpcReduction="20000"/>
          </a:bodyPr>
          <a:lstStyle/>
          <a:p>
            <a:r>
              <a:rPr lang="en-US" dirty="0"/>
              <a:t>Who picks the people on the team?</a:t>
            </a:r>
          </a:p>
        </p:txBody>
      </p:sp>
      <p:sp>
        <p:nvSpPr>
          <p:cNvPr id="4" name="Slide Number Placeholder 3"/>
          <p:cNvSpPr>
            <a:spLocks noGrp="1"/>
          </p:cNvSpPr>
          <p:nvPr>
            <p:ph type="sldNum" sz="quarter" idx="12"/>
          </p:nvPr>
        </p:nvSpPr>
        <p:spPr/>
        <p:txBody>
          <a:bodyPr/>
          <a:lstStyle/>
          <a:p>
            <a:fld id="{8C592886-E571-45D5-8B56-343DC94F8FA6}" type="slidenum">
              <a:rPr lang="en-US" smtClean="0"/>
              <a:pPr/>
              <a:t>12</a:t>
            </a:fld>
            <a:endParaRPr lang="en-US" dirty="0"/>
          </a:p>
        </p:txBody>
      </p:sp>
      <p:pic>
        <p:nvPicPr>
          <p:cNvPr id="18" name="Content Placeholder 17" descr="illustration of a group of 3 adults standing together">
            <a:extLst>
              <a:ext uri="{FF2B5EF4-FFF2-40B4-BE49-F238E27FC236}">
                <a16:creationId xmlns:a16="http://schemas.microsoft.com/office/drawing/2014/main" id="{839C9444-E603-504D-AFCE-FE7EB4E2D618}"/>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00600" y="2150609"/>
            <a:ext cx="3494931" cy="2832100"/>
          </a:xfrm>
        </p:spPr>
      </p:pic>
      <p:pic>
        <p:nvPicPr>
          <p:cNvPr id="16" name="Content Placeholder 10" descr="illutration of smiling young woman in car with hands in the air ">
            <a:extLst>
              <a:ext uri="{FF2B5EF4-FFF2-40B4-BE49-F238E27FC236}">
                <a16:creationId xmlns:a16="http://schemas.microsoft.com/office/drawing/2014/main" id="{32727012-296F-C14F-B8E1-2889B29DE61D}"/>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143000" y="2398259"/>
            <a:ext cx="1906642" cy="2336800"/>
          </a:xfrm>
        </p:spPr>
      </p:pic>
    </p:spTree>
    <p:extLst>
      <p:ext uri="{BB962C8B-B14F-4D97-AF65-F5344CB8AC3E}">
        <p14:creationId xmlns:p14="http://schemas.microsoft.com/office/powerpoint/2010/main" val="1645478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303213"/>
            <a:ext cx="8439150" cy="1143000"/>
          </a:xfrm>
        </p:spPr>
        <p:txBody>
          <a:bodyPr>
            <a:noAutofit/>
          </a:bodyPr>
          <a:lstStyle/>
          <a:p>
            <a:r>
              <a:rPr lang="en-US" sz="3600" dirty="0"/>
              <a:t>Your Person-Centered Planning Team</a:t>
            </a:r>
            <a:endParaRPr lang="en-US" sz="3600" b="0" dirty="0">
              <a:solidFill>
                <a:schemeClr val="bg1"/>
              </a:solidFill>
            </a:endParaRPr>
          </a:p>
        </p:txBody>
      </p:sp>
      <p:sp>
        <p:nvSpPr>
          <p:cNvPr id="4" name="Slide Number Placeholder 3"/>
          <p:cNvSpPr>
            <a:spLocks noGrp="1"/>
          </p:cNvSpPr>
          <p:nvPr>
            <p:ph type="sldNum" sz="quarter" idx="12"/>
          </p:nvPr>
        </p:nvSpPr>
        <p:spPr>
          <a:xfrm>
            <a:off x="6705600" y="6246812"/>
            <a:ext cx="400050" cy="23018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592886-E571-45D5-8B56-343DC94F8FA6}" type="slidenum">
              <a:rPr lang="en-US" smtClean="0"/>
              <a:pPr/>
              <a:t>13</a:t>
            </a:fld>
            <a:endParaRPr lang="en-US" dirty="0"/>
          </a:p>
        </p:txBody>
      </p:sp>
      <p:pic>
        <p:nvPicPr>
          <p:cNvPr id="17" name="Content Placeholder 3" descr="Female at center of Friends, one male and one female; Service Provider, one male and one female; Family, one male young person, one female young person, one female adult and one male adult; Supports Broker, one female adult. ">
            <a:extLst>
              <a:ext uri="{FF2B5EF4-FFF2-40B4-BE49-F238E27FC236}">
                <a16:creationId xmlns:a16="http://schemas.microsoft.com/office/drawing/2014/main" id="{AA715E25-C9A0-794B-9093-50B2069AF3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3399" y="1609431"/>
            <a:ext cx="6422801" cy="4387854"/>
          </a:xfrm>
          <a:prstGeom prst="rect">
            <a:avLst/>
          </a:prstGeom>
        </p:spPr>
      </p:pic>
    </p:spTree>
    <p:extLst>
      <p:ext uri="{BB962C8B-B14F-4D97-AF65-F5344CB8AC3E}">
        <p14:creationId xmlns:p14="http://schemas.microsoft.com/office/powerpoint/2010/main" val="4052495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Who Can Help Me Explore Self-Direction?</a:t>
            </a:r>
            <a:r>
              <a:rPr lang="en-US" sz="4000" b="0" dirty="0">
                <a:solidFill>
                  <a:schemeClr val="bg1"/>
                </a:solidFill>
              </a:rPr>
              <a:t>(</a:t>
            </a:r>
            <a:endParaRPr lang="en-US" sz="2700" b="0" dirty="0">
              <a:solidFill>
                <a:schemeClr val="bg1"/>
              </a:solidFill>
            </a:endParaRPr>
          </a:p>
        </p:txBody>
      </p:sp>
      <p:sp>
        <p:nvSpPr>
          <p:cNvPr id="3" name="Content Placeholder 2"/>
          <p:cNvSpPr>
            <a:spLocks noGrp="1"/>
          </p:cNvSpPr>
          <p:nvPr>
            <p:ph idx="1"/>
          </p:nvPr>
        </p:nvSpPr>
        <p:spPr/>
        <p:txBody>
          <a:bodyPr>
            <a:normAutofit/>
          </a:bodyPr>
          <a:lstStyle/>
          <a:p>
            <a:pPr marL="114300" indent="0">
              <a:lnSpc>
                <a:spcPct val="110000"/>
              </a:lnSpc>
              <a:buNone/>
            </a:pPr>
            <a:r>
              <a:rPr lang="en-US" sz="2800" dirty="0"/>
              <a:t>A CERTIFIED SUPPORTS BROKER - An individual who assists participants or their designated surrogate with employer-related functions in order to be successful in self-directing some or all of their needed services.</a:t>
            </a:r>
          </a:p>
          <a:p>
            <a:pPr marL="114300" indent="0">
              <a:lnSpc>
                <a:spcPct val="110000"/>
              </a:lnSpc>
              <a:buNone/>
            </a:pPr>
            <a:r>
              <a:rPr lang="en-US" sz="2800" dirty="0"/>
              <a:t>An </a:t>
            </a:r>
            <a:r>
              <a:rPr lang="en-US" sz="2800" b="1" dirty="0"/>
              <a:t>ally</a:t>
            </a:r>
            <a:r>
              <a:rPr lang="en-US" sz="2800" dirty="0"/>
              <a:t> to people who want to control their own lives and services.</a:t>
            </a:r>
          </a:p>
          <a:p>
            <a:pPr marL="114300" indent="0">
              <a:lnSpc>
                <a:spcPct val="110000"/>
              </a:lnSpc>
              <a:buNone/>
            </a:pPr>
            <a:endParaRPr lang="en-US" sz="4000" dirty="0"/>
          </a:p>
          <a:p>
            <a:pPr marL="114300" indent="0">
              <a:lnSpc>
                <a:spcPct val="110000"/>
              </a:lnSpc>
              <a:buNone/>
            </a:pPr>
            <a:endParaRPr lang="en-US" sz="4000" dirty="0"/>
          </a:p>
          <a:p>
            <a:pPr marL="114300" indent="0">
              <a:lnSpc>
                <a:spcPct val="110000"/>
              </a:lnSpc>
              <a:buNone/>
            </a:pPr>
            <a:endParaRPr lang="en-US" sz="4000" dirty="0"/>
          </a:p>
        </p:txBody>
      </p:sp>
      <p:sp>
        <p:nvSpPr>
          <p:cNvPr id="4" name="Slide Number Placeholder 3"/>
          <p:cNvSpPr>
            <a:spLocks noGrp="1"/>
          </p:cNvSpPr>
          <p:nvPr>
            <p:ph type="sldNum" sz="quarter" idx="4294967295"/>
          </p:nvPr>
        </p:nvSpPr>
        <p:spPr/>
        <p:txBody>
          <a:bodyPr/>
          <a:lstStyle/>
          <a:p>
            <a:fld id="{8C592886-E571-45D5-8B56-343DC94F8FA6}" type="slidenum">
              <a:rPr lang="en-US" smtClean="0"/>
              <a:pPr/>
              <a:t>14</a:t>
            </a:fld>
            <a:endParaRPr lang="en-US" dirty="0"/>
          </a:p>
        </p:txBody>
      </p:sp>
    </p:spTree>
    <p:extLst>
      <p:ext uri="{BB962C8B-B14F-4D97-AF65-F5344CB8AC3E}">
        <p14:creationId xmlns:p14="http://schemas.microsoft.com/office/powerpoint/2010/main" val="3830337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97" y="577120"/>
            <a:ext cx="8820150" cy="1143000"/>
          </a:xfrm>
        </p:spPr>
        <p:txBody>
          <a:bodyPr>
            <a:normAutofit/>
          </a:bodyPr>
          <a:lstStyle/>
          <a:p>
            <a:r>
              <a:rPr lang="en-US" sz="4000" dirty="0"/>
              <a:t>What Can a Supports Broker Do?</a:t>
            </a:r>
            <a:endParaRPr lang="en-US" sz="4000" b="0" dirty="0">
              <a:solidFill>
                <a:schemeClr val="bg1"/>
              </a:solidFill>
            </a:endParaRPr>
          </a:p>
        </p:txBody>
      </p:sp>
      <p:sp>
        <p:nvSpPr>
          <p:cNvPr id="3" name="Content Placeholder 2"/>
          <p:cNvSpPr>
            <a:spLocks noGrp="1"/>
          </p:cNvSpPr>
          <p:nvPr>
            <p:ph idx="1"/>
          </p:nvPr>
        </p:nvSpPr>
        <p:spPr>
          <a:xfrm>
            <a:off x="762000" y="1981200"/>
            <a:ext cx="7653729" cy="3715831"/>
          </a:xfrm>
        </p:spPr>
        <p:txBody>
          <a:bodyPr>
            <a:noAutofit/>
          </a:bodyPr>
          <a:lstStyle/>
          <a:p>
            <a:pPr marL="571500" indent="-457200"/>
            <a:r>
              <a:rPr lang="en-US" sz="2800" dirty="0"/>
              <a:t>Enhance natural supports</a:t>
            </a:r>
          </a:p>
          <a:p>
            <a:pPr marL="571500" indent="-457200"/>
            <a:r>
              <a:rPr lang="en-US" sz="2800" dirty="0"/>
              <a:t>Provide support with employer-related functions</a:t>
            </a:r>
          </a:p>
          <a:p>
            <a:pPr marL="571500" indent="-457200"/>
            <a:r>
              <a:rPr lang="en-US" sz="2800" dirty="0"/>
              <a:t>Assist to ensure compliance with program rules and planning</a:t>
            </a:r>
          </a:p>
        </p:txBody>
      </p:sp>
      <p:sp>
        <p:nvSpPr>
          <p:cNvPr id="4" name="Slide Number Placeholder 3"/>
          <p:cNvSpPr>
            <a:spLocks noGrp="1"/>
          </p:cNvSpPr>
          <p:nvPr>
            <p:ph type="sldNum" sz="quarter" idx="4294967295"/>
          </p:nvPr>
        </p:nvSpPr>
        <p:spPr/>
        <p:txBody>
          <a:bodyPr/>
          <a:lstStyle/>
          <a:p>
            <a:fld id="{8C592886-E571-45D5-8B56-343DC94F8FA6}" type="slidenum">
              <a:rPr lang="en-US" smtClean="0"/>
              <a:pPr/>
              <a:t>15</a:t>
            </a:fld>
            <a:endParaRPr lang="en-US" dirty="0"/>
          </a:p>
        </p:txBody>
      </p:sp>
    </p:spTree>
    <p:extLst>
      <p:ext uri="{BB962C8B-B14F-4D97-AF65-F5344CB8AC3E}">
        <p14:creationId xmlns:p14="http://schemas.microsoft.com/office/powerpoint/2010/main" val="3608759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303213"/>
            <a:ext cx="8439150" cy="1143000"/>
          </a:xfrm>
        </p:spPr>
        <p:txBody>
          <a:bodyPr>
            <a:normAutofit fontScale="90000"/>
          </a:bodyPr>
          <a:lstStyle/>
          <a:p>
            <a:r>
              <a:rPr lang="en-US" sz="3600" dirty="0"/>
              <a:t>How Does Partnership with a Supports Broker Lead to Inclusive Community?</a:t>
            </a:r>
            <a:endParaRPr lang="en-US" sz="3600" b="0" dirty="0">
              <a:solidFill>
                <a:schemeClr val="bg1"/>
              </a:solidFill>
            </a:endParaRPr>
          </a:p>
        </p:txBody>
      </p:sp>
      <p:pic>
        <p:nvPicPr>
          <p:cNvPr id="7" name="Content Placeholder 6" descr="graphic showing Partnership between Person being supported and Supports Broker. Intersecting circle and handshake icon with the term “ALLIES”&#10;Person supported has these attributes pointed out:&#10;• Documentation and Waiver Compliance&#10;• Support Service Professional Hiring and Training&#10;Supports Broker has these attributes pointed out::&#10;• Community Mapping&#10;• Circles of Support&#10;• Natural Supports&#10;This alliance/partnership results in:&#10;• Inclusive Community Living&#10;• Employment&#10;• Futures Planning&#10;These all lead to “Living your Best Life”!&#10;">
            <a:extLst>
              <a:ext uri="{FF2B5EF4-FFF2-40B4-BE49-F238E27FC236}">
                <a16:creationId xmlns:a16="http://schemas.microsoft.com/office/drawing/2014/main" id="{9B256290-D33B-F94E-821C-1E6150D66C1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74745" y="1600200"/>
            <a:ext cx="4994509" cy="4525963"/>
          </a:xfrm>
        </p:spPr>
      </p:pic>
      <p:sp>
        <p:nvSpPr>
          <p:cNvPr id="4" name="Slide Number Placeholder 3"/>
          <p:cNvSpPr>
            <a:spLocks noGrp="1"/>
          </p:cNvSpPr>
          <p:nvPr>
            <p:ph type="sldNum" sz="quarter" idx="4294967295"/>
          </p:nvPr>
        </p:nvSpPr>
        <p:spPr/>
        <p:txBody>
          <a:bodyPr/>
          <a:lstStyle/>
          <a:p>
            <a:fld id="{8C592886-E571-45D5-8B56-343DC94F8FA6}" type="slidenum">
              <a:rPr lang="en-US" smtClean="0"/>
              <a:pPr/>
              <a:t>16</a:t>
            </a:fld>
            <a:endParaRPr lang="en-US" dirty="0"/>
          </a:p>
        </p:txBody>
      </p:sp>
    </p:spTree>
    <p:extLst>
      <p:ext uri="{BB962C8B-B14F-4D97-AF65-F5344CB8AC3E}">
        <p14:creationId xmlns:p14="http://schemas.microsoft.com/office/powerpoint/2010/main" val="1461647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762000"/>
            <a:ext cx="8820150" cy="1143000"/>
          </a:xfrm>
        </p:spPr>
        <p:txBody>
          <a:bodyPr>
            <a:noAutofit/>
          </a:bodyPr>
          <a:lstStyle/>
          <a:p>
            <a:r>
              <a:rPr lang="en-US" sz="3600" dirty="0"/>
              <a:t>PA Successes and Challenges </a:t>
            </a:r>
            <a:br>
              <a:rPr lang="en-US" dirty="0"/>
            </a:br>
            <a:r>
              <a:rPr lang="en-US" sz="2000" dirty="0"/>
              <a:t>Number of Self-Directed Services per Individual/Self-Advocate;</a:t>
            </a:r>
            <a:br>
              <a:rPr lang="en-US" sz="2000" dirty="0"/>
            </a:br>
            <a:r>
              <a:rPr lang="en-US" sz="2000" dirty="0"/>
              <a:t>will include support broker.</a:t>
            </a:r>
            <a:br>
              <a:rPr lang="en-US" dirty="0"/>
            </a:br>
            <a:endParaRPr lang="en-US" sz="2800" dirty="0"/>
          </a:p>
        </p:txBody>
      </p:sp>
      <p:sp>
        <p:nvSpPr>
          <p:cNvPr id="4" name="Slide Number Placeholder 3"/>
          <p:cNvSpPr>
            <a:spLocks noGrp="1"/>
          </p:cNvSpPr>
          <p:nvPr>
            <p:ph type="sldNum" sz="quarter" idx="4294967295"/>
          </p:nvPr>
        </p:nvSpPr>
        <p:spPr/>
        <p:txBody>
          <a:bodyPr/>
          <a:lstStyle/>
          <a:p>
            <a:fld id="{8C592886-E571-45D5-8B56-343DC94F8FA6}" type="slidenum">
              <a:rPr lang="en-US" smtClean="0"/>
              <a:pPr/>
              <a:t>17</a:t>
            </a:fld>
            <a:endParaRPr lang="en-US" dirty="0"/>
          </a:p>
        </p:txBody>
      </p:sp>
      <p:pic>
        <p:nvPicPr>
          <p:cNvPr id="8" name="Content Placeholder 7" descr="photo: woman assisting another women how to use a reading magnifier&#10;chart: (Number of Self-Directed Services per Individual/Self-Advocate;will include support broker.&#10;FY = fiscal year)&#10;• FY 14-15: 1 service-2,821; 2 services-1,056; 3&gt; -services-530&#10;• FY 15-16: 1 service-2,828; 2 services-1,108; 3&gt; -services-587&#10;• FY 16-17: 1 service-3,036; 2 services-1,198; 3&gt; -services-632&#10;• FY 17-18: 1 service-3,255; 2 services-1,281; 3&gt; -services-607&#10;">
            <a:extLst>
              <a:ext uri="{FF2B5EF4-FFF2-40B4-BE49-F238E27FC236}">
                <a16:creationId xmlns:a16="http://schemas.microsoft.com/office/drawing/2014/main" id="{2587AF41-157D-7949-B185-1773C7564A9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2362200"/>
            <a:ext cx="8610600" cy="2723616"/>
          </a:xfrm>
        </p:spPr>
      </p:pic>
    </p:spTree>
    <p:extLst>
      <p:ext uri="{BB962C8B-B14F-4D97-AF65-F5344CB8AC3E}">
        <p14:creationId xmlns:p14="http://schemas.microsoft.com/office/powerpoint/2010/main" val="2266225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Office of Long-Term Living Waivers</a:t>
            </a:r>
          </a:p>
        </p:txBody>
      </p:sp>
      <p:sp>
        <p:nvSpPr>
          <p:cNvPr id="3" name="Content Placeholder 2"/>
          <p:cNvSpPr>
            <a:spLocks noGrp="1"/>
          </p:cNvSpPr>
          <p:nvPr>
            <p:ph idx="1"/>
          </p:nvPr>
        </p:nvSpPr>
        <p:spPr>
          <a:xfrm>
            <a:off x="457200" y="1524000"/>
            <a:ext cx="8382000" cy="4419600"/>
          </a:xfrm>
        </p:spPr>
        <p:txBody>
          <a:bodyPr>
            <a:normAutofit/>
          </a:bodyPr>
          <a:lstStyle/>
          <a:p>
            <a:r>
              <a:rPr lang="en-US" sz="3000" dirty="0"/>
              <a:t>Community Health Choices (CHC)</a:t>
            </a:r>
          </a:p>
          <a:p>
            <a:endParaRPr lang="en-US" sz="1100" dirty="0"/>
          </a:p>
          <a:p>
            <a:r>
              <a:rPr lang="en-US" sz="3000" dirty="0"/>
              <a:t>OBRA Waiver</a:t>
            </a:r>
            <a:br>
              <a:rPr lang="en-US" sz="3000" dirty="0"/>
            </a:br>
            <a:endParaRPr lang="en-US" sz="1100" dirty="0"/>
          </a:p>
          <a:p>
            <a:endParaRPr lang="en-US" sz="3000" dirty="0"/>
          </a:p>
        </p:txBody>
      </p:sp>
    </p:spTree>
    <p:extLst>
      <p:ext uri="{BB962C8B-B14F-4D97-AF65-F5344CB8AC3E}">
        <p14:creationId xmlns:p14="http://schemas.microsoft.com/office/powerpoint/2010/main" val="609701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F8C39-6EB0-4D66-B034-3E463237E752}"/>
              </a:ext>
            </a:extLst>
          </p:cNvPr>
          <p:cNvSpPr>
            <a:spLocks noGrp="1"/>
          </p:cNvSpPr>
          <p:nvPr>
            <p:ph type="title"/>
          </p:nvPr>
        </p:nvSpPr>
        <p:spPr>
          <a:xfrm>
            <a:off x="535781" y="1166813"/>
            <a:ext cx="7886700" cy="619125"/>
          </a:xfrm>
        </p:spPr>
        <p:txBody>
          <a:bodyPr>
            <a:normAutofit fontScale="90000"/>
          </a:bodyPr>
          <a:lstStyle/>
          <a:p>
            <a:r>
              <a:rPr lang="en-US" b="1" dirty="0">
                <a:latin typeface="Arial" panose="020B0604020202020204" pitchFamily="34" charset="0"/>
                <a:cs typeface="Arial" panose="020B0604020202020204" pitchFamily="34" charset="0"/>
              </a:rPr>
              <a:t>Community HealthChoices</a:t>
            </a:r>
            <a:endParaRPr lang="en-US" b="1" u="none" strike="noStrike" baseline="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5DC7485-8486-47A1-BB74-CD8FFB51EE87}"/>
              </a:ext>
            </a:extLst>
          </p:cNvPr>
          <p:cNvSpPr>
            <a:spLocks noGrp="1"/>
          </p:cNvSpPr>
          <p:nvPr>
            <p:ph type="body" idx="1"/>
          </p:nvPr>
        </p:nvSpPr>
        <p:spPr>
          <a:xfrm>
            <a:off x="628650" y="1857375"/>
            <a:ext cx="7886700" cy="3639172"/>
          </a:xfrm>
        </p:spPr>
        <p:txBody>
          <a:bodyPr>
            <a:normAutofit fontScale="85000" lnSpcReduction="20000"/>
          </a:bodyPr>
          <a:lstStyle/>
          <a:p>
            <a:pPr>
              <a:lnSpc>
                <a:spcPct val="100000"/>
              </a:lnSpc>
            </a:pPr>
            <a:endParaRPr lang="en-US" sz="2400" dirty="0">
              <a:latin typeface="Arial" panose="020B0604020202020204" pitchFamily="34" charset="0"/>
              <a:cs typeface="Arial" panose="020B0604020202020204" pitchFamily="34" charset="0"/>
            </a:endParaRPr>
          </a:p>
          <a:p>
            <a:pPr lvl="1">
              <a:lnSpc>
                <a:spcPct val="100000"/>
              </a:lnSpc>
            </a:pPr>
            <a:r>
              <a:rPr lang="en-US" u="none" strike="noStrike" baseline="0" dirty="0">
                <a:latin typeface="Arial" panose="020B0604020202020204" pitchFamily="34" charset="0"/>
                <a:cs typeface="Arial" panose="020B0604020202020204" pitchFamily="34" charset="0"/>
              </a:rPr>
              <a:t>It provides supplementary medical coverage for individuals who have both Medicare &amp; Medical Assistance; </a:t>
            </a:r>
            <a:r>
              <a:rPr lang="en-US" dirty="0">
                <a:latin typeface="Arial" panose="020B0604020202020204" pitchFamily="34" charset="0"/>
                <a:cs typeface="Arial" panose="020B0604020202020204" pitchFamily="34" charset="0"/>
              </a:rPr>
              <a:t>and .  </a:t>
            </a:r>
            <a:endParaRPr lang="en-US" u="none" strike="noStrike" baseline="0" dirty="0">
              <a:latin typeface="Arial" panose="020B0604020202020204" pitchFamily="34" charset="0"/>
              <a:cs typeface="Arial" panose="020B0604020202020204" pitchFamily="34" charset="0"/>
            </a:endParaRPr>
          </a:p>
          <a:p>
            <a:pPr lvl="1">
              <a:lnSpc>
                <a:spcPct val="100000"/>
              </a:lnSpc>
            </a:pPr>
            <a:r>
              <a:rPr lang="en-US" u="none" strike="noStrike" baseline="0" dirty="0">
                <a:latin typeface="Arial" panose="020B0604020202020204" pitchFamily="34" charset="0"/>
                <a:cs typeface="Arial" panose="020B0604020202020204" pitchFamily="34" charset="0"/>
              </a:rPr>
              <a:t>It also provides in home and community-based waiver services for older adults and adults age 21+ with physical disabilities or brain injury who </a:t>
            </a:r>
            <a:r>
              <a:rPr lang="en-US" dirty="0">
                <a:latin typeface="Arial" panose="020B0604020202020204" pitchFamily="34" charset="0"/>
                <a:cs typeface="Arial" panose="020B0604020202020204" pitchFamily="34" charset="0"/>
              </a:rPr>
              <a:t>meet a disabilities standard called "nursing facility clinically eligible”</a:t>
            </a:r>
          </a:p>
          <a:p>
            <a:pPr lvl="1">
              <a:lnSpc>
                <a:spcPct val="100000"/>
              </a:lnSpc>
            </a:pPr>
            <a:r>
              <a:rPr lang="en-US" u="none" strike="noStrike" baseline="0" dirty="0">
                <a:latin typeface="Arial" panose="020B0604020202020204" pitchFamily="34" charset="0"/>
                <a:cs typeface="Arial" panose="020B0604020202020204" pitchFamily="34" charset="0"/>
              </a:rPr>
              <a:t>Self </a:t>
            </a:r>
            <a:r>
              <a:rPr lang="en-US" dirty="0">
                <a:latin typeface="Arial" panose="020B0604020202020204" pitchFamily="34" charset="0"/>
                <a:cs typeface="Arial" panose="020B0604020202020204" pitchFamily="34" charset="0"/>
              </a:rPr>
              <a:t>directed services are only available under the waiver component </a:t>
            </a:r>
            <a:br>
              <a:rPr lang="en-US" u="none" strike="noStrike" baseline="0" dirty="0">
                <a:latin typeface="Arial" panose="020B0604020202020204" pitchFamily="34" charset="0"/>
                <a:cs typeface="Arial" panose="020B0604020202020204" pitchFamily="34" charset="0"/>
              </a:rPr>
            </a:br>
            <a:endParaRPr lang="en-US" sz="788"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63BD0A0-7634-41B5-86ED-F34197F85E0D}"/>
              </a:ext>
            </a:extLst>
          </p:cNvPr>
          <p:cNvSpPr>
            <a:spLocks noGrp="1"/>
          </p:cNvSpPr>
          <p:nvPr>
            <p:ph type="sldNum" sz="quarter" idx="12"/>
          </p:nvPr>
        </p:nvSpPr>
        <p:spPr/>
        <p:txBody>
          <a:bodyPr/>
          <a:lstStyle/>
          <a:p>
            <a:fld id="{B0095200-6172-4F8E-8F1C-792DF9203CE6}" type="slidenum">
              <a:rPr lang="en-US" smtClean="0"/>
              <a:t>19</a:t>
            </a:fld>
            <a:endParaRPr lang="en-US"/>
          </a:p>
        </p:txBody>
      </p:sp>
    </p:spTree>
    <p:extLst>
      <p:ext uri="{BB962C8B-B14F-4D97-AF65-F5344CB8AC3E}">
        <p14:creationId xmlns:p14="http://schemas.microsoft.com/office/powerpoint/2010/main" val="4173256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98989"/>
                </a:solidFill>
                <a:latin typeface="Calibri"/>
                <a:ea typeface="Calibri"/>
                <a:cs typeface="Calibri"/>
                <a:sym typeface="Calibri"/>
              </a:defRPr>
            </a:lvl9pPr>
          </a:lstStyle>
          <a:p>
            <a:pPr algn="r">
              <a:buClr>
                <a:srgbClr val="898989"/>
              </a:buClr>
              <a:buSzPts val="1200"/>
            </a:pPr>
            <a:fld id="{00000000-1234-1234-1234-123412341234}" type="slidenum">
              <a:rPr lang="en-US" smtClean="0"/>
              <a:pPr algn="r">
                <a:buClr>
                  <a:srgbClr val="898989"/>
                </a:buClr>
                <a:buSzPts val="1200"/>
              </a:pPr>
              <a:t>2</a:t>
            </a:fld>
            <a:endParaRPr sz="900">
              <a:solidFill>
                <a:srgbClr val="898989"/>
              </a:solidFill>
              <a:latin typeface="Calibri"/>
              <a:ea typeface="Calibri"/>
              <a:cs typeface="Calibri"/>
              <a:sym typeface="Calibri"/>
            </a:endParaRPr>
          </a:p>
        </p:txBody>
      </p:sp>
      <p:sp>
        <p:nvSpPr>
          <p:cNvPr id="179" name="Google Shape;179;p27"/>
          <p:cNvSpPr/>
          <p:nvPr/>
        </p:nvSpPr>
        <p:spPr>
          <a:xfrm>
            <a:off x="987499" y="2332518"/>
            <a:ext cx="7169002" cy="2008242"/>
          </a:xfrm>
          <a:prstGeom prst="rect">
            <a:avLst/>
          </a:prstGeom>
          <a:noFill/>
          <a:ln>
            <a:noFill/>
          </a:ln>
        </p:spPr>
        <p:txBody>
          <a:bodyPr spcFirstLastPara="1" wrap="square" lIns="68569" tIns="34275" rIns="68569" bIns="34275" anchor="t" anchorCtr="0">
            <a:noAutofit/>
          </a:bodyPr>
          <a:lstStyle/>
          <a:p>
            <a:r>
              <a:rPr lang="en-US">
                <a:solidFill>
                  <a:schemeClr val="dk1"/>
                </a:solidFill>
                <a:latin typeface="Calibri"/>
                <a:ea typeface="Calibri"/>
                <a:cs typeface="Calibri"/>
                <a:sym typeface="Calibri"/>
              </a:rPr>
              <a:t>This project, Person-Directed Services and Supports, is supported in part by a grant from the Pennsylvania Developmental Disabilities Council, through grant number 1901PASCDD-02, from the U.S. Administration for Community Living, Department of Health and Human Services, Washington, D.C. 20201.  Grantees undertaking projects with government sponsorship are encouraged to express freely their findings and conclusions.  Points of view or opinions do not, therefore, necessarily represent official ACL policy.</a:t>
            </a:r>
            <a:endParaRPr sz="135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F8C39-6EB0-4D66-B034-3E463237E752}"/>
              </a:ext>
            </a:extLst>
          </p:cNvPr>
          <p:cNvSpPr>
            <a:spLocks noGrp="1"/>
          </p:cNvSpPr>
          <p:nvPr>
            <p:ph type="title"/>
          </p:nvPr>
        </p:nvSpPr>
        <p:spPr>
          <a:xfrm>
            <a:off x="628650" y="1131094"/>
            <a:ext cx="7886700" cy="1657593"/>
          </a:xfrm>
        </p:spPr>
        <p:txBody>
          <a:bodyPr>
            <a:normAutofit/>
          </a:bodyPr>
          <a:lstStyle/>
          <a:p>
            <a:r>
              <a:rPr lang="en-US" b="1" dirty="0">
                <a:latin typeface="Arial" panose="020B0604020202020204" pitchFamily="34" charset="0"/>
                <a:cs typeface="Arial" panose="020B0604020202020204" pitchFamily="34" charset="0"/>
              </a:rPr>
              <a:t>OBRA Waiver</a:t>
            </a:r>
            <a:endParaRPr lang="en-US" b="1" u="none" strike="noStrike" baseline="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5DC7485-8486-47A1-BB74-CD8FFB51EE87}"/>
              </a:ext>
            </a:extLst>
          </p:cNvPr>
          <p:cNvSpPr>
            <a:spLocks noGrp="1"/>
          </p:cNvSpPr>
          <p:nvPr>
            <p:ph type="body" idx="1"/>
          </p:nvPr>
        </p:nvSpPr>
        <p:spPr>
          <a:xfrm>
            <a:off x="628650" y="2788686"/>
            <a:ext cx="7720965" cy="2835826"/>
          </a:xfrm>
        </p:spPr>
        <p:txBody>
          <a:bodyPr>
            <a:normAutofit/>
          </a:bodyPr>
          <a:lstStyle/>
          <a:p>
            <a:pPr marL="0" indent="0">
              <a:buNone/>
            </a:pPr>
            <a:endParaRPr lang="en-US" u="none" strike="noStrike" baseline="0" dirty="0">
              <a:latin typeface="Arial" panose="020B0604020202020204" pitchFamily="34" charset="0"/>
              <a:cs typeface="Arial" panose="020B0604020202020204" pitchFamily="34" charset="0"/>
            </a:endParaRPr>
          </a:p>
          <a:p>
            <a:pPr lvl="1">
              <a:lnSpc>
                <a:spcPct val="100000"/>
              </a:lnSpc>
            </a:pPr>
            <a:r>
              <a:rPr lang="en-US" sz="2400" dirty="0">
                <a:latin typeface="Arial" panose="020B0604020202020204" pitchFamily="34" charset="0"/>
                <a:cs typeface="Arial" panose="020B0604020202020204" pitchFamily="34" charset="0"/>
              </a:rPr>
              <a:t>This waiver is for youth ages 18 to 59 who have significant disabilities occurring before age 22 other than an intellectual disability and who do not have medical needs that meet the definition of nursing facility clinically eligible.</a:t>
            </a:r>
          </a:p>
        </p:txBody>
      </p:sp>
      <p:sp>
        <p:nvSpPr>
          <p:cNvPr id="4" name="Slide Number Placeholder 3">
            <a:extLst>
              <a:ext uri="{FF2B5EF4-FFF2-40B4-BE49-F238E27FC236}">
                <a16:creationId xmlns:a16="http://schemas.microsoft.com/office/drawing/2014/main" id="{D65F4F7F-E3D9-4A6B-89B3-E46D3E3D76BA}"/>
              </a:ext>
            </a:extLst>
          </p:cNvPr>
          <p:cNvSpPr>
            <a:spLocks noGrp="1"/>
          </p:cNvSpPr>
          <p:nvPr>
            <p:ph type="sldNum" sz="quarter" idx="12"/>
          </p:nvPr>
        </p:nvSpPr>
        <p:spPr/>
        <p:txBody>
          <a:bodyPr/>
          <a:lstStyle/>
          <a:p>
            <a:fld id="{B0095200-6172-4F8E-8F1C-792DF9203CE6}" type="slidenum">
              <a:rPr lang="en-US" smtClean="0"/>
              <a:t>20</a:t>
            </a:fld>
            <a:endParaRPr lang="en-US"/>
          </a:p>
        </p:txBody>
      </p:sp>
    </p:spTree>
    <p:extLst>
      <p:ext uri="{BB962C8B-B14F-4D97-AF65-F5344CB8AC3E}">
        <p14:creationId xmlns:p14="http://schemas.microsoft.com/office/powerpoint/2010/main" val="291517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7602-DAB7-4377-B607-C87313F6325F}"/>
              </a:ext>
            </a:extLst>
          </p:cNvPr>
          <p:cNvSpPr>
            <a:spLocks noGrp="1"/>
          </p:cNvSpPr>
          <p:nvPr>
            <p:ph type="title"/>
          </p:nvPr>
        </p:nvSpPr>
        <p:spPr/>
        <p:txBody>
          <a:bodyPr/>
          <a:lstStyle/>
          <a:p>
            <a:r>
              <a:rPr lang="en-US" b="1" dirty="0"/>
              <a:t>Self-direction under OLTL Waivers </a:t>
            </a:r>
          </a:p>
        </p:txBody>
      </p:sp>
      <p:sp>
        <p:nvSpPr>
          <p:cNvPr id="3" name="Text Placeholder 2">
            <a:extLst>
              <a:ext uri="{FF2B5EF4-FFF2-40B4-BE49-F238E27FC236}">
                <a16:creationId xmlns:a16="http://schemas.microsoft.com/office/drawing/2014/main" id="{9ECBEB31-3DA4-4614-B3F0-BBEAA8CD2A3D}"/>
              </a:ext>
            </a:extLst>
          </p:cNvPr>
          <p:cNvSpPr>
            <a:spLocks noGrp="1"/>
          </p:cNvSpPr>
          <p:nvPr>
            <p:ph type="body" idx="1"/>
          </p:nvPr>
        </p:nvSpPr>
        <p:spPr/>
        <p:txBody>
          <a:bodyPr/>
          <a:lstStyle/>
          <a:p>
            <a:r>
              <a:rPr lang="en-US" dirty="0"/>
              <a:t>Vendor/fiscal option for OLTL Waivers is PPL (public partnerships)</a:t>
            </a:r>
          </a:p>
        </p:txBody>
      </p:sp>
    </p:spTree>
    <p:extLst>
      <p:ext uri="{BB962C8B-B14F-4D97-AF65-F5344CB8AC3E}">
        <p14:creationId xmlns:p14="http://schemas.microsoft.com/office/powerpoint/2010/main" val="2233975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01287-33C4-475D-83E8-3EBF10D9F4BF}"/>
              </a:ext>
            </a:extLst>
          </p:cNvPr>
          <p:cNvSpPr>
            <a:spLocks noGrp="1"/>
          </p:cNvSpPr>
          <p:nvPr>
            <p:ph type="title"/>
          </p:nvPr>
        </p:nvSpPr>
        <p:spPr>
          <a:xfrm>
            <a:off x="628650" y="857250"/>
            <a:ext cx="7886700" cy="651986"/>
          </a:xfrm>
        </p:spPr>
        <p:txBody>
          <a:bodyPr>
            <a:normAutofit fontScale="90000"/>
          </a:bodyPr>
          <a:lstStyle/>
          <a:p>
            <a:pPr lvl="0">
              <a:lnSpc>
                <a:spcPct val="120000"/>
              </a:lnSpc>
            </a:pPr>
            <a:r>
              <a:rPr lang="en-US" b="1" dirty="0">
                <a:latin typeface="Arial" panose="020B0604020202020204" pitchFamily="34" charset="0"/>
                <a:cs typeface="Arial" panose="020B0604020202020204" pitchFamily="34" charset="0"/>
              </a:rPr>
              <a:t>Services My Way</a:t>
            </a:r>
          </a:p>
        </p:txBody>
      </p:sp>
      <p:sp>
        <p:nvSpPr>
          <p:cNvPr id="3" name="Text Placeholder 2">
            <a:extLst>
              <a:ext uri="{FF2B5EF4-FFF2-40B4-BE49-F238E27FC236}">
                <a16:creationId xmlns:a16="http://schemas.microsoft.com/office/drawing/2014/main" id="{58870ED9-2D8D-4D2F-893E-0893DA70F84D}"/>
              </a:ext>
            </a:extLst>
          </p:cNvPr>
          <p:cNvSpPr>
            <a:spLocks noGrp="1"/>
          </p:cNvSpPr>
          <p:nvPr>
            <p:ph type="body" idx="1"/>
          </p:nvPr>
        </p:nvSpPr>
        <p:spPr>
          <a:xfrm>
            <a:off x="990600" y="1533525"/>
            <a:ext cx="7524750" cy="3790950"/>
          </a:xfrm>
        </p:spPr>
        <p:txBody>
          <a:bodyPr>
            <a:noAutofit/>
          </a:bodyPr>
          <a:lstStyle/>
          <a:p>
            <a:r>
              <a:rPr lang="en-US" dirty="0">
                <a:latin typeface="Arial" panose="020B0604020202020204" pitchFamily="34" charset="0"/>
                <a:cs typeface="Arial" panose="020B0604020202020204" pitchFamily="34" charset="0"/>
              </a:rPr>
              <a:t>This provides the means to have more control over your services.</a:t>
            </a:r>
          </a:p>
          <a:p>
            <a:r>
              <a:rPr lang="en-US" dirty="0">
                <a:latin typeface="Arial" panose="020B0604020202020204" pitchFamily="34" charset="0"/>
                <a:cs typeface="Arial" panose="020B0604020202020204" pitchFamily="34" charset="0"/>
              </a:rPr>
              <a:t>Your service coordinator calculates your “budget” by multiplying the number of PAS hours you have times the hourly wage set by your MCO.</a:t>
            </a:r>
          </a:p>
        </p:txBody>
      </p:sp>
      <p:sp>
        <p:nvSpPr>
          <p:cNvPr id="4" name="Slide Number Placeholder 3">
            <a:extLst>
              <a:ext uri="{FF2B5EF4-FFF2-40B4-BE49-F238E27FC236}">
                <a16:creationId xmlns:a16="http://schemas.microsoft.com/office/drawing/2014/main" id="{E23725D8-B5E5-4563-8193-879DB2AE5595}"/>
              </a:ext>
            </a:extLst>
          </p:cNvPr>
          <p:cNvSpPr>
            <a:spLocks noGrp="1"/>
          </p:cNvSpPr>
          <p:nvPr>
            <p:ph type="sldNum" sz="quarter" idx="12"/>
          </p:nvPr>
        </p:nvSpPr>
        <p:spPr/>
        <p:txBody>
          <a:bodyPr/>
          <a:lstStyle/>
          <a:p>
            <a:fld id="{B0095200-6172-4F8E-8F1C-792DF9203CE6}" type="slidenum">
              <a:rPr lang="en-US" smtClean="0"/>
              <a:t>22</a:t>
            </a:fld>
            <a:endParaRPr lang="en-US"/>
          </a:p>
        </p:txBody>
      </p:sp>
    </p:spTree>
    <p:extLst>
      <p:ext uri="{BB962C8B-B14F-4D97-AF65-F5344CB8AC3E}">
        <p14:creationId xmlns:p14="http://schemas.microsoft.com/office/powerpoint/2010/main" val="3892554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B1FC0E-5B12-5D49-8CF8-DF4EB3AFD4DB}"/>
              </a:ext>
            </a:extLst>
          </p:cNvPr>
          <p:cNvSpPr>
            <a:spLocks noGrp="1"/>
          </p:cNvSpPr>
          <p:nvPr>
            <p:ph type="title"/>
          </p:nvPr>
        </p:nvSpPr>
        <p:spPr/>
        <p:txBody>
          <a:bodyPr>
            <a:normAutofit fontScale="90000"/>
          </a:bodyPr>
          <a:lstStyle/>
          <a:p>
            <a:r>
              <a:rPr lang="en-US" b="1" dirty="0">
                <a:latin typeface="Calibri" panose="020F0502020204030204" pitchFamily="34" charset="0"/>
                <a:cs typeface="Calibri" panose="020F0502020204030204" pitchFamily="34" charset="0"/>
              </a:rPr>
              <a:t>Community</a:t>
            </a:r>
          </a:p>
        </p:txBody>
      </p:sp>
      <p:pic>
        <p:nvPicPr>
          <p:cNvPr id="5" name="Picture 4" descr="Graphic of the word Community.">
            <a:extLst>
              <a:ext uri="{FF2B5EF4-FFF2-40B4-BE49-F238E27FC236}">
                <a16:creationId xmlns:a16="http://schemas.microsoft.com/office/drawing/2014/main" id="{B19D5625-49F7-C54B-80E2-2F7AEDF304BC}"/>
              </a:ext>
            </a:extLst>
          </p:cNvPr>
          <p:cNvPicPr>
            <a:picLocks noChangeAspect="1"/>
          </p:cNvPicPr>
          <p:nvPr/>
        </p:nvPicPr>
        <p:blipFill>
          <a:blip r:embed="rId3"/>
          <a:stretch>
            <a:fillRect/>
          </a:stretch>
        </p:blipFill>
        <p:spPr>
          <a:xfrm>
            <a:off x="457201" y="2023803"/>
            <a:ext cx="8153400" cy="3169920"/>
          </a:xfrm>
          <a:prstGeom prst="rect">
            <a:avLst/>
          </a:prstGeom>
          <a:solidFill>
            <a:schemeClr val="tx1"/>
          </a:solidFill>
          <a:ln>
            <a:solidFill>
              <a:schemeClr val="tx1"/>
            </a:solidFill>
          </a:ln>
          <a:effectLst>
            <a:outerShdw blurRad="50800" dist="38100" dir="8100000" algn="tr" rotWithShape="0">
              <a:prstClr val="black">
                <a:alpha val="40000"/>
              </a:prstClr>
            </a:outerShdw>
          </a:effectLst>
        </p:spPr>
      </p:pic>
      <p:sp>
        <p:nvSpPr>
          <p:cNvPr id="2" name="Slide Number Placeholder 1"/>
          <p:cNvSpPr>
            <a:spLocks noGrp="1"/>
          </p:cNvSpPr>
          <p:nvPr>
            <p:ph type="sldNum" sz="quarter" idx="4"/>
          </p:nvPr>
        </p:nvSpPr>
        <p:spPr/>
        <p:txBody>
          <a:bodyPr/>
          <a:lstStyle/>
          <a:p>
            <a:pPr>
              <a:defRPr/>
            </a:pPr>
            <a:fld id="{70265E95-77F9-457A-9EE3-4D9004F83F9A}" type="slidenum">
              <a:rPr lang="en-US" smtClean="0"/>
              <a:pPr>
                <a:defRPr/>
              </a:pPr>
              <a:t>23</a:t>
            </a:fld>
            <a:endParaRPr lang="en-US" dirty="0"/>
          </a:p>
        </p:txBody>
      </p:sp>
    </p:spTree>
    <p:extLst>
      <p:ext uri="{BB962C8B-B14F-4D97-AF65-F5344CB8AC3E}">
        <p14:creationId xmlns:p14="http://schemas.microsoft.com/office/powerpoint/2010/main" val="1025936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Have a PDS story to share?</a:t>
            </a:r>
          </a:p>
        </p:txBody>
      </p:sp>
      <p:sp>
        <p:nvSpPr>
          <p:cNvPr id="3" name="Content Placeholder 2"/>
          <p:cNvSpPr>
            <a:spLocks noGrp="1"/>
          </p:cNvSpPr>
          <p:nvPr>
            <p:ph idx="1"/>
          </p:nvPr>
        </p:nvSpPr>
        <p:spPr/>
        <p:txBody>
          <a:bodyPr>
            <a:normAutofit fontScale="92500" lnSpcReduction="20000"/>
          </a:bodyPr>
          <a:lstStyle/>
          <a:p>
            <a:r>
              <a:rPr lang="en-US" sz="4400" dirty="0"/>
              <a:t>We want </a:t>
            </a:r>
            <a:br>
              <a:rPr lang="en-US" sz="4400" dirty="0"/>
            </a:br>
            <a:r>
              <a:rPr lang="en-US" sz="4400" dirty="0"/>
              <a:t>to hear </a:t>
            </a:r>
            <a:br>
              <a:rPr lang="en-US" sz="4400" dirty="0"/>
            </a:br>
            <a:r>
              <a:rPr lang="en-US" sz="4400" dirty="0"/>
              <a:t>from you!</a:t>
            </a:r>
          </a:p>
          <a:p>
            <a:endParaRPr lang="en-US" dirty="0"/>
          </a:p>
          <a:p>
            <a:endParaRPr lang="en-US" dirty="0"/>
          </a:p>
          <a:p>
            <a:endParaRPr lang="en-US" dirty="0"/>
          </a:p>
          <a:p>
            <a:endParaRPr lang="en-US" dirty="0"/>
          </a:p>
          <a:p>
            <a:pPr lvl="1"/>
            <a:r>
              <a:rPr lang="en-US" dirty="0"/>
              <a:t>https://</a:t>
            </a:r>
            <a:r>
              <a:rPr lang="en-US" dirty="0" err="1"/>
              <a:t>disabilities.temple.edu</a:t>
            </a:r>
            <a:r>
              <a:rPr lang="en-US" dirty="0"/>
              <a:t>/</a:t>
            </a:r>
            <a:r>
              <a:rPr lang="en-US" dirty="0" err="1"/>
              <a:t>pds</a:t>
            </a:r>
            <a:r>
              <a:rPr lang="en-US" dirty="0"/>
              <a:t>/share-your-</a:t>
            </a:r>
            <a:r>
              <a:rPr lang="en-US" dirty="0" err="1"/>
              <a:t>story.html</a:t>
            </a:r>
            <a:endParaRPr lang="en-US" dirty="0"/>
          </a:p>
        </p:txBody>
      </p:sp>
      <p:pic>
        <p:nvPicPr>
          <p:cNvPr id="5" name="Picture 4" descr="A person holding a sign that says: Share your story">
            <a:extLst>
              <a:ext uri="{FF2B5EF4-FFF2-40B4-BE49-F238E27FC236}">
                <a16:creationId xmlns:a16="http://schemas.microsoft.com/office/drawing/2014/main" id="{1A1CE3BB-650E-9D47-9874-93FB2D395A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3577" y="1464133"/>
            <a:ext cx="4042223" cy="3031667"/>
          </a:xfrm>
          <a:prstGeom prst="rect">
            <a:avLst/>
          </a:prstGeom>
        </p:spPr>
      </p:pic>
    </p:spTree>
    <p:extLst>
      <p:ext uri="{BB962C8B-B14F-4D97-AF65-F5344CB8AC3E}">
        <p14:creationId xmlns:p14="http://schemas.microsoft.com/office/powerpoint/2010/main" val="2043300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Questions?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71964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5943600" cy="5592762"/>
          </a:xfrm>
        </p:spPr>
        <p:txBody>
          <a:bodyPr>
            <a:normAutofit/>
          </a:bodyPr>
          <a:lstStyle/>
          <a:p>
            <a:pPr algn="l">
              <a:spcBef>
                <a:spcPct val="20000"/>
              </a:spcBef>
            </a:pPr>
            <a:r>
              <a:rPr lang="en-US" sz="2400" dirty="0"/>
              <a:t>Institute on Disabilities at Temple University</a:t>
            </a:r>
            <a:br>
              <a:rPr lang="en-US" sz="2400" dirty="0"/>
            </a:br>
            <a:r>
              <a:rPr lang="en-US" sz="2400" dirty="0"/>
              <a:t>1755 N 13</a:t>
            </a:r>
            <a:r>
              <a:rPr lang="en-US" sz="2400" baseline="30000" dirty="0"/>
              <a:t>th</a:t>
            </a:r>
            <a:r>
              <a:rPr lang="en-US" sz="2400" dirty="0"/>
              <a:t> Street</a:t>
            </a:r>
            <a:br>
              <a:rPr lang="en-US" sz="2400" dirty="0"/>
            </a:br>
            <a:r>
              <a:rPr lang="en-US" sz="2400" dirty="0"/>
              <a:t>Student Center, Room 411S</a:t>
            </a:r>
            <a:br>
              <a:rPr lang="en-US" sz="2400" dirty="0"/>
            </a:br>
            <a:r>
              <a:rPr lang="en-US" sz="2400" dirty="0"/>
              <a:t>Philadelphia, PA  19122</a:t>
            </a:r>
            <a:br>
              <a:rPr lang="en-US" sz="2400" dirty="0"/>
            </a:br>
            <a:br>
              <a:rPr lang="en-US" sz="2400" dirty="0"/>
            </a:br>
            <a:r>
              <a:rPr lang="en-US" sz="2400" dirty="0"/>
              <a:t>Tel: 215-204-1356    Fax: 215-204-6336</a:t>
            </a:r>
            <a:br>
              <a:rPr lang="en-US" sz="2400" dirty="0"/>
            </a:br>
            <a:r>
              <a:rPr lang="en-US" sz="2400" dirty="0"/>
              <a:t>Email: PDSS@temple.edu</a:t>
            </a:r>
            <a:br>
              <a:rPr lang="en-US" sz="2400" dirty="0"/>
            </a:br>
            <a:r>
              <a:rPr lang="en-US" sz="2400" dirty="0"/>
              <a:t>Web: </a:t>
            </a:r>
            <a:r>
              <a:rPr lang="en-US" sz="2400" dirty="0">
                <a:hlinkClick r:id="rId3"/>
              </a:rPr>
              <a:t>https://disabilities.temple.edu/programs/pds/#new</a:t>
            </a:r>
            <a:br>
              <a:rPr lang="en-US" sz="2400" dirty="0"/>
            </a:br>
            <a:br>
              <a:rPr lang="en-US" sz="2400" b="0" baseline="0" dirty="0"/>
            </a:br>
            <a:r>
              <a:rPr lang="en-US" sz="2400" b="0" baseline="0" dirty="0"/>
              <a:t>MY contact information: Jamie</a:t>
            </a:r>
            <a:r>
              <a:rPr lang="en-US" sz="2400" b="0" dirty="0"/>
              <a:t> Ray-Leonetti</a:t>
            </a:r>
            <a:br>
              <a:rPr lang="en-US" sz="2400" b="0" baseline="0" dirty="0"/>
            </a:br>
            <a:r>
              <a:rPr lang="en-US" sz="2400" b="0" baseline="0" dirty="0"/>
              <a:t>Email:  </a:t>
            </a:r>
            <a:r>
              <a:rPr lang="en-US" sz="2400" b="0" baseline="0" dirty="0">
                <a:hlinkClick r:id="rId4"/>
              </a:rPr>
              <a:t>Jamie.ray-leonettti@temple.edu</a:t>
            </a:r>
            <a:br>
              <a:rPr lang="en-US" sz="2400" b="0" baseline="0" dirty="0"/>
            </a:br>
            <a:endParaRPr lang="en-US" sz="2400" dirty="0"/>
          </a:p>
        </p:txBody>
      </p:sp>
      <p:sp>
        <p:nvSpPr>
          <p:cNvPr id="8" name="Line 12"/>
          <p:cNvSpPr>
            <a:spLocks noChangeShapeType="1"/>
          </p:cNvSpPr>
          <p:nvPr/>
        </p:nvSpPr>
        <p:spPr bwMode="auto">
          <a:xfrm>
            <a:off x="609600" y="533400"/>
            <a:ext cx="5486400" cy="0"/>
          </a:xfrm>
          <a:prstGeom prst="line">
            <a:avLst/>
          </a:prstGeom>
          <a:noFill/>
          <a:ln w="9525">
            <a:solidFill>
              <a:srgbClr val="FF0000"/>
            </a:solidFill>
            <a:round/>
            <a:headEnd/>
            <a:tailEnd/>
          </a:ln>
        </p:spPr>
        <p:txBody>
          <a:bodyPr wrap="none" anchor="ctr"/>
          <a:lstStyle/>
          <a:p>
            <a:endParaRPr lang="en-US"/>
          </a:p>
        </p:txBody>
      </p:sp>
      <p:pic>
        <p:nvPicPr>
          <p:cNvPr id="13" name="Picture 10" title="Woman with glasses on telephon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334" b="10788"/>
          <a:stretch/>
        </p:blipFill>
        <p:spPr bwMode="auto">
          <a:xfrm>
            <a:off x="7162800" y="3200400"/>
            <a:ext cx="1384829" cy="1311857"/>
          </a:xfrm>
          <a:prstGeom prst="rect">
            <a:avLst/>
          </a:prstGeom>
          <a:noFill/>
          <a:ln w="9525">
            <a:solidFill>
              <a:schemeClr val="tx1"/>
            </a:solidFill>
            <a:miter lim="800000"/>
            <a:headEnd/>
            <a:tailEnd/>
          </a:ln>
        </p:spPr>
      </p:pic>
      <p:pic>
        <p:nvPicPr>
          <p:cNvPr id="14" name="Picture 11" title="Man in power chair outsid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6748"/>
          <a:stretch/>
        </p:blipFill>
        <p:spPr bwMode="auto">
          <a:xfrm>
            <a:off x="7162800" y="1820584"/>
            <a:ext cx="1373553" cy="1270193"/>
          </a:xfrm>
          <a:prstGeom prst="rect">
            <a:avLst/>
          </a:prstGeom>
          <a:noFill/>
          <a:ln w="9525">
            <a:solidFill>
              <a:schemeClr val="tx1"/>
            </a:solidFill>
            <a:miter lim="800000"/>
            <a:headEnd/>
            <a:tailEnd/>
          </a:ln>
        </p:spPr>
      </p:pic>
      <p:pic>
        <p:nvPicPr>
          <p:cNvPr id="15" name="Picture 12" title="Two male college students smili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710"/>
          <a:stretch/>
        </p:blipFill>
        <p:spPr bwMode="auto">
          <a:xfrm>
            <a:off x="7162799" y="457200"/>
            <a:ext cx="1376475" cy="1280801"/>
          </a:xfrm>
          <a:prstGeom prst="rect">
            <a:avLst/>
          </a:prstGeom>
          <a:noFill/>
          <a:ln w="9525">
            <a:solidFill>
              <a:schemeClr val="tx1"/>
            </a:solidFill>
            <a:miter lim="800000"/>
            <a:headEnd/>
            <a:tailEnd/>
          </a:ln>
        </p:spPr>
      </p:pic>
      <p:pic>
        <p:nvPicPr>
          <p:cNvPr id="16" name="Picture 13" title="Woman with mature daughter standing in front of red and white balloons"/>
          <p:cNvPicPr>
            <a:picLocks noChangeAspect="1" noChangeArrowheads="1"/>
          </p:cNvPicPr>
          <p:nvPr/>
        </p:nvPicPr>
        <p:blipFill rotWithShape="1">
          <a:blip r:embed="rId8">
            <a:extLst>
              <a:ext uri="{28A0092B-C50C-407E-A947-70E740481C1C}">
                <a14:useLocalDpi xmlns:a14="http://schemas.microsoft.com/office/drawing/2010/main" val="0"/>
              </a:ext>
            </a:extLst>
          </a:blip>
          <a:srcRect b="8786"/>
          <a:stretch/>
        </p:blipFill>
        <p:spPr bwMode="auto">
          <a:xfrm>
            <a:off x="7162800" y="4606421"/>
            <a:ext cx="1377633" cy="1301111"/>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2968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want to Acknowledge -</a:t>
            </a:r>
          </a:p>
        </p:txBody>
      </p:sp>
      <p:sp>
        <p:nvSpPr>
          <p:cNvPr id="3" name="Content Placeholder 2"/>
          <p:cNvSpPr>
            <a:spLocks noGrp="1"/>
          </p:cNvSpPr>
          <p:nvPr>
            <p:ph idx="1"/>
          </p:nvPr>
        </p:nvSpPr>
        <p:spPr>
          <a:xfrm>
            <a:off x="457200" y="1524000"/>
            <a:ext cx="8382000" cy="4419600"/>
          </a:xfrm>
        </p:spPr>
        <p:txBody>
          <a:bodyPr>
            <a:normAutofit/>
          </a:bodyPr>
          <a:lstStyle/>
          <a:p>
            <a:r>
              <a:rPr lang="en-US" sz="3000" dirty="0"/>
              <a:t>This project is supported by a grant from the </a:t>
            </a:r>
            <a:r>
              <a:rPr lang="en-US" sz="3000" b="1" dirty="0"/>
              <a:t>Pennsylvania Developmental Disabilities Council</a:t>
            </a:r>
            <a:r>
              <a:rPr lang="en-US" sz="3000" dirty="0"/>
              <a:t>.</a:t>
            </a:r>
          </a:p>
          <a:p>
            <a:endParaRPr lang="en-US" sz="1100" dirty="0"/>
          </a:p>
          <a:p>
            <a:r>
              <a:rPr lang="en-US" sz="3000" dirty="0"/>
              <a:t>Our project partners are Values Into Action, Pennsylvania Health Law Project and Self-Advocates United as One (SAU1).</a:t>
            </a:r>
            <a:br>
              <a:rPr lang="en-US" sz="3000" dirty="0"/>
            </a:br>
            <a:endParaRPr lang="en-US" sz="1100" dirty="0"/>
          </a:p>
          <a:p>
            <a:r>
              <a:rPr lang="en-US" sz="3000" dirty="0"/>
              <a:t>All of YOU for joining us to talk about Self- Directed Services!</a:t>
            </a:r>
          </a:p>
        </p:txBody>
      </p:sp>
    </p:spTree>
    <p:extLst>
      <p:ext uri="{BB962C8B-B14F-4D97-AF65-F5344CB8AC3E}">
        <p14:creationId xmlns:p14="http://schemas.microsoft.com/office/powerpoint/2010/main" val="3231457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A20B33-43B2-864B-9EB4-CCBFE28A6537}"/>
              </a:ext>
            </a:extLst>
          </p:cNvPr>
          <p:cNvSpPr>
            <a:spLocks noGrp="1"/>
          </p:cNvSpPr>
          <p:nvPr>
            <p:ph type="title"/>
          </p:nvPr>
        </p:nvSpPr>
        <p:spPr/>
        <p:txBody>
          <a:bodyPr>
            <a:normAutofit/>
          </a:bodyPr>
          <a:lstStyle/>
          <a:p>
            <a:r>
              <a:rPr lang="en-US" sz="2800" dirty="0">
                <a:cs typeface="Arial" charset="0"/>
              </a:rPr>
              <a:t>Institute on Disabilities at Temple University</a:t>
            </a:r>
            <a:endParaRPr lang="en-US" sz="2800" dirty="0"/>
          </a:p>
        </p:txBody>
      </p:sp>
      <p:sp>
        <p:nvSpPr>
          <p:cNvPr id="6" name="Text Placeholder 5">
            <a:extLst>
              <a:ext uri="{FF2B5EF4-FFF2-40B4-BE49-F238E27FC236}">
                <a16:creationId xmlns:a16="http://schemas.microsoft.com/office/drawing/2014/main" id="{8B7D3E02-B4E5-9F4B-9C8B-01DB883B542A}"/>
              </a:ext>
            </a:extLst>
          </p:cNvPr>
          <p:cNvSpPr>
            <a:spLocks noGrp="1"/>
          </p:cNvSpPr>
          <p:nvPr>
            <p:ph type="body" idx="1"/>
          </p:nvPr>
        </p:nvSpPr>
        <p:spPr/>
        <p:txBody>
          <a:bodyPr/>
          <a:lstStyle/>
          <a:p>
            <a:r>
              <a:rPr lang="en-US" dirty="0"/>
              <a:t>Vision</a:t>
            </a:r>
          </a:p>
        </p:txBody>
      </p:sp>
      <p:sp>
        <p:nvSpPr>
          <p:cNvPr id="7" name="Content Placeholder 6">
            <a:extLst>
              <a:ext uri="{FF2B5EF4-FFF2-40B4-BE49-F238E27FC236}">
                <a16:creationId xmlns:a16="http://schemas.microsoft.com/office/drawing/2014/main" id="{415158D9-3D72-9E44-9BC6-21F210C9765B}"/>
              </a:ext>
            </a:extLst>
          </p:cNvPr>
          <p:cNvSpPr>
            <a:spLocks noGrp="1"/>
          </p:cNvSpPr>
          <p:nvPr>
            <p:ph sz="half" idx="2"/>
          </p:nvPr>
        </p:nvSpPr>
        <p:spPr/>
        <p:txBody>
          <a:bodyPr>
            <a:normAutofit/>
          </a:bodyPr>
          <a:lstStyle/>
          <a:p>
            <a:pPr marL="0" indent="0">
              <a:buNone/>
            </a:pPr>
            <a:r>
              <a:rPr lang="en-US" dirty="0"/>
              <a:t>A society where all people are valued and respected, </a:t>
            </a:r>
            <a:br>
              <a:rPr lang="en-US" dirty="0"/>
            </a:br>
            <a:r>
              <a:rPr lang="en-US" dirty="0"/>
              <a:t>and where all people have the knowledge, </a:t>
            </a:r>
            <a:br>
              <a:rPr lang="en-US" dirty="0"/>
            </a:br>
            <a:r>
              <a:rPr lang="en-US" dirty="0"/>
              <a:t>opportunity and power to improve their lives </a:t>
            </a:r>
            <a:br>
              <a:rPr lang="en-US" dirty="0"/>
            </a:br>
            <a:r>
              <a:rPr lang="en-US" dirty="0"/>
              <a:t>and the lives of others.</a:t>
            </a:r>
          </a:p>
          <a:p>
            <a:pPr marL="0" indent="0">
              <a:buNone/>
            </a:pPr>
            <a:endParaRPr lang="en-US" dirty="0"/>
          </a:p>
        </p:txBody>
      </p:sp>
      <p:sp>
        <p:nvSpPr>
          <p:cNvPr id="8" name="Text Placeholder 7">
            <a:extLst>
              <a:ext uri="{FF2B5EF4-FFF2-40B4-BE49-F238E27FC236}">
                <a16:creationId xmlns:a16="http://schemas.microsoft.com/office/drawing/2014/main" id="{11E269E0-3A52-F548-915E-4D33B889611F}"/>
              </a:ext>
            </a:extLst>
          </p:cNvPr>
          <p:cNvSpPr>
            <a:spLocks noGrp="1"/>
          </p:cNvSpPr>
          <p:nvPr>
            <p:ph type="body" sz="quarter" idx="3"/>
          </p:nvPr>
        </p:nvSpPr>
        <p:spPr/>
        <p:txBody>
          <a:bodyPr/>
          <a:lstStyle/>
          <a:p>
            <a:r>
              <a:rPr lang="en-US" dirty="0"/>
              <a:t>Mission</a:t>
            </a:r>
          </a:p>
        </p:txBody>
      </p:sp>
      <p:sp>
        <p:nvSpPr>
          <p:cNvPr id="9" name="Content Placeholder 8">
            <a:extLst>
              <a:ext uri="{FF2B5EF4-FFF2-40B4-BE49-F238E27FC236}">
                <a16:creationId xmlns:a16="http://schemas.microsoft.com/office/drawing/2014/main" id="{551D4742-6207-5743-96DF-259F151BE63B}"/>
              </a:ext>
            </a:extLst>
          </p:cNvPr>
          <p:cNvSpPr>
            <a:spLocks noGrp="1"/>
          </p:cNvSpPr>
          <p:nvPr>
            <p:ph sz="quarter" idx="4"/>
          </p:nvPr>
        </p:nvSpPr>
        <p:spPr/>
        <p:txBody>
          <a:bodyPr>
            <a:noAutofit/>
          </a:bodyPr>
          <a:lstStyle/>
          <a:p>
            <a:pPr marL="0" indent="0">
              <a:buNone/>
            </a:pPr>
            <a:r>
              <a:rPr lang="en-US" sz="2200" dirty="0"/>
              <a:t>The Institute on Disabilities at Temple University learns from and works with people with disabilities and their families in diverse communities across Pennsylvania to create and share knowledge, change systems, and promote self-determined lives so that disability is recognized as a natural part of the human experience</a:t>
            </a:r>
            <a:r>
              <a:rPr lang="en-US" dirty="0"/>
              <a:t>.</a:t>
            </a:r>
          </a:p>
          <a:p>
            <a:pPr marL="0" indent="0">
              <a:buNone/>
            </a:pPr>
            <a:endParaRPr lang="en-US" dirty="0"/>
          </a:p>
        </p:txBody>
      </p:sp>
      <p:sp>
        <p:nvSpPr>
          <p:cNvPr id="4" name="Slide Number Placeholder 3">
            <a:extLst>
              <a:ext uri="{FF2B5EF4-FFF2-40B4-BE49-F238E27FC236}">
                <a16:creationId xmlns:a16="http://schemas.microsoft.com/office/drawing/2014/main" id="{70E6BFF8-8EEB-BF47-B984-2D9C2B7B1A9E}"/>
              </a:ext>
            </a:extLst>
          </p:cNvPr>
          <p:cNvSpPr>
            <a:spLocks noGrp="1"/>
          </p:cNvSpPr>
          <p:nvPr>
            <p:ph type="sldNum" sz="quarter" idx="12"/>
          </p:nvPr>
        </p:nvSpPr>
        <p:spPr/>
        <p:txBody>
          <a:bodyPr/>
          <a:lstStyle/>
          <a:p>
            <a:fld id="{8C592886-E571-45D5-8B56-343DC94F8FA6}" type="slidenum">
              <a:rPr lang="en-US" smtClean="0"/>
              <a:pPr/>
              <a:t>4</a:t>
            </a:fld>
            <a:endParaRPr lang="en-US" dirty="0"/>
          </a:p>
        </p:txBody>
      </p:sp>
    </p:spTree>
    <p:extLst>
      <p:ext uri="{BB962C8B-B14F-4D97-AF65-F5344CB8AC3E}">
        <p14:creationId xmlns:p14="http://schemas.microsoft.com/office/powerpoint/2010/main" val="2708623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457200" y="1600201"/>
            <a:ext cx="8229600" cy="4267200"/>
          </a:xfrm>
        </p:spPr>
        <p:txBody>
          <a:bodyPr>
            <a:normAutofit fontScale="92500" lnSpcReduction="10000"/>
          </a:bodyPr>
          <a:lstStyle/>
          <a:p>
            <a:r>
              <a:rPr lang="en-US" dirty="0"/>
              <a:t>Why are we here? – the</a:t>
            </a:r>
          </a:p>
          <a:p>
            <a:pPr marL="0" indent="0">
              <a:buNone/>
            </a:pPr>
            <a:r>
              <a:rPr lang="en-US" dirty="0"/>
              <a:t>    PDS grant</a:t>
            </a:r>
          </a:p>
          <a:p>
            <a:r>
              <a:rPr lang="en-US" dirty="0"/>
              <a:t>Person-Directed Services </a:t>
            </a:r>
          </a:p>
          <a:p>
            <a:pPr marL="0" indent="0">
              <a:buNone/>
            </a:pPr>
            <a:r>
              <a:rPr lang="en-US" dirty="0"/>
              <a:t>    ODP</a:t>
            </a:r>
          </a:p>
          <a:p>
            <a:r>
              <a:rPr lang="en-US" dirty="0"/>
              <a:t>Who Can Help?</a:t>
            </a:r>
          </a:p>
          <a:p>
            <a:r>
              <a:rPr lang="en-US" dirty="0"/>
              <a:t>Person-Directed Services OLTL</a:t>
            </a:r>
          </a:p>
          <a:p>
            <a:r>
              <a:rPr lang="en-US" dirty="0"/>
              <a:t>PDS Stories</a:t>
            </a:r>
          </a:p>
          <a:p>
            <a:r>
              <a:rPr lang="en-US" dirty="0"/>
              <a:t>Brief Q &amp; A</a:t>
            </a:r>
          </a:p>
          <a:p>
            <a:pPr marL="0" indent="0">
              <a:buNone/>
            </a:pPr>
            <a:endParaRPr lang="en-US" dirty="0"/>
          </a:p>
        </p:txBody>
      </p:sp>
      <p:pic>
        <p:nvPicPr>
          <p:cNvPr id="5" name="Picture 4">
            <a:extLst>
              <a:ext uri="{FF2B5EF4-FFF2-40B4-BE49-F238E27FC236}">
                <a16:creationId xmlns:a16="http://schemas.microsoft.com/office/drawing/2014/main" id="{ADBDAD72-D61E-1242-8ECA-33F032AF3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705337"/>
            <a:ext cx="3429000" cy="2257063"/>
          </a:xfrm>
          <a:prstGeom prst="rect">
            <a:avLst/>
          </a:prstGeom>
          <a:ln w="12700">
            <a:solidFill>
              <a:schemeClr val="accent1"/>
            </a:solidFill>
          </a:ln>
        </p:spPr>
      </p:pic>
    </p:spTree>
    <p:extLst>
      <p:ext uri="{BB962C8B-B14F-4D97-AF65-F5344CB8AC3E}">
        <p14:creationId xmlns:p14="http://schemas.microsoft.com/office/powerpoint/2010/main" val="3217124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1143000"/>
          </a:xfrm>
        </p:spPr>
        <p:txBody>
          <a:bodyPr>
            <a:normAutofit fontScale="90000"/>
          </a:bodyPr>
          <a:lstStyle/>
          <a:p>
            <a:r>
              <a:rPr lang="en-US" dirty="0"/>
              <a:t>What is Person-Directed Services (PDS)?</a:t>
            </a:r>
          </a:p>
        </p:txBody>
      </p:sp>
      <p:sp>
        <p:nvSpPr>
          <p:cNvPr id="3" name="Content Placeholder 2"/>
          <p:cNvSpPr>
            <a:spLocks noGrp="1"/>
          </p:cNvSpPr>
          <p:nvPr>
            <p:ph idx="1"/>
          </p:nvPr>
        </p:nvSpPr>
        <p:spPr>
          <a:xfrm>
            <a:off x="457200" y="1371600"/>
            <a:ext cx="8229600" cy="4419600"/>
          </a:xfrm>
        </p:spPr>
        <p:txBody>
          <a:bodyPr/>
          <a:lstStyle/>
          <a:p>
            <a:r>
              <a:rPr lang="en-US" dirty="0"/>
              <a:t>Home and Community-Based Services</a:t>
            </a:r>
            <a:br>
              <a:rPr lang="en-US" dirty="0"/>
            </a:br>
            <a:endParaRPr lang="en-US" sz="1100" dirty="0"/>
          </a:p>
          <a:p>
            <a:r>
              <a:rPr lang="en-US" dirty="0"/>
              <a:t>Help People of All Ages and Across All Disabilities to Maintain Independence and Make Their Own Choices</a:t>
            </a:r>
            <a:br>
              <a:rPr lang="en-US" dirty="0"/>
            </a:br>
            <a:endParaRPr lang="en-US" sz="1100" dirty="0"/>
          </a:p>
          <a:p>
            <a:r>
              <a:rPr lang="en-US" dirty="0"/>
              <a:t>Sometimes Called Consumer-Directed or Self-Directed Services, or Person-Directed Services and Supports (PDSS)</a:t>
            </a:r>
          </a:p>
          <a:p>
            <a:endParaRPr lang="en-US" dirty="0"/>
          </a:p>
        </p:txBody>
      </p:sp>
    </p:spTree>
    <p:extLst>
      <p:ext uri="{BB962C8B-B14F-4D97-AF65-F5344CB8AC3E}">
        <p14:creationId xmlns:p14="http://schemas.microsoft.com/office/powerpoint/2010/main" val="3593424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t>The Person-Directed </a:t>
            </a:r>
            <a:br>
              <a:rPr lang="en-US" dirty="0"/>
            </a:br>
            <a:r>
              <a:rPr lang="en-US" dirty="0"/>
              <a:t>Services and Supports Grant</a:t>
            </a:r>
          </a:p>
        </p:txBody>
      </p:sp>
      <p:sp>
        <p:nvSpPr>
          <p:cNvPr id="3" name="Content Placeholder 2"/>
          <p:cNvSpPr>
            <a:spLocks noGrp="1"/>
          </p:cNvSpPr>
          <p:nvPr>
            <p:ph idx="1"/>
          </p:nvPr>
        </p:nvSpPr>
        <p:spPr>
          <a:xfrm>
            <a:off x="457200" y="1676400"/>
            <a:ext cx="8229600" cy="4038599"/>
          </a:xfrm>
        </p:spPr>
        <p:txBody>
          <a:bodyPr>
            <a:normAutofit lnSpcReduction="10000"/>
          </a:bodyPr>
          <a:lstStyle/>
          <a:p>
            <a:r>
              <a:rPr lang="en-US" dirty="0"/>
              <a:t>We continue to strive to make "person directed services and supports" a common household phrase;</a:t>
            </a:r>
            <a:br>
              <a:rPr lang="en-US" dirty="0"/>
            </a:br>
            <a:endParaRPr lang="en-US" sz="2000" dirty="0"/>
          </a:p>
          <a:p>
            <a:r>
              <a:rPr lang="en-US" dirty="0"/>
              <a:t>Over the span of this grant, we hope to provide ways for people with disabilities, families and the generic community to learn from one and other through community conversations;</a:t>
            </a:r>
          </a:p>
          <a:p>
            <a:endParaRPr lang="en-US" dirty="0"/>
          </a:p>
        </p:txBody>
      </p:sp>
    </p:spTree>
    <p:extLst>
      <p:ext uri="{BB962C8B-B14F-4D97-AF65-F5344CB8AC3E}">
        <p14:creationId xmlns:p14="http://schemas.microsoft.com/office/powerpoint/2010/main" val="1963356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t>The Person-Directed </a:t>
            </a:r>
            <a:br>
              <a:rPr lang="en-US" dirty="0"/>
            </a:br>
            <a:r>
              <a:rPr lang="en-US" dirty="0"/>
              <a:t>Services and Supports Grant (cont.)</a:t>
            </a:r>
          </a:p>
        </p:txBody>
      </p:sp>
      <p:sp>
        <p:nvSpPr>
          <p:cNvPr id="3" name="Content Placeholder 2"/>
          <p:cNvSpPr>
            <a:spLocks noGrp="1"/>
          </p:cNvSpPr>
          <p:nvPr>
            <p:ph idx="1"/>
          </p:nvPr>
        </p:nvSpPr>
        <p:spPr>
          <a:xfrm>
            <a:off x="381000" y="1828800"/>
            <a:ext cx="8382000" cy="3810000"/>
          </a:xfrm>
        </p:spPr>
        <p:txBody>
          <a:bodyPr>
            <a:normAutofit/>
          </a:bodyPr>
          <a:lstStyle/>
          <a:p>
            <a:r>
              <a:rPr lang="en-US" sz="3000" dirty="0"/>
              <a:t>We continue to expand resources for individuals who want to learn more about person directed services and supports. One way we continue this work will be the development of PDS "Regional Resource Councils," and;</a:t>
            </a:r>
            <a:br>
              <a:rPr lang="en-US" sz="3000" dirty="0"/>
            </a:br>
            <a:endParaRPr lang="en-US" sz="1800" dirty="0"/>
          </a:p>
          <a:p>
            <a:r>
              <a:rPr lang="en-US" sz="3000" dirty="0"/>
              <a:t>We will provide ways for individuals using PDS to share their stories of both success and challenges.</a:t>
            </a:r>
          </a:p>
          <a:p>
            <a:endParaRPr lang="en-US" dirty="0"/>
          </a:p>
        </p:txBody>
      </p:sp>
    </p:spTree>
    <p:extLst>
      <p:ext uri="{BB962C8B-B14F-4D97-AF65-F5344CB8AC3E}">
        <p14:creationId xmlns:p14="http://schemas.microsoft.com/office/powerpoint/2010/main" val="147798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F1155-64E9-48A6-9DD1-C8D44EE4280E}"/>
              </a:ext>
            </a:extLst>
          </p:cNvPr>
          <p:cNvSpPr>
            <a:spLocks noGrp="1"/>
          </p:cNvSpPr>
          <p:nvPr>
            <p:ph type="title"/>
          </p:nvPr>
        </p:nvSpPr>
        <p:spPr/>
        <p:txBody>
          <a:bodyPr>
            <a:normAutofit fontScale="90000"/>
          </a:bodyPr>
          <a:lstStyle/>
          <a:p>
            <a:r>
              <a:rPr lang="en-US" dirty="0"/>
              <a:t>Self-Direction under Office of Developmental Program Waivers</a:t>
            </a:r>
          </a:p>
        </p:txBody>
      </p:sp>
      <p:sp>
        <p:nvSpPr>
          <p:cNvPr id="3" name="Content Placeholder 2">
            <a:extLst>
              <a:ext uri="{FF2B5EF4-FFF2-40B4-BE49-F238E27FC236}">
                <a16:creationId xmlns:a16="http://schemas.microsoft.com/office/drawing/2014/main" id="{38C6D84D-479D-46BE-8C03-E359433E3CF0}"/>
              </a:ext>
            </a:extLst>
          </p:cNvPr>
          <p:cNvSpPr>
            <a:spLocks noGrp="1"/>
          </p:cNvSpPr>
          <p:nvPr>
            <p:ph idx="1"/>
          </p:nvPr>
        </p:nvSpPr>
        <p:spPr/>
        <p:txBody>
          <a:bodyPr/>
          <a:lstStyle/>
          <a:p>
            <a:r>
              <a:rPr lang="en-US" dirty="0"/>
              <a:t>Person/Family Directed Services Waiver</a:t>
            </a:r>
          </a:p>
          <a:p>
            <a:r>
              <a:rPr lang="en-US" dirty="0"/>
              <a:t>Community Living Waiver</a:t>
            </a:r>
          </a:p>
          <a:p>
            <a:r>
              <a:rPr lang="en-US" dirty="0"/>
              <a:t>Consolidated Waiver</a:t>
            </a:r>
          </a:p>
          <a:p>
            <a:r>
              <a:rPr lang="en-US" dirty="0"/>
              <a:t>Adult Autism Waiver (currently </a:t>
            </a:r>
            <a:r>
              <a:rPr lang="en-US" dirty="0">
                <a:solidFill>
                  <a:srgbClr val="FF0000"/>
                </a:solidFill>
              </a:rPr>
              <a:t>no option to self-direct,</a:t>
            </a:r>
            <a:r>
              <a:rPr lang="en-US" dirty="0"/>
              <a:t> but. . .)</a:t>
            </a:r>
          </a:p>
        </p:txBody>
      </p:sp>
    </p:spTree>
    <p:extLst>
      <p:ext uri="{BB962C8B-B14F-4D97-AF65-F5344CB8AC3E}">
        <p14:creationId xmlns:p14="http://schemas.microsoft.com/office/powerpoint/2010/main" val="2871744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4EA1F93577E7418C8C0EA01AE0B2DD" ma:contentTypeVersion="9" ma:contentTypeDescription="Create a new document." ma:contentTypeScope="" ma:versionID="5e26e0fc1eb15f0a15560748baf7b07f">
  <xsd:schema xmlns:xsd="http://www.w3.org/2001/XMLSchema" xmlns:xs="http://www.w3.org/2001/XMLSchema" xmlns:p="http://schemas.microsoft.com/office/2006/metadata/properties" xmlns:ns3="34dccfc4-29ab-4008-b25a-62ca15b0605f" targetNamespace="http://schemas.microsoft.com/office/2006/metadata/properties" ma:root="true" ma:fieldsID="a9b7dce2d0c2741fd9bf9de2ecc480da" ns3:_="">
    <xsd:import namespace="34dccfc4-29ab-4008-b25a-62ca15b0605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dccfc4-29ab-4008-b25a-62ca15b060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054641-D52E-478A-9F5B-B53C5EADE753}">
  <ds:schemaRefs>
    <ds:schemaRef ds:uri="34dccfc4-29ab-4008-b25a-62ca15b0605f"/>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683A765B-E634-40E4-A50A-08A3A39BB10E}">
  <ds:schemaRefs>
    <ds:schemaRef ds:uri="http://schemas.microsoft.com/sharepoint/v3/contenttype/forms"/>
  </ds:schemaRefs>
</ds:datastoreItem>
</file>

<file path=customXml/itemProps3.xml><?xml version="1.0" encoding="utf-8"?>
<ds:datastoreItem xmlns:ds="http://schemas.openxmlformats.org/officeDocument/2006/customXml" ds:itemID="{445E3C10-200A-4435-81A3-734A592EA5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dccfc4-29ab-4008-b25a-62ca15b060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707</TotalTime>
  <Words>1284</Words>
  <Application>Microsoft Office PowerPoint</Application>
  <PresentationFormat>On-screen Show (4:3)</PresentationFormat>
  <Paragraphs>120</Paragraphs>
  <Slides>26</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It’s my life, and this is how I want to live it:  self-directing waiver services in PA Jamie Ray-Leonetti, Associate Director of Policy Institute on Disabilities at Temple University  </vt:lpstr>
      <vt:lpstr>PowerPoint Presentation</vt:lpstr>
      <vt:lpstr>We want to Acknowledge -</vt:lpstr>
      <vt:lpstr>Institute on Disabilities at Temple University</vt:lpstr>
      <vt:lpstr>Agenda</vt:lpstr>
      <vt:lpstr>What is Person-Directed Services (PDS)?</vt:lpstr>
      <vt:lpstr>The Person-Directed  Services and Supports Grant</vt:lpstr>
      <vt:lpstr>The Person-Directed  Services and Supports Grant (cont.)</vt:lpstr>
      <vt:lpstr>Self-Direction under Office of Developmental Program Waivers</vt:lpstr>
      <vt:lpstr>The Pennsylvania Person-Directed Services (PDS) Model</vt:lpstr>
      <vt:lpstr>The Key to Self-Direction -</vt:lpstr>
      <vt:lpstr>Having your team support you  to get the life you want is  Person-Centered Planning.</vt:lpstr>
      <vt:lpstr>Your Person-Centered Planning Team</vt:lpstr>
      <vt:lpstr>Who Can Help Me Explore Self-Direction?(</vt:lpstr>
      <vt:lpstr>What Can a Supports Broker Do?</vt:lpstr>
      <vt:lpstr>How Does Partnership with a Supports Broker Lead to Inclusive Community?</vt:lpstr>
      <vt:lpstr>PA Successes and Challenges  Number of Self-Directed Services per Individual/Self-Advocate; will include support broker. </vt:lpstr>
      <vt:lpstr>Office of Long-Term Living Waivers</vt:lpstr>
      <vt:lpstr>Community HealthChoices</vt:lpstr>
      <vt:lpstr>OBRA Waiver</vt:lpstr>
      <vt:lpstr>Self-direction under OLTL Waivers </vt:lpstr>
      <vt:lpstr>Services My Way</vt:lpstr>
      <vt:lpstr>Community</vt:lpstr>
      <vt:lpstr>Have a PDS story to share?</vt:lpstr>
      <vt:lpstr>Any Questions?</vt:lpstr>
      <vt:lpstr>Institute on Disabilities at Temple University 1755 N 13th Street Student Center, Room 411S Philadelphia, PA  19122  Tel: 215-204-1356    Fax: 215-204-6336 Email: PDSS@temple.edu Web: https://disabilities.temple.edu/programs/pds/#new  MY contact information: Jamie Ray-Leonetti Email:  Jamie.ray-leonettti@temple.edu </vt:lpstr>
    </vt:vector>
  </TitlesOfParts>
  <Company>Temple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SPECIFIC PRESENTATION HERE</dc:title>
  <dc:creator>Susan Fullam</dc:creator>
  <cp:lastModifiedBy>Pam Ranieri</cp:lastModifiedBy>
  <cp:revision>75</cp:revision>
  <dcterms:created xsi:type="dcterms:W3CDTF">2009-12-01T19:49:25Z</dcterms:created>
  <dcterms:modified xsi:type="dcterms:W3CDTF">2021-04-01T13:34:31Z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0x0101002F4EA1F93577E7418C8C0EA01AE0B2DD</vt:lpwstr>
  </property>
</Properties>
</file>