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7"/>
  </p:notesMasterIdLst>
  <p:handoutMasterIdLst>
    <p:handoutMasterId r:id="rId28"/>
  </p:handoutMasterIdLst>
  <p:sldIdLst>
    <p:sldId id="256" r:id="rId2"/>
    <p:sldId id="275" r:id="rId3"/>
    <p:sldId id="257" r:id="rId4"/>
    <p:sldId id="258" r:id="rId5"/>
    <p:sldId id="259" r:id="rId6"/>
    <p:sldId id="280" r:id="rId7"/>
    <p:sldId id="288" r:id="rId8"/>
    <p:sldId id="281" r:id="rId9"/>
    <p:sldId id="282" r:id="rId10"/>
    <p:sldId id="283" r:id="rId11"/>
    <p:sldId id="284" r:id="rId12"/>
    <p:sldId id="285" r:id="rId13"/>
    <p:sldId id="273" r:id="rId14"/>
    <p:sldId id="274" r:id="rId15"/>
    <p:sldId id="289" r:id="rId16"/>
    <p:sldId id="290" r:id="rId17"/>
    <p:sldId id="276" r:id="rId18"/>
    <p:sldId id="266" r:id="rId19"/>
    <p:sldId id="277" r:id="rId20"/>
    <p:sldId id="267" r:id="rId21"/>
    <p:sldId id="287" r:id="rId22"/>
    <p:sldId id="286" r:id="rId23"/>
    <p:sldId id="291" r:id="rId24"/>
    <p:sldId id="292" r:id="rId25"/>
    <p:sldId id="2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25F8C7-2C8F-C7F9-9E1B-541D1DA09E64}" name="Hillary Mangis" initials="HM" userId="S::hMangis@pattanpgh.net::59bc6e84-94da-4dc7-800b-937a9a3c2b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illary Mangis" initials="HM" lastIdx="16" clrIdx="0">
    <p:extLst>
      <p:ext uri="{19B8F6BF-5375-455C-9EA6-DF929625EA0E}">
        <p15:presenceInfo xmlns:p15="http://schemas.microsoft.com/office/powerpoint/2012/main" userId="S::hMangis@pattanpgh.net::59bc6e84-94da-4dc7-800b-937a9a3c2b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87B"/>
    <a:srgbClr val="004976"/>
    <a:srgbClr val="007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60B123-6210-4D34-B015-1E1180F10BE9}" v="9" dt="2023-09-11T13:28:32.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93" autoAdjust="0"/>
    <p:restoredTop sz="68731" autoAdjust="0"/>
  </p:normalViewPr>
  <p:slideViewPr>
    <p:cSldViewPr snapToGrid="0">
      <p:cViewPr varScale="1">
        <p:scale>
          <a:sx n="47" d="100"/>
          <a:sy n="47" d="100"/>
        </p:scale>
        <p:origin x="816" y="48"/>
      </p:cViewPr>
      <p:guideLst>
        <p:guide orient="horz" pos="2160"/>
        <p:guide pos="3840"/>
      </p:guideLst>
    </p:cSldViewPr>
  </p:slideViewPr>
  <p:outlineViewPr>
    <p:cViewPr>
      <p:scale>
        <a:sx n="33" d="100"/>
        <a:sy n="33" d="100"/>
      </p:scale>
      <p:origin x="0" y="-16494"/>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6B4A6E-2DD9-45AF-83CE-9DDADA46D3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1B9860-1686-4232-BC66-15F70F41A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4142D3-0758-490F-AC60-ACD488C0438D}" type="datetimeFigureOut">
              <a:rPr lang="en-US" smtClean="0"/>
              <a:t>9/19/2023</a:t>
            </a:fld>
            <a:endParaRPr lang="en-US"/>
          </a:p>
        </p:txBody>
      </p:sp>
      <p:sp>
        <p:nvSpPr>
          <p:cNvPr id="4" name="Footer Placeholder 3">
            <a:extLst>
              <a:ext uri="{FF2B5EF4-FFF2-40B4-BE49-F238E27FC236}">
                <a16:creationId xmlns:a16="http://schemas.microsoft.com/office/drawing/2014/main" id="{D58BFAA8-C786-4FC3-B64A-40158844A2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98F788-533D-478A-9DB1-8DC13F90EE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93A7B-5EC1-4486-8872-9752786CD70E}" type="slidenum">
              <a:rPr lang="en-US" smtClean="0"/>
              <a:t>‹#›</a:t>
            </a:fld>
            <a:endParaRPr lang="en-US"/>
          </a:p>
        </p:txBody>
      </p:sp>
    </p:spTree>
    <p:extLst>
      <p:ext uri="{BB962C8B-B14F-4D97-AF65-F5344CB8AC3E}">
        <p14:creationId xmlns:p14="http://schemas.microsoft.com/office/powerpoint/2010/main" val="1949552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BA94F-069B-4651-B21D-A072A29805AB}"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27A56-0EAB-4B8E-A965-7217E5DE7850}" type="slidenum">
              <a:rPr lang="en-US" smtClean="0"/>
              <a:t>‹#›</a:t>
            </a:fld>
            <a:endParaRPr lang="en-US"/>
          </a:p>
        </p:txBody>
      </p:sp>
    </p:spTree>
    <p:extLst>
      <p:ext uri="{BB962C8B-B14F-4D97-AF65-F5344CB8AC3E}">
        <p14:creationId xmlns:p14="http://schemas.microsoft.com/office/powerpoint/2010/main" val="17100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google.com/document/d/1yuB7fCp5XjKIIAdliQUL08fUhGD5MWVUzWBim9Uw2vw/cop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google.com/document/d/1dXnrLQGy6MhT9oGy1XxeDDpN--Cmh3QGi3Hji-DhK8o/edit?usp=shar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s25.formsite.com/3fHiZQ/zvjw7nn9yp/inde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introduction to Preparing for Cyclical Monitoring: A Focus on Secondary Transition, which targets compliant and effective individualized secondary transition programming for students with disabilities.</a:t>
            </a:r>
          </a:p>
          <a:p>
            <a:endParaRPr lang="en-US" dirty="0"/>
          </a:p>
          <a:p>
            <a:r>
              <a:rPr lang="en-US" dirty="0"/>
              <a:t>The purpose of this training is to explain to you why your LEA is required to participate in this training and what will be occurring throughout the course of this year. We’ll also provide you with overview information about the actual online course.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the training is to meet accountability requirements under the IDEA Part B Performance Plans, specifically Indicator 13. The training will be provided via a combination of an online course on the Schoology platform and coaching with your IU </a:t>
            </a:r>
            <a:r>
              <a:rPr lang="en-US" dirty="0" err="1"/>
              <a:t>TaC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Indicator 13 is one of the federal indicators that require states to collect data and send to OSEP, which determines if our programs are successful or if we are in need of corrective action.</a:t>
            </a:r>
          </a:p>
          <a:p>
            <a:endParaRPr lang="en-US" dirty="0"/>
          </a:p>
        </p:txBody>
      </p:sp>
      <p:sp>
        <p:nvSpPr>
          <p:cNvPr id="4" name="Slide Number Placeholder 3"/>
          <p:cNvSpPr>
            <a:spLocks noGrp="1"/>
          </p:cNvSpPr>
          <p:nvPr>
            <p:ph type="sldNum" sz="quarter" idx="5"/>
          </p:nvPr>
        </p:nvSpPr>
        <p:spPr/>
        <p:txBody>
          <a:bodyPr/>
          <a:lstStyle/>
          <a:p>
            <a:fld id="{5CF27A56-0EAB-4B8E-A965-7217E5DE7850}" type="slidenum">
              <a:rPr lang="en-US" smtClean="0"/>
              <a:t>1</a:t>
            </a:fld>
            <a:endParaRPr lang="en-US"/>
          </a:p>
        </p:txBody>
      </p:sp>
    </p:spTree>
    <p:extLst>
      <p:ext uri="{BB962C8B-B14F-4D97-AF65-F5344CB8AC3E}">
        <p14:creationId xmlns:p14="http://schemas.microsoft.com/office/powerpoint/2010/main" val="1229170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5CF27A56-0EAB-4B8E-A965-7217E5DE7850}" type="slidenum">
              <a:rPr lang="en-US" smtClean="0"/>
              <a:t>10</a:t>
            </a:fld>
            <a:endParaRPr lang="en-US"/>
          </a:p>
        </p:txBody>
      </p:sp>
    </p:spTree>
    <p:extLst>
      <p:ext uri="{BB962C8B-B14F-4D97-AF65-F5344CB8AC3E}">
        <p14:creationId xmlns:p14="http://schemas.microsoft.com/office/powerpoint/2010/main" val="64943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5CF27A56-0EAB-4B8E-A965-7217E5DE7850}" type="slidenum">
              <a:rPr lang="en-US" smtClean="0"/>
              <a:t>11</a:t>
            </a:fld>
            <a:endParaRPr lang="en-US"/>
          </a:p>
        </p:txBody>
      </p:sp>
    </p:spTree>
    <p:extLst>
      <p:ext uri="{BB962C8B-B14F-4D97-AF65-F5344CB8AC3E}">
        <p14:creationId xmlns:p14="http://schemas.microsoft.com/office/powerpoint/2010/main" val="761551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5CF27A56-0EAB-4B8E-A965-7217E5DE7850}" type="slidenum">
              <a:rPr lang="en-US" smtClean="0"/>
              <a:t>12</a:t>
            </a:fld>
            <a:endParaRPr lang="en-US"/>
          </a:p>
        </p:txBody>
      </p:sp>
    </p:spTree>
    <p:extLst>
      <p:ext uri="{BB962C8B-B14F-4D97-AF65-F5344CB8AC3E}">
        <p14:creationId xmlns:p14="http://schemas.microsoft.com/office/powerpoint/2010/main" val="1246620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want to give you some details about accessing and completing the Schoology course. </a:t>
            </a:r>
          </a:p>
          <a:p>
            <a:endParaRPr lang="en-US"/>
          </a:p>
          <a:p>
            <a:r>
              <a:rPr lang="en-US"/>
              <a:t>This information is going to be very important for you to know and to share with your identified staff.</a:t>
            </a:r>
          </a:p>
        </p:txBody>
      </p:sp>
      <p:sp>
        <p:nvSpPr>
          <p:cNvPr id="4" name="Slide Number Placeholder 3"/>
          <p:cNvSpPr>
            <a:spLocks noGrp="1"/>
          </p:cNvSpPr>
          <p:nvPr>
            <p:ph type="sldNum" sz="quarter" idx="5"/>
          </p:nvPr>
        </p:nvSpPr>
        <p:spPr/>
        <p:txBody>
          <a:bodyPr/>
          <a:lstStyle/>
          <a:p>
            <a:fld id="{5CF27A56-0EAB-4B8E-A965-7217E5DE7850}" type="slidenum">
              <a:rPr lang="en-US" smtClean="0"/>
              <a:t>13</a:t>
            </a:fld>
            <a:endParaRPr lang="en-US"/>
          </a:p>
        </p:txBody>
      </p:sp>
    </p:spTree>
    <p:extLst>
      <p:ext uri="{BB962C8B-B14F-4D97-AF65-F5344CB8AC3E}">
        <p14:creationId xmlns:p14="http://schemas.microsoft.com/office/powerpoint/2010/main" val="2398759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781050"/>
            <a:ext cx="3676650" cy="2068513"/>
          </a:xfrm>
        </p:spPr>
      </p:sp>
      <p:sp>
        <p:nvSpPr>
          <p:cNvPr id="3" name="Notes Placeholder 2"/>
          <p:cNvSpPr>
            <a:spLocks noGrp="1"/>
          </p:cNvSpPr>
          <p:nvPr>
            <p:ph type="body" idx="1"/>
          </p:nvPr>
        </p:nvSpPr>
        <p:spPr>
          <a:xfrm>
            <a:off x="685800" y="2990850"/>
            <a:ext cx="5486400" cy="5505450"/>
          </a:xfrm>
        </p:spPr>
        <p:txBody>
          <a:bodyPr/>
          <a:lstStyle/>
          <a:p>
            <a:r>
              <a:rPr lang="en-US" sz="1050" dirty="0"/>
              <a:t>After I give some additional information about the course, we’ll take some time to walk through the registration process, but I wanted to start with an overview of that process.</a:t>
            </a:r>
          </a:p>
          <a:p>
            <a:endParaRPr lang="en-US" sz="1050" dirty="0"/>
          </a:p>
          <a:p>
            <a:r>
              <a:rPr lang="en-US" sz="1050" dirty="0"/>
              <a:t>Please note:  Your staff must register for the Schoology course on the </a:t>
            </a:r>
            <a:r>
              <a:rPr lang="en-US" sz="1050" dirty="0" err="1"/>
              <a:t>PaTTAN</a:t>
            </a:r>
            <a:r>
              <a:rPr lang="en-US" sz="1050" dirty="0"/>
              <a:t> training calendar in order to receive Act 48 credit. If someone provides them with the Schoology access codes they can join the course and complete it, but they won’t receive Act 48. The only way they can receive Act 48 for completing the course is if they register on the </a:t>
            </a:r>
            <a:r>
              <a:rPr lang="en-US" sz="1050" dirty="0" err="1"/>
              <a:t>PaTTAN</a:t>
            </a:r>
            <a:r>
              <a:rPr lang="en-US" sz="1050" dirty="0"/>
              <a:t> training calendar. To this end...some people have their </a:t>
            </a:r>
            <a:r>
              <a:rPr lang="en-US" sz="1050" dirty="0" err="1"/>
              <a:t>WisdomWhere</a:t>
            </a:r>
            <a:r>
              <a:rPr lang="en-US" sz="1050" dirty="0"/>
              <a:t> account set to "Privacy," which means they won't get the follow-up email with directions to join the Schoology course. Please check your settings and have your staff check their settings. To this end, we’ll be sharing with you a document that you can send out to your staff with information about the course and this year’s activities. This will include direction on how to check Wisdom Where settings. As a check and balance, if you do NOT get the follow-up email from WW within 24 hours, please email Kristen Olszyk (email address on slide) and she'll email the directions to you.</a:t>
            </a:r>
            <a:endParaRPr lang="en-US" sz="1050" dirty="0">
              <a:cs typeface="Calibri"/>
            </a:endParaRPr>
          </a:p>
          <a:p>
            <a:endParaRPr lang="en-US" sz="1050" dirty="0">
              <a:cs typeface="Calibri"/>
            </a:endParaRPr>
          </a:p>
          <a:p>
            <a:r>
              <a:rPr lang="en-US" sz="1050" dirty="0">
                <a:cs typeface="Calibri"/>
              </a:rPr>
              <a:t>That being said, the registration key to register for the Schoology course is</a:t>
            </a:r>
            <a:r>
              <a:rPr lang="en-US" sz="1050" b="1" dirty="0">
                <a:cs typeface="Calibri"/>
              </a:rPr>
              <a:t> IND13-2023</a:t>
            </a:r>
            <a:r>
              <a:rPr lang="en-US" sz="1050" dirty="0">
                <a:cs typeface="Calibri"/>
              </a:rPr>
              <a:t>. We will put that in the chat now. Again...please do not share the access code to the Schoology course with colleagues. They need to register on the </a:t>
            </a:r>
            <a:r>
              <a:rPr lang="en-US" sz="1050" dirty="0" err="1">
                <a:cs typeface="Calibri"/>
              </a:rPr>
              <a:t>PaTTAN</a:t>
            </a:r>
            <a:r>
              <a:rPr lang="en-US" sz="1050" dirty="0">
                <a:cs typeface="Calibri"/>
              </a:rPr>
              <a:t> training calendar so that we ensure they receive Act 48 hours for course completion. The directions give you three different access codes. These codes are specific to the region of PA in which your LEA is located. It is important that you and your staff join the correct course. If someone begins in the wrong course, we can’t move them to the correct course. They would need to start over in the correct course, so it’s really important that they join the correct course in the first place.</a:t>
            </a:r>
          </a:p>
          <a:p>
            <a:endParaRPr lang="en-US" sz="1050" dirty="0"/>
          </a:p>
          <a:p>
            <a:r>
              <a:rPr lang="en-US" sz="1050" dirty="0"/>
              <a:t>We know this video will be posted and that anyone can access it, but please note that our intent is only for LEAs identified in the Penn Link from June 23, 2023, are to participate in this Schoology course. We will only be monitoring and providing feedback to those schools identified in that June 23</a:t>
            </a:r>
            <a:r>
              <a:rPr lang="en-US" sz="1050" baseline="30000" dirty="0"/>
              <a:t>rd</a:t>
            </a:r>
            <a:r>
              <a:rPr lang="en-US" sz="1050" dirty="0"/>
              <a:t> Penn Link.  Please be aware that when your school is slated to go through monitoring, your school will have access to this content as well, however, because of the importance of this information we need to focus only on those schools identified in the Penn Link. </a:t>
            </a:r>
            <a:endParaRPr lang="en-US" sz="1050" dirty="0">
              <a:cs typeface="Calibri"/>
            </a:endParaRPr>
          </a:p>
          <a:p>
            <a:endParaRPr lang="en-US" sz="1050" dirty="0"/>
          </a:p>
          <a:p>
            <a:r>
              <a:rPr lang="en-US" sz="1050" b="1" dirty="0"/>
              <a:t>PUT LINK TO SEPT. 14 SCHOOLOGY REGISTRATION IN CHAT  </a:t>
            </a:r>
            <a:r>
              <a:rPr lang="en-US" sz="1050" dirty="0">
                <a:solidFill>
                  <a:schemeClr val="tx1"/>
                </a:solidFill>
              </a:rPr>
              <a:t>https://www.pattan.net/Events/On-line-Courses/Course-2920/Events/Session-38251</a:t>
            </a:r>
            <a:endParaRPr lang="en-US" sz="1050" dirty="0">
              <a:cs typeface="Calibri"/>
            </a:endParaRPr>
          </a:p>
        </p:txBody>
      </p:sp>
      <p:sp>
        <p:nvSpPr>
          <p:cNvPr id="4" name="Slide Number Placeholder 3"/>
          <p:cNvSpPr>
            <a:spLocks noGrp="1"/>
          </p:cNvSpPr>
          <p:nvPr>
            <p:ph type="sldNum" sz="quarter" idx="5"/>
          </p:nvPr>
        </p:nvSpPr>
        <p:spPr/>
        <p:txBody>
          <a:bodyPr/>
          <a:lstStyle/>
          <a:p>
            <a:fld id="{5CF27A56-0EAB-4B8E-A965-7217E5DE7850}" type="slidenum">
              <a:rPr lang="en-US" smtClean="0"/>
              <a:t>14</a:t>
            </a:fld>
            <a:endParaRPr lang="en-US"/>
          </a:p>
        </p:txBody>
      </p:sp>
    </p:spTree>
    <p:extLst>
      <p:ext uri="{BB962C8B-B14F-4D97-AF65-F5344CB8AC3E}">
        <p14:creationId xmlns:p14="http://schemas.microsoft.com/office/powerpoint/2010/main" val="99076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Penn Link </a:t>
            </a:r>
            <a:r>
              <a:rPr lang="en-US" dirty="0"/>
              <a:t>you received tells you which region your LEA is located (West, Central or East).</a:t>
            </a:r>
          </a:p>
          <a:p>
            <a:r>
              <a:rPr lang="en-US" dirty="0"/>
              <a:t>LINK TO PENNLINK:  https://docs.google.com/document/d/1KlNXklwyU4idj3bBDOhSoEaHixWhByvetYYaqgmNzPk/edit?usp=sharing  </a:t>
            </a:r>
          </a:p>
          <a:p>
            <a:endParaRPr lang="en-US" dirty="0"/>
          </a:p>
          <a:p>
            <a:r>
              <a:rPr lang="en-US" dirty="0"/>
              <a:t>Just to double-check right now…You are:</a:t>
            </a:r>
          </a:p>
          <a:p>
            <a:endParaRPr lang="en-US" dirty="0"/>
          </a:p>
          <a:p>
            <a:r>
              <a:rPr lang="en-US" b="1" dirty="0"/>
              <a:t>WEST</a:t>
            </a:r>
            <a:r>
              <a:rPr lang="en-US" dirty="0"/>
              <a:t> if in IUs: 1, 2, 3, 4, 5, 6, 7, 27 or 28</a:t>
            </a:r>
          </a:p>
          <a:p>
            <a:endParaRPr lang="en-US" dirty="0"/>
          </a:p>
          <a:p>
            <a:r>
              <a:rPr lang="en-US" b="1" dirty="0"/>
              <a:t>CENTRAL</a:t>
            </a:r>
            <a:r>
              <a:rPr lang="en-US" dirty="0"/>
              <a:t> if in IUs: 8, 9, 10, 11, 12, 13, 14, 15, 16, 17, or 29</a:t>
            </a:r>
          </a:p>
          <a:p>
            <a:endParaRPr lang="en-US" dirty="0"/>
          </a:p>
          <a:p>
            <a:r>
              <a:rPr lang="en-US" b="1" dirty="0"/>
              <a:t>EAST</a:t>
            </a:r>
            <a:r>
              <a:rPr lang="en-US" dirty="0"/>
              <a:t> if in IUs: 18, 19, 20, 21, 22, 23, 24, 25, or 26</a:t>
            </a:r>
          </a:p>
          <a:p>
            <a:endParaRPr lang="en-US" dirty="0"/>
          </a:p>
          <a:p>
            <a:r>
              <a:rPr lang="en-US" dirty="0"/>
              <a:t>It is REALLY important that folks join the correct course. We do not own Schoology, which is the platform of the online course. We cannot move people from one course to another so, like I said on the last slide…it’s really important that they join the correct course from the start.</a:t>
            </a:r>
          </a:p>
        </p:txBody>
      </p:sp>
      <p:sp>
        <p:nvSpPr>
          <p:cNvPr id="4" name="Slide Number Placeholder 3"/>
          <p:cNvSpPr>
            <a:spLocks noGrp="1"/>
          </p:cNvSpPr>
          <p:nvPr>
            <p:ph type="sldNum" sz="quarter" idx="5"/>
          </p:nvPr>
        </p:nvSpPr>
        <p:spPr/>
        <p:txBody>
          <a:bodyPr/>
          <a:lstStyle/>
          <a:p>
            <a:fld id="{5CF27A56-0EAB-4B8E-A965-7217E5DE7850}" type="slidenum">
              <a:rPr lang="en-US" smtClean="0"/>
              <a:t>15</a:t>
            </a:fld>
            <a:endParaRPr lang="en-US"/>
          </a:p>
        </p:txBody>
      </p:sp>
    </p:spTree>
    <p:extLst>
      <p:ext uri="{BB962C8B-B14F-4D97-AF65-F5344CB8AC3E}">
        <p14:creationId xmlns:p14="http://schemas.microsoft.com/office/powerpoint/2010/main" val="17827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endParaRPr lang="en-US" dirty="0"/>
          </a:p>
          <a:p>
            <a:r>
              <a:rPr lang="en-US" dirty="0"/>
              <a:t>Another thing you should be aware of is that if your school owns a Schoology account, it may restrict people from fully accessing our course, kind of like a firewall. If that occurs, participants just need to create an account for Schoology using a personal email address rather than their school email address. </a:t>
            </a:r>
          </a:p>
          <a:p>
            <a:endParaRPr lang="en-US" dirty="0"/>
          </a:p>
          <a:p>
            <a:r>
              <a:rPr lang="en-US" dirty="0"/>
              <a:t>This information is included in the Q and A trouble-shooting document.</a:t>
            </a:r>
          </a:p>
        </p:txBody>
      </p:sp>
      <p:sp>
        <p:nvSpPr>
          <p:cNvPr id="4" name="Slide Number Placeholder 3"/>
          <p:cNvSpPr>
            <a:spLocks noGrp="1"/>
          </p:cNvSpPr>
          <p:nvPr>
            <p:ph type="sldNum" sz="quarter" idx="5"/>
          </p:nvPr>
        </p:nvSpPr>
        <p:spPr/>
        <p:txBody>
          <a:bodyPr/>
          <a:lstStyle/>
          <a:p>
            <a:fld id="{5CF27A56-0EAB-4B8E-A965-7217E5DE7850}" type="slidenum">
              <a:rPr lang="en-US" smtClean="0"/>
              <a:t>16</a:t>
            </a:fld>
            <a:endParaRPr lang="en-US"/>
          </a:p>
        </p:txBody>
      </p:sp>
    </p:spTree>
    <p:extLst>
      <p:ext uri="{BB962C8B-B14F-4D97-AF65-F5344CB8AC3E}">
        <p14:creationId xmlns:p14="http://schemas.microsoft.com/office/powerpoint/2010/main" val="67059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course is built into seven content modules</a:t>
            </a:r>
          </a:p>
          <a:p>
            <a:endParaRPr lang="en-US"/>
          </a:p>
          <a:p>
            <a:r>
              <a:rPr lang="en-US"/>
              <a:t>The first content module provides an overview of transition planning requirements</a:t>
            </a:r>
          </a:p>
          <a:p>
            <a:endParaRPr lang="en-US"/>
          </a:p>
          <a:p>
            <a:r>
              <a:rPr lang="en-US"/>
              <a:t>Next Aligned IEPs looks at the importance of components of the IEP being connected to support transition planning</a:t>
            </a:r>
          </a:p>
          <a:p>
            <a:endParaRPr lang="en-US"/>
          </a:p>
          <a:p>
            <a:r>
              <a:rPr lang="en-US"/>
              <a:t>The next 5 modules follow a step by step process walking through the development of transition </a:t>
            </a:r>
            <a:r>
              <a:rPr lang="en-US" err="1"/>
              <a:t>ieps</a:t>
            </a:r>
            <a:r>
              <a:rPr lang="en-US"/>
              <a:t> while addressing compliance requirements </a:t>
            </a:r>
          </a:p>
          <a:p>
            <a:endParaRPr lang="en-US"/>
          </a:p>
          <a:p>
            <a:r>
              <a:rPr lang="en-US"/>
              <a:t>The next few slides show the structure for each component of the Schoology Course.</a:t>
            </a:r>
          </a:p>
        </p:txBody>
      </p:sp>
      <p:sp>
        <p:nvSpPr>
          <p:cNvPr id="4" name="Slide Number Placeholder 3"/>
          <p:cNvSpPr>
            <a:spLocks noGrp="1"/>
          </p:cNvSpPr>
          <p:nvPr>
            <p:ph type="sldNum" sz="quarter" idx="5"/>
          </p:nvPr>
        </p:nvSpPr>
        <p:spPr/>
        <p:txBody>
          <a:bodyPr/>
          <a:lstStyle/>
          <a:p>
            <a:fld id="{5CF27A56-0EAB-4B8E-A965-7217E5DE7850}" type="slidenum">
              <a:rPr lang="en-US" smtClean="0"/>
              <a:t>17</a:t>
            </a:fld>
            <a:endParaRPr lang="en-US"/>
          </a:p>
        </p:txBody>
      </p:sp>
    </p:spTree>
    <p:extLst>
      <p:ext uri="{BB962C8B-B14F-4D97-AF65-F5344CB8AC3E}">
        <p14:creationId xmlns:p14="http://schemas.microsoft.com/office/powerpoint/2010/main" val="3178464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4950" y="1143000"/>
            <a:ext cx="3321050" cy="1868488"/>
          </a:xfrm>
        </p:spPr>
      </p:sp>
      <p:sp>
        <p:nvSpPr>
          <p:cNvPr id="3" name="Notes Placeholder 2"/>
          <p:cNvSpPr>
            <a:spLocks noGrp="1"/>
          </p:cNvSpPr>
          <p:nvPr>
            <p:ph type="body" idx="1"/>
          </p:nvPr>
        </p:nvSpPr>
        <p:spPr>
          <a:xfrm>
            <a:off x="685800" y="3077155"/>
            <a:ext cx="5486400" cy="4923845"/>
          </a:xfrm>
        </p:spPr>
        <p:txBody>
          <a:bodyPr/>
          <a:lstStyle/>
          <a:p>
            <a:r>
              <a:rPr lang="en-US" dirty="0"/>
              <a:t>Next I want to provide you with overview information about the online course. </a:t>
            </a:r>
          </a:p>
          <a:p>
            <a:endParaRPr lang="en-US" dirty="0"/>
          </a:p>
          <a:p>
            <a:r>
              <a:rPr lang="en-US" dirty="0"/>
              <a:t>First is the intro module, titled </a:t>
            </a:r>
            <a:r>
              <a:rPr lang="en-US" i="1" dirty="0"/>
              <a:t>Start Here,</a:t>
            </a:r>
            <a:r>
              <a:rPr lang="en-US" dirty="0"/>
              <a:t> which provides information about the course and provides the items to be downloaded. It also has a required quiz, which isn’t really a quiz, but a way for us to collect the demographic information on each participant so we can contact them and/or give them Act 48 credit as needed, because if they already have a username it may not be what we were asking for two slides ago, and we may need to contact them for clarification.</a:t>
            </a:r>
          </a:p>
          <a:p>
            <a:endParaRPr lang="en-US" dirty="0"/>
          </a:p>
          <a:p>
            <a:r>
              <a:rPr lang="en-US" dirty="0"/>
              <a:t>For the ungraded demographic information quiz…because it’s not graded, it will show up in the grade book as zero points. This does NOT mean that a person didn’t complete the course. Act 48 is awarded based upon scoring 100% on the final quiz (because a person can’t get to the final quiz unless they score 100% on all prior quizzes and complete all required components).</a:t>
            </a:r>
          </a:p>
          <a:p>
            <a:endParaRPr lang="en-US" dirty="0"/>
          </a:p>
          <a:p>
            <a:r>
              <a:rPr lang="en-US" dirty="0"/>
              <a:t>Please note that, in order to receive the 6 Act 48 hours, participants will need to watch all videos, respond to each Coffee Talk and scores 100% on each quiz.</a:t>
            </a:r>
          </a:p>
          <a:p>
            <a:endParaRPr lang="en-US" dirty="0"/>
          </a:p>
          <a:p>
            <a:r>
              <a:rPr lang="en-US" dirty="0"/>
              <a:t>You won’t need to remember this because the course will not allow you to move forward until you complete what is required.</a:t>
            </a:r>
          </a:p>
          <a:p>
            <a:endParaRPr lang="en-US" dirty="0"/>
          </a:p>
          <a:p>
            <a:endParaRPr lang="en-US" dirty="0"/>
          </a:p>
        </p:txBody>
      </p:sp>
      <p:sp>
        <p:nvSpPr>
          <p:cNvPr id="4" name="Slide Number Placeholder 3"/>
          <p:cNvSpPr>
            <a:spLocks noGrp="1"/>
          </p:cNvSpPr>
          <p:nvPr>
            <p:ph type="sldNum" sz="quarter" idx="5"/>
          </p:nvPr>
        </p:nvSpPr>
        <p:spPr/>
        <p:txBody>
          <a:bodyPr/>
          <a:lstStyle/>
          <a:p>
            <a:fld id="{5CF27A56-0EAB-4B8E-A965-7217E5DE7850}" type="slidenum">
              <a:rPr lang="en-US" smtClean="0"/>
              <a:t>18</a:t>
            </a:fld>
            <a:endParaRPr lang="en-US"/>
          </a:p>
        </p:txBody>
      </p:sp>
    </p:spTree>
    <p:extLst>
      <p:ext uri="{BB962C8B-B14F-4D97-AF65-F5344CB8AC3E}">
        <p14:creationId xmlns:p14="http://schemas.microsoft.com/office/powerpoint/2010/main" val="2922134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0275" y="830263"/>
            <a:ext cx="2455863" cy="1381125"/>
          </a:xfrm>
        </p:spPr>
      </p:sp>
      <p:sp>
        <p:nvSpPr>
          <p:cNvPr id="3" name="Notes Placeholder 2"/>
          <p:cNvSpPr>
            <a:spLocks noGrp="1"/>
          </p:cNvSpPr>
          <p:nvPr>
            <p:ph type="body" idx="1"/>
          </p:nvPr>
        </p:nvSpPr>
        <p:spPr>
          <a:xfrm>
            <a:off x="746760" y="2534653"/>
            <a:ext cx="5486400" cy="4957396"/>
          </a:xfrm>
        </p:spPr>
        <p:txBody>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Also available in the Start Here folder (basically just an introductory module) is a folder labeled “Resource to support your work.” First is an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IEP Alignment Checklist</a:t>
            </a:r>
            <a:r>
              <a:rPr lang="en-US" sz="1100" dirty="0">
                <a:effectLst/>
                <a:latin typeface="Calibri" panose="020F0502020204030204" pitchFamily="34" charset="0"/>
                <a:ea typeface="Calibri" panose="020F0502020204030204" pitchFamily="34" charset="0"/>
                <a:cs typeface="Times New Roman" panose="02020603050405020304" pitchFamily="18" charset="0"/>
              </a:rPr>
              <a:t> used to help determine if the strengths and needs identified through assessment are fully addressed through the IEP. </a:t>
            </a: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Also included is a fully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annotated PA IEP</a:t>
            </a:r>
            <a:r>
              <a:rPr lang="en-US" sz="1100" dirty="0">
                <a:effectLst/>
                <a:latin typeface="Calibri" panose="020F0502020204030204" pitchFamily="34" charset="0"/>
                <a:ea typeface="Calibri" panose="020F0502020204030204" pitchFamily="34" charset="0"/>
                <a:cs typeface="Times New Roman" panose="02020603050405020304" pitchFamily="18" charset="0"/>
              </a:rPr>
              <a:t> to support understanding of the different sections included in the IEP. </a:t>
            </a: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A copy of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the Indicator 13 Checklist</a:t>
            </a:r>
            <a:r>
              <a:rPr lang="en-US" sz="1100" dirty="0">
                <a:effectLst/>
                <a:latin typeface="Calibri" panose="020F0502020204030204" pitchFamily="34" charset="0"/>
                <a:ea typeface="Calibri" panose="020F0502020204030204" pitchFamily="34" charset="0"/>
                <a:cs typeface="Times New Roman" panose="02020603050405020304" pitchFamily="18" charset="0"/>
              </a:rPr>
              <a:t> is included, and will be very helpful as you navigate the process of compliance related to secondary transition IEPs. This same list will be used by IU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TaC</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or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PaTTAN</a:t>
            </a:r>
            <a:r>
              <a:rPr lang="en-US" sz="1100" dirty="0">
                <a:effectLst/>
                <a:latin typeface="Calibri" panose="020F0502020204030204" pitchFamily="34" charset="0"/>
                <a:ea typeface="Calibri" panose="020F0502020204030204" pitchFamily="34" charset="0"/>
                <a:cs typeface="Times New Roman" panose="02020603050405020304" pitchFamily="18" charset="0"/>
              </a:rPr>
              <a:t> consultants as they review IEPs. Notice that the compliance questions listed are directly from the compliance monitoring checklist. </a:t>
            </a:r>
          </a:p>
          <a:p>
            <a:endParaRPr lang="en-US" sz="1100" dirty="0">
              <a:effectLst/>
              <a:latin typeface="Calibri" panose="020F0502020204030204" pitchFamily="34" charset="0"/>
              <a:cs typeface="Times New Roman" panose="02020603050405020304" pitchFamily="18" charset="0"/>
            </a:endParaRPr>
          </a:p>
          <a:p>
            <a:r>
              <a:rPr lang="en-US" sz="1100" dirty="0">
                <a:effectLst/>
                <a:latin typeface="Calibri" panose="020F0502020204030204" pitchFamily="34" charset="0"/>
                <a:cs typeface="Times New Roman" panose="02020603050405020304" pitchFamily="18" charset="0"/>
              </a:rPr>
              <a:t>There is also a folder titled “Sample Student Case Studies.” This contains sample student information that will be used for various modules’ activities as well as for the Final Quiz at the end of the course.</a:t>
            </a:r>
          </a:p>
          <a:p>
            <a:endParaRPr lang="en-US" sz="1100" dirty="0">
              <a:effectLst/>
              <a:latin typeface="Calibri" panose="020F0502020204030204" pitchFamily="34" charset="0"/>
              <a:cs typeface="Times New Roman" panose="02020603050405020304" pitchFamily="18" charset="0"/>
            </a:endParaRPr>
          </a:p>
          <a:p>
            <a:r>
              <a:rPr lang="en-US" sz="1100" dirty="0"/>
              <a:t>IMPORTANT NOTE: there is a document in the START HERE folder titled, </a:t>
            </a:r>
            <a:r>
              <a:rPr lang="en-US" sz="1100" i="1" dirty="0"/>
              <a:t>xxx Region IU </a:t>
            </a:r>
            <a:r>
              <a:rPr lang="en-US" sz="1100" i="1" dirty="0" err="1"/>
              <a:t>TaC</a:t>
            </a:r>
            <a:r>
              <a:rPr lang="en-US" sz="1100" i="1" dirty="0"/>
              <a:t> and </a:t>
            </a:r>
            <a:r>
              <a:rPr lang="en-US" sz="1100" i="1" dirty="0" err="1"/>
              <a:t>PaTTAN</a:t>
            </a:r>
            <a:r>
              <a:rPr lang="en-US" sz="1100" i="1" dirty="0"/>
              <a:t> Contact Information</a:t>
            </a:r>
            <a:r>
              <a:rPr lang="en-US" sz="1100" dirty="0"/>
              <a:t>. This tells you who your assigned IU </a:t>
            </a:r>
            <a:r>
              <a:rPr lang="en-US" sz="1100" dirty="0" err="1"/>
              <a:t>TaC</a:t>
            </a:r>
            <a:r>
              <a:rPr lang="en-US" sz="1100" dirty="0"/>
              <a:t> and </a:t>
            </a:r>
            <a:r>
              <a:rPr lang="en-US" sz="1100" dirty="0" err="1"/>
              <a:t>PaTTAN</a:t>
            </a:r>
            <a:r>
              <a:rPr lang="en-US" sz="1100" dirty="0"/>
              <a:t> person are. The person listed on this document should be the first person you reach out to if you have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And finally, the START HERE folder contains a folder titled, “Module PowerPoints for Note-Taking,” which is exactly what it sounds like. If you have any staff who would prefer to print out the PowerPoints for each module and take notes by hand, they can get them in this folder.</a:t>
            </a:r>
          </a:p>
          <a:p>
            <a:endParaRPr lang="en-US" sz="1100" dirty="0"/>
          </a:p>
        </p:txBody>
      </p:sp>
      <p:sp>
        <p:nvSpPr>
          <p:cNvPr id="4" name="Slide Number Placeholder 3"/>
          <p:cNvSpPr>
            <a:spLocks noGrp="1"/>
          </p:cNvSpPr>
          <p:nvPr>
            <p:ph type="sldNum" sz="quarter" idx="5"/>
          </p:nvPr>
        </p:nvSpPr>
        <p:spPr/>
        <p:txBody>
          <a:bodyPr/>
          <a:lstStyle/>
          <a:p>
            <a:fld id="{5CF27A56-0EAB-4B8E-A965-7217E5DE7850}" type="slidenum">
              <a:rPr lang="en-US" smtClean="0"/>
              <a:t>19</a:t>
            </a:fld>
            <a:endParaRPr lang="en-US"/>
          </a:p>
        </p:txBody>
      </p:sp>
    </p:spTree>
    <p:extLst>
      <p:ext uri="{BB962C8B-B14F-4D97-AF65-F5344CB8AC3E}">
        <p14:creationId xmlns:p14="http://schemas.microsoft.com/office/powerpoint/2010/main" val="65816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6913" y="909638"/>
            <a:ext cx="3136900" cy="1765300"/>
          </a:xfrm>
        </p:spPr>
      </p:sp>
      <p:sp>
        <p:nvSpPr>
          <p:cNvPr id="3" name="Notes Placeholder 2"/>
          <p:cNvSpPr>
            <a:spLocks noGrp="1"/>
          </p:cNvSpPr>
          <p:nvPr>
            <p:ph type="body" idx="1"/>
          </p:nvPr>
        </p:nvSpPr>
        <p:spPr>
          <a:xfrm>
            <a:off x="685800" y="2751909"/>
            <a:ext cx="5486400" cy="5482453"/>
          </a:xfrm>
        </p:spPr>
        <p:txBody>
          <a:bodyPr/>
          <a:lstStyle/>
          <a:p>
            <a:r>
              <a:rPr lang="en-US" sz="1100" dirty="0"/>
              <a:t>So, why is your LEA participating this year? If you have been a part of secondary transition training experiences in the past, welcome back! We have made some major changes to the way this professional learning experience is delivered including  -  training via a Schoology course and coaching with IU </a:t>
            </a:r>
            <a:r>
              <a:rPr lang="en-US" sz="1100" dirty="0" err="1"/>
              <a:t>TaC</a:t>
            </a:r>
            <a:r>
              <a:rPr lang="en-US" sz="1100" dirty="0"/>
              <a:t>. </a:t>
            </a:r>
          </a:p>
          <a:p>
            <a:endParaRPr lang="en-US" sz="1100" dirty="0"/>
          </a:p>
          <a:p>
            <a:r>
              <a:rPr lang="en-US" sz="1100" dirty="0"/>
              <a:t>You may remember this training as Effective Practices for Secondary Transition or some other clever name. Changes were made because we have yet to meet the federal requirement of 100% compliance.</a:t>
            </a:r>
          </a:p>
          <a:p>
            <a:endParaRPr lang="en-US" sz="1100" dirty="0"/>
          </a:p>
          <a:p>
            <a:r>
              <a:rPr lang="en-US" sz="1100" dirty="0"/>
              <a:t>Your LEA has been identified to participate this year because you will </a:t>
            </a:r>
            <a:r>
              <a:rPr lang="en-US" sz="1100" b="1" dirty="0"/>
              <a:t>most likely </a:t>
            </a:r>
            <a:r>
              <a:rPr lang="en-US" sz="1100" dirty="0"/>
              <a:t>be a part of the cyclical monitoring process next year.  As always, it is our aim to assist LEAs to better understand compliance as it supports more positive outcomes for Pennsylvania students with disabilities.</a:t>
            </a:r>
          </a:p>
          <a:p>
            <a:endParaRPr lang="en-US" sz="1100" dirty="0"/>
          </a:p>
          <a:p>
            <a:r>
              <a:rPr lang="en-US" sz="1100" dirty="0"/>
              <a:t>If your LEA is not listed on the June 23, 2023 </a:t>
            </a:r>
            <a:r>
              <a:rPr lang="en-US" sz="1100" dirty="0" err="1"/>
              <a:t>Pennlink</a:t>
            </a:r>
            <a:r>
              <a:rPr lang="en-US" sz="1100" dirty="0"/>
              <a:t> that was issued by Carole Clancy, you are not going through Indicator 13 this year, and this webinar and information won’t apply to you until your LEA is listed on that annual </a:t>
            </a:r>
            <a:r>
              <a:rPr lang="en-US" sz="1100" dirty="0" err="1"/>
              <a:t>Pennlink</a:t>
            </a:r>
            <a:r>
              <a:rPr lang="en-US" sz="1100" dirty="0"/>
              <a:t>.</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Let’s first take a look at the overall big picture process of preparing for your upcoming cyclical monitoring with this focus on secondary transition.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r>
              <a:rPr lang="en-US" sz="1100" dirty="0"/>
              <a:t>To help you, your IU TAC and </a:t>
            </a:r>
            <a:r>
              <a:rPr lang="en-US" sz="1100" dirty="0" err="1"/>
              <a:t>PaTTAN</a:t>
            </a:r>
            <a:r>
              <a:rPr lang="en-US" sz="1100" dirty="0"/>
              <a:t> Transition consultants have spent a few years being trained in instructional coaching. Results of your </a:t>
            </a:r>
            <a:r>
              <a:rPr lang="en-US" sz="1100" dirty="0" err="1"/>
              <a:t>schoology</a:t>
            </a:r>
            <a:r>
              <a:rPr lang="en-US" sz="1100" dirty="0"/>
              <a:t> course and indicator 13 checklist pre and post reviews will help drive your LEA action plan and coaching supports.</a:t>
            </a:r>
          </a:p>
          <a:p>
            <a:endParaRPr lang="en-US" sz="1100" dirty="0"/>
          </a:p>
          <a:p>
            <a:r>
              <a:rPr lang="en-US" sz="1100" dirty="0"/>
              <a:t>Its important to note that during a monitoring  - </a:t>
            </a:r>
            <a:r>
              <a:rPr lang="en-US" sz="1100" b="1" dirty="0"/>
              <a:t>ONE </a:t>
            </a:r>
            <a:r>
              <a:rPr lang="en-US" sz="1100" dirty="0"/>
              <a:t>item on </a:t>
            </a:r>
            <a:r>
              <a:rPr lang="en-US" sz="1100" b="1" dirty="0"/>
              <a:t>ONE</a:t>
            </a:r>
            <a:r>
              <a:rPr lang="en-US" sz="1100" dirty="0"/>
              <a:t> file  marked  ”</a:t>
            </a:r>
            <a:r>
              <a:rPr lang="en-US" sz="1100" b="1" dirty="0"/>
              <a:t>NO”</a:t>
            </a:r>
            <a:r>
              <a:rPr lang="en-US" sz="1100" dirty="0"/>
              <a:t> triggers the LEA into non-compliance for transition. (Indicator 13). Meaning, if all reviewed student files are perfect in a certain area except for ONE…then it’s marked as a NO for compliance purposes.</a:t>
            </a:r>
          </a:p>
          <a:p>
            <a:endParaRPr lang="en-US" sz="1100" dirty="0"/>
          </a:p>
          <a:p>
            <a:r>
              <a:rPr lang="en-US" sz="1100" dirty="0"/>
              <a:t>For that reason, it’s really important to ensure that all staff are up to speed on compliance.</a:t>
            </a:r>
          </a:p>
          <a:p>
            <a:endParaRPr lang="en-US" dirty="0"/>
          </a:p>
        </p:txBody>
      </p:sp>
      <p:sp>
        <p:nvSpPr>
          <p:cNvPr id="4" name="Slide Number Placeholder 3"/>
          <p:cNvSpPr>
            <a:spLocks noGrp="1"/>
          </p:cNvSpPr>
          <p:nvPr>
            <p:ph type="sldNum" sz="quarter" idx="5"/>
          </p:nvPr>
        </p:nvSpPr>
        <p:spPr/>
        <p:txBody>
          <a:bodyPr/>
          <a:lstStyle/>
          <a:p>
            <a:fld id="{5CF27A56-0EAB-4B8E-A965-7217E5DE7850}" type="slidenum">
              <a:rPr lang="en-US" smtClean="0"/>
              <a:t>2</a:t>
            </a:fld>
            <a:endParaRPr lang="en-US"/>
          </a:p>
        </p:txBody>
      </p:sp>
    </p:spTree>
    <p:extLst>
      <p:ext uri="{BB962C8B-B14F-4D97-AF65-F5344CB8AC3E}">
        <p14:creationId xmlns:p14="http://schemas.microsoft.com/office/powerpoint/2010/main" val="2118881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960438"/>
            <a:ext cx="4102100" cy="2308225"/>
          </a:xfrm>
        </p:spPr>
      </p:sp>
      <p:sp>
        <p:nvSpPr>
          <p:cNvPr id="3" name="Notes Placeholder 2"/>
          <p:cNvSpPr>
            <a:spLocks noGrp="1"/>
          </p:cNvSpPr>
          <p:nvPr>
            <p:ph type="body" idx="1"/>
          </p:nvPr>
        </p:nvSpPr>
        <p:spPr>
          <a:xfrm>
            <a:off x="685800" y="3383280"/>
            <a:ext cx="5486400" cy="5452110"/>
          </a:xfrm>
        </p:spPr>
        <p:txBody>
          <a:bodyPr/>
          <a:lstStyle/>
          <a:p>
            <a:r>
              <a:rPr lang="en-US" sz="1100" dirty="0"/>
              <a:t>Each module has the same format….you will view video content, respond to the discussion post (called “Coffee Talk”) as well as read what your colleagues are entering, and finally you will complete a quiz for the content of that module. </a:t>
            </a:r>
          </a:p>
          <a:p>
            <a:endParaRPr lang="en-US" sz="1100" dirty="0"/>
          </a:p>
          <a:p>
            <a:r>
              <a:rPr lang="en-US" sz="1100" dirty="0"/>
              <a:t>The sequence of the module is purposeful. The course is set up that participants cannot move forward until completing prior elements. In other words, you must view the video before you can interact with the Coffee Talk. You must post in the Coffee Talk before you can attempt the quiz.</a:t>
            </a:r>
          </a:p>
          <a:p>
            <a:endParaRPr lang="en-US" sz="1100" dirty="0"/>
          </a:p>
          <a:p>
            <a:r>
              <a:rPr lang="en-US" sz="1100" dirty="0"/>
              <a:t>Important to remember, the passing score for each quiz is 100%. This is because the Federal Indicator for Indicator 13 is 100% compliance. Folks can review the module’s content and take the quiz as many times as needed for them to score 100%.</a:t>
            </a:r>
          </a:p>
          <a:p>
            <a:endParaRPr lang="en-US" sz="1100" dirty="0"/>
          </a:p>
          <a:p>
            <a:r>
              <a:rPr lang="en-US" sz="1100" dirty="0"/>
              <a:t>At the very end is a folder titled “Final Assessment.” This also requires a score of 100%.</a:t>
            </a:r>
          </a:p>
          <a:p>
            <a:endParaRPr lang="en-US" sz="1100" dirty="0"/>
          </a:p>
          <a:p>
            <a:r>
              <a:rPr lang="en-US" sz="1100" dirty="0"/>
              <a:t>Again…</a:t>
            </a:r>
          </a:p>
          <a:p>
            <a:r>
              <a:rPr lang="en-US" sz="1100" dirty="0"/>
              <a:t>Participants have completed the course (and will receive Act 48) by passing the final assessment. The course is set up that one can’t move forward to the next module until they’ve passed the quiz for that module and completed the required components. This means that if you make it to the final assessment and pass it…then you’ve completed everything in the course.</a:t>
            </a:r>
          </a:p>
          <a:p>
            <a:endParaRPr lang="en-US" sz="1100" dirty="0"/>
          </a:p>
          <a:p>
            <a:r>
              <a:rPr lang="en-US" sz="1100" dirty="0"/>
              <a:t>I say this again because of the demographics quiz in the START HERE folder. The purpose of this is to get each participant’s information so we can ensure they receive Act 48 for completing the course. This quiz is required, but it’s ungraded…which means that it will show in the grade book as incomplete. So, I just want to be sure you’re all aware that passing the final assessment equals completing the course.</a:t>
            </a:r>
          </a:p>
          <a:p>
            <a:endParaRPr lang="en-US" dirty="0"/>
          </a:p>
        </p:txBody>
      </p:sp>
      <p:sp>
        <p:nvSpPr>
          <p:cNvPr id="4" name="Slide Number Placeholder 3"/>
          <p:cNvSpPr>
            <a:spLocks noGrp="1"/>
          </p:cNvSpPr>
          <p:nvPr>
            <p:ph type="sldNum" sz="quarter" idx="5"/>
          </p:nvPr>
        </p:nvSpPr>
        <p:spPr/>
        <p:txBody>
          <a:bodyPr/>
          <a:lstStyle/>
          <a:p>
            <a:fld id="{5CF27A56-0EAB-4B8E-A965-7217E5DE7850}" type="slidenum">
              <a:rPr lang="en-US" smtClean="0"/>
              <a:t>20</a:t>
            </a:fld>
            <a:endParaRPr lang="en-US"/>
          </a:p>
        </p:txBody>
      </p:sp>
    </p:spTree>
    <p:extLst>
      <p:ext uri="{BB962C8B-B14F-4D97-AF65-F5344CB8AC3E}">
        <p14:creationId xmlns:p14="http://schemas.microsoft.com/office/powerpoint/2010/main" val="122119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5CF27A56-0EAB-4B8E-A965-7217E5DE7850}" type="slidenum">
              <a:rPr lang="en-US" smtClean="0"/>
              <a:t>21</a:t>
            </a:fld>
            <a:endParaRPr lang="en-US"/>
          </a:p>
        </p:txBody>
      </p:sp>
    </p:spTree>
    <p:extLst>
      <p:ext uri="{BB962C8B-B14F-4D97-AF65-F5344CB8AC3E}">
        <p14:creationId xmlns:p14="http://schemas.microsoft.com/office/powerpoint/2010/main" val="1701365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43000"/>
            <a:ext cx="4124325" cy="2320925"/>
          </a:xfrm>
        </p:spPr>
      </p:sp>
      <p:sp>
        <p:nvSpPr>
          <p:cNvPr id="3" name="Notes Placeholder 2"/>
          <p:cNvSpPr>
            <a:spLocks noGrp="1"/>
          </p:cNvSpPr>
          <p:nvPr>
            <p:ph type="body" idx="1"/>
          </p:nvPr>
        </p:nvSpPr>
        <p:spPr>
          <a:xfrm>
            <a:off x="685800" y="3538330"/>
            <a:ext cx="5486400" cy="4462670"/>
          </a:xfrm>
        </p:spPr>
        <p:txBody>
          <a:bodyPr/>
          <a:lstStyle/>
          <a:p>
            <a:r>
              <a:rPr lang="en-US" dirty="0"/>
              <a:t>READ SLIDE</a:t>
            </a:r>
          </a:p>
          <a:p>
            <a:endParaRPr lang="en-US" dirty="0">
              <a:cs typeface="Calibri"/>
            </a:endParaRPr>
          </a:p>
          <a:p>
            <a:r>
              <a:rPr lang="en-US" dirty="0"/>
              <a:t>Again, the registration key to register for the Schoology course is</a:t>
            </a:r>
            <a:r>
              <a:rPr lang="en-US" b="1" dirty="0"/>
              <a:t> IND13-2023</a:t>
            </a:r>
            <a:r>
              <a:rPr lang="en-US" dirty="0"/>
              <a:t>. We will put that in the chat again now. </a:t>
            </a:r>
          </a:p>
          <a:p>
            <a:endParaRPr lang="en-US" dirty="0"/>
          </a:p>
          <a:p>
            <a:r>
              <a:rPr lang="en-US" dirty="0"/>
              <a:t>Once more...please do not share the access code to the Schoology course with colleagues. They need to register on the </a:t>
            </a:r>
            <a:r>
              <a:rPr lang="en-US" dirty="0" err="1"/>
              <a:t>PaTTAN</a:t>
            </a:r>
            <a:r>
              <a:rPr lang="en-US" dirty="0"/>
              <a:t> training calendar so that we ensure they receive Act 48 hours for course completion.</a:t>
            </a:r>
          </a:p>
          <a:p>
            <a:endParaRPr lang="en-US" dirty="0">
              <a:cs typeface="Calibri"/>
            </a:endParaRPr>
          </a:p>
          <a:p>
            <a:r>
              <a:rPr lang="en-US" dirty="0">
                <a:cs typeface="Calibri"/>
              </a:rPr>
              <a:t>We are entering into the chat now a link to a Google document that you can easily and quickly alter so it’s personalized for your LEA and Schoology region (you’ll want to specify your region in this letter before sending to staff) to then share with all of your staff. This is meant for you to quickly personalize and then get all pertinent information to staff in a timely manner</a:t>
            </a:r>
            <a:r>
              <a:rPr lang="en-US" b="1" dirty="0">
                <a:cs typeface="Calibri"/>
              </a:rPr>
              <a:t>. (SHOW DOCUMENT)</a:t>
            </a:r>
          </a:p>
          <a:p>
            <a:r>
              <a:rPr lang="en-US" b="1" dirty="0">
                <a:cs typeface="Calibri"/>
              </a:rPr>
              <a:t>	</a:t>
            </a:r>
            <a:r>
              <a:rPr lang="en-US" b="1" dirty="0">
                <a:cs typeface="Calibri"/>
                <a:hlinkClick r:id="rId3"/>
              </a:rPr>
              <a:t>https://docs.google.com/document/d/1yuB7fCp5XjKIIAdliQUL08fUhGD5MWVUzWBim9Uw2vw/copy</a:t>
            </a:r>
            <a:r>
              <a:rPr lang="en-US" b="1" dirty="0">
                <a:cs typeface="Calibri"/>
              </a:rPr>
              <a:t> </a:t>
            </a:r>
          </a:p>
          <a:p>
            <a:endParaRPr lang="en-US" dirty="0">
              <a:cs typeface="Calibri"/>
            </a:endParaRPr>
          </a:p>
          <a:p>
            <a:r>
              <a:rPr lang="en-US" dirty="0">
                <a:cs typeface="Calibri"/>
              </a:rPr>
              <a:t>The document I’m showing explains how staff can change their settings in WW to allow them to receive emails. If they don’t receive an email from WW within an hour of registering for the Schoology course, they should FIRST check their settings. If that doesn’t work, they should email Kristen Olszyk.</a:t>
            </a:r>
          </a:p>
          <a:p>
            <a:endParaRPr lang="en-US" dirty="0">
              <a:cs typeface="Calibri"/>
            </a:endParaRPr>
          </a:p>
          <a:p>
            <a:r>
              <a:rPr lang="en-US" dirty="0">
                <a:cs typeface="Calibri"/>
              </a:rPr>
              <a:t>For those of you watching this recording, there will be a document posted with this video that provides you with all of the links mentioned in this video.</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CF27A56-0EAB-4B8E-A965-7217E5DE7850}" type="slidenum">
              <a:rPr lang="en-US" smtClean="0"/>
              <a:t>22</a:t>
            </a:fld>
            <a:endParaRPr lang="en-US"/>
          </a:p>
        </p:txBody>
      </p:sp>
    </p:spTree>
    <p:extLst>
      <p:ext uri="{BB962C8B-B14F-4D97-AF65-F5344CB8AC3E}">
        <p14:creationId xmlns:p14="http://schemas.microsoft.com/office/powerpoint/2010/main" val="3186441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685800"/>
            <a:ext cx="3562350" cy="2003425"/>
          </a:xfrm>
        </p:spPr>
      </p:sp>
      <p:sp>
        <p:nvSpPr>
          <p:cNvPr id="3" name="Notes Placeholder 2"/>
          <p:cNvSpPr>
            <a:spLocks noGrp="1"/>
          </p:cNvSpPr>
          <p:nvPr>
            <p:ph type="body" idx="1"/>
          </p:nvPr>
        </p:nvSpPr>
        <p:spPr>
          <a:xfrm>
            <a:off x="685800" y="2838450"/>
            <a:ext cx="5486400" cy="5162550"/>
          </a:xfrm>
        </p:spPr>
        <p:txBody>
          <a:bodyPr/>
          <a:lstStyle/>
          <a:p>
            <a:r>
              <a:rPr lang="en-US" sz="1000" dirty="0"/>
              <a:t>I’m going to walk you through how to register and join the course. This will hopefully allow you to answer questions your staff may have as they go through the process.</a:t>
            </a:r>
          </a:p>
          <a:p>
            <a:endParaRPr lang="en-US" sz="1000" dirty="0"/>
          </a:p>
          <a:p>
            <a:r>
              <a:rPr lang="en-US" sz="1000" dirty="0"/>
              <a:t>AGAIN…once you register, you should receive a confirmation email from </a:t>
            </a:r>
            <a:r>
              <a:rPr lang="en-US" sz="1000" dirty="0" err="1"/>
              <a:t>WisdomWhere</a:t>
            </a:r>
            <a:r>
              <a:rPr lang="en-US" sz="1000" dirty="0"/>
              <a:t>. That confirmation email will direct you how to join the course. PLEASE DO NOT SHARE THOSE DIRECTIONS WITH YOUR STAFF. THEY MUST REGISTER THEMSELVES IN ORDER TO RECEIVE ACT 48.</a:t>
            </a:r>
          </a:p>
          <a:p>
            <a:endParaRPr lang="en-US" sz="1000" dirty="0"/>
          </a:p>
          <a:p>
            <a:pPr marL="228600" indent="-228600">
              <a:buAutoNum type="arabicPeriod"/>
            </a:pPr>
            <a:r>
              <a:rPr lang="en-US" sz="1000" dirty="0"/>
              <a:t>First step is to go to the </a:t>
            </a:r>
            <a:r>
              <a:rPr lang="en-US" sz="1000" dirty="0" err="1"/>
              <a:t>PaTTAN</a:t>
            </a:r>
            <a:r>
              <a:rPr lang="en-US" sz="1000" dirty="0"/>
              <a:t> website and click on the training calendar (that button is at the top left corner of the screen).</a:t>
            </a:r>
          </a:p>
          <a:p>
            <a:pPr marL="228600" indent="-228600">
              <a:buAutoNum type="arabicPeriod"/>
            </a:pPr>
            <a:r>
              <a:rPr lang="en-US" sz="1000" dirty="0"/>
              <a:t>Scroll down to today’s date: September 14, 2023.</a:t>
            </a:r>
          </a:p>
          <a:p>
            <a:pPr marL="228600" indent="-228600">
              <a:buAutoNum type="arabicPeriod"/>
            </a:pPr>
            <a:r>
              <a:rPr lang="en-US" sz="1000" dirty="0"/>
              <a:t>Click on the name of the course, which is “Preparing for Cyclical Monitoring: A Focus on Secondary Transition”</a:t>
            </a:r>
          </a:p>
          <a:p>
            <a:pPr marL="228600" indent="-228600">
              <a:buAutoNum type="arabicPeriod"/>
            </a:pPr>
            <a:r>
              <a:rPr lang="en-US" sz="1000" dirty="0"/>
              <a:t>Click Register Now. As you enter your information, you’ll need to enter the Registration Code, which is IND13-2023</a:t>
            </a:r>
          </a:p>
          <a:p>
            <a:pPr marL="228600" indent="-228600">
              <a:buAutoNum type="arabicPeriod"/>
            </a:pPr>
            <a:r>
              <a:rPr lang="en-US" sz="1000" dirty="0"/>
              <a:t>After you register, you should receive a confirmation email from </a:t>
            </a:r>
            <a:r>
              <a:rPr lang="en-US" sz="1000" dirty="0" err="1"/>
              <a:t>WisdomWhere</a:t>
            </a:r>
            <a:r>
              <a:rPr lang="en-US" sz="1000" dirty="0"/>
              <a:t> relatively soon. It may go into your Spam folder</a:t>
            </a:r>
          </a:p>
          <a:p>
            <a:pPr marL="228600" indent="-228600">
              <a:buAutoNum type="arabicPeriod"/>
            </a:pPr>
            <a:r>
              <a:rPr lang="en-US" sz="1000" dirty="0"/>
              <a:t>Once you get those directions, go ahead and follow them so you can join the course. PLEASE BE SURE THAT YOU USE THE CODE THAT’S COMMENSURATE WITH YOUR LOCATION IN THE STATE! There are three courses…one for West, one for Central and one for East. It is really important that you and your staff join the correct regional course</a:t>
            </a:r>
          </a:p>
          <a:p>
            <a:pPr marL="228600" indent="-228600">
              <a:buAutoNum type="arabicPeriod"/>
            </a:pPr>
            <a:endParaRPr lang="en-US" sz="1000" dirty="0"/>
          </a:p>
          <a:p>
            <a:pPr marL="0" indent="0">
              <a:buNone/>
            </a:pPr>
            <a:r>
              <a:rPr lang="en-US" sz="1000" dirty="0"/>
              <a:t>It’s relatively straight-forward, but there are some potential hurdles you or your staff may encounter:</a:t>
            </a:r>
          </a:p>
          <a:p>
            <a:pPr marL="171450" indent="-171450">
              <a:buFontTx/>
              <a:buChar char="-"/>
            </a:pPr>
            <a:r>
              <a:rPr lang="en-US" sz="1000" dirty="0"/>
              <a:t>If a person has never registered for any </a:t>
            </a:r>
            <a:r>
              <a:rPr lang="en-US" sz="1000" dirty="0" err="1"/>
              <a:t>PaTTAN</a:t>
            </a:r>
            <a:r>
              <a:rPr lang="en-US" sz="1000" dirty="0"/>
              <a:t> training in the past, they will likely need to create an account in </a:t>
            </a:r>
            <a:r>
              <a:rPr lang="en-US" sz="1000" dirty="0" err="1"/>
              <a:t>WisdomWhere</a:t>
            </a:r>
            <a:r>
              <a:rPr lang="en-US" sz="1000" dirty="0"/>
              <a:t> (aka the training calendar) before they’ll be able to register.</a:t>
            </a:r>
          </a:p>
          <a:p>
            <a:pPr marL="171450" indent="-171450">
              <a:buFontTx/>
              <a:buChar char="-"/>
            </a:pPr>
            <a:r>
              <a:rPr lang="en-US" sz="1000" dirty="0"/>
              <a:t>If a person already HAS a </a:t>
            </a:r>
            <a:r>
              <a:rPr lang="en-US" sz="1000" dirty="0" err="1"/>
              <a:t>WisdomWhere</a:t>
            </a:r>
            <a:r>
              <a:rPr lang="en-US" sz="1000" dirty="0"/>
              <a:t> account and doesn’t receive the confirmation email with the directions to join the course, it likely means that they have their personal settings set to “Do Not Disturb.” They should check this BEFORE they register if possible.</a:t>
            </a:r>
          </a:p>
          <a:p>
            <a:pPr marL="171450" indent="-171450">
              <a:buFontTx/>
              <a:buChar char="-"/>
            </a:pPr>
            <a:r>
              <a:rPr lang="en-US" sz="1000" dirty="0"/>
              <a:t>If you have folks who have difficulty registering or don’t know how to change their personal settings so that they receive emails from </a:t>
            </a:r>
            <a:r>
              <a:rPr lang="en-US" sz="1000" dirty="0" err="1"/>
              <a:t>WisdomWhere</a:t>
            </a:r>
            <a:r>
              <a:rPr lang="en-US" sz="1000" dirty="0"/>
              <a:t>, they should email Kristen Olszyk at kolszyk@pattan.net </a:t>
            </a:r>
          </a:p>
          <a:p>
            <a:pPr marL="171450" indent="-171450">
              <a:buFontTx/>
              <a:buChar char="-"/>
            </a:pPr>
            <a:endParaRPr lang="en-US" sz="1000" dirty="0"/>
          </a:p>
          <a:p>
            <a:pPr marL="0" indent="0">
              <a:buFontTx/>
              <a:buNone/>
            </a:pPr>
            <a:r>
              <a:rPr lang="en-US" sz="1000" dirty="0"/>
              <a:t>Once again…please be sure your folks are joining the correct regional course. We can’t move people from one course to another.</a:t>
            </a:r>
          </a:p>
          <a:p>
            <a:endParaRPr lang="en-US" dirty="0"/>
          </a:p>
          <a:p>
            <a:endParaRPr lang="en-US" dirty="0"/>
          </a:p>
        </p:txBody>
      </p:sp>
      <p:sp>
        <p:nvSpPr>
          <p:cNvPr id="4" name="Slide Number Placeholder 3"/>
          <p:cNvSpPr>
            <a:spLocks noGrp="1"/>
          </p:cNvSpPr>
          <p:nvPr>
            <p:ph type="sldNum" sz="quarter" idx="5"/>
          </p:nvPr>
        </p:nvSpPr>
        <p:spPr/>
        <p:txBody>
          <a:bodyPr/>
          <a:lstStyle/>
          <a:p>
            <a:fld id="{5CF27A56-0EAB-4B8E-A965-7217E5DE7850}" type="slidenum">
              <a:rPr lang="en-US" smtClean="0"/>
              <a:t>23</a:t>
            </a:fld>
            <a:endParaRPr lang="en-US"/>
          </a:p>
        </p:txBody>
      </p:sp>
    </p:spTree>
    <p:extLst>
      <p:ext uri="{BB962C8B-B14F-4D97-AF65-F5344CB8AC3E}">
        <p14:creationId xmlns:p14="http://schemas.microsoft.com/office/powerpoint/2010/main" val="1145746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1198563"/>
            <a:ext cx="3552825" cy="1998662"/>
          </a:xfrm>
        </p:spPr>
      </p:sp>
      <p:sp>
        <p:nvSpPr>
          <p:cNvPr id="3" name="Notes Placeholder 2"/>
          <p:cNvSpPr>
            <a:spLocks noGrp="1"/>
          </p:cNvSpPr>
          <p:nvPr>
            <p:ph type="body" idx="1"/>
          </p:nvPr>
        </p:nvSpPr>
        <p:spPr>
          <a:xfrm>
            <a:off x="685800" y="3267986"/>
            <a:ext cx="5486400" cy="4733014"/>
          </a:xfrm>
        </p:spPr>
        <p:txBody>
          <a:bodyPr/>
          <a:lstStyle/>
          <a:p>
            <a:pPr marL="228600" indent="-228600">
              <a:buAutoNum type="arabicPeriod"/>
            </a:pPr>
            <a:r>
              <a:rPr lang="en-US" sz="1100" dirty="0"/>
              <a:t>No, the Schoology course does not need to be completed in one sitting. You can log off at any time and then rejoin later to continue your work.</a:t>
            </a:r>
          </a:p>
          <a:p>
            <a:pPr marL="0" indent="0">
              <a:buNone/>
            </a:pPr>
            <a:endParaRPr lang="en-US" sz="1100" dirty="0"/>
          </a:p>
          <a:p>
            <a:pPr marL="228600" indent="-228600">
              <a:buFont typeface="+mj-lt"/>
              <a:buAutoNum type="arabicPeriod" startAt="2"/>
            </a:pPr>
            <a:r>
              <a:rPr lang="en-US" sz="1100" dirty="0"/>
              <a:t>Yes, you should first register on WW, also known as the </a:t>
            </a:r>
            <a:r>
              <a:rPr lang="en-US" sz="1100" dirty="0" err="1"/>
              <a:t>PaTTAN</a:t>
            </a:r>
            <a:r>
              <a:rPr lang="en-US" sz="1100" dirty="0"/>
              <a:t> training calendar. This is the only way to receive Act 48 for completing the course.</a:t>
            </a:r>
          </a:p>
          <a:p>
            <a:pPr marL="228600" indent="-228600">
              <a:buFont typeface="+mj-lt"/>
              <a:buAutoNum type="arabicPeriod" startAt="2"/>
            </a:pPr>
            <a:endParaRPr lang="en-US" sz="1100" dirty="0"/>
          </a:p>
          <a:p>
            <a:pPr marL="228600" indent="-228600">
              <a:buAutoNum type="arabicPeriod" startAt="2"/>
            </a:pPr>
            <a:r>
              <a:rPr lang="en-US" sz="1100" dirty="0"/>
              <a:t>If you cannot find your LEA listed in the dropdown list in the </a:t>
            </a:r>
            <a:r>
              <a:rPr lang="en-US" sz="1100" dirty="0" err="1"/>
              <a:t>Formsite</a:t>
            </a:r>
            <a:r>
              <a:rPr lang="en-US" sz="1100" dirty="0"/>
              <a:t> Survey, please first check the </a:t>
            </a:r>
            <a:r>
              <a:rPr lang="en-US" sz="1100" dirty="0" err="1"/>
              <a:t>Pennlink</a:t>
            </a:r>
            <a:r>
              <a:rPr lang="en-US" sz="1100" dirty="0"/>
              <a:t> to ensure your LEA is part of Indicator 13 this year. If your LEA is listed on the </a:t>
            </a:r>
            <a:r>
              <a:rPr lang="en-US" sz="1100" dirty="0" err="1"/>
              <a:t>Pennlink</a:t>
            </a:r>
            <a:r>
              <a:rPr lang="en-US" sz="1100" dirty="0"/>
              <a:t> but not in the </a:t>
            </a:r>
            <a:r>
              <a:rPr lang="en-US" sz="1100" dirty="0" err="1"/>
              <a:t>Formsite</a:t>
            </a:r>
            <a:r>
              <a:rPr lang="en-US" sz="1100" dirty="0"/>
              <a:t> survey, please email Kristen Olszyk and she will add your LEA to that dropdown list.</a:t>
            </a:r>
          </a:p>
          <a:p>
            <a:pPr marL="228600" indent="-228600">
              <a:buFont typeface="+mj-lt"/>
              <a:buAutoNum type="arabicPeriod" startAt="2"/>
            </a:pPr>
            <a:endParaRPr lang="en-US" sz="1100" dirty="0"/>
          </a:p>
          <a:p>
            <a:pPr marL="228600" indent="-228600">
              <a:buAutoNum type="arabicPeriod" startAt="2"/>
            </a:pPr>
            <a:r>
              <a:rPr lang="en-US" sz="1100" dirty="0"/>
              <a:t>Any special education teacher, related service provider, transition coordinator or building admin should complete the Schoology course. Only those staff who write or contribute to IEPs of transition-age students will complete the pre and post reviews, but all those I just mentioned should take the course even if they are not writing or contributing to IEPs of transition-age students.</a:t>
            </a:r>
          </a:p>
          <a:p>
            <a:pPr marL="228600" indent="-228600">
              <a:buFont typeface="+mj-lt"/>
              <a:buAutoNum type="arabicPeriod" startAt="2"/>
            </a:pPr>
            <a:endParaRPr lang="en-US" sz="1100" dirty="0"/>
          </a:p>
          <a:p>
            <a:pPr marL="228600" indent="-228600">
              <a:buAutoNum type="arabicPeriod" startAt="2"/>
            </a:pPr>
            <a:r>
              <a:rPr lang="en-US" sz="1100" dirty="0"/>
              <a:t>This is the same answer as question #4.</a:t>
            </a:r>
          </a:p>
          <a:p>
            <a:pPr marL="228600" indent="-228600">
              <a:buAutoNum type="arabicPeriod" startAt="2"/>
            </a:pPr>
            <a:endParaRPr lang="en-US" sz="1100" dirty="0"/>
          </a:p>
          <a:p>
            <a:pPr marL="228600" indent="-228600">
              <a:buAutoNum type="arabicPeriod" startAt="2"/>
            </a:pPr>
            <a:r>
              <a:rPr lang="en-US" sz="1100" dirty="0"/>
              <a:t>Once the course period is over (which is March 1, 2024), we submit the names of all completers to PDE. PDE then processes the information and will send individual emails to those folks. However, because there are so many people taking the course, the process can take up to 2 months. After that email is received from PDE stating you’ve been awarded Act 48 hours, you can then obtain a Certificate of Completion. The directions on how to do so are built into the course</a:t>
            </a:r>
            <a:r>
              <a:rPr lang="en-US" dirty="0"/>
              <a:t>.</a:t>
            </a:r>
          </a:p>
        </p:txBody>
      </p:sp>
      <p:sp>
        <p:nvSpPr>
          <p:cNvPr id="4" name="Slide Number Placeholder 3"/>
          <p:cNvSpPr>
            <a:spLocks noGrp="1"/>
          </p:cNvSpPr>
          <p:nvPr>
            <p:ph type="sldNum" sz="quarter" idx="5"/>
          </p:nvPr>
        </p:nvSpPr>
        <p:spPr/>
        <p:txBody>
          <a:bodyPr/>
          <a:lstStyle/>
          <a:p>
            <a:fld id="{5CF27A56-0EAB-4B8E-A965-7217E5DE7850}" type="slidenum">
              <a:rPr lang="en-US" smtClean="0"/>
              <a:t>24</a:t>
            </a:fld>
            <a:endParaRPr lang="en-US"/>
          </a:p>
        </p:txBody>
      </p:sp>
    </p:spTree>
    <p:extLst>
      <p:ext uri="{BB962C8B-B14F-4D97-AF65-F5344CB8AC3E}">
        <p14:creationId xmlns:p14="http://schemas.microsoft.com/office/powerpoint/2010/main" val="1928010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we have created a living Google document. We’re putting the link into the chat. </a:t>
            </a:r>
            <a:endParaRPr lang="en-US" sz="1800" u="sng" dirty="0">
              <a:solidFill>
                <a:srgbClr val="1155CC"/>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https://docs.google.com/document/d/1dXnrLQGy6MhT9oGy1XxeDDpN--Cmh3QGi3Hji-DhK8o/edit?usp=sharing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after today, please list your question. </a:t>
            </a:r>
            <a:r>
              <a:rPr lang="en-US" dirty="0" err="1"/>
              <a:t>PaTTAN</a:t>
            </a:r>
            <a:r>
              <a:rPr lang="en-US" dirty="0"/>
              <a:t> and IU </a:t>
            </a:r>
            <a:r>
              <a:rPr lang="en-US" dirty="0" err="1"/>
              <a:t>TaC</a:t>
            </a:r>
            <a:r>
              <a:rPr lang="en-US" dirty="0"/>
              <a:t> will check this document and enter the answers. You’ll just need to open the Google document to be able to see the answers that have been entered.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link to this ongoing Q and A will be posted with all of the other links when the video for today’s session is posted on the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these resources, links, the recording of today’s session and the required </a:t>
            </a:r>
            <a:r>
              <a:rPr lang="en-US" dirty="0" err="1"/>
              <a:t>Formsite</a:t>
            </a:r>
            <a:r>
              <a:rPr lang="en-US" dirty="0"/>
              <a:t> Survey are located on the </a:t>
            </a:r>
            <a:r>
              <a:rPr lang="en-US" dirty="0" err="1"/>
              <a:t>PaTTAN</a:t>
            </a:r>
            <a:r>
              <a:rPr lang="en-US" dirty="0"/>
              <a:t> website at: https://www.pattan.net/Graduation-Post-Secondary-Outcomes/Educational-Initiatives/Effective-Practices-for-Secondary-Transition/Effective-and-Compliant-Secondary-Transition-Pract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hope you enjoy the new Indicator 13 process!  Remember, all of this is to help you achieve 100% compliance with transition items on your monitoring, but more importantly BETTER OUTCOMES FOR PA YOUTH!</a:t>
            </a:r>
          </a:p>
          <a:p>
            <a:endParaRPr lang="en-US" dirty="0"/>
          </a:p>
        </p:txBody>
      </p:sp>
      <p:sp>
        <p:nvSpPr>
          <p:cNvPr id="4" name="Slide Number Placeholder 3"/>
          <p:cNvSpPr>
            <a:spLocks noGrp="1"/>
          </p:cNvSpPr>
          <p:nvPr>
            <p:ph type="sldNum" sz="quarter" idx="5"/>
          </p:nvPr>
        </p:nvSpPr>
        <p:spPr/>
        <p:txBody>
          <a:bodyPr/>
          <a:lstStyle/>
          <a:p>
            <a:fld id="{5CF27A56-0EAB-4B8E-A965-7217E5DE7850}" type="slidenum">
              <a:rPr lang="en-US" smtClean="0"/>
              <a:t>25</a:t>
            </a:fld>
            <a:endParaRPr lang="en-US"/>
          </a:p>
        </p:txBody>
      </p:sp>
    </p:spTree>
    <p:extLst>
      <p:ext uri="{BB962C8B-B14F-4D97-AF65-F5344CB8AC3E}">
        <p14:creationId xmlns:p14="http://schemas.microsoft.com/office/powerpoint/2010/main" val="405396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1975" y="1143000"/>
            <a:ext cx="3194050" cy="1797050"/>
          </a:xfrm>
        </p:spPr>
      </p:sp>
      <p:sp>
        <p:nvSpPr>
          <p:cNvPr id="3" name="Notes Placeholder 2"/>
          <p:cNvSpPr>
            <a:spLocks noGrp="1"/>
          </p:cNvSpPr>
          <p:nvPr>
            <p:ph type="body" idx="1"/>
          </p:nvPr>
        </p:nvSpPr>
        <p:spPr>
          <a:xfrm>
            <a:off x="685800" y="3081867"/>
            <a:ext cx="5486400" cy="5135587"/>
          </a:xfrm>
        </p:spPr>
        <p:txBody>
          <a:bodyPr/>
          <a:lstStyle/>
          <a:p>
            <a:r>
              <a:rPr lang="en-US" sz="1100" dirty="0"/>
              <a:t>One of the first things required of you is to develop an administrative team to support the targeted training and technical assistance process, as well as to answer the questions in the interview/survey you’ll go through with your IU </a:t>
            </a:r>
            <a:r>
              <a:rPr lang="en-US" sz="1100" dirty="0" err="1"/>
              <a:t>TaC</a:t>
            </a:r>
            <a:r>
              <a:rPr lang="en-US" sz="1100" dirty="0"/>
              <a:t>.</a:t>
            </a:r>
          </a:p>
          <a:p>
            <a:endParaRPr lang="en-US" sz="1100" dirty="0"/>
          </a:p>
          <a:p>
            <a:r>
              <a:rPr lang="en-US" sz="1100" dirty="0"/>
              <a:t>Please note that this year’s training and activities is in preparation for your cyclical monitoring to occur next school year (or the following year for some of you). The information provided in this training is meant to help your LEA receive “YES” marks on your monitoring for FSA 21A, which is part of your monitoring. </a:t>
            </a:r>
          </a:p>
          <a:p>
            <a:endParaRPr lang="en-US" sz="1100" kern="1200" dirty="0">
              <a:solidFill>
                <a:srgbClr val="000000"/>
              </a:solidFill>
              <a:effectLst/>
              <a:ea typeface="Times New Roman" panose="02020603050405020304" pitchFamily="18" charset="0"/>
              <a:cs typeface="Times New Roman" panose="02020603050405020304" pitchFamily="18" charset="0"/>
            </a:endParaRPr>
          </a:p>
          <a:p>
            <a:r>
              <a:rPr lang="en-US" sz="1100" kern="1200" dirty="0">
                <a:solidFill>
                  <a:srgbClr val="000000"/>
                </a:solidFill>
                <a:effectLst/>
                <a:ea typeface="Times New Roman" panose="02020603050405020304" pitchFamily="18" charset="0"/>
                <a:cs typeface="Times New Roman" panose="02020603050405020304" pitchFamily="18" charset="0"/>
              </a:rPr>
              <a:t>We strive for best practice, and if you are implementing best practice you are most likely compliant…but if you are </a:t>
            </a:r>
            <a:r>
              <a:rPr lang="en-US" sz="1100" b="1" kern="1200" dirty="0">
                <a:solidFill>
                  <a:srgbClr val="000000"/>
                </a:solidFill>
                <a:effectLst/>
                <a:ea typeface="Times New Roman" panose="02020603050405020304" pitchFamily="18" charset="0"/>
                <a:cs typeface="Times New Roman" panose="02020603050405020304" pitchFamily="18" charset="0"/>
              </a:rPr>
              <a:t>not</a:t>
            </a:r>
            <a:r>
              <a:rPr lang="en-US" sz="1100" kern="1200" dirty="0">
                <a:solidFill>
                  <a:srgbClr val="000000"/>
                </a:solidFill>
                <a:effectLst/>
                <a:ea typeface="Times New Roman" panose="02020603050405020304" pitchFamily="18" charset="0"/>
                <a:cs typeface="Times New Roman" panose="02020603050405020304" pitchFamily="18" charset="0"/>
              </a:rPr>
              <a:t> compliant then best practice can’t be reached. The </a:t>
            </a:r>
            <a:r>
              <a:rPr lang="en-US" sz="1100" i="1" kern="1200" dirty="0">
                <a:solidFill>
                  <a:srgbClr val="000000"/>
                </a:solidFill>
                <a:effectLst/>
                <a:ea typeface="Times New Roman" panose="02020603050405020304" pitchFamily="18" charset="0"/>
                <a:cs typeface="Times New Roman" panose="02020603050405020304" pitchFamily="18" charset="0"/>
              </a:rPr>
              <a:t>minimum</a:t>
            </a:r>
            <a:r>
              <a:rPr lang="en-US" sz="1100" kern="1200" dirty="0">
                <a:solidFill>
                  <a:srgbClr val="000000"/>
                </a:solidFill>
                <a:effectLst/>
                <a:ea typeface="Times New Roman" panose="02020603050405020304" pitchFamily="18" charset="0"/>
                <a:cs typeface="Times New Roman" panose="02020603050405020304" pitchFamily="18" charset="0"/>
              </a:rPr>
              <a:t> requirement is compliance.</a:t>
            </a:r>
            <a:endParaRPr lang="en-US" sz="1100" dirty="0"/>
          </a:p>
          <a:p>
            <a:endParaRPr lang="en-US" sz="1100" dirty="0"/>
          </a:p>
          <a:p>
            <a:r>
              <a:rPr lang="en-US" sz="1100" dirty="0"/>
              <a:t>When the BSE Advisor does your monitoring they review student files. If all of them are compliant with their checklist you receive a “YES,” which means you are compliant and no corrective action. If one or more files is not compliant you receive a “NO” and some level of corrective action will be required.</a:t>
            </a:r>
          </a:p>
          <a:p>
            <a:endParaRPr lang="en-US" sz="1100" dirty="0"/>
          </a:p>
          <a:p>
            <a:r>
              <a:rPr lang="en-US" sz="1100" dirty="0"/>
              <a:t>It’s important for us to mention that you will receive the names of the student files that will be reviewed for your monitoring in advance, which gives you time to revise those student files as needed to ensure they all meet the compliance checklist. </a:t>
            </a:r>
          </a:p>
          <a:p>
            <a:endParaRPr lang="en-US" sz="1100" dirty="0"/>
          </a:p>
          <a:p>
            <a:r>
              <a:rPr lang="en-US" sz="1100" dirty="0"/>
              <a:t>The questions the BSE advisor must answer from your file review will be shared as a resource via the Indicator 13 Checklist. </a:t>
            </a:r>
          </a:p>
          <a:p>
            <a:endParaRPr lang="en-US" sz="1100" dirty="0"/>
          </a:p>
          <a:p>
            <a:r>
              <a:rPr lang="en-US" sz="1100" dirty="0"/>
              <a:t>I tell you this because you’ll want to make it very clear and obvious in the student files that the information in the students’ IEPs answer the questions the BSE advisor must answer. In other words – look at the questions the advisor must answer and make it very easy for them to find that information in the student files.</a:t>
            </a:r>
          </a:p>
        </p:txBody>
      </p:sp>
      <p:sp>
        <p:nvSpPr>
          <p:cNvPr id="4" name="Slide Number Placeholder 3"/>
          <p:cNvSpPr>
            <a:spLocks noGrp="1"/>
          </p:cNvSpPr>
          <p:nvPr>
            <p:ph type="sldNum" sz="quarter" idx="5"/>
          </p:nvPr>
        </p:nvSpPr>
        <p:spPr/>
        <p:txBody>
          <a:bodyPr/>
          <a:lstStyle/>
          <a:p>
            <a:fld id="{5CF27A56-0EAB-4B8E-A965-7217E5DE7850}" type="slidenum">
              <a:rPr lang="en-US" smtClean="0"/>
              <a:t>3</a:t>
            </a:fld>
            <a:endParaRPr lang="en-US"/>
          </a:p>
        </p:txBody>
      </p:sp>
    </p:spTree>
    <p:extLst>
      <p:ext uri="{BB962C8B-B14F-4D97-AF65-F5344CB8AC3E}">
        <p14:creationId xmlns:p14="http://schemas.microsoft.com/office/powerpoint/2010/main" val="294974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an interview/survey will be facilitated by an Intermediate Unit Transition </a:t>
            </a:r>
            <a:r>
              <a:rPr lang="en-US" dirty="0" err="1"/>
              <a:t>TaC</a:t>
            </a:r>
            <a:r>
              <a:rPr lang="en-US" dirty="0"/>
              <a:t> and/or </a:t>
            </a:r>
            <a:r>
              <a:rPr lang="en-US" dirty="0" err="1"/>
              <a:t>PaTTAN</a:t>
            </a:r>
            <a:r>
              <a:rPr lang="en-US" dirty="0"/>
              <a:t> consultant.</a:t>
            </a:r>
          </a:p>
          <a:p>
            <a:endParaRPr lang="en-US" dirty="0"/>
          </a:p>
          <a:p>
            <a:r>
              <a:rPr lang="en-US" dirty="0"/>
              <a:t>The lead contact for the LEA will work with the IU Transition </a:t>
            </a:r>
            <a:r>
              <a:rPr lang="en-US" dirty="0" err="1"/>
              <a:t>TaC</a:t>
            </a:r>
            <a:r>
              <a:rPr lang="en-US" dirty="0"/>
              <a:t>/</a:t>
            </a:r>
            <a:r>
              <a:rPr lang="en-US" dirty="0" err="1"/>
              <a:t>PaTTAN</a:t>
            </a:r>
            <a:r>
              <a:rPr lang="en-US" dirty="0"/>
              <a:t> consultant to develop and implement a local action plan for the 2023-2024 school year. </a:t>
            </a:r>
          </a:p>
          <a:p>
            <a:endParaRPr lang="en-US" dirty="0"/>
          </a:p>
          <a:p>
            <a:r>
              <a:rPr lang="en-US" dirty="0"/>
              <a:t>The activities of the action plan will be provided via coaching from your IU </a:t>
            </a:r>
            <a:r>
              <a:rPr lang="en-US" dirty="0" err="1"/>
              <a:t>TaC</a:t>
            </a:r>
            <a:r>
              <a:rPr lang="en-US" dirty="0"/>
              <a:t>.</a:t>
            </a:r>
          </a:p>
        </p:txBody>
      </p:sp>
      <p:sp>
        <p:nvSpPr>
          <p:cNvPr id="4" name="Slide Number Placeholder 3"/>
          <p:cNvSpPr>
            <a:spLocks noGrp="1"/>
          </p:cNvSpPr>
          <p:nvPr>
            <p:ph type="sldNum" sz="quarter" idx="5"/>
          </p:nvPr>
        </p:nvSpPr>
        <p:spPr/>
        <p:txBody>
          <a:bodyPr/>
          <a:lstStyle/>
          <a:p>
            <a:fld id="{5CF27A56-0EAB-4B8E-A965-7217E5DE7850}" type="slidenum">
              <a:rPr lang="en-US" smtClean="0"/>
              <a:t>4</a:t>
            </a:fld>
            <a:endParaRPr lang="en-US"/>
          </a:p>
        </p:txBody>
      </p:sp>
    </p:spTree>
    <p:extLst>
      <p:ext uri="{BB962C8B-B14F-4D97-AF65-F5344CB8AC3E}">
        <p14:creationId xmlns:p14="http://schemas.microsoft.com/office/powerpoint/2010/main" val="291779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25" y="1027113"/>
            <a:ext cx="2559050" cy="1439862"/>
          </a:xfrm>
        </p:spPr>
      </p:sp>
      <p:sp>
        <p:nvSpPr>
          <p:cNvPr id="3" name="Notes Placeholder 2"/>
          <p:cNvSpPr>
            <a:spLocks noGrp="1"/>
          </p:cNvSpPr>
          <p:nvPr>
            <p:ph type="body" idx="1"/>
          </p:nvPr>
        </p:nvSpPr>
        <p:spPr>
          <a:xfrm>
            <a:off x="685800" y="2466975"/>
            <a:ext cx="5486400" cy="5762625"/>
          </a:xfrm>
        </p:spPr>
        <p:txBody>
          <a:bodyPr/>
          <a:lstStyle/>
          <a:p>
            <a:r>
              <a:rPr lang="en-US" sz="1100" i="1" dirty="0"/>
              <a:t>Read Slide</a:t>
            </a:r>
          </a:p>
          <a:p>
            <a:endParaRPr lang="en-US" sz="1100" dirty="0"/>
          </a:p>
          <a:p>
            <a:r>
              <a:rPr lang="en-US" sz="1100" dirty="0"/>
              <a:t>Your work as the LEA will be supported by your IU Transition </a:t>
            </a:r>
            <a:r>
              <a:rPr lang="en-US" sz="1100" dirty="0" err="1"/>
              <a:t>TaC</a:t>
            </a:r>
            <a:r>
              <a:rPr lang="en-US" sz="1100" dirty="0"/>
              <a:t> and/or </a:t>
            </a:r>
            <a:r>
              <a:rPr lang="en-US" sz="1100" dirty="0" err="1"/>
              <a:t>PaTTAN</a:t>
            </a:r>
            <a:r>
              <a:rPr lang="en-US" sz="1100" dirty="0"/>
              <a:t> consultant. In addition to facilitating/supporting the interview/survey and developing a local training plan, this person will enter all of your data into the Leader Services website pursuant to pre-review, post review, training plan and attendance, as well as helping you to ensure that all required staff enroll in the Schoology course. </a:t>
            </a:r>
          </a:p>
          <a:p>
            <a:endParaRPr lang="en-US" sz="1100" dirty="0"/>
          </a:p>
          <a:p>
            <a:r>
              <a:rPr lang="en-US" sz="1100" dirty="0"/>
              <a:t>Any staff member who contributes to a secondary transition IEP or the process should be part of this group. (REPEAT THIS SENTENCE)</a:t>
            </a:r>
          </a:p>
          <a:p>
            <a:endParaRPr lang="en-US" sz="1100" dirty="0"/>
          </a:p>
          <a:p>
            <a:r>
              <a:rPr lang="en-US" sz="1100" dirty="0"/>
              <a:t>Often, these staff members include: special education admin, building principals, transition coordinators, special education teachers, speech/language therapists, teachers of the deaf or hearing impaired, teachers of the blind or visually impaired, school counselors, school psychologists, career and technical education staff, and other LEA staff involved in secondary programming. </a:t>
            </a:r>
          </a:p>
          <a:p>
            <a:endParaRPr lang="en-US" sz="1100" dirty="0"/>
          </a:p>
          <a:p>
            <a:r>
              <a:rPr lang="en-US" sz="1100" dirty="0"/>
              <a:t>All of these roles should participate in the Schoology course, but not all will take part in pre/post reviews. For example, a principal should take the course, but they don’t write IEPs and so would not participate in pre and post reviews.</a:t>
            </a:r>
          </a:p>
          <a:p>
            <a:endParaRPr lang="en-US" sz="1100" dirty="0"/>
          </a:p>
          <a:p>
            <a:r>
              <a:rPr lang="en-US" sz="1100" dirty="0"/>
              <a:t>It’s important that you communicate any staff changes to your assigned IU </a:t>
            </a:r>
            <a:r>
              <a:rPr lang="en-US" sz="1100" dirty="0" err="1"/>
              <a:t>TaC</a:t>
            </a:r>
            <a:r>
              <a:rPr lang="en-US" sz="1100" dirty="0"/>
              <a:t> so they can document this in the Training Plan.</a:t>
            </a:r>
          </a:p>
          <a:p>
            <a:endParaRPr lang="en-US" sz="1100" dirty="0"/>
          </a:p>
          <a:p>
            <a:r>
              <a:rPr lang="en-US" sz="1100" dirty="0"/>
              <a:t>All identified staff must complete the Schoology course between 9/14/23 and 3/1/24.</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At any time throughout the process…the interview, IEP pre-reviews, Schoology course completion, and IEP post reviews…IU </a:t>
            </a:r>
            <a:r>
              <a:rPr lang="en-US" sz="1100" dirty="0" err="1"/>
              <a:t>TaC</a:t>
            </a:r>
            <a:r>
              <a:rPr lang="en-US" sz="1100" dirty="0"/>
              <a:t> and </a:t>
            </a:r>
            <a:r>
              <a:rPr lang="en-US" sz="1100" dirty="0" err="1"/>
              <a:t>PaTTAN</a:t>
            </a:r>
            <a:r>
              <a:rPr lang="en-US" sz="1100" dirty="0"/>
              <a:t> consultants will analyze your LEA staff data and provide coaching when warranted. Coaching will occur throughout the process and not at the conclusion of the Schoology course.   One of the resource tools utilized for the Invitation and IEP Pre and Post reviews, can be found in the Schoology course, Start Here folder, under Resources to Support Your Work, titled the 2022 IEP Compliance Checklist for LEAs. </a:t>
            </a:r>
          </a:p>
        </p:txBody>
      </p:sp>
      <p:sp>
        <p:nvSpPr>
          <p:cNvPr id="4" name="Slide Number Placeholder 3"/>
          <p:cNvSpPr>
            <a:spLocks noGrp="1"/>
          </p:cNvSpPr>
          <p:nvPr>
            <p:ph type="sldNum" sz="quarter" idx="5"/>
          </p:nvPr>
        </p:nvSpPr>
        <p:spPr/>
        <p:txBody>
          <a:bodyPr/>
          <a:lstStyle/>
          <a:p>
            <a:fld id="{5CF27A56-0EAB-4B8E-A965-7217E5DE7850}" type="slidenum">
              <a:rPr lang="en-US" smtClean="0"/>
              <a:t>5</a:t>
            </a:fld>
            <a:endParaRPr lang="en-US"/>
          </a:p>
        </p:txBody>
      </p:sp>
    </p:spTree>
    <p:extLst>
      <p:ext uri="{BB962C8B-B14F-4D97-AF65-F5344CB8AC3E}">
        <p14:creationId xmlns:p14="http://schemas.microsoft.com/office/powerpoint/2010/main" val="44831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1050925"/>
            <a:ext cx="4498975" cy="2530475"/>
          </a:xfrm>
        </p:spPr>
      </p:sp>
      <p:sp>
        <p:nvSpPr>
          <p:cNvPr id="3" name="Notes Placeholder 2"/>
          <p:cNvSpPr>
            <a:spLocks noGrp="1"/>
          </p:cNvSpPr>
          <p:nvPr>
            <p:ph type="body" idx="1"/>
          </p:nvPr>
        </p:nvSpPr>
        <p:spPr>
          <a:xfrm>
            <a:off x="685800" y="3581399"/>
            <a:ext cx="5486400" cy="4798671"/>
          </a:xfrm>
        </p:spPr>
        <p:txBody>
          <a:bodyPr/>
          <a:lstStyle/>
          <a:p>
            <a:r>
              <a:rPr lang="en-US" sz="1100" dirty="0"/>
              <a:t>One of the first steps in the process is getting student IEPs and Invitation letters to TAC to complete Pre-Reviews. They will use this data as a coaching tool with your staff. IEPs should be submitted to IU Transition </a:t>
            </a:r>
            <a:r>
              <a:rPr lang="en-US" sz="1100" dirty="0" err="1"/>
              <a:t>TaC</a:t>
            </a:r>
            <a:r>
              <a:rPr lang="en-US" sz="1100" dirty="0"/>
              <a:t> by the end of September.</a:t>
            </a:r>
          </a:p>
          <a:p>
            <a:endParaRPr lang="en-US" sz="1100" dirty="0"/>
          </a:p>
          <a:p>
            <a:r>
              <a:rPr lang="en-US" sz="1100" dirty="0"/>
              <a:t>Leader Services can now be used for IEP and Invitation letter submission to the IU </a:t>
            </a:r>
            <a:r>
              <a:rPr lang="en-US" sz="1100" dirty="0" err="1"/>
              <a:t>TaC</a:t>
            </a:r>
            <a:r>
              <a:rPr lang="en-US" sz="1100" dirty="0"/>
              <a:t> to use for ongoing data analysis and reporting. Using the Leader site, all LEA data can be submitted directly to PDE, which makes the whole process much cleaner. </a:t>
            </a:r>
          </a:p>
          <a:p>
            <a:endParaRPr lang="en-US" sz="1100" dirty="0"/>
          </a:p>
          <a:p>
            <a:r>
              <a:rPr lang="en-US" sz="1100" dirty="0"/>
              <a:t>If your LEA uses the product IEP Writer, you can click a box to have IEPs and Invitations randomly and automatically submitted to the Leader site so your IU </a:t>
            </a:r>
            <a:r>
              <a:rPr lang="en-US" sz="1100" dirty="0" err="1"/>
              <a:t>TaC</a:t>
            </a:r>
            <a:r>
              <a:rPr lang="en-US" sz="1100" dirty="0"/>
              <a:t> can access them for pre and post reviews.</a:t>
            </a:r>
          </a:p>
          <a:p>
            <a:endParaRPr lang="en-US" sz="1100" dirty="0"/>
          </a:p>
          <a:p>
            <a:r>
              <a:rPr lang="en-US" sz="1100" dirty="0"/>
              <a:t>If your LEA does NOT use IEP Writer or does not wish to allow the automatic submission, you will also be able to submit IEPs and Invitations electronically. It’ll require a couple extra steps, which we’ll highlight on the next slide.</a:t>
            </a:r>
          </a:p>
          <a:p>
            <a:endParaRPr lang="en-US" sz="1100" dirty="0"/>
          </a:p>
          <a:p>
            <a:r>
              <a:rPr lang="en-US" sz="1100" dirty="0"/>
              <a:t>Before we move into the directions it is a good place to say…</a:t>
            </a:r>
          </a:p>
          <a:p>
            <a:endParaRPr lang="en-US" sz="1100" dirty="0"/>
          </a:p>
          <a:p>
            <a:pPr marL="171450" indent="-171450">
              <a:buFontTx/>
              <a:buChar char="-"/>
            </a:pPr>
            <a:r>
              <a:rPr lang="en-US" sz="1100" dirty="0"/>
              <a:t>At the end of this year’s cyclical monitoring preparation, please know that the IEPs you submit will be deleted</a:t>
            </a:r>
          </a:p>
          <a:p>
            <a:pPr marL="171450" indent="-171450">
              <a:buFontTx/>
              <a:buChar char="-"/>
            </a:pPr>
            <a:r>
              <a:rPr lang="en-US" sz="1100" dirty="0"/>
              <a:t>Remember that the purpose of this year’s activities is to help prepare you for your cyclical monitoring next year. If something is not compliant there is PLENTY of time to fix prior to your actual monitoring</a:t>
            </a:r>
          </a:p>
          <a:p>
            <a:pPr marL="171450" indent="-171450">
              <a:buFontTx/>
              <a:buChar char="-"/>
            </a:pPr>
            <a:r>
              <a:rPr lang="en-US" sz="1100" dirty="0"/>
              <a:t>Finally, it’s worth stating again that when you are monitored the file review for a particular section is all or nothing. Meaning, if all but one IEP is marked “YES” (or compliant) for a section, you are still marked as a “NO” (or not compliant) because not ALL of the reviewed IEPs were compliant.</a:t>
            </a:r>
          </a:p>
        </p:txBody>
      </p:sp>
      <p:sp>
        <p:nvSpPr>
          <p:cNvPr id="4" name="Slide Number Placeholder 3"/>
          <p:cNvSpPr>
            <a:spLocks noGrp="1"/>
          </p:cNvSpPr>
          <p:nvPr>
            <p:ph type="sldNum" sz="quarter" idx="5"/>
          </p:nvPr>
        </p:nvSpPr>
        <p:spPr/>
        <p:txBody>
          <a:bodyPr/>
          <a:lstStyle/>
          <a:p>
            <a:fld id="{5CF27A56-0EAB-4B8E-A965-7217E5DE7850}" type="slidenum">
              <a:rPr lang="en-US" smtClean="0"/>
              <a:t>6</a:t>
            </a:fld>
            <a:endParaRPr lang="en-US"/>
          </a:p>
        </p:txBody>
      </p:sp>
    </p:spTree>
    <p:extLst>
      <p:ext uri="{BB962C8B-B14F-4D97-AF65-F5344CB8AC3E}">
        <p14:creationId xmlns:p14="http://schemas.microsoft.com/office/powerpoint/2010/main" val="311071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0738" y="671513"/>
            <a:ext cx="2676525" cy="1504950"/>
          </a:xfrm>
        </p:spPr>
      </p:sp>
      <p:sp>
        <p:nvSpPr>
          <p:cNvPr id="3" name="Notes Placeholder 2"/>
          <p:cNvSpPr>
            <a:spLocks noGrp="1"/>
          </p:cNvSpPr>
          <p:nvPr>
            <p:ph type="body" idx="1"/>
          </p:nvPr>
        </p:nvSpPr>
        <p:spPr>
          <a:xfrm>
            <a:off x="685800" y="2342148"/>
            <a:ext cx="5486400" cy="65451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dirty="0"/>
              <a:t>You can see a link on the slide, and we’re going to put it into the chat as well. This link will take you to an online form. We need each of you to complete the brief questionnaire. If you are watching this video after 9/14/23, there will be a link to this questionnaire under the video.</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dirty="0"/>
          </a:p>
          <a:p>
            <a:pPr>
              <a:defRPr/>
            </a:pPr>
            <a:r>
              <a:rPr lang="en-US" sz="1000" dirty="0"/>
              <a:t>At the bottom of the questionnaire, it asks if you’ll be submitting IEPs and Invitations for Pre and Post reviews via IEP Writer or not. Regardless of your response, Kristen Olszyk will be emailing you within the next 2-5 days with instructions that align with your response (i.e., you’ll get IEP Writer directions for how to enable this feature if that’s how you answer in the questionnaire; you’ll get non-IEP Writer directions and login credentials for the Leader website if you mark “non </a:t>
            </a:r>
            <a:r>
              <a:rPr lang="en-US" sz="1000" dirty="0" err="1"/>
              <a:t>iep</a:t>
            </a:r>
            <a:r>
              <a:rPr lang="en-US" sz="1000" dirty="0"/>
              <a:t> writer” in the questionnaire).</a:t>
            </a:r>
            <a:endParaRPr lang="en-US" sz="1000" i="0" dirty="0"/>
          </a:p>
          <a:p>
            <a:pPr marL="0" marR="0">
              <a:spcBef>
                <a:spcPts val="0"/>
              </a:spcBef>
              <a:spcAft>
                <a:spcPts val="0"/>
              </a:spcAft>
            </a:pPr>
            <a:r>
              <a:rPr lang="en-US" sz="1000" dirty="0"/>
              <a:t> </a:t>
            </a:r>
            <a:r>
              <a:rPr lang="en-US" sz="1000" i="0" dirty="0"/>
              <a:t> </a:t>
            </a:r>
            <a:r>
              <a:rPr lang="en-US" u="sng" dirty="0">
                <a:solidFill>
                  <a:srgbClr val="0563C1"/>
                </a:solidFill>
                <a:effectLst/>
                <a:latin typeface="Arial" panose="020B0604020202020204" pitchFamily="34" charset="0"/>
                <a:ea typeface="Calibri" panose="020F0502020204030204" pitchFamily="34" charset="0"/>
                <a:hlinkClick r:id="rId3"/>
              </a:rPr>
              <a:t>https://fs25.formsite.com/3fHiZQ/zvjw7nn9yp/index</a:t>
            </a:r>
            <a:r>
              <a:rPr lang="en-US" u="sng" dirty="0">
                <a:solidFill>
                  <a:srgbClr val="0563C1"/>
                </a:solidFill>
                <a:effectLst/>
                <a:latin typeface="Arial" panose="020B060402020202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r>
              <a:rPr lang="en-US" sz="1000" i="0" dirty="0"/>
              <a:t>We’ll give you a few minutes to do this right now…</a:t>
            </a:r>
          </a:p>
          <a:p>
            <a:r>
              <a:rPr lang="en-US" sz="1000" dirty="0"/>
              <a:t>…</a:t>
            </a:r>
            <a:r>
              <a:rPr lang="en-US" sz="1000" i="0" dirty="0"/>
              <a:t>Does anyone need more time?</a:t>
            </a:r>
          </a:p>
          <a:p>
            <a:endParaRPr lang="en-US" sz="1000" dirty="0"/>
          </a:p>
          <a:p>
            <a:r>
              <a:rPr lang="en-US" sz="1000" dirty="0"/>
              <a:t>At this point, the process to submit student documents for Pre and Post Reviews is much simpler for schools that have IEP Writer and enable their system to share for Indicator 13 (how you do this is highlighted in the directions you’ll receive if you mark that you’re using IEP Writer for document submission in the questionnaire). We will continue to work with Leader Services to try and improve the process.</a:t>
            </a:r>
          </a:p>
          <a:p>
            <a:endParaRPr lang="en-US" sz="1000" dirty="0"/>
          </a:p>
          <a:p>
            <a:r>
              <a:rPr lang="en-US" sz="1000" dirty="0"/>
              <a:t>That being said, if you are NOT using IEP Writer to submit student documents, the process is longer and a little more tedious. For that reason, if you feel the process is too cumbersome, you can work with your IU </a:t>
            </a:r>
            <a:r>
              <a:rPr lang="en-US" sz="1000" dirty="0" err="1"/>
              <a:t>TaC</a:t>
            </a:r>
            <a:r>
              <a:rPr lang="en-US" sz="1000" dirty="0"/>
              <a:t> to determine another way to submit student documents for Pre and Post reviews.</a:t>
            </a:r>
          </a:p>
          <a:p>
            <a:endParaRPr lang="en-US" sz="1000" dirty="0"/>
          </a:p>
          <a:p>
            <a:r>
              <a:rPr lang="en-US" sz="1000" dirty="0"/>
              <a:t>The tutorials (the same ones that Kristen will email you based on how you answer in the questionnaire) for both IEP Writer schools and non IEP Writer schools are located on the </a:t>
            </a:r>
            <a:r>
              <a:rPr lang="en-US" sz="1000" dirty="0" err="1"/>
              <a:t>PaTTAN</a:t>
            </a:r>
            <a:r>
              <a:rPr lang="en-US" sz="1000" dirty="0"/>
              <a:t> website, under “Effective Practices for Transition Planning,” and “Preparing for Cyclical Monitoring: A Focus on Secondary Transition.”</a:t>
            </a:r>
          </a:p>
          <a:p>
            <a:endParaRPr lang="en-US" sz="1000" dirty="0"/>
          </a:p>
          <a:p>
            <a:r>
              <a:rPr lang="en-US" sz="1000" dirty="0"/>
              <a:t>Please Note: If you are using IEP Writer to submit student documents, the process is very simple as you’ll see in the brief tutorial. However, you – as the LEA Representative – will need to ensure that the student roster assignments are up to date in your IEP Writer system to ensure that the correct teacher names and their student documents are being shared for pre and post reviews.</a:t>
            </a:r>
          </a:p>
          <a:p>
            <a:endParaRPr lang="en-US" sz="1000" dirty="0"/>
          </a:p>
          <a:p>
            <a:r>
              <a:rPr lang="en-US" sz="1000" dirty="0"/>
              <a:t>Only </a:t>
            </a:r>
            <a:r>
              <a:rPr lang="en-US" sz="1000" b="1" dirty="0"/>
              <a:t>FINALIZED </a:t>
            </a:r>
            <a:r>
              <a:rPr lang="en-US" sz="1000" dirty="0"/>
              <a:t>IEPs and IEP Invitations will be pulled for pre and post reviews. For example, if a teacher wrote an IEP but did not finalize it in IEP Writer, that document cannot be pulled. IEP Writer would revert to the last finalized IEP for that student. This could be problematic, so please ensure IEPs are finalized and rosters are up to date.</a:t>
            </a:r>
          </a:p>
          <a:p>
            <a:endParaRPr lang="en-US" i="0" dirty="0"/>
          </a:p>
        </p:txBody>
      </p:sp>
      <p:sp>
        <p:nvSpPr>
          <p:cNvPr id="4" name="Slide Number Placeholder 3"/>
          <p:cNvSpPr>
            <a:spLocks noGrp="1"/>
          </p:cNvSpPr>
          <p:nvPr>
            <p:ph type="sldNum" sz="quarter" idx="5"/>
          </p:nvPr>
        </p:nvSpPr>
        <p:spPr/>
        <p:txBody>
          <a:bodyPr/>
          <a:lstStyle/>
          <a:p>
            <a:fld id="{5CF27A56-0EAB-4B8E-A965-7217E5DE7850}" type="slidenum">
              <a:rPr lang="en-US" smtClean="0"/>
              <a:t>7</a:t>
            </a:fld>
            <a:endParaRPr lang="en-US"/>
          </a:p>
        </p:txBody>
      </p:sp>
    </p:spTree>
    <p:extLst>
      <p:ext uri="{BB962C8B-B14F-4D97-AF65-F5344CB8AC3E}">
        <p14:creationId xmlns:p14="http://schemas.microsoft.com/office/powerpoint/2010/main" val="408564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here, and for the next several slides, we are providing a </a:t>
            </a:r>
            <a:r>
              <a:rPr lang="en-US" b="1" i="1" dirty="0"/>
              <a:t>recommended</a:t>
            </a:r>
            <a:r>
              <a:rPr lang="en-US" dirty="0"/>
              <a:t> timeline to ensure all necessary components are completed on time. </a:t>
            </a:r>
          </a:p>
          <a:p>
            <a:endParaRPr lang="en-US" dirty="0"/>
          </a:p>
          <a:p>
            <a:r>
              <a:rPr lang="en-US" dirty="0"/>
              <a:t>You’ll notice that the two columns are separated by LEA/CTC responsibility and IU/</a:t>
            </a:r>
            <a:r>
              <a:rPr lang="en-US" dirty="0" err="1"/>
              <a:t>PaTTAN</a:t>
            </a:r>
            <a:r>
              <a:rPr lang="en-US" dirty="0"/>
              <a:t> responsibility.</a:t>
            </a:r>
          </a:p>
          <a:p>
            <a:endParaRPr lang="en-US" dirty="0"/>
          </a:p>
          <a:p>
            <a:r>
              <a:rPr lang="en-US" dirty="0"/>
              <a:t>The first thing listed is the Schoology course, which are </a:t>
            </a:r>
            <a:r>
              <a:rPr lang="en-US" b="1" dirty="0"/>
              <a:t>not</a:t>
            </a:r>
            <a:r>
              <a:rPr lang="en-US" dirty="0"/>
              <a:t> recommended dates…these are the dates by which the course must be completed.</a:t>
            </a:r>
          </a:p>
          <a:p>
            <a:endParaRPr lang="en-US" dirty="0"/>
          </a:p>
          <a:p>
            <a:endParaRPr lang="en-US" dirty="0"/>
          </a:p>
        </p:txBody>
      </p:sp>
      <p:sp>
        <p:nvSpPr>
          <p:cNvPr id="4" name="Slide Number Placeholder 3"/>
          <p:cNvSpPr>
            <a:spLocks noGrp="1"/>
          </p:cNvSpPr>
          <p:nvPr>
            <p:ph type="sldNum" sz="quarter" idx="5"/>
          </p:nvPr>
        </p:nvSpPr>
        <p:spPr/>
        <p:txBody>
          <a:bodyPr/>
          <a:lstStyle/>
          <a:p>
            <a:fld id="{5CF27A56-0EAB-4B8E-A965-7217E5DE7850}" type="slidenum">
              <a:rPr lang="en-US" smtClean="0"/>
              <a:t>8</a:t>
            </a:fld>
            <a:endParaRPr lang="en-US"/>
          </a:p>
        </p:txBody>
      </p:sp>
    </p:spTree>
    <p:extLst>
      <p:ext uri="{BB962C8B-B14F-4D97-AF65-F5344CB8AC3E}">
        <p14:creationId xmlns:p14="http://schemas.microsoft.com/office/powerpoint/2010/main" val="393269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5CF27A56-0EAB-4B8E-A965-7217E5DE7850}" type="slidenum">
              <a:rPr lang="en-US" smtClean="0"/>
              <a:t>9</a:t>
            </a:fld>
            <a:endParaRPr lang="en-US"/>
          </a:p>
        </p:txBody>
      </p:sp>
    </p:spTree>
    <p:extLst>
      <p:ext uri="{BB962C8B-B14F-4D97-AF65-F5344CB8AC3E}">
        <p14:creationId xmlns:p14="http://schemas.microsoft.com/office/powerpoint/2010/main" val="2481036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800" cap="none" spc="0" baseline="0">
                <a:solidFill>
                  <a:schemeClr val="bg1"/>
                </a:solidFill>
                <a:latin typeface="Century Gothic" panose="020B0502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5586B75A-687E-405C-8A0B-8D00578BA2C3}"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
        <p:nvSpPr>
          <p:cNvPr id="7" name="TextBox 6">
            <a:extLst>
              <a:ext uri="{FF2B5EF4-FFF2-40B4-BE49-F238E27FC236}">
                <a16:creationId xmlns:a16="http://schemas.microsoft.com/office/drawing/2014/main" id="{112F5AB2-28CE-4E45-83F7-56D564052963}"/>
              </a:ext>
            </a:extLst>
          </p:cNvPr>
          <p:cNvSpPr txBox="1"/>
          <p:nvPr userDrawn="1"/>
        </p:nvSpPr>
        <p:spPr>
          <a:xfrm>
            <a:off x="262465" y="2885819"/>
            <a:ext cx="1905650" cy="1077218"/>
          </a:xfrm>
          <a:prstGeom prst="rect">
            <a:avLst/>
          </a:prstGeom>
          <a:noFill/>
        </p:spPr>
        <p:txBody>
          <a:bodyPr wrap="none" rtlCol="0">
            <a:spAutoFit/>
          </a:bodyPr>
          <a:lstStyle/>
          <a:p>
            <a:r>
              <a:rPr kumimoji="0" lang="en-US" sz="3200" b="0" i="0" u="none" strike="noStrike" kern="1200" cap="none" spc="-60" normalizeH="0" baseline="0" noProof="0" err="1">
                <a:ln>
                  <a:noFill/>
                </a:ln>
                <a:solidFill>
                  <a:srgbClr val="FFFFFF"/>
                </a:solidFill>
                <a:effectLst/>
                <a:uLnTx/>
                <a:uFillTx/>
                <a:latin typeface="+mn-lt"/>
                <a:ea typeface="+mj-ea"/>
                <a:cs typeface="+mj-cs"/>
              </a:rPr>
              <a:t>PaTTAN’s</a:t>
            </a:r>
            <a:br>
              <a:rPr kumimoji="0" lang="en-US" sz="3200" b="0" i="0" u="none" strike="noStrike" kern="1200" cap="none" spc="-60" normalizeH="0" baseline="0" noProof="0">
                <a:ln>
                  <a:noFill/>
                </a:ln>
                <a:solidFill>
                  <a:srgbClr val="FFFFFF"/>
                </a:solidFill>
                <a:effectLst/>
                <a:uLnTx/>
                <a:uFillTx/>
                <a:latin typeface="+mn-lt"/>
                <a:ea typeface="+mj-ea"/>
                <a:cs typeface="+mj-cs"/>
              </a:rPr>
            </a:br>
            <a:r>
              <a:rPr kumimoji="0" lang="en-US" sz="3200" b="0" i="0" u="none" strike="noStrike" kern="1200" cap="none" spc="-60" normalizeH="0" baseline="0" noProof="0">
                <a:ln>
                  <a:noFill/>
                </a:ln>
                <a:solidFill>
                  <a:srgbClr val="FFFFFF"/>
                </a:solidFill>
                <a:effectLst/>
                <a:uLnTx/>
                <a:uFillTx/>
                <a:latin typeface="+mn-lt"/>
                <a:ea typeface="+mj-ea"/>
                <a:cs typeface="+mj-cs"/>
              </a:rPr>
              <a:t>Mission</a:t>
            </a:r>
            <a:endParaRPr lang="en-US" b="0"/>
          </a:p>
        </p:txBody>
      </p:sp>
      <p:sp>
        <p:nvSpPr>
          <p:cNvPr id="8" name="TextBox 7">
            <a:extLst>
              <a:ext uri="{FF2B5EF4-FFF2-40B4-BE49-F238E27FC236}">
                <a16:creationId xmlns:a16="http://schemas.microsoft.com/office/drawing/2014/main" id="{2A7369D2-8BDB-44CA-BC2E-76FCFBA75705}"/>
              </a:ext>
            </a:extLst>
          </p:cNvPr>
          <p:cNvSpPr txBox="1"/>
          <p:nvPr userDrawn="1"/>
        </p:nvSpPr>
        <p:spPr>
          <a:xfrm>
            <a:off x="3869268" y="1101896"/>
            <a:ext cx="7315200" cy="5120640"/>
          </a:xfrm>
          <a:prstGeom prst="rect">
            <a:avLst/>
          </a:prstGeom>
          <a:noFill/>
        </p:spPr>
        <p:txBody>
          <a:bodyPr wrap="square" rtlCol="0">
            <a:spAutoFit/>
          </a:bodyPr>
          <a:lstStyle/>
          <a:p>
            <a:pPr marL="0" marR="0" lvl="0" indent="0" algn="l" defTabSz="914400" rtl="0" eaLnBrk="1" fontAlgn="auto" latinLnBrk="0" hangingPunct="1">
              <a:lnSpc>
                <a:spcPct val="160000"/>
              </a:lnSpc>
              <a:spcBef>
                <a:spcPts val="0"/>
              </a:spcBef>
              <a:spcAft>
                <a:spcPts val="0"/>
              </a:spcAft>
              <a:buClr>
                <a:srgbClr val="004976"/>
              </a:buClr>
              <a:buSzTx/>
              <a:buFont typeface="Wingdings 2" pitchFamily="18" charset="2"/>
              <a:buNone/>
              <a:tabLst/>
              <a:defRPr/>
            </a:pPr>
            <a:r>
              <a:rPr kumimoji="0" lang="en-US" altLang="en-US" sz="2600" b="0" i="0" u="none" strike="noStrike" kern="1200" cap="none" spc="0" normalizeH="0" baseline="0" noProof="0">
                <a:ln>
                  <a:noFill/>
                </a:ln>
                <a:solidFill>
                  <a:srgbClr val="FFFFFF"/>
                </a:solidFill>
                <a:effectLst/>
                <a:uLnTx/>
                <a:uFillTx/>
                <a:latin typeface="+mn-lt"/>
                <a:ea typeface="+mn-ea"/>
                <a:cs typeface="+mn-cs"/>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165515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RE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
        <p:nvSpPr>
          <p:cNvPr id="7" name="TextBox 6">
            <a:extLst>
              <a:ext uri="{FF2B5EF4-FFF2-40B4-BE49-F238E27FC236}">
                <a16:creationId xmlns:a16="http://schemas.microsoft.com/office/drawing/2014/main" id="{8FC22372-0F30-459E-93F0-3777D531F055}"/>
              </a:ext>
            </a:extLst>
          </p:cNvPr>
          <p:cNvSpPr txBox="1"/>
          <p:nvPr userDrawn="1"/>
        </p:nvSpPr>
        <p:spPr>
          <a:xfrm>
            <a:off x="262465" y="1900934"/>
            <a:ext cx="2949086" cy="3046988"/>
          </a:xfrm>
          <a:prstGeom prst="rect">
            <a:avLst/>
          </a:prstGeom>
          <a:noFill/>
        </p:spPr>
        <p:txBody>
          <a:bodyPr wrap="square" rtlCol="0">
            <a:spAutoFit/>
          </a:bodyPr>
          <a:lstStyle/>
          <a:p>
            <a:r>
              <a:rPr kumimoji="0" lang="en-US" altLang="en-US" sz="3200" b="0" i="0" u="none" strike="noStrike" kern="1200" cap="none" spc="-60" normalizeH="0" baseline="0" noProof="0">
                <a:ln>
                  <a:noFill/>
                </a:ln>
                <a:solidFill>
                  <a:srgbClr val="FFFFFF"/>
                </a:solidFill>
                <a:effectLst/>
                <a:uLnTx/>
                <a:uFillTx/>
                <a:latin typeface="+mn-lt"/>
                <a:ea typeface="+mj-ea"/>
                <a:cs typeface="+mj-cs"/>
              </a:rPr>
              <a:t>PDE’s Commitment to Least Restrictive Environment (LRE)</a:t>
            </a:r>
            <a:endParaRPr lang="en-US" b="0"/>
          </a:p>
        </p:txBody>
      </p:sp>
      <p:sp>
        <p:nvSpPr>
          <p:cNvPr id="8" name="TextBox 7">
            <a:extLst>
              <a:ext uri="{FF2B5EF4-FFF2-40B4-BE49-F238E27FC236}">
                <a16:creationId xmlns:a16="http://schemas.microsoft.com/office/drawing/2014/main" id="{ED27006E-F2A7-45C4-A249-05690EDDF29A}"/>
              </a:ext>
            </a:extLst>
          </p:cNvPr>
          <p:cNvSpPr txBox="1"/>
          <p:nvPr userDrawn="1"/>
        </p:nvSpPr>
        <p:spPr>
          <a:xfrm>
            <a:off x="3869268" y="1418272"/>
            <a:ext cx="7315200" cy="51206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4976"/>
              </a:buClr>
              <a:buSzTx/>
              <a:buFont typeface="Wingdings 2" pitchFamily="18" charset="2"/>
              <a:buNone/>
              <a:tabLst/>
              <a:defRPr/>
            </a:pPr>
            <a:r>
              <a:rPr kumimoji="0" lang="en-US" altLang="en-US" sz="2800" b="0" i="0" u="none" strike="noStrike" kern="1200" cap="none" spc="0" normalizeH="0" baseline="0" noProof="0">
                <a:ln>
                  <a:noFill/>
                </a:ln>
                <a:solidFill>
                  <a:srgbClr val="FFFFFF"/>
                </a:solidFill>
                <a:effectLst/>
                <a:uLnTx/>
                <a:uFillTx/>
                <a:latin typeface="+mn-lt"/>
                <a:ea typeface="+mn-ea"/>
                <a:cs typeface="+mn-cs"/>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416827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sultant Contact">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4444294"/>
          </a:xfrm>
        </p:spPr>
        <p:txBody>
          <a:bodyPr anchor="t">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5586B75A-687E-405C-8A0B-8D00578BA2C3}"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
        <p:nvSpPr>
          <p:cNvPr id="10" name="TextBox 9">
            <a:extLst>
              <a:ext uri="{FF2B5EF4-FFF2-40B4-BE49-F238E27FC236}">
                <a16:creationId xmlns:a16="http://schemas.microsoft.com/office/drawing/2014/main" id="{570E8281-1349-4710-8DB8-B16F7878D3F8}"/>
              </a:ext>
            </a:extLst>
          </p:cNvPr>
          <p:cNvSpPr txBox="1"/>
          <p:nvPr userDrawn="1"/>
        </p:nvSpPr>
        <p:spPr>
          <a:xfrm>
            <a:off x="9367024" y="2970509"/>
            <a:ext cx="2747660" cy="88024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200" b="1" i="0" u="none" strike="noStrike" kern="1200" cap="none" spc="-150" normalizeH="0" baseline="0" noProof="0">
                <a:ln>
                  <a:noFill/>
                </a:ln>
                <a:solidFill>
                  <a:srgbClr val="FFFFFF"/>
                </a:solidFill>
                <a:effectLst/>
                <a:uLnTx/>
                <a:uFillTx/>
                <a:latin typeface="Century Gothic" panose="020B0502020202020204" pitchFamily="34" charset="0"/>
                <a:ea typeface="+mn-ea"/>
                <a:cs typeface="+mn-cs"/>
              </a:rPr>
              <a:t>Commonwealth of Pennsylvania</a:t>
            </a:r>
            <a:endParaRPr kumimoji="0" lang="en-US" sz="2200" b="0" i="0" u="none" strike="noStrike" kern="1200" cap="none" spc="-15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a:ln>
                  <a:noFill/>
                </a:ln>
                <a:solidFill>
                  <a:srgbClr val="FFFFFF"/>
                </a:solidFill>
                <a:effectLst/>
                <a:uLnTx/>
                <a:uFillTx/>
                <a:latin typeface="Century Gothic" panose="020B0502020202020204" pitchFamily="34" charset="0"/>
                <a:ea typeface="+mn-ea"/>
                <a:cs typeface="+mn-cs"/>
              </a:rPr>
              <a:t>Tom Wolf, Governor</a:t>
            </a:r>
          </a:p>
        </p:txBody>
      </p:sp>
    </p:spTree>
    <p:extLst>
      <p:ext uri="{BB962C8B-B14F-4D97-AF65-F5344CB8AC3E}">
        <p14:creationId xmlns:p14="http://schemas.microsoft.com/office/powerpoint/2010/main" val="104047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4800" b="0" spc="-1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800" cap="none"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9/19/2023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9/19/2023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9/19/2023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
        <p:nvSpPr>
          <p:cNvPr id="8" name="Rectangle 7">
            <a:extLst>
              <a:ext uri="{FF2B5EF4-FFF2-40B4-BE49-F238E27FC236}">
                <a16:creationId xmlns:a16="http://schemas.microsoft.com/office/drawing/2014/main" id="{0618DC6B-A64F-41F6-B089-E3EF47BB2DBA}"/>
              </a:ext>
            </a:extLst>
          </p:cNvPr>
          <p:cNvSpPr/>
          <p:nvPr userDrawn="1"/>
        </p:nvSpPr>
        <p:spPr>
          <a:xfrm>
            <a:off x="0" y="758952"/>
            <a:ext cx="1219199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501128" cy="5120640"/>
          </a:xfrm>
        </p:spPr>
        <p:txBody>
          <a:bodyPr/>
          <a:lstStyle>
            <a:lvl1pPr>
              <a:buClr>
                <a:schemeClr val="bg1"/>
              </a:buClr>
              <a:defRPr sz="2800"/>
            </a:lvl1pPr>
            <a:lvl2pPr>
              <a:buClr>
                <a:schemeClr val="bg1"/>
              </a:buClr>
              <a:defRPr sz="2400"/>
            </a:lvl2pPr>
            <a:lvl3pPr>
              <a:buClr>
                <a:schemeClr val="bg1"/>
              </a:buClr>
              <a:defRPr sz="2000"/>
            </a:lvl3pPr>
            <a:lvl4pPr>
              <a:buClr>
                <a:schemeClr val="bg1"/>
              </a:buClr>
              <a:defRPr sz="1800"/>
            </a:lvl4pPr>
            <a:lvl5pPr>
              <a:buClr>
                <a:schemeClr val="bg1"/>
              </a:buCl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586B75A-687E-405C-8A0B-8D00578BA2C3}" type="datetimeFigureOut">
              <a:rPr lang="en-US" dirty="0"/>
              <a:pPr/>
              <a:t>9/19/2023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
        <p:nvSpPr>
          <p:cNvPr id="11" name="Content Placeholder 2">
            <a:extLst>
              <a:ext uri="{FF2B5EF4-FFF2-40B4-BE49-F238E27FC236}">
                <a16:creationId xmlns:a16="http://schemas.microsoft.com/office/drawing/2014/main" id="{92972C32-2F1F-48F1-918A-3744F36CC55B}"/>
              </a:ext>
            </a:extLst>
          </p:cNvPr>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1B018479-FAAB-4FD0-A3A2-C92340C25BC0}"/>
              </a:ext>
            </a:extLst>
          </p:cNvPr>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p>
        </p:txBody>
      </p:sp>
      <p:sp>
        <p:nvSpPr>
          <p:cNvPr id="13" name="Text Placeholder 3">
            <a:extLst>
              <a:ext uri="{FF2B5EF4-FFF2-40B4-BE49-F238E27FC236}">
                <a16:creationId xmlns:a16="http://schemas.microsoft.com/office/drawing/2014/main" id="{3B32C9A4-BE87-4FFF-B30D-1040FCFEEF19}"/>
              </a:ext>
            </a:extLst>
          </p:cNvPr>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9D305-8C36-4869-B407-7DD0309438F0}"/>
              </a:ext>
            </a:extLst>
          </p:cNvPr>
          <p:cNvSpPr/>
          <p:nvPr userDrawn="1"/>
        </p:nvSpPr>
        <p:spPr>
          <a:xfrm>
            <a:off x="3696509" y="758952"/>
            <a:ext cx="7876165"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758952"/>
            <a:ext cx="3443590" cy="533095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9/19/2023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ftr="0" dt="0"/>
  <p:txStyles>
    <p:titleStyle>
      <a:lvl1pPr algn="l" defTabSz="914400" rtl="0" eaLnBrk="1" latinLnBrk="0" hangingPunct="1">
        <a:lnSpc>
          <a:spcPct val="90000"/>
        </a:lnSpc>
        <a:spcBef>
          <a:spcPct val="0"/>
        </a:spcBef>
        <a:buNone/>
        <a:defRPr sz="32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1"/>
        </a:buClr>
        <a:buFont typeface="Wingdings 2" pitchFamily="18" charset="2"/>
        <a:buChar char=""/>
        <a:defRPr sz="24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kolszyk@pattan.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needpix.com/photo/546659/ascending-graph-bar-graphs-progress-chart-increase-ascending-growt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freepngimg.com/png/10817-calendar-transparent"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kolszyk@pattan.n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attan.ne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crouch@pattan.ne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mailto:dbryant@pattan.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s25.formsite.com/3fHiZQ/zvjw7nn9yp/inde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D4BA-5931-49B3-8527-E979CAE747A1}"/>
              </a:ext>
            </a:extLst>
          </p:cNvPr>
          <p:cNvSpPr>
            <a:spLocks noGrp="1"/>
          </p:cNvSpPr>
          <p:nvPr>
            <p:ph type="ctrTitle"/>
          </p:nvPr>
        </p:nvSpPr>
        <p:spPr/>
        <p:txBody>
          <a:bodyPr>
            <a:normAutofit fontScale="90000"/>
          </a:bodyPr>
          <a:lstStyle/>
          <a:p>
            <a:pPr algn="ctr"/>
            <a:r>
              <a:rPr lang="en-US" dirty="0"/>
              <a:t>What LEAs Need to Know About the Secondary Transition Cyclical Monitoring Process </a:t>
            </a:r>
            <a:r>
              <a:rPr lang="en-US"/>
              <a:t>and Schoology Course</a:t>
            </a:r>
            <a:endParaRPr lang="en-US" b="0" dirty="0"/>
          </a:p>
        </p:txBody>
      </p:sp>
      <p:sp>
        <p:nvSpPr>
          <p:cNvPr id="3" name="Subtitle 2">
            <a:extLst>
              <a:ext uri="{FF2B5EF4-FFF2-40B4-BE49-F238E27FC236}">
                <a16:creationId xmlns:a16="http://schemas.microsoft.com/office/drawing/2014/main" id="{F89BAABA-E315-46DC-8849-684266AC899D}"/>
              </a:ext>
            </a:extLst>
          </p:cNvPr>
          <p:cNvSpPr>
            <a:spLocks noGrp="1"/>
          </p:cNvSpPr>
          <p:nvPr>
            <p:ph type="subTitle" idx="1"/>
          </p:nvPr>
        </p:nvSpPr>
        <p:spPr/>
        <p:txBody>
          <a:bodyPr/>
          <a:lstStyle/>
          <a:p>
            <a:pPr algn="ctr"/>
            <a:r>
              <a:rPr lang="en-US" dirty="0"/>
              <a:t>2023 - 2024</a:t>
            </a:r>
          </a:p>
        </p:txBody>
      </p:sp>
    </p:spTree>
    <p:extLst>
      <p:ext uri="{BB962C8B-B14F-4D97-AF65-F5344CB8AC3E}">
        <p14:creationId xmlns:p14="http://schemas.microsoft.com/office/powerpoint/2010/main" val="68448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167BAB-DDD2-4E34-A89D-F6A2A40F4ECF}"/>
              </a:ext>
            </a:extLst>
          </p:cNvPr>
          <p:cNvSpPr>
            <a:spLocks noGrp="1"/>
          </p:cNvSpPr>
          <p:nvPr>
            <p:ph type="title"/>
          </p:nvPr>
        </p:nvSpPr>
        <p:spPr/>
        <p:txBody>
          <a:bodyPr/>
          <a:lstStyle/>
          <a:p>
            <a:r>
              <a:rPr lang="en-US"/>
              <a:t>Timeline</a:t>
            </a:r>
            <a:br>
              <a:rPr lang="en-US"/>
            </a:br>
            <a:r>
              <a:rPr lang="en-US" i="1"/>
              <a:t>November-May</a:t>
            </a:r>
          </a:p>
        </p:txBody>
      </p:sp>
      <p:sp>
        <p:nvSpPr>
          <p:cNvPr id="5" name="Text Placeholder 4">
            <a:extLst>
              <a:ext uri="{FF2B5EF4-FFF2-40B4-BE49-F238E27FC236}">
                <a16:creationId xmlns:a16="http://schemas.microsoft.com/office/drawing/2014/main" id="{86C5E548-5E23-47FA-B7FB-9ADC40AC15F8}"/>
              </a:ext>
            </a:extLst>
          </p:cNvPr>
          <p:cNvSpPr>
            <a:spLocks noGrp="1"/>
          </p:cNvSpPr>
          <p:nvPr>
            <p:ph type="body" idx="1"/>
          </p:nvPr>
        </p:nvSpPr>
        <p:spPr/>
        <p:txBody>
          <a:bodyPr/>
          <a:lstStyle/>
          <a:p>
            <a:pPr algn="ctr"/>
            <a:r>
              <a:rPr lang="en-US"/>
              <a:t>LEA/CTC </a:t>
            </a:r>
          </a:p>
          <a:p>
            <a:pPr algn="ctr"/>
            <a:r>
              <a:rPr lang="en-US"/>
              <a:t>Responsibility</a:t>
            </a:r>
          </a:p>
          <a:p>
            <a:endParaRPr lang="en-US"/>
          </a:p>
        </p:txBody>
      </p:sp>
      <p:sp>
        <p:nvSpPr>
          <p:cNvPr id="6" name="Content Placeholder 5">
            <a:extLst>
              <a:ext uri="{FF2B5EF4-FFF2-40B4-BE49-F238E27FC236}">
                <a16:creationId xmlns:a16="http://schemas.microsoft.com/office/drawing/2014/main" id="{9586B1DB-506B-4718-B0C2-02BFBC8BDC75}"/>
              </a:ext>
            </a:extLst>
          </p:cNvPr>
          <p:cNvSpPr>
            <a:spLocks noGrp="1"/>
          </p:cNvSpPr>
          <p:nvPr>
            <p:ph sz="half" idx="2"/>
          </p:nvPr>
        </p:nvSpPr>
        <p:spPr/>
        <p:txBody>
          <a:bodyPr>
            <a:normAutofit fontScale="47500" lnSpcReduction="20000"/>
          </a:bodyPr>
          <a:lstStyle/>
          <a:p>
            <a:pPr>
              <a:lnSpc>
                <a:spcPct val="110000"/>
              </a:lnSpc>
            </a:pPr>
            <a:r>
              <a:rPr lang="en-US" sz="3600" dirty="0"/>
              <a:t>Complete any coaching sessions in addition to the Schoology course</a:t>
            </a:r>
          </a:p>
          <a:p>
            <a:pPr>
              <a:lnSpc>
                <a:spcPct val="110000"/>
              </a:lnSpc>
            </a:pPr>
            <a:r>
              <a:rPr lang="en-US" sz="3600" b="1" dirty="0">
                <a:solidFill>
                  <a:schemeClr val="accent2">
                    <a:lumMod val="60000"/>
                    <a:lumOff val="40000"/>
                  </a:schemeClr>
                </a:solidFill>
              </a:rPr>
              <a:t>Schoology course completed by 3/1/24</a:t>
            </a:r>
          </a:p>
          <a:p>
            <a:pPr>
              <a:lnSpc>
                <a:spcPct val="110000"/>
              </a:lnSpc>
            </a:pPr>
            <a:r>
              <a:rPr lang="en-US" sz="3600" dirty="0"/>
              <a:t>Submit IEPs for post-review</a:t>
            </a:r>
          </a:p>
          <a:p>
            <a:pPr>
              <a:lnSpc>
                <a:spcPct val="110000"/>
              </a:lnSpc>
            </a:pPr>
            <a:r>
              <a:rPr lang="en-US" sz="3600" dirty="0"/>
              <a:t>Meet with IU/</a:t>
            </a:r>
            <a:r>
              <a:rPr lang="en-US" sz="3600" dirty="0" err="1"/>
              <a:t>PaTTAN</a:t>
            </a:r>
            <a:r>
              <a:rPr lang="en-US" sz="3600" dirty="0"/>
              <a:t> to review pre and post results and discuss any additional training/coaching recommendations</a:t>
            </a:r>
          </a:p>
          <a:p>
            <a:endParaRPr lang="en-US" dirty="0"/>
          </a:p>
        </p:txBody>
      </p:sp>
      <p:sp>
        <p:nvSpPr>
          <p:cNvPr id="7" name="Text Placeholder 6">
            <a:extLst>
              <a:ext uri="{FF2B5EF4-FFF2-40B4-BE49-F238E27FC236}">
                <a16:creationId xmlns:a16="http://schemas.microsoft.com/office/drawing/2014/main" id="{556BD22A-1557-4A99-BDBA-9FD805A86753}"/>
              </a:ext>
            </a:extLst>
          </p:cNvPr>
          <p:cNvSpPr>
            <a:spLocks noGrp="1"/>
          </p:cNvSpPr>
          <p:nvPr>
            <p:ph type="body" sz="quarter" idx="3"/>
          </p:nvPr>
        </p:nvSpPr>
        <p:spPr/>
        <p:txBody>
          <a:bodyPr/>
          <a:lstStyle/>
          <a:p>
            <a:pPr algn="ctr"/>
            <a:r>
              <a:rPr lang="en-US"/>
              <a:t>IU/PaTTAN</a:t>
            </a:r>
          </a:p>
          <a:p>
            <a:pPr algn="ctr"/>
            <a:r>
              <a:rPr lang="en-US"/>
              <a:t>Responsibility</a:t>
            </a:r>
          </a:p>
          <a:p>
            <a:endParaRPr lang="en-US"/>
          </a:p>
        </p:txBody>
      </p:sp>
      <p:sp>
        <p:nvSpPr>
          <p:cNvPr id="8" name="Content Placeholder 7">
            <a:extLst>
              <a:ext uri="{FF2B5EF4-FFF2-40B4-BE49-F238E27FC236}">
                <a16:creationId xmlns:a16="http://schemas.microsoft.com/office/drawing/2014/main" id="{E61E6CAC-FE88-47DC-A1D0-FE193AA2A098}"/>
              </a:ext>
            </a:extLst>
          </p:cNvPr>
          <p:cNvSpPr>
            <a:spLocks noGrp="1"/>
          </p:cNvSpPr>
          <p:nvPr>
            <p:ph sz="quarter" idx="4"/>
          </p:nvPr>
        </p:nvSpPr>
        <p:spPr>
          <a:xfrm>
            <a:off x="7475220" y="1565910"/>
            <a:ext cx="3817963" cy="4388386"/>
          </a:xfrm>
        </p:spPr>
        <p:txBody>
          <a:bodyPr>
            <a:normAutofit fontScale="47500" lnSpcReduction="20000"/>
          </a:bodyPr>
          <a:lstStyle/>
          <a:p>
            <a:r>
              <a:rPr lang="en-US" sz="3000" dirty="0"/>
              <a:t>TAC meet with assigned </a:t>
            </a:r>
            <a:r>
              <a:rPr lang="en-US" sz="3000" dirty="0" err="1"/>
              <a:t>PaTTAN</a:t>
            </a:r>
            <a:r>
              <a:rPr lang="en-US" sz="3000" dirty="0"/>
              <a:t> consultants to review Schoology progress</a:t>
            </a:r>
          </a:p>
          <a:p>
            <a:r>
              <a:rPr lang="en-US" sz="3000" dirty="0"/>
              <a:t>Provide any needed additional coaching/training</a:t>
            </a:r>
          </a:p>
          <a:p>
            <a:r>
              <a:rPr lang="en-US" sz="3000" dirty="0"/>
              <a:t>Submit LEA training plan by 12/15/23</a:t>
            </a:r>
          </a:p>
          <a:p>
            <a:r>
              <a:rPr lang="en-US" sz="3000" dirty="0"/>
              <a:t>Enter pre-reviews into Leader website prior to meeting with LEA</a:t>
            </a:r>
          </a:p>
          <a:p>
            <a:r>
              <a:rPr lang="en-US" sz="3000" dirty="0"/>
              <a:t>Coach LEA staff  to  consider internal processes for using Indicator 13 checklist to review IEPs</a:t>
            </a:r>
          </a:p>
          <a:p>
            <a:r>
              <a:rPr lang="en-US" sz="3000" dirty="0"/>
              <a:t>Complete post reviews and review results with LEA; discuss additional needs</a:t>
            </a:r>
          </a:p>
        </p:txBody>
      </p:sp>
    </p:spTree>
    <p:extLst>
      <p:ext uri="{BB962C8B-B14F-4D97-AF65-F5344CB8AC3E}">
        <p14:creationId xmlns:p14="http://schemas.microsoft.com/office/powerpoint/2010/main" val="339478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167BAB-DDD2-4E34-A89D-F6A2A40F4ECF}"/>
              </a:ext>
            </a:extLst>
          </p:cNvPr>
          <p:cNvSpPr>
            <a:spLocks noGrp="1"/>
          </p:cNvSpPr>
          <p:nvPr>
            <p:ph type="title"/>
          </p:nvPr>
        </p:nvSpPr>
        <p:spPr/>
        <p:txBody>
          <a:bodyPr/>
          <a:lstStyle/>
          <a:p>
            <a:r>
              <a:rPr lang="en-US"/>
              <a:t>Timeline </a:t>
            </a:r>
            <a:br>
              <a:rPr lang="en-US"/>
            </a:br>
            <a:r>
              <a:rPr lang="en-US" i="1"/>
              <a:t>June</a:t>
            </a:r>
          </a:p>
        </p:txBody>
      </p:sp>
      <p:sp>
        <p:nvSpPr>
          <p:cNvPr id="5" name="Text Placeholder 4">
            <a:extLst>
              <a:ext uri="{FF2B5EF4-FFF2-40B4-BE49-F238E27FC236}">
                <a16:creationId xmlns:a16="http://schemas.microsoft.com/office/drawing/2014/main" id="{86C5E548-5E23-47FA-B7FB-9ADC40AC15F8}"/>
              </a:ext>
            </a:extLst>
          </p:cNvPr>
          <p:cNvSpPr>
            <a:spLocks noGrp="1"/>
          </p:cNvSpPr>
          <p:nvPr>
            <p:ph type="body" idx="1"/>
          </p:nvPr>
        </p:nvSpPr>
        <p:spPr/>
        <p:txBody>
          <a:bodyPr/>
          <a:lstStyle/>
          <a:p>
            <a:pPr algn="ctr"/>
            <a:r>
              <a:rPr lang="en-US"/>
              <a:t>LEA/CTC </a:t>
            </a:r>
          </a:p>
          <a:p>
            <a:pPr algn="ctr"/>
            <a:r>
              <a:rPr lang="en-US"/>
              <a:t>Responsibility</a:t>
            </a:r>
          </a:p>
          <a:p>
            <a:endParaRPr lang="en-US"/>
          </a:p>
        </p:txBody>
      </p:sp>
      <p:sp>
        <p:nvSpPr>
          <p:cNvPr id="6" name="Content Placeholder 5">
            <a:extLst>
              <a:ext uri="{FF2B5EF4-FFF2-40B4-BE49-F238E27FC236}">
                <a16:creationId xmlns:a16="http://schemas.microsoft.com/office/drawing/2014/main" id="{9586B1DB-506B-4718-B0C2-02BFBC8BDC75}"/>
              </a:ext>
            </a:extLst>
          </p:cNvPr>
          <p:cNvSpPr>
            <a:spLocks noGrp="1"/>
          </p:cNvSpPr>
          <p:nvPr>
            <p:ph sz="half" idx="2"/>
          </p:nvPr>
        </p:nvSpPr>
        <p:spPr/>
        <p:txBody>
          <a:bodyPr>
            <a:normAutofit fontScale="77500" lnSpcReduction="20000"/>
          </a:bodyPr>
          <a:lstStyle/>
          <a:p>
            <a:pPr>
              <a:lnSpc>
                <a:spcPct val="110000"/>
              </a:lnSpc>
            </a:pPr>
            <a:r>
              <a:rPr lang="en-US" sz="2200"/>
              <a:t>All coaching completed and, if needed, follow-up training or technical assistance is scheduled</a:t>
            </a:r>
          </a:p>
          <a:p>
            <a:endParaRPr lang="en-US" sz="2200"/>
          </a:p>
          <a:p>
            <a:endParaRPr lang="en-US" sz="2000" i="0"/>
          </a:p>
          <a:p>
            <a:endParaRPr lang="en-US"/>
          </a:p>
          <a:p>
            <a:endParaRPr lang="en-US" sz="2000" i="0"/>
          </a:p>
          <a:p>
            <a:endParaRPr lang="en-US"/>
          </a:p>
          <a:p>
            <a:endParaRPr lang="en-US" sz="2000" i="0"/>
          </a:p>
          <a:p>
            <a:endParaRPr lang="en-US"/>
          </a:p>
          <a:p>
            <a:endParaRPr lang="en-US" sz="2000" i="0"/>
          </a:p>
          <a:p>
            <a:endParaRPr lang="en-US"/>
          </a:p>
        </p:txBody>
      </p:sp>
      <p:sp>
        <p:nvSpPr>
          <p:cNvPr id="7" name="Text Placeholder 6">
            <a:extLst>
              <a:ext uri="{FF2B5EF4-FFF2-40B4-BE49-F238E27FC236}">
                <a16:creationId xmlns:a16="http://schemas.microsoft.com/office/drawing/2014/main" id="{556BD22A-1557-4A99-BDBA-9FD805A86753}"/>
              </a:ext>
            </a:extLst>
          </p:cNvPr>
          <p:cNvSpPr>
            <a:spLocks noGrp="1"/>
          </p:cNvSpPr>
          <p:nvPr>
            <p:ph type="body" sz="quarter" idx="3"/>
          </p:nvPr>
        </p:nvSpPr>
        <p:spPr/>
        <p:txBody>
          <a:bodyPr/>
          <a:lstStyle/>
          <a:p>
            <a:pPr algn="ctr"/>
            <a:r>
              <a:rPr lang="en-US"/>
              <a:t>IU/PaTTAN</a:t>
            </a:r>
          </a:p>
          <a:p>
            <a:pPr algn="ctr"/>
            <a:r>
              <a:rPr lang="en-US"/>
              <a:t>Responsibility</a:t>
            </a:r>
          </a:p>
          <a:p>
            <a:endParaRPr lang="en-US"/>
          </a:p>
        </p:txBody>
      </p:sp>
      <p:sp>
        <p:nvSpPr>
          <p:cNvPr id="8" name="Content Placeholder 7">
            <a:extLst>
              <a:ext uri="{FF2B5EF4-FFF2-40B4-BE49-F238E27FC236}">
                <a16:creationId xmlns:a16="http://schemas.microsoft.com/office/drawing/2014/main" id="{E61E6CAC-FE88-47DC-A1D0-FE193AA2A098}"/>
              </a:ext>
            </a:extLst>
          </p:cNvPr>
          <p:cNvSpPr>
            <a:spLocks noGrp="1"/>
          </p:cNvSpPr>
          <p:nvPr>
            <p:ph sz="quarter" idx="4"/>
          </p:nvPr>
        </p:nvSpPr>
        <p:spPr/>
        <p:txBody>
          <a:bodyPr>
            <a:normAutofit fontScale="77500" lnSpcReduction="20000"/>
          </a:bodyPr>
          <a:lstStyle/>
          <a:p>
            <a:pPr>
              <a:lnSpc>
                <a:spcPct val="110000"/>
              </a:lnSpc>
            </a:pPr>
            <a:r>
              <a:rPr lang="en-US" sz="2200" dirty="0"/>
              <a:t>All trainings are completed and, if needed, follow-up coaching or technical assistance are scheduled</a:t>
            </a:r>
          </a:p>
          <a:p>
            <a:pPr>
              <a:lnSpc>
                <a:spcPct val="110000"/>
              </a:lnSpc>
            </a:pPr>
            <a:endParaRPr lang="en-US" sz="2200" dirty="0"/>
          </a:p>
          <a:p>
            <a:pPr>
              <a:lnSpc>
                <a:spcPct val="110000"/>
              </a:lnSpc>
            </a:pPr>
            <a:r>
              <a:rPr lang="en-US" sz="2200" dirty="0"/>
              <a:t>Post reviews are completed and all data is entered into Leader website no later than June 3, 2024</a:t>
            </a:r>
          </a:p>
          <a:p>
            <a:pPr>
              <a:lnSpc>
                <a:spcPct val="110000"/>
              </a:lnSpc>
            </a:pPr>
            <a:endParaRPr lang="en-US" sz="2200" dirty="0"/>
          </a:p>
          <a:p>
            <a:pPr>
              <a:lnSpc>
                <a:spcPct val="110000"/>
              </a:lnSpc>
            </a:pPr>
            <a:r>
              <a:rPr lang="en-US" sz="2200" dirty="0"/>
              <a:t>All training forms entered in Leader Services I-13 Database by June 3, 2024</a:t>
            </a:r>
          </a:p>
          <a:p>
            <a:endParaRPr lang="en-US" dirty="0"/>
          </a:p>
        </p:txBody>
      </p:sp>
    </p:spTree>
    <p:extLst>
      <p:ext uri="{BB962C8B-B14F-4D97-AF65-F5344CB8AC3E}">
        <p14:creationId xmlns:p14="http://schemas.microsoft.com/office/powerpoint/2010/main" val="250437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167BAB-DDD2-4E34-A89D-F6A2A40F4ECF}"/>
              </a:ext>
            </a:extLst>
          </p:cNvPr>
          <p:cNvSpPr>
            <a:spLocks noGrp="1"/>
          </p:cNvSpPr>
          <p:nvPr>
            <p:ph type="title"/>
          </p:nvPr>
        </p:nvSpPr>
        <p:spPr>
          <a:xfrm>
            <a:off x="252919" y="1128408"/>
            <a:ext cx="2947482" cy="4601183"/>
          </a:xfrm>
        </p:spPr>
        <p:txBody>
          <a:bodyPr/>
          <a:lstStyle/>
          <a:p>
            <a:r>
              <a:rPr lang="en-US"/>
              <a:t>Timeline</a:t>
            </a:r>
            <a:br>
              <a:rPr lang="en-US"/>
            </a:br>
            <a:r>
              <a:rPr lang="en-US" i="1"/>
              <a:t>Additional Support</a:t>
            </a:r>
          </a:p>
        </p:txBody>
      </p:sp>
      <p:sp>
        <p:nvSpPr>
          <p:cNvPr id="5" name="Text Placeholder 4">
            <a:extLst>
              <a:ext uri="{FF2B5EF4-FFF2-40B4-BE49-F238E27FC236}">
                <a16:creationId xmlns:a16="http://schemas.microsoft.com/office/drawing/2014/main" id="{86C5E548-5E23-47FA-B7FB-9ADC40AC15F8}"/>
              </a:ext>
            </a:extLst>
          </p:cNvPr>
          <p:cNvSpPr>
            <a:spLocks noGrp="1"/>
          </p:cNvSpPr>
          <p:nvPr>
            <p:ph type="body" idx="1"/>
          </p:nvPr>
        </p:nvSpPr>
        <p:spPr/>
        <p:txBody>
          <a:bodyPr/>
          <a:lstStyle/>
          <a:p>
            <a:pPr algn="ctr"/>
            <a:r>
              <a:rPr lang="en-US"/>
              <a:t>LEA/CTC </a:t>
            </a:r>
          </a:p>
          <a:p>
            <a:pPr algn="ctr"/>
            <a:r>
              <a:rPr lang="en-US"/>
              <a:t>Responsibility</a:t>
            </a:r>
          </a:p>
          <a:p>
            <a:endParaRPr lang="en-US"/>
          </a:p>
        </p:txBody>
      </p:sp>
      <p:sp>
        <p:nvSpPr>
          <p:cNvPr id="6" name="Content Placeholder 5">
            <a:extLst>
              <a:ext uri="{FF2B5EF4-FFF2-40B4-BE49-F238E27FC236}">
                <a16:creationId xmlns:a16="http://schemas.microsoft.com/office/drawing/2014/main" id="{9586B1DB-506B-4718-B0C2-02BFBC8BDC75}"/>
              </a:ext>
            </a:extLst>
          </p:cNvPr>
          <p:cNvSpPr>
            <a:spLocks noGrp="1"/>
          </p:cNvSpPr>
          <p:nvPr>
            <p:ph sz="half" idx="2"/>
          </p:nvPr>
        </p:nvSpPr>
        <p:spPr/>
        <p:txBody>
          <a:bodyPr/>
          <a:lstStyle/>
          <a:p>
            <a:r>
              <a:rPr lang="en-US" sz="2000" i="0"/>
              <a:t>Participate in any recommended follow-up training/coaching, if identified</a:t>
            </a:r>
          </a:p>
          <a:p>
            <a:endParaRPr lang="en-US"/>
          </a:p>
          <a:p>
            <a:endParaRPr lang="en-US" sz="2000" i="0"/>
          </a:p>
          <a:p>
            <a:endParaRPr lang="en-US"/>
          </a:p>
          <a:p>
            <a:endParaRPr lang="en-US" sz="2000" i="0"/>
          </a:p>
          <a:p>
            <a:endParaRPr lang="en-US" sz="2000" i="0"/>
          </a:p>
          <a:p>
            <a:endParaRPr lang="en-US"/>
          </a:p>
        </p:txBody>
      </p:sp>
      <p:sp>
        <p:nvSpPr>
          <p:cNvPr id="7" name="Text Placeholder 6">
            <a:extLst>
              <a:ext uri="{FF2B5EF4-FFF2-40B4-BE49-F238E27FC236}">
                <a16:creationId xmlns:a16="http://schemas.microsoft.com/office/drawing/2014/main" id="{556BD22A-1557-4A99-BDBA-9FD805A86753}"/>
              </a:ext>
            </a:extLst>
          </p:cNvPr>
          <p:cNvSpPr>
            <a:spLocks noGrp="1"/>
          </p:cNvSpPr>
          <p:nvPr>
            <p:ph type="body" sz="quarter" idx="3"/>
          </p:nvPr>
        </p:nvSpPr>
        <p:spPr/>
        <p:txBody>
          <a:bodyPr/>
          <a:lstStyle/>
          <a:p>
            <a:pPr algn="ctr"/>
            <a:r>
              <a:rPr lang="en-US"/>
              <a:t>IU/PaTTAN</a:t>
            </a:r>
          </a:p>
          <a:p>
            <a:pPr algn="ctr"/>
            <a:r>
              <a:rPr lang="en-US"/>
              <a:t>Responsibility</a:t>
            </a:r>
          </a:p>
          <a:p>
            <a:endParaRPr lang="en-US"/>
          </a:p>
        </p:txBody>
      </p:sp>
      <p:sp>
        <p:nvSpPr>
          <p:cNvPr id="8" name="Content Placeholder 7">
            <a:extLst>
              <a:ext uri="{FF2B5EF4-FFF2-40B4-BE49-F238E27FC236}">
                <a16:creationId xmlns:a16="http://schemas.microsoft.com/office/drawing/2014/main" id="{E61E6CAC-FE88-47DC-A1D0-FE193AA2A098}"/>
              </a:ext>
            </a:extLst>
          </p:cNvPr>
          <p:cNvSpPr>
            <a:spLocks noGrp="1"/>
          </p:cNvSpPr>
          <p:nvPr>
            <p:ph sz="quarter" idx="4"/>
          </p:nvPr>
        </p:nvSpPr>
        <p:spPr/>
        <p:txBody>
          <a:bodyPr/>
          <a:lstStyle/>
          <a:p>
            <a:r>
              <a:rPr lang="en-US" sz="2000"/>
              <a:t>Provide follow-up training/coaching if recommended. May include additional Indicator 13 IEP reviews</a:t>
            </a:r>
          </a:p>
          <a:p>
            <a:endParaRPr lang="en-US">
              <a:highlight>
                <a:srgbClr val="FFFF00"/>
              </a:highlight>
            </a:endParaRPr>
          </a:p>
          <a:p>
            <a:endParaRPr lang="en-US" sz="2000">
              <a:highlight>
                <a:srgbClr val="FFFF00"/>
              </a:highlight>
            </a:endParaRPr>
          </a:p>
          <a:p>
            <a:endParaRPr lang="en-US">
              <a:highlight>
                <a:srgbClr val="FFFF00"/>
              </a:highlight>
            </a:endParaRPr>
          </a:p>
          <a:p>
            <a:endParaRPr lang="en-US" sz="2000">
              <a:highlight>
                <a:srgbClr val="FFFF00"/>
              </a:highlight>
            </a:endParaRPr>
          </a:p>
          <a:p>
            <a:endParaRPr lang="en-US" sz="2000">
              <a:highlight>
                <a:srgbClr val="FFFF00"/>
              </a:highlight>
            </a:endParaRPr>
          </a:p>
          <a:p>
            <a:endParaRPr lang="en-US"/>
          </a:p>
        </p:txBody>
      </p:sp>
    </p:spTree>
    <p:extLst>
      <p:ext uri="{BB962C8B-B14F-4D97-AF65-F5344CB8AC3E}">
        <p14:creationId xmlns:p14="http://schemas.microsoft.com/office/powerpoint/2010/main" val="166968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C786-4127-4C59-B073-8E380244BF0B}"/>
              </a:ext>
            </a:extLst>
          </p:cNvPr>
          <p:cNvSpPr>
            <a:spLocks noGrp="1"/>
          </p:cNvSpPr>
          <p:nvPr>
            <p:ph type="title"/>
          </p:nvPr>
        </p:nvSpPr>
        <p:spPr/>
        <p:txBody>
          <a:bodyPr/>
          <a:lstStyle/>
          <a:p>
            <a:r>
              <a:rPr lang="en-US" dirty="0"/>
              <a:t>About the Schoology Course</a:t>
            </a:r>
          </a:p>
        </p:txBody>
      </p:sp>
      <p:sp>
        <p:nvSpPr>
          <p:cNvPr id="3" name="Text Placeholder 2">
            <a:extLst>
              <a:ext uri="{FF2B5EF4-FFF2-40B4-BE49-F238E27FC236}">
                <a16:creationId xmlns:a16="http://schemas.microsoft.com/office/drawing/2014/main" id="{BA5F79F8-4F5C-4791-96FA-D3FE7EE8E6D4}"/>
              </a:ext>
            </a:extLst>
          </p:cNvPr>
          <p:cNvSpPr>
            <a:spLocks noGrp="1"/>
          </p:cNvSpPr>
          <p:nvPr>
            <p:ph type="body" idx="1"/>
          </p:nvPr>
        </p:nvSpPr>
        <p:spPr/>
        <p:txBody>
          <a:bodyPr/>
          <a:lstStyle/>
          <a:p>
            <a:endParaRPr lang="en-US"/>
          </a:p>
        </p:txBody>
      </p:sp>
      <p:pic>
        <p:nvPicPr>
          <p:cNvPr id="4" name="Picture 3" descr="schoology">
            <a:extLst>
              <a:ext uri="{FF2B5EF4-FFF2-40B4-BE49-F238E27FC236}">
                <a16:creationId xmlns:a16="http://schemas.microsoft.com/office/drawing/2014/main" id="{C602ED8C-7D29-46A8-8494-3A3F07BBC63B}"/>
              </a:ext>
            </a:extLst>
          </p:cNvPr>
          <p:cNvPicPr>
            <a:picLocks noChangeAspect="1"/>
          </p:cNvPicPr>
          <p:nvPr/>
        </p:nvPicPr>
        <p:blipFill>
          <a:blip r:embed="rId3"/>
          <a:stretch>
            <a:fillRect/>
          </a:stretch>
        </p:blipFill>
        <p:spPr>
          <a:xfrm>
            <a:off x="76058" y="1298448"/>
            <a:ext cx="3261643" cy="1402202"/>
          </a:xfrm>
          <a:prstGeom prst="rect">
            <a:avLst/>
          </a:prstGeom>
        </p:spPr>
      </p:pic>
    </p:spTree>
    <p:extLst>
      <p:ext uri="{BB962C8B-B14F-4D97-AF65-F5344CB8AC3E}">
        <p14:creationId xmlns:p14="http://schemas.microsoft.com/office/powerpoint/2010/main" val="377514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7560-98A6-494F-B66A-51CBF87A9116}"/>
              </a:ext>
            </a:extLst>
          </p:cNvPr>
          <p:cNvSpPr>
            <a:spLocks noGrp="1"/>
          </p:cNvSpPr>
          <p:nvPr>
            <p:ph type="title"/>
          </p:nvPr>
        </p:nvSpPr>
        <p:spPr/>
        <p:txBody>
          <a:bodyPr/>
          <a:lstStyle/>
          <a:p>
            <a:r>
              <a:rPr lang="en-US"/>
              <a:t>Accessing the Course</a:t>
            </a:r>
          </a:p>
        </p:txBody>
      </p:sp>
      <p:sp>
        <p:nvSpPr>
          <p:cNvPr id="3" name="Content Placeholder 2">
            <a:extLst>
              <a:ext uri="{FF2B5EF4-FFF2-40B4-BE49-F238E27FC236}">
                <a16:creationId xmlns:a16="http://schemas.microsoft.com/office/drawing/2014/main" id="{20723304-9EEE-43AD-977B-6B741C475603}"/>
              </a:ext>
            </a:extLst>
          </p:cNvPr>
          <p:cNvSpPr>
            <a:spLocks noGrp="1"/>
          </p:cNvSpPr>
          <p:nvPr>
            <p:ph idx="1"/>
          </p:nvPr>
        </p:nvSpPr>
        <p:spPr>
          <a:xfrm>
            <a:off x="3880154" y="976393"/>
            <a:ext cx="7315200" cy="5008355"/>
          </a:xfrm>
        </p:spPr>
        <p:txBody>
          <a:bodyPr>
            <a:normAutofit/>
          </a:bodyPr>
          <a:lstStyle/>
          <a:p>
            <a:r>
              <a:rPr lang="en-US" dirty="0"/>
              <a:t>Identified staff register for Schoology course on the </a:t>
            </a:r>
            <a:r>
              <a:rPr lang="en-US" dirty="0" err="1"/>
              <a:t>PaTTAN</a:t>
            </a:r>
            <a:r>
              <a:rPr lang="en-US" dirty="0"/>
              <a:t> website</a:t>
            </a:r>
          </a:p>
          <a:p>
            <a:pPr lvl="1"/>
            <a:r>
              <a:rPr lang="en-US" dirty="0"/>
              <a:t>The Registration Key is: IND13-2023</a:t>
            </a:r>
            <a:endParaRPr lang="en-US" b="1" dirty="0">
              <a:solidFill>
                <a:schemeClr val="accent2">
                  <a:lumMod val="60000"/>
                  <a:lumOff val="40000"/>
                </a:schemeClr>
              </a:solidFill>
            </a:endParaRPr>
          </a:p>
          <a:p>
            <a:r>
              <a:rPr lang="en-US" dirty="0" err="1"/>
              <a:t>WisdomWhere</a:t>
            </a:r>
            <a:r>
              <a:rPr lang="en-US" dirty="0"/>
              <a:t> will send </a:t>
            </a:r>
            <a:r>
              <a:rPr lang="en-US" dirty="0" err="1"/>
              <a:t>schoology</a:t>
            </a:r>
            <a:r>
              <a:rPr lang="en-US" dirty="0"/>
              <a:t> codes and directions to join the course</a:t>
            </a:r>
          </a:p>
          <a:p>
            <a:pPr lvl="1"/>
            <a:r>
              <a:rPr lang="en-US" dirty="0"/>
              <a:t>If you do not receive the directions from </a:t>
            </a:r>
            <a:r>
              <a:rPr lang="en-US" dirty="0" err="1"/>
              <a:t>WisdomWhere</a:t>
            </a:r>
            <a:r>
              <a:rPr lang="en-US" dirty="0"/>
              <a:t> within 24 hours, please email Kristen Olszyk at </a:t>
            </a:r>
            <a:r>
              <a:rPr lang="en-US" dirty="0">
                <a:hlinkClick r:id="rId3"/>
              </a:rPr>
              <a:t>kolszyk@pattan.net</a:t>
            </a:r>
            <a:r>
              <a:rPr lang="en-US" dirty="0"/>
              <a:t> </a:t>
            </a:r>
          </a:p>
          <a:p>
            <a:pPr lvl="1"/>
            <a:endParaRPr lang="en-US" dirty="0"/>
          </a:p>
          <a:p>
            <a:r>
              <a:rPr lang="en-US" dirty="0"/>
              <a:t>The course must be completed between 9/14/23 and 3/1/24</a:t>
            </a:r>
          </a:p>
          <a:p>
            <a:pPr marL="0" indent="0">
              <a:buNone/>
            </a:pPr>
            <a:endParaRPr lang="en-US" dirty="0"/>
          </a:p>
        </p:txBody>
      </p:sp>
    </p:spTree>
    <p:extLst>
      <p:ext uri="{BB962C8B-B14F-4D97-AF65-F5344CB8AC3E}">
        <p14:creationId xmlns:p14="http://schemas.microsoft.com/office/powerpoint/2010/main" val="373494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AB2C-7B76-4E7C-986F-57D4C2A48DFB}"/>
              </a:ext>
            </a:extLst>
          </p:cNvPr>
          <p:cNvSpPr>
            <a:spLocks noGrp="1"/>
          </p:cNvSpPr>
          <p:nvPr>
            <p:ph type="title"/>
          </p:nvPr>
        </p:nvSpPr>
        <p:spPr/>
        <p:txBody>
          <a:bodyPr/>
          <a:lstStyle/>
          <a:p>
            <a:r>
              <a:rPr lang="en-US"/>
              <a:t>Accessing the Course</a:t>
            </a:r>
          </a:p>
        </p:txBody>
      </p:sp>
      <p:sp>
        <p:nvSpPr>
          <p:cNvPr id="3" name="Content Placeholder 2">
            <a:extLst>
              <a:ext uri="{FF2B5EF4-FFF2-40B4-BE49-F238E27FC236}">
                <a16:creationId xmlns:a16="http://schemas.microsoft.com/office/drawing/2014/main" id="{A1643E0A-7AF0-4353-ABEA-D4F8E7109834}"/>
              </a:ext>
            </a:extLst>
          </p:cNvPr>
          <p:cNvSpPr>
            <a:spLocks noGrp="1"/>
          </p:cNvSpPr>
          <p:nvPr>
            <p:ph idx="1"/>
          </p:nvPr>
        </p:nvSpPr>
        <p:spPr/>
        <p:txBody>
          <a:bodyPr/>
          <a:lstStyle/>
          <a:p>
            <a:r>
              <a:rPr lang="en-US"/>
              <a:t>Three separate sections of the course exist:</a:t>
            </a:r>
          </a:p>
          <a:p>
            <a:pPr lvl="1"/>
            <a:r>
              <a:rPr lang="en-US"/>
              <a:t>West, Central, East</a:t>
            </a:r>
          </a:p>
          <a:p>
            <a:pPr lvl="1"/>
            <a:endParaRPr lang="en-US"/>
          </a:p>
          <a:p>
            <a:r>
              <a:rPr lang="en-US"/>
              <a:t>Join Schoology using the Access Code commensurate with your LEA’s location in the state</a:t>
            </a:r>
          </a:p>
        </p:txBody>
      </p:sp>
    </p:spTree>
    <p:extLst>
      <p:ext uri="{BB962C8B-B14F-4D97-AF65-F5344CB8AC3E}">
        <p14:creationId xmlns:p14="http://schemas.microsoft.com/office/powerpoint/2010/main" val="178591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1C35-E34D-426E-B33B-2399F7EC76B6}"/>
              </a:ext>
            </a:extLst>
          </p:cNvPr>
          <p:cNvSpPr>
            <a:spLocks noGrp="1"/>
          </p:cNvSpPr>
          <p:nvPr>
            <p:ph type="title"/>
          </p:nvPr>
        </p:nvSpPr>
        <p:spPr/>
        <p:txBody>
          <a:bodyPr/>
          <a:lstStyle/>
          <a:p>
            <a:r>
              <a:rPr lang="en-US"/>
              <a:t>Accessing the Course</a:t>
            </a:r>
          </a:p>
        </p:txBody>
      </p:sp>
      <p:sp>
        <p:nvSpPr>
          <p:cNvPr id="3" name="Content Placeholder 2">
            <a:extLst>
              <a:ext uri="{FF2B5EF4-FFF2-40B4-BE49-F238E27FC236}">
                <a16:creationId xmlns:a16="http://schemas.microsoft.com/office/drawing/2014/main" id="{82DBAFA7-4F1C-4FBF-B38A-6C9E2177D5E1}"/>
              </a:ext>
            </a:extLst>
          </p:cNvPr>
          <p:cNvSpPr>
            <a:spLocks noGrp="1"/>
          </p:cNvSpPr>
          <p:nvPr>
            <p:ph idx="1"/>
          </p:nvPr>
        </p:nvSpPr>
        <p:spPr/>
        <p:txBody>
          <a:bodyPr>
            <a:normAutofit/>
          </a:bodyPr>
          <a:lstStyle/>
          <a:p>
            <a:r>
              <a:rPr lang="en-US" dirty="0"/>
              <a:t>If at all possible, participants’ usernames for Schoology should be:</a:t>
            </a:r>
          </a:p>
          <a:p>
            <a:pPr lvl="1"/>
            <a:r>
              <a:rPr lang="en-US" dirty="0">
                <a:solidFill>
                  <a:schemeClr val="accent2">
                    <a:lumMod val="60000"/>
                    <a:lumOff val="40000"/>
                  </a:schemeClr>
                </a:solidFill>
              </a:rPr>
              <a:t>FIRSTNAME</a:t>
            </a:r>
            <a:r>
              <a:rPr lang="en-US" dirty="0">
                <a:solidFill>
                  <a:schemeClr val="tx2">
                    <a:lumMod val="60000"/>
                    <a:lumOff val="40000"/>
                  </a:schemeClr>
                </a:solidFill>
              </a:rPr>
              <a:t>LASTNAME</a:t>
            </a:r>
            <a:r>
              <a:rPr lang="en-US" dirty="0">
                <a:solidFill>
                  <a:schemeClr val="accent5">
                    <a:lumMod val="40000"/>
                    <a:lumOff val="60000"/>
                  </a:schemeClr>
                </a:solidFill>
              </a:rPr>
              <a:t>SCHOOLNAME</a:t>
            </a:r>
          </a:p>
          <a:p>
            <a:pPr lvl="1"/>
            <a:r>
              <a:rPr lang="en-US" dirty="0"/>
              <a:t>IMPORTANT: SCHOOLNAME should be the complete name of your district/charter/cyber charter</a:t>
            </a:r>
          </a:p>
          <a:p>
            <a:pPr lvl="1"/>
            <a:r>
              <a:rPr lang="en-US" dirty="0"/>
              <a:t>Example: </a:t>
            </a:r>
            <a:r>
              <a:rPr lang="en-US" dirty="0" err="1"/>
              <a:t>CecilCrouchSenecaValley</a:t>
            </a:r>
            <a:endParaRPr lang="en-US" dirty="0"/>
          </a:p>
          <a:p>
            <a:pPr lvl="1"/>
            <a:endParaRPr lang="en-US" dirty="0"/>
          </a:p>
          <a:p>
            <a:r>
              <a:rPr lang="en-US" dirty="0"/>
              <a:t>A Q and A trouble-shooting document is available on our website under Secondary Transition</a:t>
            </a:r>
          </a:p>
        </p:txBody>
      </p:sp>
    </p:spTree>
    <p:extLst>
      <p:ext uri="{BB962C8B-B14F-4D97-AF65-F5344CB8AC3E}">
        <p14:creationId xmlns:p14="http://schemas.microsoft.com/office/powerpoint/2010/main" val="207973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oology Logo">
            <a:extLst>
              <a:ext uri="{FF2B5EF4-FFF2-40B4-BE49-F238E27FC236}">
                <a16:creationId xmlns:a16="http://schemas.microsoft.com/office/drawing/2014/main" id="{7638038D-99CE-44A5-8A65-A5690D0E8A1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5838" y="1132980"/>
            <a:ext cx="3261643" cy="1402202"/>
          </a:xfrm>
          <a:prstGeom prst="rect">
            <a:avLst/>
          </a:prstGeom>
        </p:spPr>
      </p:pic>
      <p:sp>
        <p:nvSpPr>
          <p:cNvPr id="2" name="Title 1">
            <a:extLst>
              <a:ext uri="{FF2B5EF4-FFF2-40B4-BE49-F238E27FC236}">
                <a16:creationId xmlns:a16="http://schemas.microsoft.com/office/drawing/2014/main" id="{BC72C70E-996F-49E0-823D-9E0B78A8B628}"/>
              </a:ext>
              <a:ext uri="{C183D7F6-B498-43B3-948B-1728B52AA6E4}">
                <adec:decorative xmlns:adec="http://schemas.microsoft.com/office/drawing/2017/decorative" val="0"/>
              </a:ext>
            </a:extLst>
          </p:cNvPr>
          <p:cNvSpPr>
            <a:spLocks noGrp="1"/>
          </p:cNvSpPr>
          <p:nvPr>
            <p:ph type="title"/>
          </p:nvPr>
        </p:nvSpPr>
        <p:spPr>
          <a:xfrm>
            <a:off x="252919" y="2938409"/>
            <a:ext cx="2947482" cy="2786611"/>
          </a:xfrm>
        </p:spPr>
        <p:txBody>
          <a:bodyPr/>
          <a:lstStyle/>
          <a:p>
            <a:r>
              <a:rPr lang="en-US"/>
              <a:t>A little more about Schoology…</a:t>
            </a:r>
          </a:p>
        </p:txBody>
      </p:sp>
      <p:sp>
        <p:nvSpPr>
          <p:cNvPr id="8" name="Content Placeholder 2">
            <a:extLst>
              <a:ext uri="{FF2B5EF4-FFF2-40B4-BE49-F238E27FC236}">
                <a16:creationId xmlns:a16="http://schemas.microsoft.com/office/drawing/2014/main" id="{35500547-5AD2-4EF5-A2B3-AFCC9A9DFD28}"/>
              </a:ext>
              <a:ext uri="{C183D7F6-B498-43B3-948B-1728B52AA6E4}">
                <adec:decorative xmlns:adec="http://schemas.microsoft.com/office/drawing/2017/decorative" val="0"/>
              </a:ext>
            </a:extLst>
          </p:cNvPr>
          <p:cNvSpPr txBox="1">
            <a:spLocks/>
          </p:cNvSpPr>
          <p:nvPr/>
        </p:nvSpPr>
        <p:spPr>
          <a:xfrm>
            <a:off x="3861519" y="8641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1"/>
              </a:buClr>
              <a:buFont typeface="Wingdings 2" pitchFamily="18" charset="2"/>
              <a:buChar char=""/>
              <a:defRPr sz="24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a:t>Transition Planning Overview</a:t>
            </a:r>
          </a:p>
          <a:p>
            <a:r>
              <a:rPr lang="en-US"/>
              <a:t>Aligned IEPs</a:t>
            </a:r>
          </a:p>
          <a:p>
            <a:r>
              <a:rPr lang="en-US"/>
              <a:t>Step 1: Assessment</a:t>
            </a:r>
          </a:p>
          <a:p>
            <a:r>
              <a:rPr lang="en-US"/>
              <a:t>Step 2: Present Education Levels</a:t>
            </a:r>
          </a:p>
          <a:p>
            <a:r>
              <a:rPr lang="en-US"/>
              <a:t>Step 3: Measurable Post-School Goals</a:t>
            </a:r>
          </a:p>
          <a:p>
            <a:r>
              <a:rPr lang="en-US"/>
              <a:t>Step 4: The Grid</a:t>
            </a:r>
          </a:p>
          <a:p>
            <a:r>
              <a:rPr lang="en-US"/>
              <a:t>Step 5: Measurable Annual Goals and Progress Monitoring</a:t>
            </a:r>
          </a:p>
        </p:txBody>
      </p:sp>
      <p:sp>
        <p:nvSpPr>
          <p:cNvPr id="3" name="Content Placeholder 2">
            <a:extLst>
              <a:ext uri="{FF2B5EF4-FFF2-40B4-BE49-F238E27FC236}">
                <a16:creationId xmlns:a16="http://schemas.microsoft.com/office/drawing/2014/main" id="{98CBFB47-877B-44EE-900A-B8C1B8CD63E1}"/>
              </a:ext>
              <a:ext uri="{C183D7F6-B498-43B3-948B-1728B52AA6E4}">
                <adec:decorative xmlns:adec="http://schemas.microsoft.com/office/drawing/2017/decorative" val="1"/>
              </a:ext>
            </a:extLst>
          </p:cNvPr>
          <p:cNvSpPr>
            <a:spLocks noGrp="1"/>
          </p:cNvSpPr>
          <p:nvPr>
            <p:ph idx="1"/>
          </p:nvPr>
        </p:nvSpPr>
        <p:spPr/>
        <p:txBody>
          <a:bodyPr/>
          <a:lstStyle/>
          <a:p>
            <a:pPr marL="0" indent="0">
              <a:buNone/>
            </a:pPr>
            <a:r>
              <a:rPr lang="en-US"/>
              <a:t> </a:t>
            </a:r>
          </a:p>
        </p:txBody>
      </p:sp>
    </p:spTree>
    <p:extLst>
      <p:ext uri="{BB962C8B-B14F-4D97-AF65-F5344CB8AC3E}">
        <p14:creationId xmlns:p14="http://schemas.microsoft.com/office/powerpoint/2010/main" val="58684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D61A-D1EA-45DA-81EE-621362DF9C98}"/>
              </a:ext>
            </a:extLst>
          </p:cNvPr>
          <p:cNvSpPr>
            <a:spLocks noGrp="1"/>
          </p:cNvSpPr>
          <p:nvPr>
            <p:ph type="title"/>
          </p:nvPr>
        </p:nvSpPr>
        <p:spPr/>
        <p:txBody>
          <a:bodyPr/>
          <a:lstStyle/>
          <a:p>
            <a:pPr algn="ctr"/>
            <a:r>
              <a:rPr lang="en-US"/>
              <a:t>Online Course Overview and</a:t>
            </a:r>
            <a:br>
              <a:rPr lang="en-US"/>
            </a:br>
            <a:r>
              <a:rPr lang="en-US"/>
              <a:t>Module</a:t>
            </a:r>
          </a:p>
        </p:txBody>
      </p:sp>
      <p:sp>
        <p:nvSpPr>
          <p:cNvPr id="3" name="Content Placeholder 2">
            <a:extLst>
              <a:ext uri="{FF2B5EF4-FFF2-40B4-BE49-F238E27FC236}">
                <a16:creationId xmlns:a16="http://schemas.microsoft.com/office/drawing/2014/main" id="{E9033EEA-40B9-4F65-9CBF-B14A5372F386}"/>
              </a:ext>
            </a:extLst>
          </p:cNvPr>
          <p:cNvSpPr>
            <a:spLocks noGrp="1"/>
          </p:cNvSpPr>
          <p:nvPr>
            <p:ph idx="1"/>
          </p:nvPr>
        </p:nvSpPr>
        <p:spPr/>
        <p:txBody>
          <a:bodyPr>
            <a:normAutofit lnSpcReduction="10000"/>
          </a:bodyPr>
          <a:lstStyle/>
          <a:p>
            <a:endParaRPr lang="en-US" dirty="0"/>
          </a:p>
          <a:p>
            <a:pPr marL="0" indent="0">
              <a:buNone/>
            </a:pPr>
            <a:r>
              <a:rPr lang="en-US" dirty="0"/>
              <a:t>First Folder: “START HERE”</a:t>
            </a:r>
          </a:p>
          <a:p>
            <a:pPr marL="0" indent="0">
              <a:buNone/>
            </a:pPr>
            <a:endParaRPr lang="en-US" dirty="0"/>
          </a:p>
          <a:p>
            <a:r>
              <a:rPr lang="en-US" dirty="0"/>
              <a:t>This first folder provides overview information about the course</a:t>
            </a:r>
          </a:p>
          <a:p>
            <a:pPr marL="0" indent="0">
              <a:buNone/>
            </a:pPr>
            <a:endParaRPr lang="en-US" dirty="0"/>
          </a:p>
          <a:p>
            <a:r>
              <a:rPr lang="en-US" dirty="0"/>
              <a:t>To receive 6 Act 48 hours participants must:</a:t>
            </a:r>
          </a:p>
          <a:p>
            <a:pPr lvl="1"/>
            <a:r>
              <a:rPr lang="en-US" dirty="0"/>
              <a:t>Watch all videos</a:t>
            </a:r>
          </a:p>
          <a:p>
            <a:pPr lvl="1"/>
            <a:r>
              <a:rPr lang="en-US" dirty="0"/>
              <a:t>Respond to all “Coffee Talks” </a:t>
            </a:r>
          </a:p>
          <a:p>
            <a:pPr lvl="1"/>
            <a:r>
              <a:rPr lang="en-US" dirty="0"/>
              <a:t>Score 100% on each quiz</a:t>
            </a:r>
          </a:p>
          <a:p>
            <a:endParaRPr lang="en-US" dirty="0"/>
          </a:p>
        </p:txBody>
      </p:sp>
      <p:pic>
        <p:nvPicPr>
          <p:cNvPr id="4" name="Picture 3" descr="Schoology Logo">
            <a:extLst>
              <a:ext uri="{FF2B5EF4-FFF2-40B4-BE49-F238E27FC236}">
                <a16:creationId xmlns:a16="http://schemas.microsoft.com/office/drawing/2014/main" id="{B7EBAD5D-4486-4427-B0C6-A2DC3055C32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5838" y="1132980"/>
            <a:ext cx="3261643" cy="1402202"/>
          </a:xfrm>
          <a:prstGeom prst="rect">
            <a:avLst/>
          </a:prstGeom>
        </p:spPr>
      </p:pic>
    </p:spTree>
    <p:extLst>
      <p:ext uri="{BB962C8B-B14F-4D97-AF65-F5344CB8AC3E}">
        <p14:creationId xmlns:p14="http://schemas.microsoft.com/office/powerpoint/2010/main" val="354711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oology Logo">
            <a:extLst>
              <a:ext uri="{FF2B5EF4-FFF2-40B4-BE49-F238E27FC236}">
                <a16:creationId xmlns:a16="http://schemas.microsoft.com/office/drawing/2014/main" id="{7638038D-99CE-44A5-8A65-A5690D0E8A1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5838" y="1132980"/>
            <a:ext cx="3261643" cy="1402202"/>
          </a:xfrm>
          <a:prstGeom prst="rect">
            <a:avLst/>
          </a:prstGeom>
        </p:spPr>
      </p:pic>
      <p:sp>
        <p:nvSpPr>
          <p:cNvPr id="2" name="Title 1">
            <a:extLst>
              <a:ext uri="{FF2B5EF4-FFF2-40B4-BE49-F238E27FC236}">
                <a16:creationId xmlns:a16="http://schemas.microsoft.com/office/drawing/2014/main" id="{BC72C70E-996F-49E0-823D-9E0B78A8B628}"/>
              </a:ext>
            </a:extLst>
          </p:cNvPr>
          <p:cNvSpPr>
            <a:spLocks noGrp="1"/>
          </p:cNvSpPr>
          <p:nvPr>
            <p:ph type="title"/>
          </p:nvPr>
        </p:nvSpPr>
        <p:spPr>
          <a:xfrm>
            <a:off x="252919" y="2938409"/>
            <a:ext cx="2947482" cy="2786611"/>
          </a:xfrm>
        </p:spPr>
        <p:txBody>
          <a:bodyPr/>
          <a:lstStyle/>
          <a:p>
            <a:r>
              <a:rPr lang="en-US"/>
              <a:t>Resources to support your work</a:t>
            </a:r>
          </a:p>
        </p:txBody>
      </p:sp>
      <p:sp>
        <p:nvSpPr>
          <p:cNvPr id="8" name="Content Placeholder 2">
            <a:extLst>
              <a:ext uri="{FF2B5EF4-FFF2-40B4-BE49-F238E27FC236}">
                <a16:creationId xmlns:a16="http://schemas.microsoft.com/office/drawing/2014/main" id="{35500547-5AD2-4EF5-A2B3-AFCC9A9DFD28}"/>
              </a:ext>
            </a:extLst>
          </p:cNvPr>
          <p:cNvSpPr txBox="1">
            <a:spLocks/>
          </p:cNvSpPr>
          <p:nvPr/>
        </p:nvSpPr>
        <p:spPr>
          <a:xfrm>
            <a:off x="3861519" y="8641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1"/>
              </a:buClr>
              <a:buFont typeface="Wingdings 2" pitchFamily="18" charset="2"/>
              <a:buChar char=""/>
              <a:defRPr sz="24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dirty="0"/>
              <a:t>FIRST FOLDER: “START HERE”</a:t>
            </a:r>
          </a:p>
          <a:p>
            <a:pPr marL="0" indent="0">
              <a:buNone/>
            </a:pPr>
            <a:endParaRPr lang="en-US" dirty="0"/>
          </a:p>
          <a:p>
            <a:r>
              <a:rPr lang="en-US" dirty="0"/>
              <a:t>IEP Alignment Checklist</a:t>
            </a:r>
          </a:p>
          <a:p>
            <a:r>
              <a:rPr lang="en-US" dirty="0"/>
              <a:t>Annotated IEP</a:t>
            </a:r>
          </a:p>
          <a:p>
            <a:r>
              <a:rPr lang="en-US" dirty="0"/>
              <a:t>Indicator 13 Checklist</a:t>
            </a:r>
          </a:p>
        </p:txBody>
      </p:sp>
      <p:sp>
        <p:nvSpPr>
          <p:cNvPr id="3" name="Content Placeholder 2">
            <a:extLst>
              <a:ext uri="{FF2B5EF4-FFF2-40B4-BE49-F238E27FC236}">
                <a16:creationId xmlns:a16="http://schemas.microsoft.com/office/drawing/2014/main" id="{98CBFB47-877B-44EE-900A-B8C1B8CD63E1}"/>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4186226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60F4-BA17-4D51-9DDC-340733C627A5}"/>
              </a:ext>
            </a:extLst>
          </p:cNvPr>
          <p:cNvSpPr>
            <a:spLocks noGrp="1"/>
          </p:cNvSpPr>
          <p:nvPr>
            <p:ph type="title"/>
          </p:nvPr>
        </p:nvSpPr>
        <p:spPr/>
        <p:txBody>
          <a:bodyPr/>
          <a:lstStyle/>
          <a:p>
            <a:r>
              <a:rPr lang="en-US"/>
              <a:t>Why is my LEA participating this year? </a:t>
            </a:r>
          </a:p>
        </p:txBody>
      </p:sp>
      <p:pic>
        <p:nvPicPr>
          <p:cNvPr id="4" name="Content Placeholder 3" descr="a schoology logo">
            <a:extLst>
              <a:ext uri="{FF2B5EF4-FFF2-40B4-BE49-F238E27FC236}">
                <a16:creationId xmlns:a16="http://schemas.microsoft.com/office/drawing/2014/main" id="{9B49E745-BF11-4D35-9E79-EA3ADBA77581}"/>
              </a:ext>
            </a:extLst>
          </p:cNvPr>
          <p:cNvPicPr>
            <a:picLocks noGrp="1" noChangeAspect="1"/>
          </p:cNvPicPr>
          <p:nvPr>
            <p:ph idx="1"/>
          </p:nvPr>
        </p:nvPicPr>
        <p:blipFill>
          <a:blip r:embed="rId3"/>
          <a:stretch>
            <a:fillRect/>
          </a:stretch>
        </p:blipFill>
        <p:spPr>
          <a:xfrm>
            <a:off x="4246521" y="1123837"/>
            <a:ext cx="3257550" cy="1400175"/>
          </a:xfrm>
          <a:prstGeom prst="rect">
            <a:avLst/>
          </a:prstGeom>
        </p:spPr>
      </p:pic>
      <p:pic>
        <p:nvPicPr>
          <p:cNvPr id="6" name="Picture 5" descr="A picture or a calendar&#10;&#10;&#10;Description automatically generated">
            <a:extLst>
              <a:ext uri="{FF2B5EF4-FFF2-40B4-BE49-F238E27FC236}">
                <a16:creationId xmlns:a16="http://schemas.microsoft.com/office/drawing/2014/main" id="{0A4483BF-D3EE-4A69-879D-A2734D4BF3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58224" y="1123837"/>
            <a:ext cx="2378597" cy="2378597"/>
          </a:xfrm>
          <a:prstGeom prst="rect">
            <a:avLst/>
          </a:prstGeom>
        </p:spPr>
      </p:pic>
      <p:pic>
        <p:nvPicPr>
          <p:cNvPr id="9" name="Picture 8" descr="picture of a graph with an upward trend">
            <a:extLst>
              <a:ext uri="{FF2B5EF4-FFF2-40B4-BE49-F238E27FC236}">
                <a16:creationId xmlns:a16="http://schemas.microsoft.com/office/drawing/2014/main" id="{C160C493-9D34-47A0-9201-ED9369BC574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079116" y="3606207"/>
            <a:ext cx="3193181" cy="2127956"/>
          </a:xfrm>
          <a:prstGeom prst="rect">
            <a:avLst/>
          </a:prstGeom>
        </p:spPr>
      </p:pic>
      <p:pic>
        <p:nvPicPr>
          <p:cNvPr id="3" name="Picture 2" descr="Picture of a checklist ">
            <a:extLst>
              <a:ext uri="{FF2B5EF4-FFF2-40B4-BE49-F238E27FC236}">
                <a16:creationId xmlns:a16="http://schemas.microsoft.com/office/drawing/2014/main" id="{3C2854F9-CFAF-40B9-9DE3-B739D2EAF081}"/>
              </a:ext>
            </a:extLst>
          </p:cNvPr>
          <p:cNvPicPr>
            <a:picLocks noChangeAspect="1"/>
          </p:cNvPicPr>
          <p:nvPr/>
        </p:nvPicPr>
        <p:blipFill>
          <a:blip r:embed="rId8"/>
          <a:stretch>
            <a:fillRect/>
          </a:stretch>
        </p:blipFill>
        <p:spPr>
          <a:xfrm>
            <a:off x="4246521" y="3758754"/>
            <a:ext cx="3267739" cy="1822862"/>
          </a:xfrm>
          <a:prstGeom prst="rect">
            <a:avLst/>
          </a:prstGeom>
        </p:spPr>
      </p:pic>
    </p:spTree>
    <p:extLst>
      <p:ext uri="{BB962C8B-B14F-4D97-AF65-F5344CB8AC3E}">
        <p14:creationId xmlns:p14="http://schemas.microsoft.com/office/powerpoint/2010/main" val="263751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D61A-D1EA-45DA-81EE-621362DF9C98}"/>
              </a:ext>
            </a:extLst>
          </p:cNvPr>
          <p:cNvSpPr>
            <a:spLocks noGrp="1"/>
          </p:cNvSpPr>
          <p:nvPr>
            <p:ph type="title"/>
          </p:nvPr>
        </p:nvSpPr>
        <p:spPr/>
        <p:txBody>
          <a:bodyPr/>
          <a:lstStyle/>
          <a:p>
            <a:pPr algn="ctr"/>
            <a:r>
              <a:rPr lang="en-US"/>
              <a:t>Online Course Overview</a:t>
            </a:r>
          </a:p>
        </p:txBody>
      </p:sp>
      <p:sp>
        <p:nvSpPr>
          <p:cNvPr id="3" name="Content Placeholder 2">
            <a:extLst>
              <a:ext uri="{FF2B5EF4-FFF2-40B4-BE49-F238E27FC236}">
                <a16:creationId xmlns:a16="http://schemas.microsoft.com/office/drawing/2014/main" id="{E9033EEA-40B9-4F65-9CBF-B14A5372F386}"/>
              </a:ext>
            </a:extLst>
          </p:cNvPr>
          <p:cNvSpPr>
            <a:spLocks noGrp="1"/>
          </p:cNvSpPr>
          <p:nvPr>
            <p:ph idx="1"/>
          </p:nvPr>
        </p:nvSpPr>
        <p:spPr/>
        <p:txBody>
          <a:bodyPr/>
          <a:lstStyle/>
          <a:p>
            <a:r>
              <a:rPr lang="en-US"/>
              <a:t>View videos</a:t>
            </a:r>
          </a:p>
          <a:p>
            <a:r>
              <a:rPr lang="en-US"/>
              <a:t>Respond in “Coffee Talk” in each module</a:t>
            </a:r>
          </a:p>
          <a:p>
            <a:r>
              <a:rPr lang="en-US"/>
              <a:t>Complete the module quiz</a:t>
            </a:r>
          </a:p>
        </p:txBody>
      </p:sp>
    </p:spTree>
    <p:extLst>
      <p:ext uri="{BB962C8B-B14F-4D97-AF65-F5344CB8AC3E}">
        <p14:creationId xmlns:p14="http://schemas.microsoft.com/office/powerpoint/2010/main" val="75667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60C8-9BD7-4B2B-B66B-E17929BD5D07}"/>
              </a:ext>
            </a:extLst>
          </p:cNvPr>
          <p:cNvSpPr>
            <a:spLocks noGrp="1"/>
          </p:cNvSpPr>
          <p:nvPr>
            <p:ph type="title"/>
          </p:nvPr>
        </p:nvSpPr>
        <p:spPr/>
        <p:txBody>
          <a:bodyPr/>
          <a:lstStyle/>
          <a:p>
            <a:r>
              <a:rPr lang="en-US"/>
              <a:t>Next Steps: Admin</a:t>
            </a:r>
          </a:p>
        </p:txBody>
      </p:sp>
      <p:sp>
        <p:nvSpPr>
          <p:cNvPr id="3" name="Content Placeholder 2">
            <a:extLst>
              <a:ext uri="{FF2B5EF4-FFF2-40B4-BE49-F238E27FC236}">
                <a16:creationId xmlns:a16="http://schemas.microsoft.com/office/drawing/2014/main" id="{4DE6FC48-36D5-4E56-9313-BBCEC29E559A}"/>
              </a:ext>
            </a:extLst>
          </p:cNvPr>
          <p:cNvSpPr>
            <a:spLocks noGrp="1"/>
          </p:cNvSpPr>
          <p:nvPr>
            <p:ph idx="1"/>
          </p:nvPr>
        </p:nvSpPr>
        <p:spPr/>
        <p:txBody>
          <a:bodyPr/>
          <a:lstStyle/>
          <a:p>
            <a:r>
              <a:rPr lang="en-US"/>
              <a:t>Identify who will be taking the course and have them register </a:t>
            </a:r>
          </a:p>
          <a:p>
            <a:r>
              <a:rPr lang="en-US"/>
              <a:t>Meet with your IU/TAC to:</a:t>
            </a:r>
          </a:p>
          <a:p>
            <a:pPr lvl="1"/>
            <a:r>
              <a:rPr lang="en-US"/>
              <a:t>Complete Program Survey/Interview</a:t>
            </a:r>
          </a:p>
          <a:p>
            <a:pPr lvl="1"/>
            <a:r>
              <a:rPr lang="en-US"/>
              <a:t>Establish internal timelines for course completion</a:t>
            </a:r>
          </a:p>
          <a:p>
            <a:pPr lvl="1"/>
            <a:r>
              <a:rPr lang="en-US"/>
              <a:t>Discuss coaching options</a:t>
            </a:r>
          </a:p>
          <a:p>
            <a:r>
              <a:rPr lang="en-US"/>
              <a:t>Submit IEP Pre-Reviews to TAC by the end of September</a:t>
            </a:r>
          </a:p>
        </p:txBody>
      </p:sp>
    </p:spTree>
    <p:extLst>
      <p:ext uri="{BB962C8B-B14F-4D97-AF65-F5344CB8AC3E}">
        <p14:creationId xmlns:p14="http://schemas.microsoft.com/office/powerpoint/2010/main" val="371190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0EE2-648A-4686-BE26-7A9D47CC0D00}"/>
              </a:ext>
            </a:extLst>
          </p:cNvPr>
          <p:cNvSpPr>
            <a:spLocks noGrp="1"/>
          </p:cNvSpPr>
          <p:nvPr>
            <p:ph type="title"/>
          </p:nvPr>
        </p:nvSpPr>
        <p:spPr/>
        <p:txBody>
          <a:bodyPr/>
          <a:lstStyle/>
          <a:p>
            <a:r>
              <a:rPr lang="en-US"/>
              <a:t>Next Steps for Staff</a:t>
            </a:r>
          </a:p>
        </p:txBody>
      </p:sp>
      <p:sp>
        <p:nvSpPr>
          <p:cNvPr id="3" name="Content Placeholder 2">
            <a:extLst>
              <a:ext uri="{FF2B5EF4-FFF2-40B4-BE49-F238E27FC236}">
                <a16:creationId xmlns:a16="http://schemas.microsoft.com/office/drawing/2014/main" id="{CDA5D7E6-1B8D-42DE-B792-50A37060D470}"/>
              </a:ext>
            </a:extLst>
          </p:cNvPr>
          <p:cNvSpPr>
            <a:spLocks noGrp="1"/>
          </p:cNvSpPr>
          <p:nvPr>
            <p:ph idx="1"/>
          </p:nvPr>
        </p:nvSpPr>
        <p:spPr/>
        <p:txBody>
          <a:bodyPr>
            <a:normAutofit fontScale="92500" lnSpcReduction="20000"/>
          </a:bodyPr>
          <a:lstStyle/>
          <a:p>
            <a:pPr marL="0" indent="0" algn="ctr">
              <a:buNone/>
            </a:pPr>
            <a:r>
              <a:rPr lang="en-US" sz="3600" b="1" dirty="0"/>
              <a:t>Register on </a:t>
            </a:r>
            <a:r>
              <a:rPr lang="en-US" sz="3600" b="1" dirty="0" err="1"/>
              <a:t>PaTTAN</a:t>
            </a:r>
            <a:r>
              <a:rPr lang="en-US" sz="3600" b="1" dirty="0"/>
              <a:t> Calendar</a:t>
            </a:r>
          </a:p>
          <a:p>
            <a:pPr marL="0" indent="0" algn="ctr">
              <a:buNone/>
            </a:pPr>
            <a:endParaRPr lang="en-US" sz="3600" b="1" dirty="0"/>
          </a:p>
          <a:p>
            <a:r>
              <a:rPr lang="en-US" sz="2000" dirty="0"/>
              <a:t>September 14, 2023:  Preparing for Cyclical Monitoring: A Focus on Secondary Transition</a:t>
            </a:r>
          </a:p>
          <a:p>
            <a:pPr lvl="1"/>
            <a:r>
              <a:rPr lang="en-US" sz="2000" dirty="0"/>
              <a:t>Registration Key is: IND13-2023</a:t>
            </a:r>
          </a:p>
          <a:p>
            <a:pPr lvl="1"/>
            <a:endParaRPr lang="en-US" sz="2000" dirty="0"/>
          </a:p>
          <a:p>
            <a:pPr lvl="1"/>
            <a:r>
              <a:rPr lang="en-US" sz="2000" dirty="0"/>
              <a:t>You will receive an email from </a:t>
            </a:r>
            <a:r>
              <a:rPr lang="en-US" sz="2000" dirty="0" err="1"/>
              <a:t>WisdomWhere</a:t>
            </a:r>
            <a:r>
              <a:rPr lang="en-US" sz="2000" dirty="0"/>
              <a:t> with directions. </a:t>
            </a:r>
          </a:p>
          <a:p>
            <a:pPr lvl="2"/>
            <a:r>
              <a:rPr lang="en-US" dirty="0">
                <a:solidFill>
                  <a:srgbClr val="FFFF00"/>
                </a:solidFill>
              </a:rPr>
              <a:t>If you do not, please email Kristen Olszyk at </a:t>
            </a:r>
            <a:r>
              <a:rPr lang="en-US" dirty="0">
                <a:solidFill>
                  <a:srgbClr val="FFFF00"/>
                </a:solidFill>
                <a:hlinkClick r:id="rId3"/>
              </a:rPr>
              <a:t>kolszyk@pattan.net</a:t>
            </a:r>
            <a:r>
              <a:rPr lang="en-US" dirty="0">
                <a:solidFill>
                  <a:srgbClr val="FFFF00"/>
                </a:solidFill>
              </a:rPr>
              <a:t> </a:t>
            </a:r>
          </a:p>
          <a:p>
            <a:pPr lvl="2"/>
            <a:endParaRPr lang="en-US" dirty="0">
              <a:solidFill>
                <a:srgbClr val="FFFF00"/>
              </a:solidFill>
            </a:endParaRPr>
          </a:p>
          <a:p>
            <a:pPr lvl="1"/>
            <a:r>
              <a:rPr lang="en-US" dirty="0"/>
              <a:t>Sample script for you to share with staff:</a:t>
            </a:r>
          </a:p>
          <a:p>
            <a:pPr lvl="2"/>
            <a:r>
              <a:rPr lang="en-US" dirty="0"/>
              <a:t>https://docs.google.com/document/d/1yuB7fCp5XjKIIAdliQUL08fUhGD5MWVUzWBim9Uw2vw/copy  </a:t>
            </a:r>
          </a:p>
          <a:p>
            <a:pPr marL="502920" lvl="1" indent="0">
              <a:buNone/>
            </a:pPr>
            <a:endParaRPr lang="en-US" sz="2000" b="1" dirty="0">
              <a:solidFill>
                <a:schemeClr val="accent2">
                  <a:lumMod val="40000"/>
                  <a:lumOff val="60000"/>
                </a:schemeClr>
              </a:solidFill>
            </a:endParaRPr>
          </a:p>
          <a:p>
            <a:r>
              <a:rPr lang="en-US" sz="2400" dirty="0"/>
              <a:t>Complete course between 9/14/23 and 3/1/24</a:t>
            </a:r>
          </a:p>
        </p:txBody>
      </p:sp>
    </p:spTree>
    <p:extLst>
      <p:ext uri="{BB962C8B-B14F-4D97-AF65-F5344CB8AC3E}">
        <p14:creationId xmlns:p14="http://schemas.microsoft.com/office/powerpoint/2010/main" val="483391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D0D6-C3D3-864A-CD7B-4104020E98F7}"/>
              </a:ext>
            </a:extLst>
          </p:cNvPr>
          <p:cNvSpPr>
            <a:spLocks noGrp="1"/>
          </p:cNvSpPr>
          <p:nvPr>
            <p:ph type="title"/>
          </p:nvPr>
        </p:nvSpPr>
        <p:spPr/>
        <p:txBody>
          <a:bodyPr/>
          <a:lstStyle/>
          <a:p>
            <a:r>
              <a:rPr lang="en-US" dirty="0"/>
              <a:t>Let’s Register and Join the Course!</a:t>
            </a:r>
          </a:p>
        </p:txBody>
      </p:sp>
      <p:sp>
        <p:nvSpPr>
          <p:cNvPr id="3" name="Content Placeholder 2">
            <a:extLst>
              <a:ext uri="{FF2B5EF4-FFF2-40B4-BE49-F238E27FC236}">
                <a16:creationId xmlns:a16="http://schemas.microsoft.com/office/drawing/2014/main" id="{E68428D2-98D4-044F-1DBF-4762A53E7008}"/>
              </a:ext>
            </a:extLst>
          </p:cNvPr>
          <p:cNvSpPr>
            <a:spLocks noGrp="1"/>
          </p:cNvSpPr>
          <p:nvPr>
            <p:ph idx="1"/>
          </p:nvPr>
        </p:nvSpPr>
        <p:spPr/>
        <p:txBody>
          <a:bodyPr>
            <a:normAutofit/>
          </a:bodyPr>
          <a:lstStyle/>
          <a:p>
            <a:pPr marL="514350" indent="-514350">
              <a:buFont typeface="+mj-lt"/>
              <a:buAutoNum type="arabicPeriod"/>
            </a:pPr>
            <a:r>
              <a:rPr lang="en-US" sz="2400" dirty="0"/>
              <a:t>Go to </a:t>
            </a:r>
            <a:r>
              <a:rPr lang="en-US" sz="2400" dirty="0">
                <a:hlinkClick r:id="rId3"/>
              </a:rPr>
              <a:t>www.pattan.net</a:t>
            </a:r>
            <a:r>
              <a:rPr lang="en-US" sz="2400" dirty="0"/>
              <a:t> </a:t>
            </a:r>
          </a:p>
          <a:p>
            <a:pPr marL="514350" indent="-514350">
              <a:buFont typeface="+mj-lt"/>
              <a:buAutoNum type="arabicPeriod"/>
            </a:pPr>
            <a:r>
              <a:rPr lang="en-US" sz="2400" dirty="0"/>
              <a:t>Click on “Training Calendar”</a:t>
            </a:r>
          </a:p>
          <a:p>
            <a:pPr marL="514350" indent="-514350">
              <a:buFont typeface="+mj-lt"/>
              <a:buAutoNum type="arabicPeriod"/>
            </a:pPr>
            <a:r>
              <a:rPr lang="en-US" sz="2400" dirty="0"/>
              <a:t>Go to September 14, 2023 and click “Preparing for Cyclical Monitoring: A Focus on Secondary Transition”</a:t>
            </a:r>
          </a:p>
          <a:p>
            <a:pPr marL="514350" indent="-514350">
              <a:buFont typeface="+mj-lt"/>
              <a:buAutoNum type="arabicPeriod"/>
            </a:pPr>
            <a:r>
              <a:rPr lang="en-US" sz="2400" dirty="0"/>
              <a:t>Click “Register Now” (you’ll need to enter the Registration Key: IND13-2023)</a:t>
            </a:r>
          </a:p>
          <a:p>
            <a:pPr marL="514350" indent="-514350">
              <a:buFont typeface="+mj-lt"/>
              <a:buAutoNum type="arabicPeriod"/>
            </a:pPr>
            <a:r>
              <a:rPr lang="en-US" sz="2400" dirty="0"/>
              <a:t>Check email for confirmation email from </a:t>
            </a:r>
            <a:r>
              <a:rPr lang="en-US" sz="2400" dirty="0" err="1"/>
              <a:t>WisdomWhere</a:t>
            </a:r>
            <a:endParaRPr lang="en-US" sz="2400" dirty="0"/>
          </a:p>
          <a:p>
            <a:pPr marL="514350" indent="-514350">
              <a:buFont typeface="+mj-lt"/>
              <a:buAutoNum type="arabicPeriod"/>
            </a:pPr>
            <a:r>
              <a:rPr lang="en-US" sz="2400" dirty="0"/>
              <a:t>Be sure to use the CORRECT Regional Code to join the appropriate course</a:t>
            </a:r>
          </a:p>
        </p:txBody>
      </p:sp>
    </p:spTree>
    <p:extLst>
      <p:ext uri="{BB962C8B-B14F-4D97-AF65-F5344CB8AC3E}">
        <p14:creationId xmlns:p14="http://schemas.microsoft.com/office/powerpoint/2010/main" val="937920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2542-9B7A-7976-C472-EE49F3A17AE1}"/>
              </a:ext>
            </a:extLst>
          </p:cNvPr>
          <p:cNvSpPr>
            <a:spLocks noGrp="1"/>
          </p:cNvSpPr>
          <p:nvPr>
            <p:ph type="title"/>
          </p:nvPr>
        </p:nvSpPr>
        <p:spPr/>
        <p:txBody>
          <a:bodyPr/>
          <a:lstStyle/>
          <a:p>
            <a:r>
              <a:rPr lang="en-US" dirty="0"/>
              <a:t>Commonly Asked Questions</a:t>
            </a:r>
          </a:p>
        </p:txBody>
      </p:sp>
      <p:sp>
        <p:nvSpPr>
          <p:cNvPr id="3" name="Content Placeholder 2">
            <a:extLst>
              <a:ext uri="{FF2B5EF4-FFF2-40B4-BE49-F238E27FC236}">
                <a16:creationId xmlns:a16="http://schemas.microsoft.com/office/drawing/2014/main" id="{8775D888-28DC-7BC8-8470-2F1E313AD96A}"/>
              </a:ext>
            </a:extLst>
          </p:cNvPr>
          <p:cNvSpPr>
            <a:spLocks noGrp="1"/>
          </p:cNvSpPr>
          <p:nvPr>
            <p:ph idx="1"/>
          </p:nvPr>
        </p:nvSpPr>
        <p:spPr/>
        <p:txBody>
          <a:bodyPr>
            <a:normAutofit fontScale="85000" lnSpcReduction="20000"/>
          </a:bodyPr>
          <a:lstStyle/>
          <a:p>
            <a:pPr marL="514350" indent="-514350">
              <a:buFont typeface="+mj-lt"/>
              <a:buAutoNum type="arabicPeriod"/>
            </a:pPr>
            <a:r>
              <a:rPr lang="en-US" dirty="0"/>
              <a:t>Does the Schoology course need to be completed in one sitting</a:t>
            </a:r>
          </a:p>
          <a:p>
            <a:pPr marL="514350" indent="-514350">
              <a:buFont typeface="+mj-lt"/>
              <a:buAutoNum type="arabicPeriod"/>
            </a:pPr>
            <a:r>
              <a:rPr lang="en-US" dirty="0"/>
              <a:t>Do you have to register through </a:t>
            </a:r>
            <a:r>
              <a:rPr lang="en-US" dirty="0" err="1"/>
              <a:t>WisdomWhere</a:t>
            </a:r>
            <a:r>
              <a:rPr lang="en-US" dirty="0"/>
              <a:t> before starting the course?</a:t>
            </a:r>
          </a:p>
          <a:p>
            <a:pPr marL="514350" indent="-514350">
              <a:buFont typeface="+mj-lt"/>
              <a:buAutoNum type="arabicPeriod"/>
            </a:pPr>
            <a:r>
              <a:rPr lang="en-US" dirty="0"/>
              <a:t>What if we can’t find our LEA listed in the dropdown list in the </a:t>
            </a:r>
            <a:r>
              <a:rPr lang="en-US" dirty="0" err="1"/>
              <a:t>Formsite</a:t>
            </a:r>
            <a:r>
              <a:rPr lang="en-US" dirty="0"/>
              <a:t> Survey </a:t>
            </a:r>
            <a:r>
              <a:rPr lang="en-US"/>
              <a:t>but it’s </a:t>
            </a:r>
            <a:r>
              <a:rPr lang="en-US" dirty="0"/>
              <a:t>listed on the </a:t>
            </a:r>
            <a:r>
              <a:rPr lang="en-US" dirty="0" err="1"/>
              <a:t>Pennlink</a:t>
            </a:r>
            <a:r>
              <a:rPr lang="en-US" dirty="0"/>
              <a:t>?</a:t>
            </a:r>
          </a:p>
          <a:p>
            <a:pPr marL="514350" indent="-514350">
              <a:buFont typeface="+mj-lt"/>
              <a:buAutoNum type="arabicPeriod"/>
            </a:pPr>
            <a:r>
              <a:rPr lang="en-US" dirty="0"/>
              <a:t>Are all special education teachers required to complete the Schoology course, or only those included in the Administrative Team?</a:t>
            </a:r>
          </a:p>
          <a:p>
            <a:pPr marL="514350" indent="-514350">
              <a:buFont typeface="+mj-lt"/>
              <a:buAutoNum type="arabicPeriod"/>
            </a:pPr>
            <a:r>
              <a:rPr lang="en-US" dirty="0"/>
              <a:t>Should the Schoology course only be completed by staff who actively write transition-age IEPs?</a:t>
            </a:r>
          </a:p>
          <a:p>
            <a:pPr marL="514350" indent="-514350">
              <a:buFont typeface="+mj-lt"/>
              <a:buAutoNum type="arabicPeriod"/>
            </a:pPr>
            <a:r>
              <a:rPr lang="en-US" dirty="0"/>
              <a:t>After completing the course, how long until I receive Act 48?</a:t>
            </a:r>
          </a:p>
        </p:txBody>
      </p:sp>
    </p:spTree>
    <p:extLst>
      <p:ext uri="{BB962C8B-B14F-4D97-AF65-F5344CB8AC3E}">
        <p14:creationId xmlns:p14="http://schemas.microsoft.com/office/powerpoint/2010/main" val="376648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9AD0-967F-4E0D-A55E-C896DAC33CC9}"/>
              </a:ext>
            </a:extLst>
          </p:cNvPr>
          <p:cNvSpPr>
            <a:spLocks noGrp="1"/>
          </p:cNvSpPr>
          <p:nvPr>
            <p:ph type="ctrTitle"/>
          </p:nvPr>
        </p:nvSpPr>
        <p:spPr>
          <a:xfrm>
            <a:off x="1100015" y="1053519"/>
            <a:ext cx="7315200" cy="2734710"/>
          </a:xfrm>
        </p:spPr>
        <p:txBody>
          <a:bodyPr anchor="ctr">
            <a:normAutofit/>
          </a:bodyPr>
          <a:lstStyle/>
          <a:p>
            <a:pPr algn="ctr"/>
            <a:br>
              <a:rPr lang="en-US" sz="6000" dirty="0"/>
            </a:br>
            <a:r>
              <a:rPr lang="en-US" sz="6000" dirty="0"/>
              <a:t>Questions?</a:t>
            </a:r>
            <a:br>
              <a:rPr lang="en-US" sz="6000" dirty="0"/>
            </a:br>
            <a:r>
              <a:rPr lang="en-US" sz="3600" dirty="0"/>
              <a:t>Living Google Document</a:t>
            </a:r>
          </a:p>
        </p:txBody>
      </p:sp>
      <p:sp>
        <p:nvSpPr>
          <p:cNvPr id="4" name="Subtitle 3">
            <a:extLst>
              <a:ext uri="{FF2B5EF4-FFF2-40B4-BE49-F238E27FC236}">
                <a16:creationId xmlns:a16="http://schemas.microsoft.com/office/drawing/2014/main" id="{5B565712-2E4F-A019-1F56-E68113FCB74A}"/>
              </a:ext>
            </a:extLst>
          </p:cNvPr>
          <p:cNvSpPr>
            <a:spLocks noGrp="1"/>
          </p:cNvSpPr>
          <p:nvPr>
            <p:ph type="subTitle" idx="1"/>
          </p:nvPr>
        </p:nvSpPr>
        <p:spPr>
          <a:xfrm>
            <a:off x="1100015" y="4055806"/>
            <a:ext cx="7315200" cy="1528840"/>
          </a:xfrm>
        </p:spPr>
        <p:txBody>
          <a:bodyPr>
            <a:normAutofit/>
          </a:bodyPr>
          <a:lstStyle/>
          <a:p>
            <a:pPr algn="ctr"/>
            <a:r>
              <a:rPr lang="en-US" sz="2600" b="1" dirty="0"/>
              <a:t>For questions after today, please contact:</a:t>
            </a:r>
          </a:p>
          <a:p>
            <a:pPr algn="ctr"/>
            <a:r>
              <a:rPr lang="en-US" sz="2600" dirty="0"/>
              <a:t>Cecil Crouch: </a:t>
            </a:r>
            <a:r>
              <a:rPr lang="en-US" sz="2600" dirty="0">
                <a:hlinkClick r:id="rId3"/>
              </a:rPr>
              <a:t>ccrouch@pattan.net</a:t>
            </a:r>
            <a:endParaRPr lang="en-US" sz="2600" dirty="0"/>
          </a:p>
          <a:p>
            <a:pPr algn="ctr"/>
            <a:r>
              <a:rPr lang="en-US" sz="2600" dirty="0"/>
              <a:t>Darla Bryant: </a:t>
            </a:r>
            <a:r>
              <a:rPr lang="en-US" sz="2600" dirty="0">
                <a:hlinkClick r:id="rId4"/>
              </a:rPr>
              <a:t>dbryant@pattan.net</a:t>
            </a:r>
            <a:endParaRPr lang="en-US" sz="2600" dirty="0"/>
          </a:p>
          <a:p>
            <a:pPr algn="ctr"/>
            <a:endParaRPr lang="en-US" dirty="0"/>
          </a:p>
        </p:txBody>
      </p:sp>
    </p:spTree>
    <p:extLst>
      <p:ext uri="{BB962C8B-B14F-4D97-AF65-F5344CB8AC3E}">
        <p14:creationId xmlns:p14="http://schemas.microsoft.com/office/powerpoint/2010/main" val="327221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56F-8CEC-4B73-8078-9FA7E375B9C4}"/>
              </a:ext>
            </a:extLst>
          </p:cNvPr>
          <p:cNvSpPr>
            <a:spLocks noGrp="1"/>
          </p:cNvSpPr>
          <p:nvPr>
            <p:ph type="title"/>
          </p:nvPr>
        </p:nvSpPr>
        <p:spPr>
          <a:xfrm>
            <a:off x="252918" y="1123837"/>
            <a:ext cx="3358961" cy="4601183"/>
          </a:xfrm>
        </p:spPr>
        <p:txBody>
          <a:bodyPr/>
          <a:lstStyle/>
          <a:p>
            <a:pPr algn="ctr"/>
            <a:r>
              <a:rPr lang="en-US"/>
              <a:t>LEA Requirement 1</a:t>
            </a:r>
          </a:p>
        </p:txBody>
      </p:sp>
      <p:sp>
        <p:nvSpPr>
          <p:cNvPr id="3" name="Content Placeholder 2">
            <a:extLst>
              <a:ext uri="{FF2B5EF4-FFF2-40B4-BE49-F238E27FC236}">
                <a16:creationId xmlns:a16="http://schemas.microsoft.com/office/drawing/2014/main" id="{2EC578CA-2D7B-423E-B848-0480E5AA3E24}"/>
              </a:ext>
            </a:extLst>
          </p:cNvPr>
          <p:cNvSpPr>
            <a:spLocks noGrp="1"/>
          </p:cNvSpPr>
          <p:nvPr>
            <p:ph idx="1"/>
          </p:nvPr>
        </p:nvSpPr>
        <p:spPr/>
        <p:txBody>
          <a:bodyPr/>
          <a:lstStyle/>
          <a:p>
            <a:pPr marL="0" indent="0" algn="ctr">
              <a:buNone/>
            </a:pPr>
            <a:r>
              <a:rPr lang="en-US"/>
              <a:t>Develop an administrative team to support the targeted training and technical assistance process</a:t>
            </a:r>
          </a:p>
          <a:p>
            <a:pPr marL="0" indent="0">
              <a:buNone/>
            </a:pPr>
            <a:endParaRPr lang="en-US"/>
          </a:p>
        </p:txBody>
      </p:sp>
    </p:spTree>
    <p:extLst>
      <p:ext uri="{BB962C8B-B14F-4D97-AF65-F5344CB8AC3E}">
        <p14:creationId xmlns:p14="http://schemas.microsoft.com/office/powerpoint/2010/main" val="33718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56F-8CEC-4B73-8078-9FA7E375B9C4}"/>
              </a:ext>
            </a:extLst>
          </p:cNvPr>
          <p:cNvSpPr>
            <a:spLocks noGrp="1"/>
          </p:cNvSpPr>
          <p:nvPr>
            <p:ph type="title"/>
          </p:nvPr>
        </p:nvSpPr>
        <p:spPr>
          <a:xfrm>
            <a:off x="252918" y="1123837"/>
            <a:ext cx="3244661" cy="4601183"/>
          </a:xfrm>
        </p:spPr>
        <p:txBody>
          <a:bodyPr/>
          <a:lstStyle/>
          <a:p>
            <a:pPr algn="ctr"/>
            <a:r>
              <a:rPr lang="en-US"/>
              <a:t>LEA Requirement 2</a:t>
            </a:r>
          </a:p>
        </p:txBody>
      </p:sp>
      <p:sp>
        <p:nvSpPr>
          <p:cNvPr id="3" name="Content Placeholder 2">
            <a:extLst>
              <a:ext uri="{FF2B5EF4-FFF2-40B4-BE49-F238E27FC236}">
                <a16:creationId xmlns:a16="http://schemas.microsoft.com/office/drawing/2014/main" id="{2EC578CA-2D7B-423E-B848-0480E5AA3E24}"/>
              </a:ext>
            </a:extLst>
          </p:cNvPr>
          <p:cNvSpPr>
            <a:spLocks noGrp="1"/>
          </p:cNvSpPr>
          <p:nvPr>
            <p:ph idx="1"/>
          </p:nvPr>
        </p:nvSpPr>
        <p:spPr/>
        <p:txBody>
          <a:bodyPr/>
          <a:lstStyle/>
          <a:p>
            <a:pPr marL="0" indent="0" algn="ctr">
              <a:buNone/>
            </a:pPr>
            <a:r>
              <a:rPr lang="en-US"/>
              <a:t>Lead contact person to complete an interview/survey regarding effective practices for secondary transition</a:t>
            </a:r>
          </a:p>
          <a:p>
            <a:pPr marL="0" indent="0">
              <a:buNone/>
            </a:pPr>
            <a:endParaRPr lang="en-US"/>
          </a:p>
        </p:txBody>
      </p:sp>
    </p:spTree>
    <p:extLst>
      <p:ext uri="{BB962C8B-B14F-4D97-AF65-F5344CB8AC3E}">
        <p14:creationId xmlns:p14="http://schemas.microsoft.com/office/powerpoint/2010/main" val="114803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56F-8CEC-4B73-8078-9FA7E375B9C4}"/>
              </a:ext>
            </a:extLst>
          </p:cNvPr>
          <p:cNvSpPr>
            <a:spLocks noGrp="1"/>
          </p:cNvSpPr>
          <p:nvPr>
            <p:ph type="title"/>
          </p:nvPr>
        </p:nvSpPr>
        <p:spPr/>
        <p:txBody>
          <a:bodyPr/>
          <a:lstStyle/>
          <a:p>
            <a:pPr algn="ctr"/>
            <a:r>
              <a:rPr lang="en-US"/>
              <a:t>LEA Requirements 3-5</a:t>
            </a:r>
          </a:p>
        </p:txBody>
      </p:sp>
      <p:sp>
        <p:nvSpPr>
          <p:cNvPr id="3" name="Content Placeholder 2">
            <a:extLst>
              <a:ext uri="{FF2B5EF4-FFF2-40B4-BE49-F238E27FC236}">
                <a16:creationId xmlns:a16="http://schemas.microsoft.com/office/drawing/2014/main" id="{2EC578CA-2D7B-423E-B848-0480E5AA3E24}"/>
              </a:ext>
            </a:extLst>
          </p:cNvPr>
          <p:cNvSpPr>
            <a:spLocks noGrp="1"/>
          </p:cNvSpPr>
          <p:nvPr>
            <p:ph idx="1"/>
          </p:nvPr>
        </p:nvSpPr>
        <p:spPr/>
        <p:txBody>
          <a:bodyPr>
            <a:normAutofit fontScale="92500" lnSpcReduction="10000"/>
          </a:bodyPr>
          <a:lstStyle/>
          <a:p>
            <a:endParaRPr lang="en-US"/>
          </a:p>
          <a:p>
            <a:r>
              <a:rPr lang="en-US"/>
              <a:t>Identify staff required to participate in IEP pre-reviews using the PA Indicator 13 checklist</a:t>
            </a:r>
          </a:p>
          <a:p>
            <a:pPr marL="0" indent="0">
              <a:buNone/>
            </a:pPr>
            <a:endParaRPr lang="en-US"/>
          </a:p>
          <a:p>
            <a:r>
              <a:rPr lang="en-US"/>
              <a:t>Complete Indicator 13: Preparing for Cyclical Monitoring: A Focus on Secondary Transition Schoology course work and coaching feedback sessions as dictated by  LEA action plan</a:t>
            </a:r>
          </a:p>
          <a:p>
            <a:pPr marL="0" indent="0">
              <a:buNone/>
            </a:pPr>
            <a:endParaRPr lang="en-US"/>
          </a:p>
          <a:p>
            <a:r>
              <a:rPr lang="en-US"/>
              <a:t>All identified staff (from bullet one) to complete IEP post-reviews </a:t>
            </a:r>
          </a:p>
          <a:p>
            <a:pPr marL="0" indent="0">
              <a:buNone/>
            </a:pPr>
            <a:endParaRPr lang="en-US"/>
          </a:p>
        </p:txBody>
      </p:sp>
    </p:spTree>
    <p:extLst>
      <p:ext uri="{BB962C8B-B14F-4D97-AF65-F5344CB8AC3E}">
        <p14:creationId xmlns:p14="http://schemas.microsoft.com/office/powerpoint/2010/main" val="187046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D93D-31AF-4D26-B99B-286533656C91}"/>
              </a:ext>
            </a:extLst>
          </p:cNvPr>
          <p:cNvSpPr>
            <a:spLocks noGrp="1"/>
          </p:cNvSpPr>
          <p:nvPr>
            <p:ph type="title"/>
          </p:nvPr>
        </p:nvSpPr>
        <p:spPr/>
        <p:txBody>
          <a:bodyPr/>
          <a:lstStyle/>
          <a:p>
            <a:r>
              <a:rPr lang="en-US"/>
              <a:t>Process - </a:t>
            </a:r>
            <a:br>
              <a:rPr lang="en-US"/>
            </a:br>
            <a:r>
              <a:rPr lang="en-US"/>
              <a:t>Leader Services!</a:t>
            </a:r>
          </a:p>
        </p:txBody>
      </p:sp>
      <p:sp>
        <p:nvSpPr>
          <p:cNvPr id="3" name="Content Placeholder 2">
            <a:extLst>
              <a:ext uri="{FF2B5EF4-FFF2-40B4-BE49-F238E27FC236}">
                <a16:creationId xmlns:a16="http://schemas.microsoft.com/office/drawing/2014/main" id="{1C03AD75-DB19-4392-B11F-84A3DAA56363}"/>
              </a:ext>
            </a:extLst>
          </p:cNvPr>
          <p:cNvSpPr>
            <a:spLocks noGrp="1"/>
          </p:cNvSpPr>
          <p:nvPr>
            <p:ph idx="1"/>
          </p:nvPr>
        </p:nvSpPr>
        <p:spPr/>
        <p:txBody>
          <a:bodyPr/>
          <a:lstStyle/>
          <a:p>
            <a:pPr marL="514350" indent="-514350">
              <a:buAutoNum type="arabicPeriod"/>
            </a:pPr>
            <a:endParaRPr lang="en-US"/>
          </a:p>
          <a:p>
            <a:pPr marL="514350" indent="-514350">
              <a:buAutoNum type="arabicPeriod"/>
            </a:pPr>
            <a:r>
              <a:rPr lang="en-US"/>
              <a:t>IEPs submitted to TAC through IEP Writer or Leader Services website by the end of September</a:t>
            </a:r>
            <a:endParaRPr lang="en-US" i="1"/>
          </a:p>
          <a:p>
            <a:pPr marL="0" indent="0">
              <a:buNone/>
            </a:pPr>
            <a:r>
              <a:rPr lang="en-US"/>
              <a:t>2. Checklists are entered by </a:t>
            </a:r>
            <a:r>
              <a:rPr lang="en-US" err="1"/>
              <a:t>TaC</a:t>
            </a:r>
            <a:endParaRPr lang="en-US"/>
          </a:p>
          <a:p>
            <a:pPr marL="0" indent="0">
              <a:buNone/>
            </a:pPr>
            <a:r>
              <a:rPr lang="en-US"/>
              <a:t>3. Reports generated by </a:t>
            </a:r>
            <a:r>
              <a:rPr lang="en-US" err="1"/>
              <a:t>TaC</a:t>
            </a:r>
            <a:endParaRPr lang="en-US"/>
          </a:p>
          <a:p>
            <a:pPr marL="0" indent="0">
              <a:buNone/>
            </a:pPr>
            <a:r>
              <a:rPr lang="en-US"/>
              <a:t>4. Historical data will be available to LEAs through TAC</a:t>
            </a:r>
          </a:p>
          <a:p>
            <a:pPr marL="0" indent="0">
              <a:buNone/>
            </a:pPr>
            <a:endParaRPr lang="en-US"/>
          </a:p>
          <a:p>
            <a:endParaRPr lang="en-US"/>
          </a:p>
        </p:txBody>
      </p:sp>
    </p:spTree>
    <p:extLst>
      <p:ext uri="{BB962C8B-B14F-4D97-AF65-F5344CB8AC3E}">
        <p14:creationId xmlns:p14="http://schemas.microsoft.com/office/powerpoint/2010/main" val="163748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FE62-0B27-418F-82CF-FF530CE4AABA}"/>
              </a:ext>
            </a:extLst>
          </p:cNvPr>
          <p:cNvSpPr>
            <a:spLocks noGrp="1"/>
          </p:cNvSpPr>
          <p:nvPr>
            <p:ph type="title"/>
          </p:nvPr>
        </p:nvSpPr>
        <p:spPr/>
        <p:txBody>
          <a:bodyPr/>
          <a:lstStyle/>
          <a:p>
            <a:r>
              <a:rPr lang="en-US" dirty="0"/>
              <a:t>Electronic IEP Submission</a:t>
            </a:r>
            <a:br>
              <a:rPr lang="en-US" dirty="0"/>
            </a:br>
            <a:br>
              <a:rPr lang="en-US" dirty="0"/>
            </a:br>
            <a:br>
              <a:rPr lang="en-US" sz="1800" u="sng" dirty="0">
                <a:solidFill>
                  <a:srgbClr val="466D82"/>
                </a:solidFill>
                <a:effectLst/>
                <a:latin typeface="Roboto" panose="02000000000000000000" pitchFamily="2"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endParaRPr lang="en-US" dirty="0">
              <a:highlight>
                <a:srgbClr val="FFFF00"/>
              </a:highlight>
            </a:endParaRPr>
          </a:p>
        </p:txBody>
      </p:sp>
      <p:sp>
        <p:nvSpPr>
          <p:cNvPr id="3" name="Content Placeholder 2">
            <a:extLst>
              <a:ext uri="{FF2B5EF4-FFF2-40B4-BE49-F238E27FC236}">
                <a16:creationId xmlns:a16="http://schemas.microsoft.com/office/drawing/2014/main" id="{A8D7FF85-C6BD-483B-BD8D-EA2498195219}"/>
              </a:ext>
            </a:extLst>
          </p:cNvPr>
          <p:cNvSpPr>
            <a:spLocks noGrp="1"/>
          </p:cNvSpPr>
          <p:nvPr>
            <p:ph idx="1"/>
          </p:nvPr>
        </p:nvSpPr>
        <p:spPr/>
        <p:txBody>
          <a:bodyPr>
            <a:normAutofit/>
          </a:bodyPr>
          <a:lstStyle/>
          <a:p>
            <a:pPr marL="0" indent="0" algn="ctr">
              <a:buNone/>
            </a:pPr>
            <a:r>
              <a:rPr lang="en-US" sz="3600" dirty="0"/>
              <a:t>Please take a moment to complete the </a:t>
            </a:r>
            <a:r>
              <a:rPr lang="en-US" sz="3600" dirty="0" err="1"/>
              <a:t>Formsite</a:t>
            </a:r>
            <a:r>
              <a:rPr lang="en-US" sz="3600" dirty="0"/>
              <a:t> Survey now</a:t>
            </a:r>
          </a:p>
          <a:p>
            <a:pPr marL="0" indent="0" algn="ctr">
              <a:buNone/>
            </a:pPr>
            <a:endParaRPr lang="en-US" dirty="0"/>
          </a:p>
          <a:p>
            <a:pPr marL="0" marR="0" indent="0" algn="ctr">
              <a:spcBef>
                <a:spcPts val="0"/>
              </a:spcBef>
              <a:spcAft>
                <a:spcPts val="0"/>
              </a:spcAft>
              <a:buNone/>
            </a:pPr>
            <a:r>
              <a:rPr lang="en-US" sz="2400" u="sng" dirty="0">
                <a:solidFill>
                  <a:srgbClr val="0563C1"/>
                </a:solidFill>
                <a:effectLst/>
                <a:latin typeface="Arial" panose="020B0604020202020204" pitchFamily="34" charset="0"/>
                <a:ea typeface="Calibri" panose="020F0502020204030204" pitchFamily="34" charset="0"/>
                <a:hlinkClick r:id="rId3"/>
              </a:rPr>
              <a:t>https://fs25.formsite.com/3fHiZQ/zvjw7nn9yp/index</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2108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167BAB-DDD2-4E34-A89D-F6A2A40F4ECF}"/>
              </a:ext>
            </a:extLst>
          </p:cNvPr>
          <p:cNvSpPr>
            <a:spLocks noGrp="1"/>
          </p:cNvSpPr>
          <p:nvPr>
            <p:ph type="title"/>
          </p:nvPr>
        </p:nvSpPr>
        <p:spPr/>
        <p:txBody>
          <a:bodyPr/>
          <a:lstStyle/>
          <a:p>
            <a:r>
              <a:rPr lang="en-US"/>
              <a:t>Timeline </a:t>
            </a:r>
            <a:br>
              <a:rPr lang="en-US"/>
            </a:br>
            <a:r>
              <a:rPr lang="en-US" i="1"/>
              <a:t>September</a:t>
            </a:r>
          </a:p>
        </p:txBody>
      </p:sp>
      <p:sp>
        <p:nvSpPr>
          <p:cNvPr id="5" name="Text Placeholder 4">
            <a:extLst>
              <a:ext uri="{FF2B5EF4-FFF2-40B4-BE49-F238E27FC236}">
                <a16:creationId xmlns:a16="http://schemas.microsoft.com/office/drawing/2014/main" id="{86C5E548-5E23-47FA-B7FB-9ADC40AC15F8}"/>
              </a:ext>
            </a:extLst>
          </p:cNvPr>
          <p:cNvSpPr>
            <a:spLocks noGrp="1"/>
          </p:cNvSpPr>
          <p:nvPr>
            <p:ph type="body" idx="1"/>
          </p:nvPr>
        </p:nvSpPr>
        <p:spPr/>
        <p:txBody>
          <a:bodyPr/>
          <a:lstStyle/>
          <a:p>
            <a:pPr algn="ctr"/>
            <a:r>
              <a:rPr lang="en-US"/>
              <a:t>LEA/CTC </a:t>
            </a:r>
          </a:p>
          <a:p>
            <a:pPr algn="ctr"/>
            <a:r>
              <a:rPr lang="en-US"/>
              <a:t>Responsibility</a:t>
            </a:r>
          </a:p>
          <a:p>
            <a:endParaRPr lang="en-US"/>
          </a:p>
        </p:txBody>
      </p:sp>
      <p:sp>
        <p:nvSpPr>
          <p:cNvPr id="6" name="Content Placeholder 5">
            <a:extLst>
              <a:ext uri="{FF2B5EF4-FFF2-40B4-BE49-F238E27FC236}">
                <a16:creationId xmlns:a16="http://schemas.microsoft.com/office/drawing/2014/main" id="{9586B1DB-506B-4718-B0C2-02BFBC8BDC75}"/>
              </a:ext>
            </a:extLst>
          </p:cNvPr>
          <p:cNvSpPr>
            <a:spLocks noGrp="1"/>
          </p:cNvSpPr>
          <p:nvPr>
            <p:ph sz="half" idx="2"/>
          </p:nvPr>
        </p:nvSpPr>
        <p:spPr>
          <a:xfrm>
            <a:off x="3867912" y="1623060"/>
            <a:ext cx="3474720" cy="4331236"/>
          </a:xfrm>
        </p:spPr>
        <p:txBody>
          <a:bodyPr>
            <a:normAutofit fontScale="62500" lnSpcReduction="20000"/>
          </a:bodyPr>
          <a:lstStyle/>
          <a:p>
            <a:r>
              <a:rPr lang="en-US" sz="2500" dirty="0"/>
              <a:t>LEA designee participates in 9/14 webinar and develops an administrative team</a:t>
            </a:r>
          </a:p>
          <a:p>
            <a:endParaRPr lang="en-US" sz="2500" dirty="0">
              <a:highlight>
                <a:srgbClr val="FFFF00"/>
              </a:highlight>
            </a:endParaRPr>
          </a:p>
          <a:p>
            <a:pPr>
              <a:lnSpc>
                <a:spcPct val="100000"/>
              </a:lnSpc>
              <a:spcBef>
                <a:spcPts val="0"/>
              </a:spcBef>
              <a:buClrTx/>
              <a:defRPr/>
            </a:pPr>
            <a:r>
              <a:rPr lang="en-US" sz="2500" i="0" dirty="0"/>
              <a:t>Meet with IU/</a:t>
            </a:r>
            <a:r>
              <a:rPr lang="en-US" sz="2500" i="0" dirty="0" err="1"/>
              <a:t>PaTTAN</a:t>
            </a:r>
            <a:r>
              <a:rPr lang="en-US" sz="2500" i="0" dirty="0"/>
              <a:t> to review staff required for participation in online course, discuss coaching process and complete survey/interview with IU </a:t>
            </a:r>
            <a:r>
              <a:rPr lang="en-US" sz="2500" i="0" dirty="0" err="1"/>
              <a:t>TaC</a:t>
            </a:r>
            <a:endParaRPr lang="en-US" sz="2500" dirty="0">
              <a:highlight>
                <a:srgbClr val="FFFF00"/>
              </a:highlight>
            </a:endParaRPr>
          </a:p>
          <a:p>
            <a:r>
              <a:rPr lang="en-US" sz="2500" dirty="0"/>
              <a:t>Begin </a:t>
            </a:r>
            <a:r>
              <a:rPr lang="en-US" sz="2500" i="1" dirty="0"/>
              <a:t>Preparing for Cyclical Monitoring: A Focus on Secondary Transition </a:t>
            </a:r>
            <a:r>
              <a:rPr lang="en-US" sz="2500" i="0" dirty="0"/>
              <a:t>Schoology course</a:t>
            </a:r>
          </a:p>
          <a:p>
            <a:r>
              <a:rPr lang="en-US" sz="2500" i="0" dirty="0"/>
              <a:t>Submit one IEP/each staff who writes/contributes to the development of IEPs for students ages 14-21</a:t>
            </a:r>
            <a:endParaRPr lang="en-US" sz="2500" dirty="0"/>
          </a:p>
          <a:p>
            <a:endParaRPr lang="en-US" dirty="0"/>
          </a:p>
        </p:txBody>
      </p:sp>
      <p:sp>
        <p:nvSpPr>
          <p:cNvPr id="7" name="Text Placeholder 6">
            <a:extLst>
              <a:ext uri="{FF2B5EF4-FFF2-40B4-BE49-F238E27FC236}">
                <a16:creationId xmlns:a16="http://schemas.microsoft.com/office/drawing/2014/main" id="{556BD22A-1557-4A99-BDBA-9FD805A86753}"/>
              </a:ext>
            </a:extLst>
          </p:cNvPr>
          <p:cNvSpPr>
            <a:spLocks noGrp="1"/>
          </p:cNvSpPr>
          <p:nvPr>
            <p:ph type="body" sz="quarter" idx="3"/>
          </p:nvPr>
        </p:nvSpPr>
        <p:spPr/>
        <p:txBody>
          <a:bodyPr/>
          <a:lstStyle/>
          <a:p>
            <a:pPr algn="ctr"/>
            <a:r>
              <a:rPr lang="en-US"/>
              <a:t>IU/PaTTAN</a:t>
            </a:r>
          </a:p>
          <a:p>
            <a:pPr algn="ctr"/>
            <a:r>
              <a:rPr lang="en-US"/>
              <a:t>Responsibility</a:t>
            </a:r>
          </a:p>
          <a:p>
            <a:endParaRPr lang="en-US"/>
          </a:p>
        </p:txBody>
      </p:sp>
      <p:sp>
        <p:nvSpPr>
          <p:cNvPr id="8" name="Content Placeholder 7">
            <a:extLst>
              <a:ext uri="{FF2B5EF4-FFF2-40B4-BE49-F238E27FC236}">
                <a16:creationId xmlns:a16="http://schemas.microsoft.com/office/drawing/2014/main" id="{E61E6CAC-FE88-47DC-A1D0-FE193AA2A098}"/>
              </a:ext>
            </a:extLst>
          </p:cNvPr>
          <p:cNvSpPr>
            <a:spLocks noGrp="1"/>
          </p:cNvSpPr>
          <p:nvPr>
            <p:ph sz="quarter" idx="4"/>
          </p:nvPr>
        </p:nvSpPr>
        <p:spPr/>
        <p:txBody>
          <a:bodyPr>
            <a:normAutofit fontScale="62500" lnSpcReduction="20000"/>
          </a:bodyPr>
          <a:lstStyle/>
          <a:p>
            <a:r>
              <a:rPr lang="en-US" sz="2500"/>
              <a:t>Meet with LEA to review content of online course, discuss coaching process, administer survey/interview, discuss LEA training/action plan</a:t>
            </a:r>
          </a:p>
          <a:p>
            <a:endParaRPr lang="en-US"/>
          </a:p>
          <a:p>
            <a:endParaRPr lang="en-US" sz="2000"/>
          </a:p>
          <a:p>
            <a:endParaRPr lang="en-US"/>
          </a:p>
          <a:p>
            <a:endParaRPr lang="en-US" sz="2000"/>
          </a:p>
          <a:p>
            <a:endParaRPr lang="en-US"/>
          </a:p>
          <a:p>
            <a:endParaRPr lang="en-US" sz="2000"/>
          </a:p>
          <a:p>
            <a:endParaRPr lang="en-US"/>
          </a:p>
          <a:p>
            <a:endParaRPr lang="en-US" sz="2000"/>
          </a:p>
          <a:p>
            <a:endParaRPr lang="en-US"/>
          </a:p>
        </p:txBody>
      </p:sp>
    </p:spTree>
    <p:extLst>
      <p:ext uri="{BB962C8B-B14F-4D97-AF65-F5344CB8AC3E}">
        <p14:creationId xmlns:p14="http://schemas.microsoft.com/office/powerpoint/2010/main" val="243249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167BAB-DDD2-4E34-A89D-F6A2A40F4ECF}"/>
              </a:ext>
            </a:extLst>
          </p:cNvPr>
          <p:cNvSpPr>
            <a:spLocks noGrp="1"/>
          </p:cNvSpPr>
          <p:nvPr>
            <p:ph type="title"/>
          </p:nvPr>
        </p:nvSpPr>
        <p:spPr/>
        <p:txBody>
          <a:bodyPr/>
          <a:lstStyle/>
          <a:p>
            <a:r>
              <a:rPr lang="en-US"/>
              <a:t>Timeline</a:t>
            </a:r>
            <a:br>
              <a:rPr lang="en-US"/>
            </a:br>
            <a:r>
              <a:rPr lang="en-US" i="1"/>
              <a:t>October</a:t>
            </a:r>
          </a:p>
        </p:txBody>
      </p:sp>
      <p:sp>
        <p:nvSpPr>
          <p:cNvPr id="5" name="Text Placeholder 4">
            <a:extLst>
              <a:ext uri="{FF2B5EF4-FFF2-40B4-BE49-F238E27FC236}">
                <a16:creationId xmlns:a16="http://schemas.microsoft.com/office/drawing/2014/main" id="{86C5E548-5E23-47FA-B7FB-9ADC40AC15F8}"/>
              </a:ext>
            </a:extLst>
          </p:cNvPr>
          <p:cNvSpPr>
            <a:spLocks noGrp="1"/>
          </p:cNvSpPr>
          <p:nvPr>
            <p:ph type="body" idx="1"/>
          </p:nvPr>
        </p:nvSpPr>
        <p:spPr/>
        <p:txBody>
          <a:bodyPr/>
          <a:lstStyle/>
          <a:p>
            <a:pPr algn="ctr"/>
            <a:r>
              <a:rPr lang="en-US"/>
              <a:t>LEA/CTC </a:t>
            </a:r>
          </a:p>
          <a:p>
            <a:pPr algn="ctr"/>
            <a:r>
              <a:rPr lang="en-US"/>
              <a:t>Responsibility</a:t>
            </a:r>
          </a:p>
          <a:p>
            <a:endParaRPr lang="en-US"/>
          </a:p>
        </p:txBody>
      </p:sp>
      <p:sp>
        <p:nvSpPr>
          <p:cNvPr id="6" name="Content Placeholder 5">
            <a:extLst>
              <a:ext uri="{FF2B5EF4-FFF2-40B4-BE49-F238E27FC236}">
                <a16:creationId xmlns:a16="http://schemas.microsoft.com/office/drawing/2014/main" id="{9586B1DB-506B-4718-B0C2-02BFBC8BDC75}"/>
              </a:ext>
            </a:extLst>
          </p:cNvPr>
          <p:cNvSpPr>
            <a:spLocks noGrp="1"/>
          </p:cNvSpPr>
          <p:nvPr>
            <p:ph sz="half" idx="2"/>
          </p:nvPr>
        </p:nvSpPr>
        <p:spPr/>
        <p:txBody>
          <a:bodyPr/>
          <a:lstStyle/>
          <a:p>
            <a:r>
              <a:rPr lang="en-US" sz="2000"/>
              <a:t>Review data with IU/PaTTAN to identify coaching goals</a:t>
            </a:r>
          </a:p>
          <a:p>
            <a:r>
              <a:rPr lang="en-US" i="0"/>
              <a:t>Continue Schoology Course</a:t>
            </a:r>
            <a:endParaRPr lang="en-US" sz="2000" i="0"/>
          </a:p>
          <a:p>
            <a:endParaRPr lang="en-US"/>
          </a:p>
          <a:p>
            <a:endParaRPr lang="en-US"/>
          </a:p>
          <a:p>
            <a:endParaRPr lang="en-US"/>
          </a:p>
          <a:p>
            <a:endParaRPr lang="en-US"/>
          </a:p>
        </p:txBody>
      </p:sp>
      <p:sp>
        <p:nvSpPr>
          <p:cNvPr id="7" name="Text Placeholder 6">
            <a:extLst>
              <a:ext uri="{FF2B5EF4-FFF2-40B4-BE49-F238E27FC236}">
                <a16:creationId xmlns:a16="http://schemas.microsoft.com/office/drawing/2014/main" id="{556BD22A-1557-4A99-BDBA-9FD805A86753}"/>
              </a:ext>
            </a:extLst>
          </p:cNvPr>
          <p:cNvSpPr>
            <a:spLocks noGrp="1"/>
          </p:cNvSpPr>
          <p:nvPr>
            <p:ph type="body" sz="quarter" idx="3"/>
          </p:nvPr>
        </p:nvSpPr>
        <p:spPr/>
        <p:txBody>
          <a:bodyPr/>
          <a:lstStyle/>
          <a:p>
            <a:pPr algn="ctr"/>
            <a:r>
              <a:rPr lang="en-US"/>
              <a:t>IU/PaTTAN</a:t>
            </a:r>
          </a:p>
          <a:p>
            <a:pPr algn="ctr"/>
            <a:r>
              <a:rPr lang="en-US"/>
              <a:t>Responsibility</a:t>
            </a:r>
          </a:p>
          <a:p>
            <a:endParaRPr lang="en-US"/>
          </a:p>
        </p:txBody>
      </p:sp>
      <p:sp>
        <p:nvSpPr>
          <p:cNvPr id="8" name="Content Placeholder 7">
            <a:extLst>
              <a:ext uri="{FF2B5EF4-FFF2-40B4-BE49-F238E27FC236}">
                <a16:creationId xmlns:a16="http://schemas.microsoft.com/office/drawing/2014/main" id="{E61E6CAC-FE88-47DC-A1D0-FE193AA2A098}"/>
              </a:ext>
            </a:extLst>
          </p:cNvPr>
          <p:cNvSpPr>
            <a:spLocks noGrp="1"/>
          </p:cNvSpPr>
          <p:nvPr>
            <p:ph sz="quarter" idx="4"/>
          </p:nvPr>
        </p:nvSpPr>
        <p:spPr/>
        <p:txBody>
          <a:bodyPr/>
          <a:lstStyle/>
          <a:p>
            <a:r>
              <a:rPr lang="en-US" sz="2000"/>
              <a:t>Complete Indicator 13 checklist and review with LEA and/or teachers</a:t>
            </a:r>
          </a:p>
          <a:p>
            <a:endParaRPr lang="en-US" sz="2000"/>
          </a:p>
          <a:p>
            <a:r>
              <a:rPr lang="en-US" sz="2000"/>
              <a:t>Review IEP pre-review with LEA to identify any appropriate coaching goals</a:t>
            </a:r>
          </a:p>
          <a:p>
            <a:r>
              <a:rPr lang="en-US"/>
              <a:t>Create an Action Plan with the LEA based on IEP pre-review data</a:t>
            </a:r>
          </a:p>
          <a:p>
            <a:endParaRPr lang="en-US" sz="2000"/>
          </a:p>
        </p:txBody>
      </p:sp>
    </p:spTree>
    <p:extLst>
      <p:ext uri="{BB962C8B-B14F-4D97-AF65-F5344CB8AC3E}">
        <p14:creationId xmlns:p14="http://schemas.microsoft.com/office/powerpoint/2010/main" val="3619090239"/>
      </p:ext>
    </p:extLst>
  </p:cSld>
  <p:clrMapOvr>
    <a:masterClrMapping/>
  </p:clrMapOvr>
</p:sld>
</file>

<file path=ppt/theme/theme1.xml><?xml version="1.0" encoding="utf-8"?>
<a:theme xmlns:a="http://schemas.openxmlformats.org/drawingml/2006/main" name="Frame">
  <a:themeElements>
    <a:clrScheme name="PaTTAN 2018">
      <a:dk1>
        <a:srgbClr val="000000"/>
      </a:dk1>
      <a:lt1>
        <a:srgbClr val="FFFFFF"/>
      </a:lt1>
      <a:dk2>
        <a:srgbClr val="545454"/>
      </a:dk2>
      <a:lt2>
        <a:srgbClr val="D9D9D6"/>
      </a:lt2>
      <a:accent1>
        <a:srgbClr val="004976"/>
      </a:accent1>
      <a:accent2>
        <a:srgbClr val="007681"/>
      </a:accent2>
      <a:accent3>
        <a:srgbClr val="007A3E"/>
      </a:accent3>
      <a:accent4>
        <a:srgbClr val="897A27"/>
      </a:accent4>
      <a:accent5>
        <a:srgbClr val="7A2F8A"/>
      </a:accent5>
      <a:accent6>
        <a:srgbClr val="AF272F"/>
      </a:accent6>
      <a:hlink>
        <a:srgbClr val="D9D9D6"/>
      </a:hlink>
      <a:folHlink>
        <a:srgbClr val="007681"/>
      </a:folHlink>
    </a:clrScheme>
    <a:fontScheme name="PaTTAN 2018">
      <a:majorFont>
        <a:latin typeface="Century Gothic"/>
        <a:ea typeface=""/>
        <a:cs typeface=""/>
      </a:majorFont>
      <a:minorFont>
        <a:latin typeface="Century Gothic"/>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aTTAN 2018 Widescreen.potx" id="{04CF1AA6-0B4A-49A8-9EDF-46310582768D}" vid="{A85EE171-37B3-42EE-855B-1F0BCC762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PaTTAN 2019 Widescreen</Template>
  <TotalTime>339</TotalTime>
  <Words>6257</Words>
  <Application>Microsoft Office PowerPoint</Application>
  <PresentationFormat>Widescreen</PresentationFormat>
  <Paragraphs>436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Roboto</vt:lpstr>
      <vt:lpstr>Wingdings 2</vt:lpstr>
      <vt:lpstr>Frame</vt:lpstr>
      <vt:lpstr>What LEAs Need to Know About the Secondary Transition Cyclical Monitoring Process and Schoology Course</vt:lpstr>
      <vt:lpstr>Why is my LEA participating this year? </vt:lpstr>
      <vt:lpstr>LEA Requirement 1</vt:lpstr>
      <vt:lpstr>LEA Requirement 2</vt:lpstr>
      <vt:lpstr>LEA Requirements 3-5</vt:lpstr>
      <vt:lpstr>Process -  Leader Services!</vt:lpstr>
      <vt:lpstr>Electronic IEP Submission    </vt:lpstr>
      <vt:lpstr>Timeline  September</vt:lpstr>
      <vt:lpstr>Timeline October</vt:lpstr>
      <vt:lpstr>Timeline November-May</vt:lpstr>
      <vt:lpstr>Timeline  June</vt:lpstr>
      <vt:lpstr>Timeline Additional Support</vt:lpstr>
      <vt:lpstr>About the Schoology Course</vt:lpstr>
      <vt:lpstr>Accessing the Course</vt:lpstr>
      <vt:lpstr>Accessing the Course</vt:lpstr>
      <vt:lpstr>Accessing the Course</vt:lpstr>
      <vt:lpstr>A little more about Schoology…</vt:lpstr>
      <vt:lpstr>Online Course Overview and Module</vt:lpstr>
      <vt:lpstr>Resources to support your work</vt:lpstr>
      <vt:lpstr>Online Course Overview</vt:lpstr>
      <vt:lpstr>Next Steps: Admin</vt:lpstr>
      <vt:lpstr>Next Steps for Staff</vt:lpstr>
      <vt:lpstr>Let’s Register and Join the Course!</vt:lpstr>
      <vt:lpstr>Commonly Asked Questions</vt:lpstr>
      <vt:lpstr> Questions? Living Google Document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13: Effective Transition Practices</dc:title>
  <dc:creator>Cecil Crouch</dc:creator>
  <cp:lastModifiedBy>Pam Ranieri</cp:lastModifiedBy>
  <cp:revision>182</cp:revision>
  <dcterms:created xsi:type="dcterms:W3CDTF">2021-06-03T11:57:08Z</dcterms:created>
  <dcterms:modified xsi:type="dcterms:W3CDTF">2023-09-19T13:19:34Z</dcterms:modified>
</cp:coreProperties>
</file>